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1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1629-BB18-4141-8EBB-9A67D958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B2506-A028-C941-A194-E47FED5A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9DAE-4F2A-5248-BA91-0D4D7BF8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26F5-18BB-8F40-BFFF-35878460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84A3-D716-D741-84F1-D27BD137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82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15FC-918F-314A-8241-4228F819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C1703-8247-6946-B945-89DD29A6C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5CFF-DC78-8549-88DE-E99E8828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3BD7-C16B-0D41-BD0B-0D8D4FAF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F104-C485-EC4E-AE74-6517162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8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A8B2F-2348-3B4F-9DF2-00CDD8F98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4DD02-2A4F-974A-AE06-4267F7B2B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87E3-46E7-564A-8B8E-05C566AF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72D8-3437-C444-AFAF-71E183A7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F93E-D571-4E41-9FB4-99721ABE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95E8-63FC-D640-8934-67B00BB8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D840-2DAF-8341-81A7-2BAB385B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6EB9-16E6-BE47-AA71-F2E85305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2987-8283-3842-BE2B-DBF44467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4CBF1-C365-1D40-9583-E1248322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4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6DFB-B004-F14A-A77F-FAD00749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1A5E-8E73-6446-BB6B-F4079FD1A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6AF1-AB4D-8946-863C-EE129622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B136-3EE0-AE43-BEE5-094E4A74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05DE-AA19-8645-B8DF-39410D7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0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099B-642F-E247-AF43-0921589C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FDE2-3BEC-8643-B1B4-7C8229FF4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EFD60-D422-514F-9E6D-D2414FC8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61B87-D77C-6346-B5D8-CB4A09DA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F48E-1C13-9140-9154-88E1B050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C226-C0B9-AC4F-8C7D-49222F08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3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C279-4A63-364C-9575-A7AA74E7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D2B71-1198-1142-BDC3-A7E0762A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D433E-92C4-7D49-9ED7-8A668C783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92903-2B23-5448-BF3E-DECB88E1A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DA813-E8EC-4041-95DE-12B1CECD0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EBA8C-7949-8F4B-BA47-EAED0C61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47071-89CD-5141-B12B-9901057F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5F9B5-8176-2B40-AFAB-52A657F6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7696-B3AE-4E43-AE95-3128A308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790E7-84AA-194E-8C65-89C3B038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0BA64-7F66-9F42-884F-F1F7412D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1C220-024A-8148-A83D-B64864FD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6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D9A41-DE71-D64F-9B27-3F723C93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21B46-D031-2944-AC31-80555BCF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96024-C55D-A04B-8619-1ACAB529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6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198-6429-F54B-A377-F2A98587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32C4-8E84-AC4C-89D0-758840F2E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4D0CE-44B4-EE4C-AD3B-0A81ACCFC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9448-D641-204D-B058-332C11C4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75644-4C5C-934E-B3EB-7B580E92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6510-BD71-B44A-870F-97E27C6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5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D093-DD21-B14E-9501-96B1DC32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3F0B1-9D7C-7B4C-92D7-78A5144E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AF81-A211-AB43-8374-3A3DF29EC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559E-4A45-3E4B-9689-2E80644C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97E8A-825F-634D-88E2-85E9F0F6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28830-2BA5-F84E-8042-76662B71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8F043-9342-414F-B1A6-4B132A99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4AB38-DBB0-1D4D-8FC7-7BE0666D5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BE3D-18CD-7B41-8F50-B24AD303B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F26C-69D4-1B45-B22C-81B067304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F028-4E75-0B40-AE93-86E53758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4AA7-B3B7-614F-BD84-9E58A34D9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Virtual Compound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B3FD9-C83B-B34E-A901-590CBA9B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Computer Aided Drug Design </a:t>
            </a:r>
          </a:p>
        </p:txBody>
      </p:sp>
    </p:spTree>
    <p:extLst>
      <p:ext uri="{BB962C8B-B14F-4D97-AF65-F5344CB8AC3E}">
        <p14:creationId xmlns:p14="http://schemas.microsoft.com/office/powerpoint/2010/main" val="387927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F194-B024-AD42-A83C-43A396D4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13FC-A12D-4946-92C7-7300551D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ChEMBL</a:t>
            </a:r>
            <a:r>
              <a:rPr lang="en-GB" dirty="0"/>
              <a:t> </a:t>
            </a:r>
          </a:p>
          <a:p>
            <a:r>
              <a:rPr lang="en-GB" dirty="0"/>
              <a:t>Target: </a:t>
            </a:r>
            <a:r>
              <a:rPr lang="en-GB" dirty="0" err="1"/>
              <a:t>Estrogen</a:t>
            </a:r>
            <a:r>
              <a:rPr lang="en-GB" dirty="0"/>
              <a:t> receptor alpha </a:t>
            </a:r>
          </a:p>
          <a:p>
            <a:r>
              <a:rPr lang="en-GB" dirty="0"/>
              <a:t>Download dataset of all compounds with Bioactivity measured in IC50 values n=3901</a:t>
            </a:r>
          </a:p>
          <a:p>
            <a:r>
              <a:rPr lang="en-GB" dirty="0"/>
              <a:t>Clean dataset for unique compounds and non </a:t>
            </a:r>
            <a:r>
              <a:rPr lang="en-GB" dirty="0" err="1"/>
              <a:t>NaN</a:t>
            </a:r>
            <a:r>
              <a:rPr lang="en-GB" dirty="0"/>
              <a:t> IC50 n = 2250</a:t>
            </a:r>
          </a:p>
        </p:txBody>
      </p:sp>
    </p:spTree>
    <p:extLst>
      <p:ext uri="{BB962C8B-B14F-4D97-AF65-F5344CB8AC3E}">
        <p14:creationId xmlns:p14="http://schemas.microsoft.com/office/powerpoint/2010/main" val="306938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AB5D-65D1-0240-863B-33145F25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Estrogen</a:t>
            </a:r>
            <a:r>
              <a:rPr lang="en-GB" dirty="0"/>
              <a:t> Receptor in Breast Cancer</a:t>
            </a:r>
          </a:p>
        </p:txBody>
      </p:sp>
      <p:grpSp>
        <p:nvGrpSpPr>
          <p:cNvPr id="4" name="Gruppieren 2">
            <a:extLst>
              <a:ext uri="{FF2B5EF4-FFF2-40B4-BE49-F238E27FC236}">
                <a16:creationId xmlns:a16="http://schemas.microsoft.com/office/drawing/2014/main" id="{8C9F564E-1DB3-BF43-B610-1B7E833E4025}"/>
              </a:ext>
            </a:extLst>
          </p:cNvPr>
          <p:cNvGrpSpPr/>
          <p:nvPr/>
        </p:nvGrpSpPr>
        <p:grpSpPr>
          <a:xfrm>
            <a:off x="4696619" y="2499502"/>
            <a:ext cx="2420066" cy="1325563"/>
            <a:chOff x="1406069" y="4595380"/>
            <a:chExt cx="1772104" cy="1027876"/>
          </a:xfrm>
        </p:grpSpPr>
        <p:pic>
          <p:nvPicPr>
            <p:cNvPr id="5" name="Grafik 31" descr="DNA">
              <a:extLst>
                <a:ext uri="{FF2B5EF4-FFF2-40B4-BE49-F238E27FC236}">
                  <a16:creationId xmlns:a16="http://schemas.microsoft.com/office/drawing/2014/main" id="{F175B58A-4442-E740-83B0-8A69D0EAC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406069" y="4867064"/>
              <a:ext cx="756047" cy="756047"/>
            </a:xfrm>
            <a:prstGeom prst="rect">
              <a:avLst/>
            </a:prstGeom>
          </p:spPr>
        </p:pic>
        <p:pic>
          <p:nvPicPr>
            <p:cNvPr id="6" name="Grafik 32" descr="DNA">
              <a:extLst>
                <a:ext uri="{FF2B5EF4-FFF2-40B4-BE49-F238E27FC236}">
                  <a16:creationId xmlns:a16="http://schemas.microsoft.com/office/drawing/2014/main" id="{AFE32277-D4B5-DD49-B577-0A20B4BD3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095224" y="4865593"/>
              <a:ext cx="756047" cy="756047"/>
            </a:xfrm>
            <a:prstGeom prst="rect">
              <a:avLst/>
            </a:prstGeom>
          </p:spPr>
        </p:pic>
        <p:sp>
          <p:nvSpPr>
            <p:cNvPr id="7" name="Teilkreis 33">
              <a:extLst>
                <a:ext uri="{FF2B5EF4-FFF2-40B4-BE49-F238E27FC236}">
                  <a16:creationId xmlns:a16="http://schemas.microsoft.com/office/drawing/2014/main" id="{21147980-CA69-2A4F-9CD5-32C30C972FC5}"/>
                </a:ext>
              </a:extLst>
            </p:cNvPr>
            <p:cNvSpPr/>
            <p:nvPr/>
          </p:nvSpPr>
          <p:spPr>
            <a:xfrm>
              <a:off x="1834962" y="4595380"/>
              <a:ext cx="358172" cy="617776"/>
            </a:xfrm>
            <a:prstGeom prst="pie">
              <a:avLst>
                <a:gd name="adj1" fmla="val 17234751"/>
                <a:gd name="adj2" fmla="val 15118003"/>
              </a:avLst>
            </a:prstGeom>
            <a:solidFill>
              <a:srgbClr val="27AE5D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>
                <a:solidFill>
                  <a:schemeClr val="tx1"/>
                </a:solidFill>
              </a:endParaRPr>
            </a:p>
          </p:txBody>
        </p:sp>
        <p:sp>
          <p:nvSpPr>
            <p:cNvPr id="8" name="Teilkreis 40">
              <a:extLst>
                <a:ext uri="{FF2B5EF4-FFF2-40B4-BE49-F238E27FC236}">
                  <a16:creationId xmlns:a16="http://schemas.microsoft.com/office/drawing/2014/main" id="{C1AD1C9F-B24A-1E4F-AC98-516D21442E4F}"/>
                </a:ext>
              </a:extLst>
            </p:cNvPr>
            <p:cNvSpPr/>
            <p:nvPr/>
          </p:nvSpPr>
          <p:spPr>
            <a:xfrm>
              <a:off x="1499980" y="4595380"/>
              <a:ext cx="358172" cy="617776"/>
            </a:xfrm>
            <a:prstGeom prst="pie">
              <a:avLst>
                <a:gd name="adj1" fmla="val 17234751"/>
                <a:gd name="adj2" fmla="val 15118003"/>
              </a:avLst>
            </a:prstGeom>
            <a:solidFill>
              <a:srgbClr val="27AE5D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>
                <a:solidFill>
                  <a:schemeClr val="tx1"/>
                </a:solidFill>
              </a:endParaRPr>
            </a:p>
          </p:txBody>
        </p:sp>
        <p:sp>
          <p:nvSpPr>
            <p:cNvPr id="9" name="Gleichschenkliges Dreieck 41">
              <a:extLst>
                <a:ext uri="{FF2B5EF4-FFF2-40B4-BE49-F238E27FC236}">
                  <a16:creationId xmlns:a16="http://schemas.microsoft.com/office/drawing/2014/main" id="{31C79515-3723-EF48-AC3D-F61BA6600DEF}"/>
                </a:ext>
              </a:extLst>
            </p:cNvPr>
            <p:cNvSpPr/>
            <p:nvPr/>
          </p:nvSpPr>
          <p:spPr>
            <a:xfrm rot="10800000">
              <a:off x="1575126" y="4600856"/>
              <a:ext cx="207258" cy="327422"/>
            </a:xfrm>
            <a:prstGeom prst="triangle">
              <a:avLst/>
            </a:prstGeom>
            <a:solidFill>
              <a:srgbClr val="66FF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sp>
          <p:nvSpPr>
            <p:cNvPr id="10" name="Gleichschenkliges Dreieck 42">
              <a:extLst>
                <a:ext uri="{FF2B5EF4-FFF2-40B4-BE49-F238E27FC236}">
                  <a16:creationId xmlns:a16="http://schemas.microsoft.com/office/drawing/2014/main" id="{1DACDC15-8957-E44F-86EB-DDFEFD6AC456}"/>
                </a:ext>
              </a:extLst>
            </p:cNvPr>
            <p:cNvSpPr/>
            <p:nvPr/>
          </p:nvSpPr>
          <p:spPr>
            <a:xfrm rot="10800000">
              <a:off x="1908041" y="4602573"/>
              <a:ext cx="207258" cy="327422"/>
            </a:xfrm>
            <a:prstGeom prst="triangle">
              <a:avLst/>
            </a:prstGeom>
            <a:solidFill>
              <a:srgbClr val="66FF33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/>
            </a:p>
          </p:txBody>
        </p:sp>
        <p:cxnSp>
          <p:nvCxnSpPr>
            <p:cNvPr id="11" name="Verbinder: gewinkelt 44">
              <a:extLst>
                <a:ext uri="{FF2B5EF4-FFF2-40B4-BE49-F238E27FC236}">
                  <a16:creationId xmlns:a16="http://schemas.microsoft.com/office/drawing/2014/main" id="{3C7A7DC0-DD8E-8346-BEBA-DF98D2324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325" y="4795016"/>
              <a:ext cx="770848" cy="291270"/>
            </a:xfrm>
            <a:prstGeom prst="bentConnector3">
              <a:avLst>
                <a:gd name="adj1" fmla="val 20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81" descr="DNA">
              <a:extLst>
                <a:ext uri="{FF2B5EF4-FFF2-40B4-BE49-F238E27FC236}">
                  <a16:creationId xmlns:a16="http://schemas.microsoft.com/office/drawing/2014/main" id="{7EE171BD-DA3C-D64E-A309-69EB8B1CD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48743"/>
            <a:stretch/>
          </p:blipFill>
          <p:spPr>
            <a:xfrm rot="16200000">
              <a:off x="2588447" y="5051473"/>
              <a:ext cx="756047" cy="387520"/>
            </a:xfrm>
            <a:prstGeom prst="rect">
              <a:avLst/>
            </a:prstGeom>
          </p:spPr>
        </p:pic>
      </p:grpSp>
      <p:sp>
        <p:nvSpPr>
          <p:cNvPr id="13" name="Textfeld 79">
            <a:extLst>
              <a:ext uri="{FF2B5EF4-FFF2-40B4-BE49-F238E27FC236}">
                <a16:creationId xmlns:a16="http://schemas.microsoft.com/office/drawing/2014/main" id="{3F0D1CCE-F1F0-D346-A62E-AD5DB6414FAD}"/>
              </a:ext>
            </a:extLst>
          </p:cNvPr>
          <p:cNvSpPr txBox="1"/>
          <p:nvPr/>
        </p:nvSpPr>
        <p:spPr>
          <a:xfrm>
            <a:off x="7348509" y="2836944"/>
            <a:ext cx="1769040" cy="60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20250" tIns="24491" rIns="20250" bIns="24491" rtlCol="0" anchor="ctr">
            <a:spAutoFit/>
          </a:bodyPr>
          <a:lstStyle/>
          <a:p>
            <a:pPr algn="ctr"/>
            <a:r>
              <a:rPr lang="en-GB" dirty="0"/>
              <a:t>Overstimulated Cell Growth</a:t>
            </a:r>
          </a:p>
        </p:txBody>
      </p:sp>
      <p:grpSp>
        <p:nvGrpSpPr>
          <p:cNvPr id="14" name="Gruppieren 1">
            <a:extLst>
              <a:ext uri="{FF2B5EF4-FFF2-40B4-BE49-F238E27FC236}">
                <a16:creationId xmlns:a16="http://schemas.microsoft.com/office/drawing/2014/main" id="{5C09DAED-482C-0044-85CA-D6C4E6F6BFC1}"/>
              </a:ext>
            </a:extLst>
          </p:cNvPr>
          <p:cNvGrpSpPr/>
          <p:nvPr/>
        </p:nvGrpSpPr>
        <p:grpSpPr>
          <a:xfrm>
            <a:off x="10178694" y="2835782"/>
            <a:ext cx="2018239" cy="1945841"/>
            <a:chOff x="8610501" y="2281646"/>
            <a:chExt cx="1470124" cy="1033683"/>
          </a:xfrm>
        </p:grpSpPr>
        <p:grpSp>
          <p:nvGrpSpPr>
            <p:cNvPr id="15" name="Gruppieren 75">
              <a:extLst>
                <a:ext uri="{FF2B5EF4-FFF2-40B4-BE49-F238E27FC236}">
                  <a16:creationId xmlns:a16="http://schemas.microsoft.com/office/drawing/2014/main" id="{974900F6-A8B4-C347-85EB-9CE5027FA958}"/>
                </a:ext>
              </a:extLst>
            </p:cNvPr>
            <p:cNvGrpSpPr/>
            <p:nvPr/>
          </p:nvGrpSpPr>
          <p:grpSpPr>
            <a:xfrm>
              <a:off x="8737109" y="2281646"/>
              <a:ext cx="1343516" cy="1033683"/>
              <a:chOff x="8303833" y="5468420"/>
              <a:chExt cx="1624914" cy="1250187"/>
            </a:xfrm>
          </p:grpSpPr>
          <p:sp>
            <p:nvSpPr>
              <p:cNvPr id="18" name="Explosion: 8 Zacken 65">
                <a:extLst>
                  <a:ext uri="{FF2B5EF4-FFF2-40B4-BE49-F238E27FC236}">
                    <a16:creationId xmlns:a16="http://schemas.microsoft.com/office/drawing/2014/main" id="{E9963614-4885-214F-A1D2-11917FF65094}"/>
                  </a:ext>
                </a:extLst>
              </p:cNvPr>
              <p:cNvSpPr/>
              <p:nvPr/>
            </p:nvSpPr>
            <p:spPr>
              <a:xfrm>
                <a:off x="8303833" y="5902873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Ellipse 66">
                <a:extLst>
                  <a:ext uri="{FF2B5EF4-FFF2-40B4-BE49-F238E27FC236}">
                    <a16:creationId xmlns:a16="http://schemas.microsoft.com/office/drawing/2014/main" id="{ADA034E6-FAC1-CB4B-8F30-0F802ECBEA2A}"/>
                  </a:ext>
                </a:extLst>
              </p:cNvPr>
              <p:cNvSpPr/>
              <p:nvPr/>
            </p:nvSpPr>
            <p:spPr>
              <a:xfrm>
                <a:off x="8534190" y="6104026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Explosion: 8 Zacken 63">
                <a:extLst>
                  <a:ext uri="{FF2B5EF4-FFF2-40B4-BE49-F238E27FC236}">
                    <a16:creationId xmlns:a16="http://schemas.microsoft.com/office/drawing/2014/main" id="{BA54C435-302C-6C4C-BA97-7DB3E7372A4B}"/>
                  </a:ext>
                </a:extLst>
              </p:cNvPr>
              <p:cNvSpPr/>
              <p:nvPr/>
            </p:nvSpPr>
            <p:spPr>
              <a:xfrm>
                <a:off x="8949417" y="6055448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Ellipse 64">
                <a:extLst>
                  <a:ext uri="{FF2B5EF4-FFF2-40B4-BE49-F238E27FC236}">
                    <a16:creationId xmlns:a16="http://schemas.microsoft.com/office/drawing/2014/main" id="{CDBB2669-0B67-3D4B-BF9B-BA16F79F98D7}"/>
                  </a:ext>
                </a:extLst>
              </p:cNvPr>
              <p:cNvSpPr/>
              <p:nvPr/>
            </p:nvSpPr>
            <p:spPr>
              <a:xfrm>
                <a:off x="9207069" y="6269261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Explosion: 8 Zacken 55">
                <a:extLst>
                  <a:ext uri="{FF2B5EF4-FFF2-40B4-BE49-F238E27FC236}">
                    <a16:creationId xmlns:a16="http://schemas.microsoft.com/office/drawing/2014/main" id="{F23861AD-6B72-244A-9826-8A747CECDBEE}"/>
                  </a:ext>
                </a:extLst>
              </p:cNvPr>
              <p:cNvSpPr/>
              <p:nvPr/>
            </p:nvSpPr>
            <p:spPr>
              <a:xfrm>
                <a:off x="8655988" y="5515794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Ellipse 56">
                <a:extLst>
                  <a:ext uri="{FF2B5EF4-FFF2-40B4-BE49-F238E27FC236}">
                    <a16:creationId xmlns:a16="http://schemas.microsoft.com/office/drawing/2014/main" id="{28D1F782-58F1-3E4C-8247-A8F6E7E12CBC}"/>
                  </a:ext>
                </a:extLst>
              </p:cNvPr>
              <p:cNvSpPr/>
              <p:nvPr/>
            </p:nvSpPr>
            <p:spPr>
              <a:xfrm>
                <a:off x="8886345" y="5716947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Explosion: 8 Zacken 57">
                <a:extLst>
                  <a:ext uri="{FF2B5EF4-FFF2-40B4-BE49-F238E27FC236}">
                    <a16:creationId xmlns:a16="http://schemas.microsoft.com/office/drawing/2014/main" id="{8573797E-F47B-B04B-83E6-22E9596EBD45}"/>
                  </a:ext>
                </a:extLst>
              </p:cNvPr>
              <p:cNvSpPr/>
              <p:nvPr/>
            </p:nvSpPr>
            <p:spPr>
              <a:xfrm>
                <a:off x="8699204" y="5804673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Ellipse 58">
                <a:extLst>
                  <a:ext uri="{FF2B5EF4-FFF2-40B4-BE49-F238E27FC236}">
                    <a16:creationId xmlns:a16="http://schemas.microsoft.com/office/drawing/2014/main" id="{BDDFFA02-8077-B54A-8C5F-7E64C26FCFF0}"/>
                  </a:ext>
                </a:extLst>
              </p:cNvPr>
              <p:cNvSpPr/>
              <p:nvPr/>
            </p:nvSpPr>
            <p:spPr>
              <a:xfrm>
                <a:off x="8929561" y="6005826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Explosion: 8 Zacken 59">
                <a:extLst>
                  <a:ext uri="{FF2B5EF4-FFF2-40B4-BE49-F238E27FC236}">
                    <a16:creationId xmlns:a16="http://schemas.microsoft.com/office/drawing/2014/main" id="{8B99812C-2F96-1F45-87EE-294ACB0B1936}"/>
                  </a:ext>
                </a:extLst>
              </p:cNvPr>
              <p:cNvSpPr/>
              <p:nvPr/>
            </p:nvSpPr>
            <p:spPr>
              <a:xfrm>
                <a:off x="9179154" y="5834808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Ellipse 60">
                <a:extLst>
                  <a:ext uri="{FF2B5EF4-FFF2-40B4-BE49-F238E27FC236}">
                    <a16:creationId xmlns:a16="http://schemas.microsoft.com/office/drawing/2014/main" id="{47AFA744-FB91-2346-8CDA-966FB61CE14C}"/>
                  </a:ext>
                </a:extLst>
              </p:cNvPr>
              <p:cNvSpPr/>
              <p:nvPr/>
            </p:nvSpPr>
            <p:spPr>
              <a:xfrm>
                <a:off x="9436806" y="6048621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Explosion: 8 Zacken 61">
                <a:extLst>
                  <a:ext uri="{FF2B5EF4-FFF2-40B4-BE49-F238E27FC236}">
                    <a16:creationId xmlns:a16="http://schemas.microsoft.com/office/drawing/2014/main" id="{18DC8738-F11C-A94D-8831-347340AA5BF2}"/>
                  </a:ext>
                </a:extLst>
              </p:cNvPr>
              <p:cNvSpPr/>
              <p:nvPr/>
            </p:nvSpPr>
            <p:spPr>
              <a:xfrm>
                <a:off x="9195076" y="5468420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Ellipse 62">
                <a:extLst>
                  <a:ext uri="{FF2B5EF4-FFF2-40B4-BE49-F238E27FC236}">
                    <a16:creationId xmlns:a16="http://schemas.microsoft.com/office/drawing/2014/main" id="{B0E27255-17CD-DB4D-A8BC-FD00D03F3FB4}"/>
                  </a:ext>
                </a:extLst>
              </p:cNvPr>
              <p:cNvSpPr/>
              <p:nvPr/>
            </p:nvSpPr>
            <p:spPr>
              <a:xfrm>
                <a:off x="9425433" y="5669573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Explosion: 8 Zacken 67">
                <a:extLst>
                  <a:ext uri="{FF2B5EF4-FFF2-40B4-BE49-F238E27FC236}">
                    <a16:creationId xmlns:a16="http://schemas.microsoft.com/office/drawing/2014/main" id="{6984422A-1D0B-8540-A939-BD4658D6D8F8}"/>
                  </a:ext>
                </a:extLst>
              </p:cNvPr>
              <p:cNvSpPr/>
              <p:nvPr/>
            </p:nvSpPr>
            <p:spPr>
              <a:xfrm>
                <a:off x="8552393" y="6148121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Ellipse 68">
                <a:extLst>
                  <a:ext uri="{FF2B5EF4-FFF2-40B4-BE49-F238E27FC236}">
                    <a16:creationId xmlns:a16="http://schemas.microsoft.com/office/drawing/2014/main" id="{58B44A09-DC3D-7D44-B444-7C390F25B643}"/>
                  </a:ext>
                </a:extLst>
              </p:cNvPr>
              <p:cNvSpPr/>
              <p:nvPr/>
            </p:nvSpPr>
            <p:spPr>
              <a:xfrm>
                <a:off x="8782750" y="6349274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Explosion: 8 Zacken 88">
              <a:extLst>
                <a:ext uri="{FF2B5EF4-FFF2-40B4-BE49-F238E27FC236}">
                  <a16:creationId xmlns:a16="http://schemas.microsoft.com/office/drawing/2014/main" id="{7AB3ADFD-788A-3644-8179-168768507E0E}"/>
                </a:ext>
              </a:extLst>
            </p:cNvPr>
            <p:cNvSpPr/>
            <p:nvPr/>
          </p:nvSpPr>
          <p:spPr>
            <a:xfrm>
              <a:off x="8610501" y="2372530"/>
              <a:ext cx="606616" cy="471691"/>
            </a:xfrm>
            <a:prstGeom prst="irregularSeal1">
              <a:avLst/>
            </a:prstGeom>
            <a:solidFill>
              <a:srgbClr val="E2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>
                <a:solidFill>
                  <a:srgbClr val="C00000"/>
                </a:solidFill>
              </a:endParaRPr>
            </a:p>
          </p:txBody>
        </p:sp>
        <p:sp>
          <p:nvSpPr>
            <p:cNvPr id="17" name="Ellipse 89">
              <a:extLst>
                <a:ext uri="{FF2B5EF4-FFF2-40B4-BE49-F238E27FC236}">
                  <a16:creationId xmlns:a16="http://schemas.microsoft.com/office/drawing/2014/main" id="{73A2EF94-7223-2146-806E-41D4AD6FEB8C}"/>
                </a:ext>
              </a:extLst>
            </p:cNvPr>
            <p:cNvSpPr/>
            <p:nvPr/>
          </p:nvSpPr>
          <p:spPr>
            <a:xfrm>
              <a:off x="8800966" y="2538849"/>
              <a:ext cx="180549" cy="13662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>
                <a:solidFill>
                  <a:srgbClr val="C00000"/>
                </a:solidFill>
              </a:endParaRPr>
            </a:p>
          </p:txBody>
        </p:sp>
      </p:grpSp>
      <p:grpSp>
        <p:nvGrpSpPr>
          <p:cNvPr id="32" name="Gruppieren 1">
            <a:extLst>
              <a:ext uri="{FF2B5EF4-FFF2-40B4-BE49-F238E27FC236}">
                <a16:creationId xmlns:a16="http://schemas.microsoft.com/office/drawing/2014/main" id="{BD4AED84-DCD3-7C4D-84DD-AA8D17B8ECF0}"/>
              </a:ext>
            </a:extLst>
          </p:cNvPr>
          <p:cNvGrpSpPr/>
          <p:nvPr/>
        </p:nvGrpSpPr>
        <p:grpSpPr>
          <a:xfrm>
            <a:off x="9195093" y="3123066"/>
            <a:ext cx="2018239" cy="1945841"/>
            <a:chOff x="8610501" y="2281646"/>
            <a:chExt cx="1470124" cy="1033683"/>
          </a:xfrm>
        </p:grpSpPr>
        <p:grpSp>
          <p:nvGrpSpPr>
            <p:cNvPr id="33" name="Gruppieren 75">
              <a:extLst>
                <a:ext uri="{FF2B5EF4-FFF2-40B4-BE49-F238E27FC236}">
                  <a16:creationId xmlns:a16="http://schemas.microsoft.com/office/drawing/2014/main" id="{385AA013-E09C-D14E-A97B-EEF1DA285BD9}"/>
                </a:ext>
              </a:extLst>
            </p:cNvPr>
            <p:cNvGrpSpPr/>
            <p:nvPr/>
          </p:nvGrpSpPr>
          <p:grpSpPr>
            <a:xfrm>
              <a:off x="8737109" y="2281646"/>
              <a:ext cx="1343516" cy="1033683"/>
              <a:chOff x="8303833" y="5468420"/>
              <a:chExt cx="1624914" cy="1250187"/>
            </a:xfrm>
          </p:grpSpPr>
          <p:sp>
            <p:nvSpPr>
              <p:cNvPr id="36" name="Explosion: 8 Zacken 65">
                <a:extLst>
                  <a:ext uri="{FF2B5EF4-FFF2-40B4-BE49-F238E27FC236}">
                    <a16:creationId xmlns:a16="http://schemas.microsoft.com/office/drawing/2014/main" id="{2B57DFE3-9820-AC41-B8F5-2F43B798AE85}"/>
                  </a:ext>
                </a:extLst>
              </p:cNvPr>
              <p:cNvSpPr/>
              <p:nvPr/>
            </p:nvSpPr>
            <p:spPr>
              <a:xfrm>
                <a:off x="8303833" y="5902873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Ellipse 66">
                <a:extLst>
                  <a:ext uri="{FF2B5EF4-FFF2-40B4-BE49-F238E27FC236}">
                    <a16:creationId xmlns:a16="http://schemas.microsoft.com/office/drawing/2014/main" id="{25302462-8918-7741-B953-A5298E9A82B2}"/>
                  </a:ext>
                </a:extLst>
              </p:cNvPr>
              <p:cNvSpPr/>
              <p:nvPr/>
            </p:nvSpPr>
            <p:spPr>
              <a:xfrm>
                <a:off x="8534190" y="6104026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Explosion: 8 Zacken 63">
                <a:extLst>
                  <a:ext uri="{FF2B5EF4-FFF2-40B4-BE49-F238E27FC236}">
                    <a16:creationId xmlns:a16="http://schemas.microsoft.com/office/drawing/2014/main" id="{BCCC4255-F3CD-4D4F-AAF7-C808AD0C0125}"/>
                  </a:ext>
                </a:extLst>
              </p:cNvPr>
              <p:cNvSpPr/>
              <p:nvPr/>
            </p:nvSpPr>
            <p:spPr>
              <a:xfrm>
                <a:off x="8949417" y="6055448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Ellipse 64">
                <a:extLst>
                  <a:ext uri="{FF2B5EF4-FFF2-40B4-BE49-F238E27FC236}">
                    <a16:creationId xmlns:a16="http://schemas.microsoft.com/office/drawing/2014/main" id="{3818D7AD-6781-9842-9594-80F591B3F2A7}"/>
                  </a:ext>
                </a:extLst>
              </p:cNvPr>
              <p:cNvSpPr/>
              <p:nvPr/>
            </p:nvSpPr>
            <p:spPr>
              <a:xfrm>
                <a:off x="9207069" y="6269261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0" name="Explosion: 8 Zacken 55">
                <a:extLst>
                  <a:ext uri="{FF2B5EF4-FFF2-40B4-BE49-F238E27FC236}">
                    <a16:creationId xmlns:a16="http://schemas.microsoft.com/office/drawing/2014/main" id="{15F0272A-73B5-3441-8909-4C006E2AD57E}"/>
                  </a:ext>
                </a:extLst>
              </p:cNvPr>
              <p:cNvSpPr/>
              <p:nvPr/>
            </p:nvSpPr>
            <p:spPr>
              <a:xfrm>
                <a:off x="8655988" y="5515794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Ellipse 56">
                <a:extLst>
                  <a:ext uri="{FF2B5EF4-FFF2-40B4-BE49-F238E27FC236}">
                    <a16:creationId xmlns:a16="http://schemas.microsoft.com/office/drawing/2014/main" id="{5BA84C95-C558-714B-9412-EF26E34130D3}"/>
                  </a:ext>
                </a:extLst>
              </p:cNvPr>
              <p:cNvSpPr/>
              <p:nvPr/>
            </p:nvSpPr>
            <p:spPr>
              <a:xfrm>
                <a:off x="8886345" y="5716947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Explosion: 8 Zacken 57">
                <a:extLst>
                  <a:ext uri="{FF2B5EF4-FFF2-40B4-BE49-F238E27FC236}">
                    <a16:creationId xmlns:a16="http://schemas.microsoft.com/office/drawing/2014/main" id="{6A098FD6-6D46-204E-AE9B-28A9CEF7E27F}"/>
                  </a:ext>
                </a:extLst>
              </p:cNvPr>
              <p:cNvSpPr/>
              <p:nvPr/>
            </p:nvSpPr>
            <p:spPr>
              <a:xfrm>
                <a:off x="8699204" y="5804673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Ellipse 58">
                <a:extLst>
                  <a:ext uri="{FF2B5EF4-FFF2-40B4-BE49-F238E27FC236}">
                    <a16:creationId xmlns:a16="http://schemas.microsoft.com/office/drawing/2014/main" id="{350A60E2-29BF-844D-9423-E1B65D29D955}"/>
                  </a:ext>
                </a:extLst>
              </p:cNvPr>
              <p:cNvSpPr/>
              <p:nvPr/>
            </p:nvSpPr>
            <p:spPr>
              <a:xfrm>
                <a:off x="8929561" y="6005826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Explosion: 8 Zacken 59">
                <a:extLst>
                  <a:ext uri="{FF2B5EF4-FFF2-40B4-BE49-F238E27FC236}">
                    <a16:creationId xmlns:a16="http://schemas.microsoft.com/office/drawing/2014/main" id="{99607152-E8B4-0742-A222-F843F2DB6FF5}"/>
                  </a:ext>
                </a:extLst>
              </p:cNvPr>
              <p:cNvSpPr/>
              <p:nvPr/>
            </p:nvSpPr>
            <p:spPr>
              <a:xfrm>
                <a:off x="9179154" y="5834808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Ellipse 60">
                <a:extLst>
                  <a:ext uri="{FF2B5EF4-FFF2-40B4-BE49-F238E27FC236}">
                    <a16:creationId xmlns:a16="http://schemas.microsoft.com/office/drawing/2014/main" id="{BFB7F338-E6C0-1A41-B788-927AB765C740}"/>
                  </a:ext>
                </a:extLst>
              </p:cNvPr>
              <p:cNvSpPr/>
              <p:nvPr/>
            </p:nvSpPr>
            <p:spPr>
              <a:xfrm>
                <a:off x="9436806" y="6048621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Explosion: 8 Zacken 61">
                <a:extLst>
                  <a:ext uri="{FF2B5EF4-FFF2-40B4-BE49-F238E27FC236}">
                    <a16:creationId xmlns:a16="http://schemas.microsoft.com/office/drawing/2014/main" id="{471CD7F2-42B9-E742-8966-74E7CB49FAC0}"/>
                  </a:ext>
                </a:extLst>
              </p:cNvPr>
              <p:cNvSpPr/>
              <p:nvPr/>
            </p:nvSpPr>
            <p:spPr>
              <a:xfrm>
                <a:off x="9195076" y="5468420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Ellipse 62">
                <a:extLst>
                  <a:ext uri="{FF2B5EF4-FFF2-40B4-BE49-F238E27FC236}">
                    <a16:creationId xmlns:a16="http://schemas.microsoft.com/office/drawing/2014/main" id="{0909D47F-E29F-3E41-95E4-17BD783E48BC}"/>
                  </a:ext>
                </a:extLst>
              </p:cNvPr>
              <p:cNvSpPr/>
              <p:nvPr/>
            </p:nvSpPr>
            <p:spPr>
              <a:xfrm>
                <a:off x="9425433" y="5669573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Explosion: 8 Zacken 67">
                <a:extLst>
                  <a:ext uri="{FF2B5EF4-FFF2-40B4-BE49-F238E27FC236}">
                    <a16:creationId xmlns:a16="http://schemas.microsoft.com/office/drawing/2014/main" id="{CCF20D8D-DD28-6C4E-8E66-B6CEC3523BFB}"/>
                  </a:ext>
                </a:extLst>
              </p:cNvPr>
              <p:cNvSpPr/>
              <p:nvPr/>
            </p:nvSpPr>
            <p:spPr>
              <a:xfrm>
                <a:off x="8552393" y="6148121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Ellipse 68">
                <a:extLst>
                  <a:ext uri="{FF2B5EF4-FFF2-40B4-BE49-F238E27FC236}">
                    <a16:creationId xmlns:a16="http://schemas.microsoft.com/office/drawing/2014/main" id="{7847C86C-C45C-5448-B8FF-1D99DA0FDD03}"/>
                  </a:ext>
                </a:extLst>
              </p:cNvPr>
              <p:cNvSpPr/>
              <p:nvPr/>
            </p:nvSpPr>
            <p:spPr>
              <a:xfrm>
                <a:off x="8782750" y="6349274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4" name="Explosion: 8 Zacken 88">
              <a:extLst>
                <a:ext uri="{FF2B5EF4-FFF2-40B4-BE49-F238E27FC236}">
                  <a16:creationId xmlns:a16="http://schemas.microsoft.com/office/drawing/2014/main" id="{DBF50254-1BFB-0F4F-A7E5-9DBA15BD4D76}"/>
                </a:ext>
              </a:extLst>
            </p:cNvPr>
            <p:cNvSpPr/>
            <p:nvPr/>
          </p:nvSpPr>
          <p:spPr>
            <a:xfrm>
              <a:off x="8610501" y="2372530"/>
              <a:ext cx="606616" cy="471691"/>
            </a:xfrm>
            <a:prstGeom prst="irregularSeal1">
              <a:avLst/>
            </a:prstGeom>
            <a:solidFill>
              <a:srgbClr val="E2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>
                <a:solidFill>
                  <a:srgbClr val="C00000"/>
                </a:solidFill>
              </a:endParaRPr>
            </a:p>
          </p:txBody>
        </p:sp>
        <p:sp>
          <p:nvSpPr>
            <p:cNvPr id="35" name="Ellipse 89">
              <a:extLst>
                <a:ext uri="{FF2B5EF4-FFF2-40B4-BE49-F238E27FC236}">
                  <a16:creationId xmlns:a16="http://schemas.microsoft.com/office/drawing/2014/main" id="{3AD5D100-32D1-3946-B33E-36150F5EE3D0}"/>
                </a:ext>
              </a:extLst>
            </p:cNvPr>
            <p:cNvSpPr/>
            <p:nvPr/>
          </p:nvSpPr>
          <p:spPr>
            <a:xfrm>
              <a:off x="8800966" y="2538849"/>
              <a:ext cx="180549" cy="13662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>
                <a:solidFill>
                  <a:srgbClr val="C00000"/>
                </a:solidFill>
              </a:endParaRPr>
            </a:p>
          </p:txBody>
        </p:sp>
      </p:grpSp>
      <p:grpSp>
        <p:nvGrpSpPr>
          <p:cNvPr id="50" name="Gruppieren 1">
            <a:extLst>
              <a:ext uri="{FF2B5EF4-FFF2-40B4-BE49-F238E27FC236}">
                <a16:creationId xmlns:a16="http://schemas.microsoft.com/office/drawing/2014/main" id="{CA9FD0BD-DD74-3147-A9B5-F6A9C2AC70FA}"/>
              </a:ext>
            </a:extLst>
          </p:cNvPr>
          <p:cNvGrpSpPr/>
          <p:nvPr/>
        </p:nvGrpSpPr>
        <p:grpSpPr>
          <a:xfrm>
            <a:off x="9303306" y="1854678"/>
            <a:ext cx="2018239" cy="1945841"/>
            <a:chOff x="8610501" y="2281646"/>
            <a:chExt cx="1470124" cy="1033683"/>
          </a:xfrm>
        </p:grpSpPr>
        <p:grpSp>
          <p:nvGrpSpPr>
            <p:cNvPr id="51" name="Gruppieren 75">
              <a:extLst>
                <a:ext uri="{FF2B5EF4-FFF2-40B4-BE49-F238E27FC236}">
                  <a16:creationId xmlns:a16="http://schemas.microsoft.com/office/drawing/2014/main" id="{B1A4FD08-B48B-A04C-B408-50DC29A423CE}"/>
                </a:ext>
              </a:extLst>
            </p:cNvPr>
            <p:cNvGrpSpPr/>
            <p:nvPr/>
          </p:nvGrpSpPr>
          <p:grpSpPr>
            <a:xfrm>
              <a:off x="8737109" y="2281646"/>
              <a:ext cx="1343516" cy="1033683"/>
              <a:chOff x="8303833" y="5468420"/>
              <a:chExt cx="1624914" cy="1250187"/>
            </a:xfrm>
          </p:grpSpPr>
          <p:sp>
            <p:nvSpPr>
              <p:cNvPr id="54" name="Explosion: 8 Zacken 65">
                <a:extLst>
                  <a:ext uri="{FF2B5EF4-FFF2-40B4-BE49-F238E27FC236}">
                    <a16:creationId xmlns:a16="http://schemas.microsoft.com/office/drawing/2014/main" id="{CFA10AF5-1371-494D-8B2E-CD773378AEB4}"/>
                  </a:ext>
                </a:extLst>
              </p:cNvPr>
              <p:cNvSpPr/>
              <p:nvPr/>
            </p:nvSpPr>
            <p:spPr>
              <a:xfrm>
                <a:off x="8303833" y="5902873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Ellipse 66">
                <a:extLst>
                  <a:ext uri="{FF2B5EF4-FFF2-40B4-BE49-F238E27FC236}">
                    <a16:creationId xmlns:a16="http://schemas.microsoft.com/office/drawing/2014/main" id="{05268284-063E-8344-A57F-9C0FA811184B}"/>
                  </a:ext>
                </a:extLst>
              </p:cNvPr>
              <p:cNvSpPr/>
              <p:nvPr/>
            </p:nvSpPr>
            <p:spPr>
              <a:xfrm>
                <a:off x="8534190" y="6104026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Explosion: 8 Zacken 63">
                <a:extLst>
                  <a:ext uri="{FF2B5EF4-FFF2-40B4-BE49-F238E27FC236}">
                    <a16:creationId xmlns:a16="http://schemas.microsoft.com/office/drawing/2014/main" id="{E7A5F800-B717-AA42-88E0-D751A49340B6}"/>
                  </a:ext>
                </a:extLst>
              </p:cNvPr>
              <p:cNvSpPr/>
              <p:nvPr/>
            </p:nvSpPr>
            <p:spPr>
              <a:xfrm>
                <a:off x="8949417" y="6055448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Ellipse 64">
                <a:extLst>
                  <a:ext uri="{FF2B5EF4-FFF2-40B4-BE49-F238E27FC236}">
                    <a16:creationId xmlns:a16="http://schemas.microsoft.com/office/drawing/2014/main" id="{25267870-E4B2-C340-A6F5-15A876CFA2E4}"/>
                  </a:ext>
                </a:extLst>
              </p:cNvPr>
              <p:cNvSpPr/>
              <p:nvPr/>
            </p:nvSpPr>
            <p:spPr>
              <a:xfrm>
                <a:off x="9207069" y="6269261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Explosion: 8 Zacken 55">
                <a:extLst>
                  <a:ext uri="{FF2B5EF4-FFF2-40B4-BE49-F238E27FC236}">
                    <a16:creationId xmlns:a16="http://schemas.microsoft.com/office/drawing/2014/main" id="{D05F15AC-E697-4F49-AF5F-A358970181D5}"/>
                  </a:ext>
                </a:extLst>
              </p:cNvPr>
              <p:cNvSpPr/>
              <p:nvPr/>
            </p:nvSpPr>
            <p:spPr>
              <a:xfrm>
                <a:off x="8655988" y="5515794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Ellipse 56">
                <a:extLst>
                  <a:ext uri="{FF2B5EF4-FFF2-40B4-BE49-F238E27FC236}">
                    <a16:creationId xmlns:a16="http://schemas.microsoft.com/office/drawing/2014/main" id="{184C6C97-6E91-714C-ACAE-C22537F57BE0}"/>
                  </a:ext>
                </a:extLst>
              </p:cNvPr>
              <p:cNvSpPr/>
              <p:nvPr/>
            </p:nvSpPr>
            <p:spPr>
              <a:xfrm>
                <a:off x="8886345" y="5716947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Explosion: 8 Zacken 57">
                <a:extLst>
                  <a:ext uri="{FF2B5EF4-FFF2-40B4-BE49-F238E27FC236}">
                    <a16:creationId xmlns:a16="http://schemas.microsoft.com/office/drawing/2014/main" id="{F06E87CF-09E4-A94B-B068-BD2A0CCAB7DB}"/>
                  </a:ext>
                </a:extLst>
              </p:cNvPr>
              <p:cNvSpPr/>
              <p:nvPr/>
            </p:nvSpPr>
            <p:spPr>
              <a:xfrm>
                <a:off x="8699204" y="5804673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Ellipse 58">
                <a:extLst>
                  <a:ext uri="{FF2B5EF4-FFF2-40B4-BE49-F238E27FC236}">
                    <a16:creationId xmlns:a16="http://schemas.microsoft.com/office/drawing/2014/main" id="{344E508B-EF4A-1549-B0E3-225BA4F76409}"/>
                  </a:ext>
                </a:extLst>
              </p:cNvPr>
              <p:cNvSpPr/>
              <p:nvPr/>
            </p:nvSpPr>
            <p:spPr>
              <a:xfrm>
                <a:off x="8929561" y="6005826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Explosion: 8 Zacken 59">
                <a:extLst>
                  <a:ext uri="{FF2B5EF4-FFF2-40B4-BE49-F238E27FC236}">
                    <a16:creationId xmlns:a16="http://schemas.microsoft.com/office/drawing/2014/main" id="{5F410862-9998-9A46-B46D-0D31EFAB5EF0}"/>
                  </a:ext>
                </a:extLst>
              </p:cNvPr>
              <p:cNvSpPr/>
              <p:nvPr/>
            </p:nvSpPr>
            <p:spPr>
              <a:xfrm>
                <a:off x="9179154" y="5834808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Ellipse 60">
                <a:extLst>
                  <a:ext uri="{FF2B5EF4-FFF2-40B4-BE49-F238E27FC236}">
                    <a16:creationId xmlns:a16="http://schemas.microsoft.com/office/drawing/2014/main" id="{85395516-0922-304D-9BFA-9240F8B88398}"/>
                  </a:ext>
                </a:extLst>
              </p:cNvPr>
              <p:cNvSpPr/>
              <p:nvPr/>
            </p:nvSpPr>
            <p:spPr>
              <a:xfrm>
                <a:off x="9436806" y="6048621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Explosion: 8 Zacken 61">
                <a:extLst>
                  <a:ext uri="{FF2B5EF4-FFF2-40B4-BE49-F238E27FC236}">
                    <a16:creationId xmlns:a16="http://schemas.microsoft.com/office/drawing/2014/main" id="{40732DE3-D3E6-FD4C-A13E-950172CE764F}"/>
                  </a:ext>
                </a:extLst>
              </p:cNvPr>
              <p:cNvSpPr/>
              <p:nvPr/>
            </p:nvSpPr>
            <p:spPr>
              <a:xfrm>
                <a:off x="9195076" y="5468420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Ellipse 62">
                <a:extLst>
                  <a:ext uri="{FF2B5EF4-FFF2-40B4-BE49-F238E27FC236}">
                    <a16:creationId xmlns:a16="http://schemas.microsoft.com/office/drawing/2014/main" id="{C7481739-9565-3D41-A9BC-039299FB757E}"/>
                  </a:ext>
                </a:extLst>
              </p:cNvPr>
              <p:cNvSpPr/>
              <p:nvPr/>
            </p:nvSpPr>
            <p:spPr>
              <a:xfrm>
                <a:off x="9425433" y="5669573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66" name="Explosion: 8 Zacken 67">
                <a:extLst>
                  <a:ext uri="{FF2B5EF4-FFF2-40B4-BE49-F238E27FC236}">
                    <a16:creationId xmlns:a16="http://schemas.microsoft.com/office/drawing/2014/main" id="{F0026705-5A28-6649-A307-A7BC466492EA}"/>
                  </a:ext>
                </a:extLst>
              </p:cNvPr>
              <p:cNvSpPr/>
              <p:nvPr/>
            </p:nvSpPr>
            <p:spPr>
              <a:xfrm>
                <a:off x="8552393" y="6148121"/>
                <a:ext cx="733671" cy="570486"/>
              </a:xfrm>
              <a:prstGeom prst="irregularSeal1">
                <a:avLst/>
              </a:prstGeom>
              <a:solidFill>
                <a:srgbClr val="E2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  <p:sp>
            <p:nvSpPr>
              <p:cNvPr id="67" name="Ellipse 68">
                <a:extLst>
                  <a:ext uri="{FF2B5EF4-FFF2-40B4-BE49-F238E27FC236}">
                    <a16:creationId xmlns:a16="http://schemas.microsoft.com/office/drawing/2014/main" id="{86C4135C-E897-474D-A43F-2281F9D873A6}"/>
                  </a:ext>
                </a:extLst>
              </p:cNvPr>
              <p:cNvSpPr/>
              <p:nvPr/>
            </p:nvSpPr>
            <p:spPr>
              <a:xfrm>
                <a:off x="8782750" y="6349274"/>
                <a:ext cx="218365" cy="165235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2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2" name="Explosion: 8 Zacken 88">
              <a:extLst>
                <a:ext uri="{FF2B5EF4-FFF2-40B4-BE49-F238E27FC236}">
                  <a16:creationId xmlns:a16="http://schemas.microsoft.com/office/drawing/2014/main" id="{35B7BFF1-027A-EF49-906E-93205B0FC750}"/>
                </a:ext>
              </a:extLst>
            </p:cNvPr>
            <p:cNvSpPr/>
            <p:nvPr/>
          </p:nvSpPr>
          <p:spPr>
            <a:xfrm>
              <a:off x="8610501" y="2372530"/>
              <a:ext cx="606616" cy="471691"/>
            </a:xfrm>
            <a:prstGeom prst="irregularSeal1">
              <a:avLst/>
            </a:prstGeom>
            <a:solidFill>
              <a:srgbClr val="E2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>
                <a:solidFill>
                  <a:srgbClr val="C00000"/>
                </a:solidFill>
              </a:endParaRPr>
            </a:p>
          </p:txBody>
        </p:sp>
        <p:sp>
          <p:nvSpPr>
            <p:cNvPr id="53" name="Ellipse 89">
              <a:extLst>
                <a:ext uri="{FF2B5EF4-FFF2-40B4-BE49-F238E27FC236}">
                  <a16:creationId xmlns:a16="http://schemas.microsoft.com/office/drawing/2014/main" id="{4710B9CC-EF52-2A46-94FB-7D88875DE8C3}"/>
                </a:ext>
              </a:extLst>
            </p:cNvPr>
            <p:cNvSpPr/>
            <p:nvPr/>
          </p:nvSpPr>
          <p:spPr>
            <a:xfrm>
              <a:off x="8800966" y="2538849"/>
              <a:ext cx="180549" cy="13662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2">
                <a:solidFill>
                  <a:srgbClr val="C00000"/>
                </a:solidFill>
              </a:endParaRPr>
            </a:p>
          </p:txBody>
        </p:sp>
      </p:grpSp>
      <p:sp>
        <p:nvSpPr>
          <p:cNvPr id="68" name="Textfeld 79">
            <a:extLst>
              <a:ext uri="{FF2B5EF4-FFF2-40B4-BE49-F238E27FC236}">
                <a16:creationId xmlns:a16="http://schemas.microsoft.com/office/drawing/2014/main" id="{636E0247-0EF5-D246-AD03-4AE32024E86B}"/>
              </a:ext>
            </a:extLst>
          </p:cNvPr>
          <p:cNvSpPr txBox="1"/>
          <p:nvPr/>
        </p:nvSpPr>
        <p:spPr>
          <a:xfrm>
            <a:off x="3200498" y="2827516"/>
            <a:ext cx="1370131" cy="6034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20250" tIns="24491" rIns="20250" bIns="24491" rtlCol="0" anchor="ctr">
            <a:spAutoFit/>
          </a:bodyPr>
          <a:lstStyle/>
          <a:p>
            <a:pPr algn="ctr"/>
            <a:r>
              <a:rPr lang="en-GB" dirty="0" err="1"/>
              <a:t>Estrogen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binding</a:t>
            </a:r>
          </a:p>
        </p:txBody>
      </p:sp>
      <p:sp>
        <p:nvSpPr>
          <p:cNvPr id="69" name="Textfeld 79">
            <a:extLst>
              <a:ext uri="{FF2B5EF4-FFF2-40B4-BE49-F238E27FC236}">
                <a16:creationId xmlns:a16="http://schemas.microsoft.com/office/drawing/2014/main" id="{1B7FFF0D-B6BC-6A4C-B930-82BFF5183026}"/>
              </a:ext>
            </a:extLst>
          </p:cNvPr>
          <p:cNvSpPr txBox="1"/>
          <p:nvPr/>
        </p:nvSpPr>
        <p:spPr>
          <a:xfrm>
            <a:off x="4711684" y="3872581"/>
            <a:ext cx="2375360" cy="3264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20250" tIns="24491" rIns="20250" bIns="24491" rtlCol="0" anchor="ctr">
            <a:spAutoFit/>
          </a:bodyPr>
          <a:lstStyle/>
          <a:p>
            <a:pPr algn="ctr"/>
            <a:r>
              <a:rPr lang="en-GB" dirty="0"/>
              <a:t>DNA binding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0D5D236-2427-C745-B1E6-CF74C13DA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21" y="1514788"/>
            <a:ext cx="3282346" cy="32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>
            <a:extLst>
              <a:ext uri="{FF2B5EF4-FFF2-40B4-BE49-F238E27FC236}">
                <a16:creationId xmlns:a16="http://schemas.microsoft.com/office/drawing/2014/main" id="{D30AFAFE-7523-2F44-8AD6-E719AB082420}"/>
              </a:ext>
            </a:extLst>
          </p:cNvPr>
          <p:cNvSpPr/>
          <p:nvPr/>
        </p:nvSpPr>
        <p:spPr>
          <a:xfrm rot="5400000">
            <a:off x="7465586" y="1425387"/>
            <a:ext cx="1167427" cy="2839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First screening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FF932-C093-C040-A100-86ABD3A5A407}"/>
              </a:ext>
            </a:extLst>
          </p:cNvPr>
          <p:cNvSpPr/>
          <p:nvPr/>
        </p:nvSpPr>
        <p:spPr>
          <a:xfrm>
            <a:off x="6629400" y="601895"/>
            <a:ext cx="171450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554ED9-4896-E945-8FB4-C6B02EAE6215}"/>
              </a:ext>
            </a:extLst>
          </p:cNvPr>
          <p:cNvSpPr/>
          <p:nvPr/>
        </p:nvSpPr>
        <p:spPr>
          <a:xfrm>
            <a:off x="9030972" y="1077790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0C450-D91B-514D-82B1-5F7FF428768B}"/>
              </a:ext>
            </a:extLst>
          </p:cNvPr>
          <p:cNvSpPr/>
          <p:nvPr/>
        </p:nvSpPr>
        <p:spPr>
          <a:xfrm>
            <a:off x="7591425" y="560144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1CB84-7EE4-914B-B42C-107D83FD852E}"/>
              </a:ext>
            </a:extLst>
          </p:cNvPr>
          <p:cNvSpPr/>
          <p:nvPr/>
        </p:nvSpPr>
        <p:spPr>
          <a:xfrm>
            <a:off x="7940277" y="1085845"/>
            <a:ext cx="171450" cy="173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CB8F46-046C-1A4A-8397-AB03B7A1DFAF}"/>
              </a:ext>
            </a:extLst>
          </p:cNvPr>
          <p:cNvSpPr/>
          <p:nvPr/>
        </p:nvSpPr>
        <p:spPr>
          <a:xfrm>
            <a:off x="7497525" y="1615849"/>
            <a:ext cx="171450" cy="173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AC2B77C4-CAF0-AA48-B06C-7ADA07941194}"/>
              </a:ext>
            </a:extLst>
          </p:cNvPr>
          <p:cNvSpPr>
            <a:spLocks/>
          </p:cNvSpPr>
          <p:nvPr/>
        </p:nvSpPr>
        <p:spPr>
          <a:xfrm>
            <a:off x="8944572" y="1464366"/>
            <a:ext cx="172800" cy="172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4C993B38-AE0C-0E4E-A514-9644498F13C5}"/>
              </a:ext>
            </a:extLst>
          </p:cNvPr>
          <p:cNvSpPr>
            <a:spLocks/>
          </p:cNvSpPr>
          <p:nvPr/>
        </p:nvSpPr>
        <p:spPr>
          <a:xfrm>
            <a:off x="8553450" y="1114619"/>
            <a:ext cx="172800" cy="17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A7E4A525-D235-1B48-96AB-6B91F18C5546}"/>
              </a:ext>
            </a:extLst>
          </p:cNvPr>
          <p:cNvSpPr>
            <a:spLocks/>
          </p:cNvSpPr>
          <p:nvPr/>
        </p:nvSpPr>
        <p:spPr>
          <a:xfrm>
            <a:off x="8278575" y="398259"/>
            <a:ext cx="172800" cy="172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187DE4A5-AE7E-574F-AACA-628787B64573}"/>
              </a:ext>
            </a:extLst>
          </p:cNvPr>
          <p:cNvSpPr>
            <a:spLocks/>
          </p:cNvSpPr>
          <p:nvPr/>
        </p:nvSpPr>
        <p:spPr>
          <a:xfrm>
            <a:off x="7160775" y="546015"/>
            <a:ext cx="172800" cy="172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85BD9B24-AB67-414F-B147-9731667300AA}"/>
              </a:ext>
            </a:extLst>
          </p:cNvPr>
          <p:cNvSpPr>
            <a:spLocks/>
          </p:cNvSpPr>
          <p:nvPr/>
        </p:nvSpPr>
        <p:spPr>
          <a:xfrm>
            <a:off x="7868248" y="1542249"/>
            <a:ext cx="172800" cy="17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BEF3872-9DCB-8C46-95A0-1429B3F5ACA6}"/>
              </a:ext>
            </a:extLst>
          </p:cNvPr>
          <p:cNvSpPr>
            <a:spLocks/>
          </p:cNvSpPr>
          <p:nvPr/>
        </p:nvSpPr>
        <p:spPr>
          <a:xfrm>
            <a:off x="6632810" y="1114619"/>
            <a:ext cx="172800" cy="172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39748FFD-0245-394F-B955-9FDE62A02B4D}"/>
              </a:ext>
            </a:extLst>
          </p:cNvPr>
          <p:cNvSpPr>
            <a:spLocks/>
          </p:cNvSpPr>
          <p:nvPr/>
        </p:nvSpPr>
        <p:spPr>
          <a:xfrm>
            <a:off x="8172450" y="1821095"/>
            <a:ext cx="172800" cy="172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E17196-177B-5C4B-A95B-E19F6029658B}"/>
              </a:ext>
            </a:extLst>
          </p:cNvPr>
          <p:cNvSpPr>
            <a:spLocks noChangeAspect="1"/>
          </p:cNvSpPr>
          <p:nvPr/>
        </p:nvSpPr>
        <p:spPr>
          <a:xfrm>
            <a:off x="6908005" y="1577017"/>
            <a:ext cx="172800" cy="172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465408-E579-D64A-A4DA-8DCC871D3EDB}"/>
              </a:ext>
            </a:extLst>
          </p:cNvPr>
          <p:cNvSpPr>
            <a:spLocks noChangeAspect="1"/>
          </p:cNvSpPr>
          <p:nvPr/>
        </p:nvSpPr>
        <p:spPr>
          <a:xfrm>
            <a:off x="7641823" y="1995167"/>
            <a:ext cx="172800" cy="172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78EDF0-C32F-0741-81B9-2FE4551F3B17}"/>
              </a:ext>
            </a:extLst>
          </p:cNvPr>
          <p:cNvSpPr>
            <a:spLocks noChangeAspect="1"/>
          </p:cNvSpPr>
          <p:nvPr/>
        </p:nvSpPr>
        <p:spPr>
          <a:xfrm>
            <a:off x="7814623" y="851251"/>
            <a:ext cx="172800" cy="172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1BACE6-BB28-9241-ACA6-F08228A83B42}"/>
              </a:ext>
            </a:extLst>
          </p:cNvPr>
          <p:cNvSpPr>
            <a:spLocks noChangeAspect="1"/>
          </p:cNvSpPr>
          <p:nvPr/>
        </p:nvSpPr>
        <p:spPr>
          <a:xfrm>
            <a:off x="8364975" y="904990"/>
            <a:ext cx="172800" cy="172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147F40-8EFD-194E-892E-FBD831178A93}"/>
              </a:ext>
            </a:extLst>
          </p:cNvPr>
          <p:cNvSpPr>
            <a:spLocks noChangeAspect="1"/>
          </p:cNvSpPr>
          <p:nvPr/>
        </p:nvSpPr>
        <p:spPr>
          <a:xfrm>
            <a:off x="7225029" y="1086438"/>
            <a:ext cx="172800" cy="17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98A0B0-C14A-B448-BF4A-E6AAE67283A1}"/>
              </a:ext>
            </a:extLst>
          </p:cNvPr>
          <p:cNvSpPr>
            <a:spLocks noChangeAspect="1"/>
          </p:cNvSpPr>
          <p:nvPr/>
        </p:nvSpPr>
        <p:spPr>
          <a:xfrm>
            <a:off x="9296400" y="1276601"/>
            <a:ext cx="172800" cy="172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gular Pentagon 31">
            <a:extLst>
              <a:ext uri="{FF2B5EF4-FFF2-40B4-BE49-F238E27FC236}">
                <a16:creationId xmlns:a16="http://schemas.microsoft.com/office/drawing/2014/main" id="{50FEEF42-202A-1B49-8901-CE4DF271C2FD}"/>
              </a:ext>
            </a:extLst>
          </p:cNvPr>
          <p:cNvSpPr/>
          <p:nvPr/>
        </p:nvSpPr>
        <p:spPr>
          <a:xfrm>
            <a:off x="7160775" y="1871219"/>
            <a:ext cx="172800" cy="1728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gular Pentagon 32">
            <a:extLst>
              <a:ext uri="{FF2B5EF4-FFF2-40B4-BE49-F238E27FC236}">
                <a16:creationId xmlns:a16="http://schemas.microsoft.com/office/drawing/2014/main" id="{C2D791E3-7F39-4D42-84A9-0AB29853BAD9}"/>
              </a:ext>
            </a:extLst>
          </p:cNvPr>
          <p:cNvSpPr/>
          <p:nvPr/>
        </p:nvSpPr>
        <p:spPr>
          <a:xfrm>
            <a:off x="7566418" y="1236398"/>
            <a:ext cx="172800" cy="17280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gular Pentagon 33">
            <a:extLst>
              <a:ext uri="{FF2B5EF4-FFF2-40B4-BE49-F238E27FC236}">
                <a16:creationId xmlns:a16="http://schemas.microsoft.com/office/drawing/2014/main" id="{EDF85E38-102C-B848-A746-3237562EFB11}"/>
              </a:ext>
            </a:extLst>
          </p:cNvPr>
          <p:cNvSpPr/>
          <p:nvPr/>
        </p:nvSpPr>
        <p:spPr>
          <a:xfrm>
            <a:off x="6950549" y="817597"/>
            <a:ext cx="172800" cy="1728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gular Pentagon 34">
            <a:extLst>
              <a:ext uri="{FF2B5EF4-FFF2-40B4-BE49-F238E27FC236}">
                <a16:creationId xmlns:a16="http://schemas.microsoft.com/office/drawing/2014/main" id="{4A3EF9C1-E71C-DC40-9BDB-0510A843E6E0}"/>
              </a:ext>
            </a:extLst>
          </p:cNvPr>
          <p:cNvSpPr/>
          <p:nvPr/>
        </p:nvSpPr>
        <p:spPr>
          <a:xfrm>
            <a:off x="8641122" y="1789839"/>
            <a:ext cx="172800" cy="1728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gular Pentagon 35">
            <a:extLst>
              <a:ext uri="{FF2B5EF4-FFF2-40B4-BE49-F238E27FC236}">
                <a16:creationId xmlns:a16="http://schemas.microsoft.com/office/drawing/2014/main" id="{4FFAB781-04A4-D747-9277-C1E85FED7C07}"/>
              </a:ext>
            </a:extLst>
          </p:cNvPr>
          <p:cNvSpPr/>
          <p:nvPr/>
        </p:nvSpPr>
        <p:spPr>
          <a:xfrm>
            <a:off x="8320010" y="1464366"/>
            <a:ext cx="172800" cy="172800"/>
          </a:xfrm>
          <a:prstGeom prst="pen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gular Pentagon 36">
            <a:extLst>
              <a:ext uri="{FF2B5EF4-FFF2-40B4-BE49-F238E27FC236}">
                <a16:creationId xmlns:a16="http://schemas.microsoft.com/office/drawing/2014/main" id="{08525DA0-6A72-8B4D-A931-500675BA6294}"/>
              </a:ext>
            </a:extLst>
          </p:cNvPr>
          <p:cNvSpPr/>
          <p:nvPr/>
        </p:nvSpPr>
        <p:spPr>
          <a:xfrm>
            <a:off x="8899050" y="618958"/>
            <a:ext cx="172800" cy="172800"/>
          </a:xfrm>
          <a:prstGeom prst="pen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0DB7D-99C8-F542-85AA-646238188000}"/>
              </a:ext>
            </a:extLst>
          </p:cNvPr>
          <p:cNvSpPr txBox="1"/>
          <p:nvPr/>
        </p:nvSpPr>
        <p:spPr>
          <a:xfrm>
            <a:off x="10058400" y="775885"/>
            <a:ext cx="167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Small molecule library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D02F59-7F9D-C840-BE6B-A9560762C054}"/>
              </a:ext>
            </a:extLst>
          </p:cNvPr>
          <p:cNvSpPr/>
          <p:nvPr/>
        </p:nvSpPr>
        <p:spPr>
          <a:xfrm>
            <a:off x="9297750" y="398259"/>
            <a:ext cx="171450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FA6440-6C88-094D-BF02-6557EF56EA15}"/>
              </a:ext>
            </a:extLst>
          </p:cNvPr>
          <p:cNvSpPr/>
          <p:nvPr/>
        </p:nvSpPr>
        <p:spPr>
          <a:xfrm>
            <a:off x="7307501" y="3442712"/>
            <a:ext cx="171450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A12FE0-6915-7C49-8FF8-62BBFDFC7DEE}"/>
              </a:ext>
            </a:extLst>
          </p:cNvPr>
          <p:cNvSpPr/>
          <p:nvPr/>
        </p:nvSpPr>
        <p:spPr>
          <a:xfrm>
            <a:off x="8773122" y="3699798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ECC46-B098-3549-B904-28ED036C3592}"/>
              </a:ext>
            </a:extLst>
          </p:cNvPr>
          <p:cNvSpPr/>
          <p:nvPr/>
        </p:nvSpPr>
        <p:spPr>
          <a:xfrm>
            <a:off x="7615237" y="3873788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EFD219-D308-AD49-AB75-7FF6F043D1E8}"/>
              </a:ext>
            </a:extLst>
          </p:cNvPr>
          <p:cNvSpPr/>
          <p:nvPr/>
        </p:nvSpPr>
        <p:spPr>
          <a:xfrm>
            <a:off x="7700962" y="4296480"/>
            <a:ext cx="171450" cy="173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0B3118-10CD-1848-AB67-84B62AB0F65D}"/>
              </a:ext>
            </a:extLst>
          </p:cNvPr>
          <p:cNvSpPr/>
          <p:nvPr/>
        </p:nvSpPr>
        <p:spPr>
          <a:xfrm>
            <a:off x="8049814" y="3699798"/>
            <a:ext cx="171450" cy="173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662118-8250-8A44-9EA8-2D378B5BF1D1}"/>
              </a:ext>
            </a:extLst>
          </p:cNvPr>
          <p:cNvSpPr/>
          <p:nvPr/>
        </p:nvSpPr>
        <p:spPr>
          <a:xfrm>
            <a:off x="8398157" y="4154178"/>
            <a:ext cx="171450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6AF3733C-E1A0-7842-A11D-42901088CA79}"/>
              </a:ext>
            </a:extLst>
          </p:cNvPr>
          <p:cNvSpPr/>
          <p:nvPr/>
        </p:nvSpPr>
        <p:spPr>
          <a:xfrm rot="5400000">
            <a:off x="7530871" y="4289934"/>
            <a:ext cx="1140774" cy="23902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Optimisation Screening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2B827E-F4F1-2A43-8EF3-686564F3EEA0}"/>
              </a:ext>
            </a:extLst>
          </p:cNvPr>
          <p:cNvSpPr txBox="1"/>
          <p:nvPr/>
        </p:nvSpPr>
        <p:spPr>
          <a:xfrm>
            <a:off x="10058400" y="3927148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Inhibitors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5AD3CD-70CF-B84D-895A-35028AAC824C}"/>
              </a:ext>
            </a:extLst>
          </p:cNvPr>
          <p:cNvSpPr/>
          <p:nvPr/>
        </p:nvSpPr>
        <p:spPr>
          <a:xfrm>
            <a:off x="8413041" y="6285751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1D02A0-F786-8848-97F6-6679194B51F1}"/>
              </a:ext>
            </a:extLst>
          </p:cNvPr>
          <p:cNvSpPr/>
          <p:nvPr/>
        </p:nvSpPr>
        <p:spPr>
          <a:xfrm>
            <a:off x="7759302" y="6372746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D38D00-FE19-ED43-9CC5-568B38E92DDA}"/>
              </a:ext>
            </a:extLst>
          </p:cNvPr>
          <p:cNvSpPr txBox="1"/>
          <p:nvPr/>
        </p:nvSpPr>
        <p:spPr>
          <a:xfrm>
            <a:off x="10058400" y="617740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Validated leads</a:t>
            </a:r>
          </a:p>
        </p:txBody>
      </p:sp>
    </p:spTree>
    <p:extLst>
      <p:ext uri="{BB962C8B-B14F-4D97-AF65-F5344CB8AC3E}">
        <p14:creationId xmlns:p14="http://schemas.microsoft.com/office/powerpoint/2010/main" val="189225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722F-E0EF-0C49-B271-9694007A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D228-D822-254E-B7F0-136C9FEFC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4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62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Virtual Compound Screens</vt:lpstr>
      <vt:lpstr>Methodology</vt:lpstr>
      <vt:lpstr>Estrogen Receptor in Breast Cancer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Compound Screens</dc:title>
  <dc:creator>Strömich, Léonie</dc:creator>
  <cp:lastModifiedBy>Strömich, Léonie</cp:lastModifiedBy>
  <cp:revision>8</cp:revision>
  <dcterms:created xsi:type="dcterms:W3CDTF">2019-10-22T15:00:10Z</dcterms:created>
  <dcterms:modified xsi:type="dcterms:W3CDTF">2019-10-22T17:18:01Z</dcterms:modified>
</cp:coreProperties>
</file>