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56" r:id="rId5"/>
    <p:sldId id="257" r:id="rId6"/>
    <p:sldId id="260" r:id="rId7"/>
    <p:sldId id="261" r:id="rId8"/>
    <p:sldId id="262" r:id="rId9"/>
    <p:sldId id="263" r:id="rId10"/>
    <p:sldId id="258" r:id="rId11"/>
    <p:sldId id="264" r:id="rId12"/>
    <p:sldId id="278" r:id="rId13"/>
    <p:sldId id="279" r:id="rId14"/>
    <p:sldId id="267" r:id="rId15"/>
    <p:sldId id="277" r:id="rId16"/>
    <p:sldId id="275" r:id="rId17"/>
    <p:sldId id="274" r:id="rId1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4" autoAdjust="0"/>
    <p:restoredTop sz="74189" autoAdjust="0"/>
  </p:normalViewPr>
  <p:slideViewPr>
    <p:cSldViewPr snapToGrid="0" snapToObjects="1" showGuides="1">
      <p:cViewPr varScale="1">
        <p:scale>
          <a:sx n="62" d="100"/>
          <a:sy n="62" d="100"/>
        </p:scale>
        <p:origin x="1310"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Leonavarro93/README.md/blob/main/IBM%20Cognos%20Analytics%20test%20week%205.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234444"/>
            <a:ext cx="3980730" cy="1325563"/>
          </a:xfrm>
        </p:spPr>
        <p:txBody>
          <a:bodyPr anchor="ctr">
            <a:normAutofit/>
          </a:bodyPr>
          <a:lstStyle/>
          <a:p>
            <a:r>
              <a:rPr lang="en-US" dirty="0">
                <a:solidFill>
                  <a:srgbClr val="0E659B"/>
                </a:solidFill>
              </a:rPr>
              <a:t>Final Presentation</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Leonardo Navarro</a:t>
            </a:r>
          </a:p>
          <a:p>
            <a:pPr marL="0" indent="0">
              <a:buNone/>
            </a:pPr>
            <a:r>
              <a:rPr lang="en-US" dirty="0"/>
              <a:t>25/03/2024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96837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MySQL</a:t>
            </a:r>
          </a:p>
          <a:p>
            <a:r>
              <a:rPr lang="en-US" dirty="0"/>
              <a:t>PostgreSQL</a:t>
            </a:r>
          </a:p>
          <a:p>
            <a:r>
              <a:rPr lang="en-US" dirty="0"/>
              <a:t>MongoDB</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r>
              <a:rPr lang="en-US" sz="1800" dirty="0"/>
              <a:t>MySQL is the most used database currently, but in the coming years its use will fall, it will move from the first position to occupy the fourth most used database position in the coming years</a:t>
            </a:r>
            <a:r>
              <a:rPr lang="en-US" dirty="0"/>
              <a:t>.</a:t>
            </a:r>
          </a:p>
          <a:p>
            <a:r>
              <a:rPr lang="en-US" sz="1800" dirty="0"/>
              <a:t>PostgreSQL is currently in third place, but in the coming years it will be the most used and studied database</a:t>
            </a:r>
          </a:p>
          <a:p>
            <a:r>
              <a:rPr lang="en-US" sz="1800" dirty="0"/>
              <a:t>MongoDB is an excellent database, currently in fifth place and in the coming years it will be the second most used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NZ" sz="1600" dirty="0">
                <a:hlinkClick r:id="rId2"/>
              </a:rPr>
              <a:t>README.md/IBM Cognos Analytics test week 5.pdf at main · Leonavarro93/README.md (github.com)</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Picture 4">
            <a:extLst>
              <a:ext uri="{FF2B5EF4-FFF2-40B4-BE49-F238E27FC236}">
                <a16:creationId xmlns:a16="http://schemas.microsoft.com/office/drawing/2014/main" id="{B61C5057-75A5-F23A-C4C5-C9189EE99A15}"/>
              </a:ext>
            </a:extLst>
          </p:cNvPr>
          <p:cNvPicPr>
            <a:picLocks noChangeAspect="1"/>
          </p:cNvPicPr>
          <p:nvPr/>
        </p:nvPicPr>
        <p:blipFill>
          <a:blip r:embed="rId2"/>
          <a:stretch>
            <a:fillRect/>
          </a:stretch>
        </p:blipFill>
        <p:spPr>
          <a:xfrm>
            <a:off x="790832" y="1495169"/>
            <a:ext cx="10626811" cy="479442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6" name="Content Placeholder 5">
            <a:extLst>
              <a:ext uri="{FF2B5EF4-FFF2-40B4-BE49-F238E27FC236}">
                <a16:creationId xmlns:a16="http://schemas.microsoft.com/office/drawing/2014/main" id="{043519F2-AB17-B94C-11EB-D19850B397ED}"/>
              </a:ext>
            </a:extLst>
          </p:cNvPr>
          <p:cNvPicPr>
            <a:picLocks noGrp="1" noChangeAspect="1"/>
          </p:cNvPicPr>
          <p:nvPr>
            <p:ph sz="half" idx="2"/>
          </p:nvPr>
        </p:nvPicPr>
        <p:blipFill>
          <a:blip r:embed="rId2"/>
          <a:stretch>
            <a:fillRect/>
          </a:stretch>
        </p:blipFill>
        <p:spPr>
          <a:xfrm>
            <a:off x="4545013" y="1976163"/>
            <a:ext cx="6808787" cy="4050262"/>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a:bodyPr>
          <a:lstStyle/>
          <a:p>
            <a:r>
              <a:rPr lang="en-US" dirty="0"/>
              <a:t>In conclusion, JavaScript and HTML/CSS will be kept in the first and second position of most used program languages for the next years.</a:t>
            </a:r>
          </a:p>
          <a:p>
            <a:r>
              <a:rPr lang="en-US" dirty="0"/>
              <a:t>Python assumes the third position followed by SQL, in which we can see an increase in the work market looking for Data Analyst, Data Scientist and Python is among the 10 most well-</a:t>
            </a:r>
            <a:r>
              <a:rPr lang="en-US" dirty="0" err="1"/>
              <a:t>payed</a:t>
            </a:r>
            <a:r>
              <a:rPr lang="en-US" dirty="0"/>
              <a:t> languages </a:t>
            </a:r>
          </a:p>
          <a:p>
            <a:r>
              <a:rPr lang="en-US" dirty="0"/>
              <a:t>Database Trends - MongoDB is an excellent database, currently in fifth place and in the coming years it will be the second most used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Summary Of Methodologies</a:t>
            </a:r>
          </a:p>
          <a:p>
            <a:pPr lvl="1"/>
            <a:r>
              <a:rPr lang="en-US" sz="1800" dirty="0"/>
              <a:t>Data Collection via API, Web Scraping</a:t>
            </a:r>
          </a:p>
          <a:p>
            <a:pPr lvl="1"/>
            <a:r>
              <a:rPr lang="en-US" sz="1800" dirty="0"/>
              <a:t>Data Wrangling</a:t>
            </a:r>
          </a:p>
          <a:p>
            <a:pPr lvl="1"/>
            <a:r>
              <a:rPr lang="en-US" sz="1800" dirty="0"/>
              <a:t>Exploratory Data Analyses</a:t>
            </a:r>
          </a:p>
          <a:p>
            <a:pPr lvl="1"/>
            <a:r>
              <a:rPr lang="en-US" sz="1800" dirty="0"/>
              <a:t>Data Visualization with Python</a:t>
            </a:r>
          </a:p>
          <a:p>
            <a:pPr lvl="1"/>
            <a:r>
              <a:rPr lang="en-US" sz="1800" dirty="0"/>
              <a:t>IBM Cognos to Data Visualization</a:t>
            </a:r>
          </a:p>
          <a:p>
            <a:r>
              <a:rPr lang="en-US" sz="2200" dirty="0"/>
              <a:t>Summary of Results</a:t>
            </a:r>
          </a:p>
          <a:p>
            <a:pPr lvl="1"/>
            <a:r>
              <a:rPr lang="en-US" sz="1800" dirty="0"/>
              <a:t>Exploratory Data Analyses</a:t>
            </a:r>
          </a:p>
          <a:p>
            <a:pPr lvl="1"/>
            <a:r>
              <a:rPr lang="en-US" sz="1800" dirty="0"/>
              <a:t>Interactive Dash Boards</a:t>
            </a:r>
          </a:p>
          <a:p>
            <a:pPr lvl="1"/>
            <a:r>
              <a:rPr lang="en-US" sz="1800" dirty="0"/>
              <a:t>Final analysis and Conclusion</a:t>
            </a:r>
          </a:p>
          <a:p>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sz="2800" dirty="0"/>
              <a:t>Project Background and Context</a:t>
            </a:r>
          </a:p>
          <a:p>
            <a:pPr lvl="1"/>
            <a:r>
              <a:rPr lang="en-US" sz="1800" dirty="0"/>
              <a:t>The goal of this project is to show the current most relevant language for programming and the most relevant language for the coming years. The most used database and the one we most want to work with next year. </a:t>
            </a:r>
          </a:p>
          <a:p>
            <a:pPr lvl="1"/>
            <a:r>
              <a:rPr lang="en-US" sz="2800" dirty="0"/>
              <a:t>Problems that you want to find Answers </a:t>
            </a:r>
          </a:p>
          <a:p>
            <a:pPr lvl="1"/>
            <a:r>
              <a:rPr lang="en-US" sz="1800" dirty="0"/>
              <a:t>What is the most relevant program language and the most relevant language for next year?</a:t>
            </a:r>
          </a:p>
          <a:p>
            <a:pPr lvl="1"/>
            <a:r>
              <a:rPr lang="en-US" sz="1800" dirty="0"/>
              <a:t>What are the top 10 most relevant databases and the 10 most relevant databases for the next year?</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Summary Of Methodologies</a:t>
            </a:r>
          </a:p>
          <a:p>
            <a:pPr lvl="1"/>
            <a:r>
              <a:rPr lang="en-US" sz="1800" dirty="0"/>
              <a:t>Data Collection via API, Web Scraping</a:t>
            </a:r>
          </a:p>
          <a:p>
            <a:pPr lvl="1"/>
            <a:r>
              <a:rPr lang="en-US" sz="1800" dirty="0"/>
              <a:t>Data Wrangling</a:t>
            </a:r>
          </a:p>
          <a:p>
            <a:pPr lvl="1"/>
            <a:r>
              <a:rPr lang="en-US" sz="1800" dirty="0"/>
              <a:t>Exploratory Data Analyses</a:t>
            </a:r>
          </a:p>
          <a:p>
            <a:pPr lvl="1"/>
            <a:r>
              <a:rPr lang="en-US" sz="1800" dirty="0"/>
              <a:t>Data Visualization with Python</a:t>
            </a:r>
          </a:p>
          <a:p>
            <a:pPr lvl="1"/>
            <a:r>
              <a:rPr lang="en-US" sz="1800" dirty="0"/>
              <a:t>IBM Cognos to Data Visualization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r>
              <a:rPr lang="pt-BR" sz="1800" dirty="0"/>
              <a:t>The </a:t>
            </a:r>
            <a:r>
              <a:rPr lang="pt-BR" sz="1800" dirty="0" err="1"/>
              <a:t>research</a:t>
            </a:r>
            <a:r>
              <a:rPr lang="pt-BR" sz="1800" dirty="0"/>
              <a:t> shows </a:t>
            </a:r>
            <a:r>
              <a:rPr lang="pt-BR" sz="1800" dirty="0" err="1"/>
              <a:t>that</a:t>
            </a:r>
            <a:r>
              <a:rPr lang="pt-BR" sz="1800" dirty="0"/>
              <a:t> </a:t>
            </a:r>
            <a:r>
              <a:rPr lang="pt-BR" sz="1800" dirty="0" err="1"/>
              <a:t>the</a:t>
            </a:r>
            <a:r>
              <a:rPr lang="pt-BR" sz="1800" dirty="0"/>
              <a:t> top </a:t>
            </a:r>
            <a:r>
              <a:rPr lang="pt-BR" sz="1800" dirty="0" err="1"/>
              <a:t>five</a:t>
            </a:r>
            <a:r>
              <a:rPr lang="pt-BR" sz="1800" dirty="0"/>
              <a:t> </a:t>
            </a:r>
            <a:r>
              <a:rPr lang="pt-BR" sz="1800" dirty="0" err="1"/>
              <a:t>languages</a:t>
            </a:r>
            <a:r>
              <a:rPr lang="pt-BR" sz="1800" dirty="0"/>
              <a:t> </a:t>
            </a:r>
            <a:r>
              <a:rPr lang="pt-BR" sz="1800" dirty="0" err="1"/>
              <a:t>work</a:t>
            </a:r>
            <a:r>
              <a:rPr lang="pt-BR" sz="1800" dirty="0"/>
              <a:t> </a:t>
            </a:r>
            <a:r>
              <a:rPr lang="pt-BR" sz="1800" dirty="0" err="1"/>
              <a:t>with</a:t>
            </a:r>
            <a:r>
              <a:rPr lang="pt-BR" sz="1800" dirty="0"/>
              <a:t> </a:t>
            </a:r>
            <a:r>
              <a:rPr lang="pt-BR" sz="1800" dirty="0" err="1"/>
              <a:t>is</a:t>
            </a:r>
            <a:r>
              <a:rPr lang="pt-BR" sz="1800" dirty="0"/>
              <a:t> </a:t>
            </a:r>
            <a:r>
              <a:rPr lang="pt-BR" sz="1800" dirty="0" err="1"/>
              <a:t>JavaScript</a:t>
            </a:r>
            <a:r>
              <a:rPr lang="pt-BR" sz="1800" dirty="0"/>
              <a:t>, HTML/CSS, SQL, </a:t>
            </a:r>
            <a:r>
              <a:rPr lang="pt-BR" sz="1800" dirty="0" err="1"/>
              <a:t>PowerShell</a:t>
            </a:r>
            <a:r>
              <a:rPr lang="pt-BR" sz="1800" dirty="0"/>
              <a:t>, </a:t>
            </a:r>
            <a:r>
              <a:rPr lang="pt-BR" sz="1800" dirty="0" err="1"/>
              <a:t>and</a:t>
            </a:r>
            <a:r>
              <a:rPr lang="pt-BR" sz="1800" dirty="0"/>
              <a:t> Python in </a:t>
            </a:r>
            <a:r>
              <a:rPr lang="pt-BR" sz="1800" dirty="0" err="1"/>
              <a:t>this</a:t>
            </a:r>
            <a:r>
              <a:rPr lang="pt-BR" sz="1800" dirty="0"/>
              <a:t> </a:t>
            </a:r>
            <a:r>
              <a:rPr lang="pt-BR" sz="1800" dirty="0" err="1"/>
              <a:t>respective</a:t>
            </a:r>
            <a:r>
              <a:rPr lang="pt-BR" sz="1800" dirty="0"/>
              <a:t> </a:t>
            </a:r>
            <a:r>
              <a:rPr lang="pt-BR" sz="1800" dirty="0" err="1"/>
              <a:t>sequence</a:t>
            </a:r>
            <a:r>
              <a:rPr lang="pt-BR" sz="1800" dirty="0"/>
              <a:t>, </a:t>
            </a:r>
            <a:r>
              <a:rPr lang="pt-BR" sz="1800" dirty="0" err="1"/>
              <a:t>and</a:t>
            </a:r>
            <a:r>
              <a:rPr lang="pt-BR" sz="1800" dirty="0"/>
              <a:t> for </a:t>
            </a:r>
            <a:r>
              <a:rPr lang="pt-BR" sz="1800" dirty="0" err="1"/>
              <a:t>the</a:t>
            </a:r>
            <a:r>
              <a:rPr lang="pt-BR" sz="1800" dirty="0"/>
              <a:t> </a:t>
            </a:r>
            <a:r>
              <a:rPr lang="pt-BR" sz="1800" dirty="0" err="1"/>
              <a:t>next</a:t>
            </a:r>
            <a:r>
              <a:rPr lang="pt-BR" sz="1800" dirty="0"/>
              <a:t> </a:t>
            </a:r>
            <a:r>
              <a:rPr lang="pt-BR" sz="1800" dirty="0" err="1"/>
              <a:t>year</a:t>
            </a:r>
            <a:r>
              <a:rPr lang="pt-BR" sz="1800" dirty="0"/>
              <a:t> </a:t>
            </a:r>
            <a:r>
              <a:rPr lang="pt-BR" sz="1800" dirty="0" err="1"/>
              <a:t>the</a:t>
            </a:r>
            <a:r>
              <a:rPr lang="pt-BR" sz="1800" dirty="0"/>
              <a:t> </a:t>
            </a:r>
            <a:r>
              <a:rPr lang="pt-BR" sz="1800" dirty="0" err="1"/>
              <a:t>programmers</a:t>
            </a:r>
            <a:r>
              <a:rPr lang="pt-BR" sz="1800" dirty="0"/>
              <a:t> </a:t>
            </a:r>
            <a:r>
              <a:rPr lang="pt-BR" sz="1800" dirty="0" err="1"/>
              <a:t>want</a:t>
            </a:r>
            <a:r>
              <a:rPr lang="pt-BR" sz="1800" dirty="0"/>
              <a:t> </a:t>
            </a:r>
            <a:r>
              <a:rPr lang="pt-BR" sz="1800" dirty="0" err="1"/>
              <a:t>to</a:t>
            </a:r>
            <a:r>
              <a:rPr lang="pt-BR" sz="1800" dirty="0"/>
              <a:t> </a:t>
            </a:r>
            <a:r>
              <a:rPr lang="pt-BR" sz="1800" dirty="0" err="1"/>
              <a:t>learn</a:t>
            </a:r>
            <a:r>
              <a:rPr lang="pt-BR" sz="1800" dirty="0"/>
              <a:t> </a:t>
            </a:r>
            <a:r>
              <a:rPr lang="pt-BR" sz="1800" dirty="0" err="1"/>
              <a:t>or</a:t>
            </a:r>
            <a:r>
              <a:rPr lang="pt-BR" sz="1800" dirty="0"/>
              <a:t> </a:t>
            </a:r>
            <a:r>
              <a:rPr lang="pt-BR" sz="1800" dirty="0" err="1"/>
              <a:t>migrate</a:t>
            </a:r>
            <a:r>
              <a:rPr lang="pt-BR" sz="1800" dirty="0"/>
              <a:t> </a:t>
            </a:r>
            <a:r>
              <a:rPr lang="pt-BR" sz="1800" dirty="0" err="1"/>
              <a:t>to</a:t>
            </a:r>
            <a:r>
              <a:rPr lang="pt-BR" sz="1800" dirty="0"/>
              <a:t> a new </a:t>
            </a:r>
            <a:r>
              <a:rPr lang="pt-BR" sz="1800" dirty="0" err="1"/>
              <a:t>language</a:t>
            </a:r>
            <a:r>
              <a:rPr lang="pt-BR" sz="1800" dirty="0"/>
              <a:t> </a:t>
            </a:r>
            <a:r>
              <a:rPr lang="pt-BR" sz="1800" dirty="0" err="1"/>
              <a:t>the</a:t>
            </a:r>
            <a:r>
              <a:rPr lang="pt-BR" sz="1800" dirty="0"/>
              <a:t> top </a:t>
            </a:r>
            <a:r>
              <a:rPr lang="pt-BR" sz="1800" dirty="0" err="1"/>
              <a:t>five</a:t>
            </a:r>
            <a:r>
              <a:rPr lang="pt-BR" sz="1800" dirty="0"/>
              <a:t> </a:t>
            </a:r>
            <a:r>
              <a:rPr lang="pt-BR" sz="1800" dirty="0" err="1"/>
              <a:t>languages</a:t>
            </a:r>
            <a:r>
              <a:rPr lang="pt-BR" sz="1800" dirty="0"/>
              <a:t> are </a:t>
            </a:r>
            <a:r>
              <a:rPr lang="pt-BR" sz="1800" dirty="0" err="1"/>
              <a:t>JavaScript</a:t>
            </a:r>
            <a:r>
              <a:rPr lang="pt-BR" sz="1800" dirty="0"/>
              <a:t>, HTML/CSS, Python, SQL, </a:t>
            </a:r>
            <a:r>
              <a:rPr lang="pt-BR" sz="1800" dirty="0" err="1"/>
              <a:t>TypeScript</a:t>
            </a:r>
            <a:r>
              <a:rPr lang="pt-BR" sz="1800" dirty="0"/>
              <a:t>. </a:t>
            </a:r>
            <a:r>
              <a:rPr lang="pt-BR" sz="1800" dirty="0" err="1"/>
              <a:t>We</a:t>
            </a:r>
            <a:r>
              <a:rPr lang="pt-BR" sz="1800" dirty="0"/>
              <a:t> </a:t>
            </a:r>
            <a:r>
              <a:rPr lang="pt-BR" sz="1800" dirty="0" err="1"/>
              <a:t>can</a:t>
            </a:r>
            <a:r>
              <a:rPr lang="pt-BR" sz="1800" dirty="0"/>
              <a:t> </a:t>
            </a:r>
            <a:r>
              <a:rPr lang="pt-BR" sz="1800" dirty="0" err="1"/>
              <a:t>see</a:t>
            </a:r>
            <a:r>
              <a:rPr lang="pt-BR" sz="1800" dirty="0"/>
              <a:t> </a:t>
            </a:r>
            <a:r>
              <a:rPr lang="pt-BR" sz="1800" dirty="0" err="1"/>
              <a:t>that</a:t>
            </a:r>
            <a:r>
              <a:rPr lang="pt-BR" sz="1800" dirty="0"/>
              <a:t> </a:t>
            </a:r>
            <a:r>
              <a:rPr lang="pt-BR" sz="1800" dirty="0" err="1"/>
              <a:t>the</a:t>
            </a:r>
            <a:r>
              <a:rPr lang="pt-BR" sz="1800" dirty="0"/>
              <a:t> </a:t>
            </a:r>
            <a:r>
              <a:rPr lang="pt-BR" sz="1800" dirty="0" err="1"/>
              <a:t>first</a:t>
            </a:r>
            <a:r>
              <a:rPr lang="pt-BR" sz="1800" dirty="0"/>
              <a:t> position </a:t>
            </a:r>
            <a:r>
              <a:rPr lang="pt-BR" sz="1800" dirty="0" err="1"/>
              <a:t>continued</a:t>
            </a:r>
            <a:r>
              <a:rPr lang="pt-BR" sz="1800" dirty="0"/>
              <a:t> </a:t>
            </a:r>
            <a:r>
              <a:rPr lang="pt-BR" sz="1800" dirty="0" err="1"/>
              <a:t>with</a:t>
            </a:r>
            <a:r>
              <a:rPr lang="pt-BR" sz="1800" dirty="0"/>
              <a:t> </a:t>
            </a:r>
            <a:r>
              <a:rPr lang="pt-BR" sz="1800" dirty="0" err="1"/>
              <a:t>JavaScript</a:t>
            </a:r>
            <a:r>
              <a:rPr lang="pt-BR" sz="1800" dirty="0"/>
              <a:t> </a:t>
            </a:r>
            <a:r>
              <a:rPr lang="pt-BR" sz="1800" dirty="0" err="1"/>
              <a:t>and</a:t>
            </a:r>
            <a:r>
              <a:rPr lang="pt-BR" sz="1800" dirty="0"/>
              <a:t> HTML/CSS, </a:t>
            </a:r>
            <a:r>
              <a:rPr lang="pt-BR" sz="1800" dirty="0" err="1"/>
              <a:t>but</a:t>
            </a:r>
            <a:r>
              <a:rPr lang="pt-BR" sz="1800" dirty="0"/>
              <a:t> Python </a:t>
            </a:r>
            <a:r>
              <a:rPr lang="pt-BR" sz="1800" dirty="0" err="1"/>
              <a:t>nowadays</a:t>
            </a:r>
            <a:r>
              <a:rPr lang="pt-BR" sz="1800" dirty="0"/>
              <a:t> </a:t>
            </a:r>
            <a:r>
              <a:rPr lang="pt-BR" sz="1800" dirty="0" err="1"/>
              <a:t>is</a:t>
            </a:r>
            <a:r>
              <a:rPr lang="pt-BR" sz="1800" dirty="0"/>
              <a:t> </a:t>
            </a:r>
            <a:r>
              <a:rPr lang="pt-BR" sz="1800" dirty="0" err="1"/>
              <a:t>the</a:t>
            </a:r>
            <a:r>
              <a:rPr lang="pt-BR" sz="1800" dirty="0"/>
              <a:t> </a:t>
            </a:r>
            <a:r>
              <a:rPr lang="pt-BR" sz="1800" dirty="0" err="1"/>
              <a:t>fifth</a:t>
            </a:r>
            <a:r>
              <a:rPr lang="pt-BR" sz="1800" dirty="0"/>
              <a:t> </a:t>
            </a:r>
            <a:r>
              <a:rPr lang="pt-BR" sz="1800" dirty="0" err="1"/>
              <a:t>language</a:t>
            </a:r>
            <a:r>
              <a:rPr lang="pt-BR" sz="1800" dirty="0"/>
              <a:t> </a:t>
            </a:r>
            <a:r>
              <a:rPr lang="pt-BR" sz="1800" dirty="0" err="1"/>
              <a:t>most</a:t>
            </a:r>
            <a:r>
              <a:rPr lang="pt-BR" sz="1800" dirty="0"/>
              <a:t> </a:t>
            </a:r>
            <a:r>
              <a:rPr lang="pt-BR" sz="1800" dirty="0" err="1"/>
              <a:t>used</a:t>
            </a:r>
            <a:r>
              <a:rPr lang="pt-BR" sz="1800" dirty="0"/>
              <a:t>, for </a:t>
            </a:r>
            <a:r>
              <a:rPr lang="pt-BR" sz="1800" dirty="0" err="1"/>
              <a:t>next</a:t>
            </a:r>
            <a:r>
              <a:rPr lang="pt-BR" sz="1800" dirty="0"/>
              <a:t> </a:t>
            </a:r>
            <a:r>
              <a:rPr lang="pt-BR" sz="1800" dirty="0" err="1"/>
              <a:t>year</a:t>
            </a:r>
            <a:r>
              <a:rPr lang="pt-BR" sz="1800" dirty="0"/>
              <a:t> </a:t>
            </a:r>
            <a:r>
              <a:rPr lang="pt-BR" sz="1800" dirty="0" err="1"/>
              <a:t>will</a:t>
            </a:r>
            <a:r>
              <a:rPr lang="pt-BR" sz="1800" dirty="0"/>
              <a:t> jump for </a:t>
            </a:r>
            <a:r>
              <a:rPr lang="pt-BR" sz="1800" dirty="0" err="1"/>
              <a:t>the</a:t>
            </a:r>
            <a:r>
              <a:rPr lang="pt-BR" sz="1800" dirty="0"/>
              <a:t> </a:t>
            </a:r>
            <a:r>
              <a:rPr lang="pt-BR" sz="1800" dirty="0" err="1"/>
              <a:t>third</a:t>
            </a:r>
            <a:r>
              <a:rPr lang="pt-BR" sz="1800" dirty="0"/>
              <a:t> position.</a:t>
            </a:r>
          </a:p>
          <a:p>
            <a:pPr marL="0" indent="0">
              <a:buNone/>
            </a:pPr>
            <a:r>
              <a:rPr lang="pt-BR" sz="1800" dirty="0"/>
              <a:t>     In </a:t>
            </a:r>
            <a:r>
              <a:rPr lang="pt-BR" sz="1800" dirty="0" err="1"/>
              <a:t>this</a:t>
            </a:r>
            <a:r>
              <a:rPr lang="pt-BR" sz="1800" dirty="0"/>
              <a:t> </a:t>
            </a:r>
            <a:r>
              <a:rPr lang="pt-BR" sz="1800" dirty="0" err="1"/>
              <a:t>research</a:t>
            </a:r>
            <a:r>
              <a:rPr lang="pt-BR" sz="1800" dirty="0"/>
              <a:t>, </a:t>
            </a:r>
            <a:r>
              <a:rPr lang="pt-BR" sz="1800" dirty="0" err="1"/>
              <a:t>we</a:t>
            </a:r>
            <a:r>
              <a:rPr lang="pt-BR" sz="1800" dirty="0"/>
              <a:t> </a:t>
            </a:r>
            <a:r>
              <a:rPr lang="pt-BR" sz="1800" dirty="0" err="1"/>
              <a:t>Analysed</a:t>
            </a:r>
            <a:r>
              <a:rPr lang="pt-BR" sz="1800" dirty="0"/>
              <a:t> </a:t>
            </a:r>
            <a:r>
              <a:rPr lang="pt-BR" sz="1800" dirty="0" err="1"/>
              <a:t>the</a:t>
            </a:r>
            <a:r>
              <a:rPr lang="pt-BR" sz="1800" dirty="0"/>
              <a:t> top 10 </a:t>
            </a:r>
            <a:r>
              <a:rPr lang="pt-BR" sz="1800" dirty="0" err="1"/>
              <a:t>most</a:t>
            </a:r>
            <a:r>
              <a:rPr lang="pt-BR" sz="1800" dirty="0"/>
              <a:t> </a:t>
            </a:r>
            <a:r>
              <a:rPr lang="pt-BR" sz="1800" dirty="0" err="1"/>
              <a:t>relevant</a:t>
            </a:r>
            <a:r>
              <a:rPr lang="pt-BR" sz="1800" dirty="0"/>
              <a:t> </a:t>
            </a:r>
            <a:r>
              <a:rPr lang="pt-BR" sz="1800" dirty="0" err="1"/>
              <a:t>databases</a:t>
            </a:r>
            <a:r>
              <a:rPr lang="pt-BR" sz="1800" dirty="0"/>
              <a:t> </a:t>
            </a:r>
            <a:r>
              <a:rPr lang="pt-BR" sz="1800" dirty="0" err="1"/>
              <a:t>which</a:t>
            </a:r>
            <a:r>
              <a:rPr lang="pt-BR" sz="1800" dirty="0"/>
              <a:t> show MySQL </a:t>
            </a:r>
            <a:r>
              <a:rPr lang="pt-BR" sz="1800" dirty="0" err="1"/>
              <a:t>is</a:t>
            </a:r>
            <a:r>
              <a:rPr lang="pt-BR" sz="1800" dirty="0"/>
              <a:t> </a:t>
            </a:r>
            <a:r>
              <a:rPr lang="pt-BR" sz="1800" dirty="0" err="1"/>
              <a:t>the</a:t>
            </a:r>
            <a:r>
              <a:rPr lang="pt-BR" sz="1800" dirty="0"/>
              <a:t> </a:t>
            </a:r>
            <a:r>
              <a:rPr lang="pt-BR" sz="1800" dirty="0" err="1"/>
              <a:t>most</a:t>
            </a:r>
            <a:r>
              <a:rPr lang="pt-BR" sz="1800" dirty="0"/>
              <a:t> </a:t>
            </a:r>
            <a:r>
              <a:rPr lang="pt-BR" sz="1800" dirty="0" err="1"/>
              <a:t>used</a:t>
            </a:r>
            <a:r>
              <a:rPr lang="pt-BR" sz="1800" dirty="0"/>
              <a:t> </a:t>
            </a:r>
            <a:r>
              <a:rPr lang="pt-BR" sz="1800" dirty="0" err="1"/>
              <a:t>today</a:t>
            </a:r>
            <a:r>
              <a:rPr lang="pt-BR" sz="1800" dirty="0"/>
              <a:t> for </a:t>
            </a:r>
            <a:r>
              <a:rPr lang="pt-BR" sz="1800" dirty="0" err="1"/>
              <a:t>the</a:t>
            </a:r>
            <a:r>
              <a:rPr lang="pt-BR" sz="1800" dirty="0"/>
              <a:t> </a:t>
            </a:r>
            <a:r>
              <a:rPr lang="pt-BR" sz="1800" dirty="0" err="1"/>
              <a:t>next</a:t>
            </a:r>
            <a:r>
              <a:rPr lang="pt-BR" sz="1800" dirty="0"/>
              <a:t> </a:t>
            </a:r>
            <a:r>
              <a:rPr lang="pt-BR" sz="1800" dirty="0" err="1"/>
              <a:t>year</a:t>
            </a:r>
            <a:r>
              <a:rPr lang="pt-BR" sz="1800" dirty="0"/>
              <a:t> </a:t>
            </a:r>
            <a:r>
              <a:rPr lang="pt-BR" sz="1800" dirty="0" err="1"/>
              <a:t>is</a:t>
            </a:r>
            <a:r>
              <a:rPr lang="pt-BR" sz="1800" dirty="0"/>
              <a:t> PostgreSQL.</a:t>
            </a:r>
          </a:p>
          <a:p>
            <a:pPr marL="0" indent="0">
              <a:buNone/>
            </a:pPr>
            <a:r>
              <a:rPr lang="pt-BR" sz="1800" dirty="0"/>
              <a:t>I </a:t>
            </a:r>
            <a:r>
              <a:rPr lang="pt-BR" sz="1800" dirty="0" err="1"/>
              <a:t>hope</a:t>
            </a:r>
            <a:r>
              <a:rPr lang="pt-BR" sz="1800" dirty="0"/>
              <a:t> </a:t>
            </a:r>
            <a:r>
              <a:rPr lang="pt-BR" sz="1800" dirty="0" err="1"/>
              <a:t>this</a:t>
            </a:r>
            <a:r>
              <a:rPr lang="pt-BR" sz="1800" dirty="0"/>
              <a:t> </a:t>
            </a:r>
            <a:r>
              <a:rPr lang="pt-BR" sz="1800" dirty="0" err="1"/>
              <a:t>research</a:t>
            </a:r>
            <a:r>
              <a:rPr lang="pt-BR" sz="1800" dirty="0"/>
              <a:t> helps </a:t>
            </a:r>
            <a:r>
              <a:rPr lang="pt-BR" sz="1800" dirty="0" err="1"/>
              <a:t>people</a:t>
            </a:r>
            <a:r>
              <a:rPr lang="pt-BR" sz="1800" dirty="0"/>
              <a:t> </a:t>
            </a:r>
            <a:r>
              <a:rPr lang="pt-BR" sz="1800" dirty="0" err="1"/>
              <a:t>who</a:t>
            </a:r>
            <a:r>
              <a:rPr lang="pt-BR" sz="1800" dirty="0"/>
              <a:t> are </a:t>
            </a:r>
            <a:r>
              <a:rPr lang="pt-BR" sz="1800" dirty="0" err="1"/>
              <a:t>initiating</a:t>
            </a:r>
            <a:r>
              <a:rPr lang="pt-BR" sz="1800" dirty="0"/>
              <a:t> </a:t>
            </a:r>
            <a:r>
              <a:rPr lang="pt-BR" sz="1800" dirty="0" err="1"/>
              <a:t>this</a:t>
            </a:r>
            <a:r>
              <a:rPr lang="pt-BR" sz="1800" dirty="0"/>
              <a:t> </a:t>
            </a:r>
            <a:r>
              <a:rPr lang="pt-BR" sz="1800" dirty="0" err="1"/>
              <a:t>career</a:t>
            </a:r>
            <a:r>
              <a:rPr lang="pt-BR" sz="1800" dirty="0"/>
              <a:t> </a:t>
            </a:r>
            <a:r>
              <a:rPr lang="pt-BR" sz="1800" dirty="0" err="1"/>
              <a:t>and</a:t>
            </a:r>
            <a:r>
              <a:rPr lang="pt-BR" sz="1800" dirty="0"/>
              <a:t> make </a:t>
            </a:r>
            <a:r>
              <a:rPr lang="pt-BR" sz="1800" dirty="0" err="1"/>
              <a:t>the</a:t>
            </a:r>
            <a:r>
              <a:rPr lang="pt-BR" sz="1800" dirty="0"/>
              <a:t> </a:t>
            </a:r>
            <a:r>
              <a:rPr lang="pt-BR" sz="1800" dirty="0" err="1"/>
              <a:t>best</a:t>
            </a:r>
            <a:r>
              <a:rPr lang="pt-BR" sz="1800" dirty="0"/>
              <a:t> </a:t>
            </a:r>
            <a:r>
              <a:rPr lang="pt-BR" sz="1800" dirty="0" err="1"/>
              <a:t>choice</a:t>
            </a:r>
            <a:r>
              <a:rPr lang="pt-BR" sz="1800" dirty="0"/>
              <a:t> </a:t>
            </a:r>
            <a:r>
              <a:rPr lang="pt-BR" sz="1800" dirty="0" err="1"/>
              <a:t>to</a:t>
            </a:r>
            <a:r>
              <a:rPr lang="pt-BR" sz="1800" dirty="0"/>
              <a:t> start.</a:t>
            </a: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B5948D88-2ECA-5D72-DA30-6FC48F0A6CF7}"/>
              </a:ext>
            </a:extLst>
          </p:cNvPr>
          <p:cNvPicPr>
            <a:picLocks noChangeAspect="1"/>
          </p:cNvPicPr>
          <p:nvPr/>
        </p:nvPicPr>
        <p:blipFill>
          <a:blip r:embed="rId3"/>
          <a:stretch>
            <a:fillRect/>
          </a:stretch>
        </p:blipFill>
        <p:spPr>
          <a:xfrm>
            <a:off x="813816" y="2327565"/>
            <a:ext cx="5113157" cy="3600000"/>
          </a:xfrm>
          <a:prstGeom prst="rect">
            <a:avLst/>
          </a:prstGeom>
        </p:spPr>
      </p:pic>
      <p:pic>
        <p:nvPicPr>
          <p:cNvPr id="9" name="Picture 8">
            <a:extLst>
              <a:ext uri="{FF2B5EF4-FFF2-40B4-BE49-F238E27FC236}">
                <a16:creationId xmlns:a16="http://schemas.microsoft.com/office/drawing/2014/main" id="{C772F520-99D1-13A6-E506-44DF8F9E9AE7}"/>
              </a:ext>
            </a:extLst>
          </p:cNvPr>
          <p:cNvPicPr>
            <a:picLocks noChangeAspect="1"/>
          </p:cNvPicPr>
          <p:nvPr/>
        </p:nvPicPr>
        <p:blipFill>
          <a:blip r:embed="rId4"/>
          <a:stretch>
            <a:fillRect/>
          </a:stretch>
        </p:blipFill>
        <p:spPr>
          <a:xfrm>
            <a:off x="6172199" y="2327565"/>
            <a:ext cx="5088773" cy="360000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JavaScript and HTML/CSS</a:t>
            </a:r>
          </a:p>
          <a:p>
            <a:r>
              <a:rPr lang="en-US" dirty="0"/>
              <a:t>Python</a:t>
            </a:r>
          </a:p>
          <a:p>
            <a:r>
              <a:rPr lang="en-US" dirty="0"/>
              <a:t>SQL</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sz="2000" dirty="0"/>
              <a:t>This language will keep in first and second position for the next year</a:t>
            </a:r>
          </a:p>
          <a:p>
            <a:r>
              <a:rPr lang="en-US" sz="2000" dirty="0"/>
              <a:t>Python is nowadays the fifth language most used, but next year will move to the third position, a lot of this is the demand for jobs for data analyses and scientist </a:t>
            </a:r>
          </a:p>
          <a:p>
            <a:r>
              <a:rPr lang="en-US" sz="2000" dirty="0"/>
              <a:t>SQL was entered in this list because of the high volume of jobs for data analysts available in the market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BD223F0E-6613-932D-0492-EB59F60FFDD6}"/>
              </a:ext>
            </a:extLst>
          </p:cNvPr>
          <p:cNvPicPr>
            <a:picLocks noChangeAspect="1"/>
          </p:cNvPicPr>
          <p:nvPr/>
        </p:nvPicPr>
        <p:blipFill>
          <a:blip r:embed="rId2"/>
          <a:stretch>
            <a:fillRect/>
          </a:stretch>
        </p:blipFill>
        <p:spPr>
          <a:xfrm>
            <a:off x="862584" y="2398857"/>
            <a:ext cx="5157217" cy="3670301"/>
          </a:xfrm>
          <a:prstGeom prst="rect">
            <a:avLst/>
          </a:prstGeom>
        </p:spPr>
      </p:pic>
      <p:pic>
        <p:nvPicPr>
          <p:cNvPr id="9" name="Picture 8">
            <a:extLst>
              <a:ext uri="{FF2B5EF4-FFF2-40B4-BE49-F238E27FC236}">
                <a16:creationId xmlns:a16="http://schemas.microsoft.com/office/drawing/2014/main" id="{D39DEC5D-1FD5-0EDE-F4B4-28EC0FB9F554}"/>
              </a:ext>
            </a:extLst>
          </p:cNvPr>
          <p:cNvPicPr>
            <a:picLocks noChangeAspect="1"/>
          </p:cNvPicPr>
          <p:nvPr/>
        </p:nvPicPr>
        <p:blipFill>
          <a:blip r:embed="rId3"/>
          <a:stretch>
            <a:fillRect/>
          </a:stretch>
        </p:blipFill>
        <p:spPr>
          <a:xfrm>
            <a:off x="6172201" y="2506661"/>
            <a:ext cx="5205984" cy="367030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elements/1.1/"/>
    <ds:schemaRef ds:uri="f80a141d-92ca-4d3d-9308-f7e7b1d44ce8"/>
    <ds:schemaRef ds:uri="http://schemas.microsoft.com/office/2006/metadata/properties"/>
    <ds:schemaRef ds:uri="http://www.w3.org/XML/1998/namespace"/>
    <ds:schemaRef ds:uri="http://schemas.microsoft.com/office/2006/documentManagement/types"/>
    <ds:schemaRef ds:uri="155be751-a274-42e8-93fb-f39d3b9bccc8"/>
    <ds:schemaRef ds:uri="http://purl.org/dc/dcmitype/"/>
    <ds:schemaRef ds:uri="http://schemas.openxmlformats.org/package/2006/metadata/core-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890</TotalTime>
  <Words>625</Words>
  <Application>Microsoft Office PowerPoint</Application>
  <PresentationFormat>Widescreen</PresentationFormat>
  <Paragraphs>80</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Helv</vt:lpstr>
      <vt:lpstr>IBM Plex Mono SemiBold</vt:lpstr>
      <vt:lpstr>IBM Plex Mono Text</vt:lpstr>
      <vt:lpstr>SLIDE_TEMPLATE_skill_network</vt:lpstr>
      <vt:lpstr>Final Presentation</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POPULAR LANGUAGES</vt:lpstr>
      <vt:lpstr>APPENDIX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Leonardo Navarro</cp:lastModifiedBy>
  <cp:revision>24</cp:revision>
  <cp:lastPrinted>2024-04-10T03:56:04Z</cp:lastPrinted>
  <dcterms:created xsi:type="dcterms:W3CDTF">2020-10-28T18:29:43Z</dcterms:created>
  <dcterms:modified xsi:type="dcterms:W3CDTF">2024-04-10T03:57:15Z</dcterms:modified>
</cp:coreProperties>
</file>