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59" d="100"/>
          <a:sy n="59" d="100"/>
        </p:scale>
        <p:origin x="945"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78F8E-1AC0-45FA-BC11-F358A2279214}"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ED41D-A573-490E-8E03-FB0FDE8F37EE}" type="slidenum">
              <a:rPr lang="en-US" smtClean="0"/>
              <a:t>‹#›</a:t>
            </a:fld>
            <a:endParaRPr lang="en-US"/>
          </a:p>
        </p:txBody>
      </p:sp>
    </p:spTree>
    <p:extLst>
      <p:ext uri="{BB962C8B-B14F-4D97-AF65-F5344CB8AC3E}">
        <p14:creationId xmlns:p14="http://schemas.microsoft.com/office/powerpoint/2010/main" val="2835982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ED41D-A573-490E-8E03-FB0FDE8F37EE}" type="slidenum">
              <a:rPr lang="en-US" smtClean="0"/>
              <a:t>1</a:t>
            </a:fld>
            <a:endParaRPr lang="en-US"/>
          </a:p>
        </p:txBody>
      </p:sp>
    </p:spTree>
    <p:extLst>
      <p:ext uri="{BB962C8B-B14F-4D97-AF65-F5344CB8AC3E}">
        <p14:creationId xmlns:p14="http://schemas.microsoft.com/office/powerpoint/2010/main" val="37659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scrum team consists of the product owner, scrum master, and the development team. The product owner is essentially the face of the team and is responsible for the project’s outcome. The scrum master helps guide the development team and communicates with the product owner and development team as to what needs improvement. The development team is responsible for the development of the project and any test it needs to be ready for deployment.</a:t>
            </a:r>
          </a:p>
        </p:txBody>
      </p:sp>
      <p:sp>
        <p:nvSpPr>
          <p:cNvPr id="4" name="Slide Number Placeholder 3"/>
          <p:cNvSpPr>
            <a:spLocks noGrp="1"/>
          </p:cNvSpPr>
          <p:nvPr>
            <p:ph type="sldNum" sz="quarter" idx="5"/>
          </p:nvPr>
        </p:nvSpPr>
        <p:spPr/>
        <p:txBody>
          <a:bodyPr/>
          <a:lstStyle/>
          <a:p>
            <a:fld id="{C3FED41D-A573-490E-8E03-FB0FDE8F37EE}" type="slidenum">
              <a:rPr lang="en-US" smtClean="0"/>
              <a:t>2</a:t>
            </a:fld>
            <a:endParaRPr lang="en-US"/>
          </a:p>
        </p:txBody>
      </p:sp>
    </p:spTree>
    <p:extLst>
      <p:ext uri="{BB962C8B-B14F-4D97-AF65-F5344CB8AC3E}">
        <p14:creationId xmlns:p14="http://schemas.microsoft.com/office/powerpoint/2010/main" val="340659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in SDLC approaches continuous improvement. Unlike the waterfall method, Agile can improve upon its phases in development even with new changes or requirements to the project. As each phase aims to improve upon the other, Agile is the most efficient for projects with changes and new requirements.</a:t>
            </a:r>
          </a:p>
        </p:txBody>
      </p:sp>
      <p:sp>
        <p:nvSpPr>
          <p:cNvPr id="4" name="Slide Number Placeholder 3"/>
          <p:cNvSpPr>
            <a:spLocks noGrp="1"/>
          </p:cNvSpPr>
          <p:nvPr>
            <p:ph type="sldNum" sz="quarter" idx="5"/>
          </p:nvPr>
        </p:nvSpPr>
        <p:spPr/>
        <p:txBody>
          <a:bodyPr/>
          <a:lstStyle/>
          <a:p>
            <a:fld id="{C3FED41D-A573-490E-8E03-FB0FDE8F37EE}" type="slidenum">
              <a:rPr lang="en-US" smtClean="0"/>
              <a:t>3</a:t>
            </a:fld>
            <a:endParaRPr lang="en-US"/>
          </a:p>
        </p:txBody>
      </p:sp>
    </p:spTree>
    <p:extLst>
      <p:ext uri="{BB962C8B-B14F-4D97-AF65-F5344CB8AC3E}">
        <p14:creationId xmlns:p14="http://schemas.microsoft.com/office/powerpoint/2010/main" val="90615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waterfall method is a more linear approach to software development. The project would end at the deployment stage and is built for projects with less requirements as there is no way to come around and continuously improve on each phase of the project after it is deployed.</a:t>
            </a:r>
          </a:p>
        </p:txBody>
      </p:sp>
      <p:sp>
        <p:nvSpPr>
          <p:cNvPr id="4" name="Slide Number Placeholder 3"/>
          <p:cNvSpPr>
            <a:spLocks noGrp="1"/>
          </p:cNvSpPr>
          <p:nvPr>
            <p:ph type="sldNum" sz="quarter" idx="5"/>
          </p:nvPr>
        </p:nvSpPr>
        <p:spPr/>
        <p:txBody>
          <a:bodyPr/>
          <a:lstStyle/>
          <a:p>
            <a:fld id="{C3FED41D-A573-490E-8E03-FB0FDE8F37EE}" type="slidenum">
              <a:rPr lang="en-US" smtClean="0"/>
              <a:t>4</a:t>
            </a:fld>
            <a:endParaRPr lang="en-US"/>
          </a:p>
        </p:txBody>
      </p:sp>
    </p:spTree>
    <p:extLst>
      <p:ext uri="{BB962C8B-B14F-4D97-AF65-F5344CB8AC3E}">
        <p14:creationId xmlns:p14="http://schemas.microsoft.com/office/powerpoint/2010/main" val="3189065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waterfall method works great as it takes less time and phases to deploy a project. This means, in a project with less requirements, it will be more efficient with this approach as it does not need continuous improvements on new requirements and changes. However, in projects with more requirements, the agile approach helps to make it more efficient by allowing the team to improve on new requirements and changes throughout the development stage.</a:t>
            </a:r>
          </a:p>
        </p:txBody>
      </p:sp>
      <p:sp>
        <p:nvSpPr>
          <p:cNvPr id="4" name="Slide Number Placeholder 3"/>
          <p:cNvSpPr>
            <a:spLocks noGrp="1"/>
          </p:cNvSpPr>
          <p:nvPr>
            <p:ph type="sldNum" sz="quarter" idx="5"/>
          </p:nvPr>
        </p:nvSpPr>
        <p:spPr/>
        <p:txBody>
          <a:bodyPr/>
          <a:lstStyle/>
          <a:p>
            <a:fld id="{C3FED41D-A573-490E-8E03-FB0FDE8F37EE}" type="slidenum">
              <a:rPr lang="en-US" smtClean="0"/>
              <a:t>5</a:t>
            </a:fld>
            <a:endParaRPr lang="en-US"/>
          </a:p>
        </p:txBody>
      </p:sp>
    </p:spTree>
    <p:extLst>
      <p:ext uri="{BB962C8B-B14F-4D97-AF65-F5344CB8AC3E}">
        <p14:creationId xmlns:p14="http://schemas.microsoft.com/office/powerpoint/2010/main" val="385525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ED41D-A573-490E-8E03-FB0FDE8F37EE}" type="slidenum">
              <a:rPr lang="en-US" smtClean="0"/>
              <a:t>6</a:t>
            </a:fld>
            <a:endParaRPr lang="en-US"/>
          </a:p>
        </p:txBody>
      </p:sp>
    </p:spTree>
    <p:extLst>
      <p:ext uri="{BB962C8B-B14F-4D97-AF65-F5344CB8AC3E}">
        <p14:creationId xmlns:p14="http://schemas.microsoft.com/office/powerpoint/2010/main" val="1201162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8/20/2023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415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8/20/2023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310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8/20/2023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753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8/20/2023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234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8/20/2023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66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8/20/2023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647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8/20/2023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936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8/20/2023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72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8/20/2023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46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8/20/2023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750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8/20/2023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444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8/20/2023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6929828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21" r:id="rId5"/>
    <p:sldLayoutId id="2147483726" r:id="rId6"/>
    <p:sldLayoutId id="2147483722" r:id="rId7"/>
    <p:sldLayoutId id="2147483723" r:id="rId8"/>
    <p:sldLayoutId id="2147483724" r:id="rId9"/>
    <p:sldLayoutId id="2147483725"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omanpichler.com/wp-content/uploads/2022/05/Product-team-in-Scrum-1024x828.png.web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google.com/url?sa=i&amp;url=https%3A%2F%2Fwww.exposit.com%2Fblog%2Fwaterfall-vs-agile-approach-in-software-development%2F&amp;psig=AOvVaw3XVg2zvS4VWuXlc1NNUMz5&amp;ust=1692657393010000&amp;source=images&amp;cd=vfe&amp;opi=89978449&amp;ved=0CA8QjRxqFwoTCIjn1qam7IADFQAAAAAdAAAAABAJ" TargetMode="External"/><Relationship Id="rId5" Type="http://schemas.openxmlformats.org/officeDocument/2006/relationships/hyperlink" Target="https://www.google.com/url?sa=i&amp;url=https%3A%2F%2Fwww.craftsilicon.com%2Ftransforming-the-way-we-work-scrum-waterfall-or-just-go-agile-part1%2F&amp;psig=AOvVaw3XVg2zvS4VWuXlc1NNUMz5&amp;ust=1692657393010000&amp;source=images&amp;cd=vfe&amp;opi=89978449&amp;ved=0CA8QjRxqFwoTCIjn1qam7IADFQAAAAAdAAAAABAE" TargetMode="External"/><Relationship Id="rId4" Type="http://schemas.openxmlformats.org/officeDocument/2006/relationships/hyperlink" Target="https://www.google.com/url?sa=i&amp;url=https%3A%2F%2Finoxoft.com%2Fblog%2Fagile-software-development-lifecycle-phases%2F&amp;psig=AOvVaw2PT47cQv9gduy55DHfQA2z&amp;ust=1692657353372000&amp;source=images&amp;cd=vfe&amp;opi=89978449&amp;ved=0CA8QjRxqFwoTCKCk-ZOm7IADFQAAAAAdAAAAABA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6187E64-7A77-4D13-A5F4-9AEC282B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95211" flipH="1">
            <a:off x="8677852"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F83A6A-35AE-68B2-4BE5-D928E95459B8}"/>
              </a:ext>
            </a:extLst>
          </p:cNvPr>
          <p:cNvSpPr>
            <a:spLocks noGrp="1"/>
          </p:cNvSpPr>
          <p:nvPr>
            <p:ph type="ctrTitle"/>
          </p:nvPr>
        </p:nvSpPr>
        <p:spPr>
          <a:xfrm>
            <a:off x="6384241" y="1370171"/>
            <a:ext cx="5085580" cy="2387600"/>
          </a:xfrm>
        </p:spPr>
        <p:txBody>
          <a:bodyPr>
            <a:normAutofit/>
          </a:bodyPr>
          <a:lstStyle/>
          <a:p>
            <a:pPr algn="l"/>
            <a:r>
              <a:rPr lang="en-US" dirty="0"/>
              <a:t>The Scrum-Agile Approach</a:t>
            </a:r>
            <a:endParaRPr lang="en-US"/>
          </a:p>
        </p:txBody>
      </p:sp>
      <p:sp>
        <p:nvSpPr>
          <p:cNvPr id="3" name="Subtitle 2">
            <a:extLst>
              <a:ext uri="{FF2B5EF4-FFF2-40B4-BE49-F238E27FC236}">
                <a16:creationId xmlns:a16="http://schemas.microsoft.com/office/drawing/2014/main" id="{6820D906-5366-7D2E-4CC0-898BE9BA341F}"/>
              </a:ext>
            </a:extLst>
          </p:cNvPr>
          <p:cNvSpPr>
            <a:spLocks noGrp="1"/>
          </p:cNvSpPr>
          <p:nvPr>
            <p:ph type="subTitle" idx="1"/>
          </p:nvPr>
        </p:nvSpPr>
        <p:spPr>
          <a:xfrm>
            <a:off x="6384241" y="3849845"/>
            <a:ext cx="5085580" cy="1881751"/>
          </a:xfrm>
        </p:spPr>
        <p:txBody>
          <a:bodyPr>
            <a:normAutofit/>
          </a:bodyPr>
          <a:lstStyle/>
          <a:p>
            <a:pPr algn="l"/>
            <a:r>
              <a:rPr lang="en-US"/>
              <a:t>Cha Yang</a:t>
            </a:r>
          </a:p>
        </p:txBody>
      </p:sp>
      <p:sp>
        <p:nvSpPr>
          <p:cNvPr id="22" name="!!Oval">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427" y="832686"/>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5626B90-6935-1E0E-669F-FFDDABD50462}"/>
              </a:ext>
            </a:extLst>
          </p:cNvPr>
          <p:cNvPicPr>
            <a:picLocks noChangeAspect="1"/>
          </p:cNvPicPr>
          <p:nvPr/>
        </p:nvPicPr>
        <p:blipFill rotWithShape="1">
          <a:blip r:embed="rId3"/>
          <a:srcRect t="1093" r="1" b="18658"/>
          <a:stretch/>
        </p:blipFill>
        <p:spPr>
          <a:xfrm>
            <a:off x="759006" y="773723"/>
            <a:ext cx="5194998" cy="5194998"/>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4" name="!!Rectangle">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31" y="4790720"/>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31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53BC33-1985-4FB5-3CCF-4B8C4BD78108}"/>
              </a:ext>
            </a:extLst>
          </p:cNvPr>
          <p:cNvSpPr>
            <a:spLocks noGrp="1"/>
          </p:cNvSpPr>
          <p:nvPr>
            <p:ph type="title"/>
          </p:nvPr>
        </p:nvSpPr>
        <p:spPr>
          <a:xfrm>
            <a:off x="5894962" y="479493"/>
            <a:ext cx="5458838" cy="1325563"/>
          </a:xfrm>
        </p:spPr>
        <p:txBody>
          <a:bodyPr>
            <a:normAutofit/>
          </a:bodyPr>
          <a:lstStyle/>
          <a:p>
            <a:r>
              <a:rPr lang="en-US"/>
              <a:t>Various roles on a Scrum-agile team</a:t>
            </a:r>
            <a:endParaRPr lang="en-US" dirty="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diagram of a product team&#10;&#10;Description automatically generated">
            <a:extLst>
              <a:ext uri="{FF2B5EF4-FFF2-40B4-BE49-F238E27FC236}">
                <a16:creationId xmlns:a16="http://schemas.microsoft.com/office/drawing/2014/main" id="{5367BBCC-0BE2-DCA4-B5FD-A93B62BB0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82" y="1415260"/>
            <a:ext cx="4777381" cy="385773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C3C09BF7-6170-EAEE-3E43-DEBBBBDA536B}"/>
              </a:ext>
            </a:extLst>
          </p:cNvPr>
          <p:cNvSpPr>
            <a:spLocks noGrp="1"/>
          </p:cNvSpPr>
          <p:nvPr>
            <p:ph idx="1"/>
          </p:nvPr>
        </p:nvSpPr>
        <p:spPr>
          <a:xfrm>
            <a:off x="5894962" y="1984443"/>
            <a:ext cx="5458838" cy="4192520"/>
          </a:xfrm>
        </p:spPr>
        <p:txBody>
          <a:bodyPr>
            <a:normAutofit fontScale="92500" lnSpcReduction="10000"/>
          </a:bodyPr>
          <a:lstStyle/>
          <a:p>
            <a:r>
              <a:rPr lang="en-US" sz="2400" dirty="0"/>
              <a:t>Product Owner</a:t>
            </a:r>
          </a:p>
          <a:p>
            <a:pPr lvl="1"/>
            <a:r>
              <a:rPr lang="en-US" sz="2000" dirty="0"/>
              <a:t>Its role is to communicate and understand the requirements given by the key stakeholders. Responsible for the project’s outcome.</a:t>
            </a:r>
          </a:p>
          <a:p>
            <a:r>
              <a:rPr lang="en-US" sz="2400" dirty="0"/>
              <a:t>Scrum Master</a:t>
            </a:r>
          </a:p>
          <a:p>
            <a:pPr lvl="1"/>
            <a:r>
              <a:rPr lang="en-US" sz="2000" dirty="0"/>
              <a:t>Its role is to guide the development team throughout the project development through meetings and communications with the product owner and development team.</a:t>
            </a:r>
          </a:p>
          <a:p>
            <a:r>
              <a:rPr lang="en-US" sz="2400" dirty="0"/>
              <a:t>Development Team</a:t>
            </a:r>
          </a:p>
          <a:p>
            <a:pPr lvl="1"/>
            <a:r>
              <a:rPr lang="en-US" sz="2000" dirty="0"/>
              <a:t>Its role is to develop the requirements for the project and test the product throughout development</a:t>
            </a:r>
          </a:p>
        </p:txBody>
      </p:sp>
    </p:spTree>
    <p:extLst>
      <p:ext uri="{BB962C8B-B14F-4D97-AF65-F5344CB8AC3E}">
        <p14:creationId xmlns:p14="http://schemas.microsoft.com/office/powerpoint/2010/main" val="404778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Arc 6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4C7F27-231D-95ED-0C97-AD7A3C8F2862}"/>
              </a:ext>
            </a:extLst>
          </p:cNvPr>
          <p:cNvSpPr>
            <a:spLocks noGrp="1"/>
          </p:cNvSpPr>
          <p:nvPr>
            <p:ph type="title"/>
          </p:nvPr>
        </p:nvSpPr>
        <p:spPr>
          <a:xfrm>
            <a:off x="5894962" y="479493"/>
            <a:ext cx="5458838" cy="1325563"/>
          </a:xfrm>
        </p:spPr>
        <p:txBody>
          <a:bodyPr vert="horz" lIns="91440" tIns="45720" rIns="91440" bIns="45720" rtlCol="0">
            <a:normAutofit/>
          </a:bodyPr>
          <a:lstStyle/>
          <a:p>
            <a:r>
              <a:rPr lang="en-US" kern="1200">
                <a:latin typeface="+mj-lt"/>
                <a:ea typeface="+mj-ea"/>
                <a:cs typeface="+mj-cs"/>
              </a:rPr>
              <a:t>Various phases of SDLC in an agile approach</a:t>
            </a:r>
            <a:endParaRPr lang="en-US" kern="1200" dirty="0">
              <a:latin typeface="+mj-lt"/>
              <a:ea typeface="+mj-ea"/>
              <a:cs typeface="+mj-cs"/>
            </a:endParaRPr>
          </a:p>
        </p:txBody>
      </p:sp>
      <p:sp>
        <p:nvSpPr>
          <p:cNvPr id="64" name="Freeform: Shape 6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erson and person with a diagram&#10;&#10;Description automatically generated">
            <a:extLst>
              <a:ext uri="{FF2B5EF4-FFF2-40B4-BE49-F238E27FC236}">
                <a16:creationId xmlns:a16="http://schemas.microsoft.com/office/drawing/2014/main" id="{F7A21497-86F9-292D-F8DD-C67731787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82" y="1910914"/>
            <a:ext cx="4777381" cy="28664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2" name="Content Placeholder 21">
            <a:extLst>
              <a:ext uri="{FF2B5EF4-FFF2-40B4-BE49-F238E27FC236}">
                <a16:creationId xmlns:a16="http://schemas.microsoft.com/office/drawing/2014/main" id="{C5121B4E-499F-BA66-0E45-FA45B2043DA6}"/>
              </a:ext>
            </a:extLst>
          </p:cNvPr>
          <p:cNvSpPr>
            <a:spLocks noGrp="1"/>
          </p:cNvSpPr>
          <p:nvPr>
            <p:ph idx="1"/>
          </p:nvPr>
        </p:nvSpPr>
        <p:spPr>
          <a:xfrm>
            <a:off x="5894962" y="1984443"/>
            <a:ext cx="5458838" cy="4192520"/>
          </a:xfrm>
        </p:spPr>
        <p:txBody>
          <a:bodyPr>
            <a:normAutofit/>
          </a:bodyPr>
          <a:lstStyle/>
          <a:p>
            <a:r>
              <a:rPr lang="en-US" sz="2400" dirty="0"/>
              <a:t>Agile in SDLC approaches software development with a continuous improvement approach.</a:t>
            </a:r>
          </a:p>
          <a:p>
            <a:r>
              <a:rPr lang="en-US" sz="2400" dirty="0"/>
              <a:t>Its different phases aims to improve upon each phase every coming round. </a:t>
            </a:r>
          </a:p>
          <a:p>
            <a:r>
              <a:rPr lang="en-US" sz="2400" dirty="0"/>
              <a:t>Development does not end with maintenance and continues to improve upon each phase as it undergoes new project planning and requirements</a:t>
            </a:r>
          </a:p>
        </p:txBody>
      </p:sp>
    </p:spTree>
    <p:extLst>
      <p:ext uri="{BB962C8B-B14F-4D97-AF65-F5344CB8AC3E}">
        <p14:creationId xmlns:p14="http://schemas.microsoft.com/office/powerpoint/2010/main" val="145008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Arc 2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B33DCC-DBFC-ED74-B7E6-668011F5EB56}"/>
              </a:ext>
            </a:extLst>
          </p:cNvPr>
          <p:cNvSpPr>
            <a:spLocks noGrp="1"/>
          </p:cNvSpPr>
          <p:nvPr>
            <p:ph type="title"/>
          </p:nvPr>
        </p:nvSpPr>
        <p:spPr>
          <a:xfrm>
            <a:off x="5894962" y="479493"/>
            <a:ext cx="5458838" cy="1325563"/>
          </a:xfrm>
        </p:spPr>
        <p:txBody>
          <a:bodyPr>
            <a:normAutofit/>
          </a:bodyPr>
          <a:lstStyle/>
          <a:p>
            <a:r>
              <a:rPr lang="en-US" sz="4100" dirty="0"/>
              <a:t>The waterfall method compared to agile</a:t>
            </a:r>
          </a:p>
        </p:txBody>
      </p:sp>
      <p:sp>
        <p:nvSpPr>
          <p:cNvPr id="32" name="Freeform: Shape 3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diagram of a diagram of a software company&#10;&#10;Description automatically generated with medium confidence">
            <a:extLst>
              <a:ext uri="{FF2B5EF4-FFF2-40B4-BE49-F238E27FC236}">
                <a16:creationId xmlns:a16="http://schemas.microsoft.com/office/drawing/2014/main" id="{9CEABE02-5A2D-5A36-FE60-D0FB9AD51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82" y="2149783"/>
            <a:ext cx="4777381" cy="238869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3" name="Content Placeholder 8">
            <a:extLst>
              <a:ext uri="{FF2B5EF4-FFF2-40B4-BE49-F238E27FC236}">
                <a16:creationId xmlns:a16="http://schemas.microsoft.com/office/drawing/2014/main" id="{D812CC8D-CE51-855B-0979-85374D220BFB}"/>
              </a:ext>
            </a:extLst>
          </p:cNvPr>
          <p:cNvSpPr>
            <a:spLocks noGrp="1"/>
          </p:cNvSpPr>
          <p:nvPr>
            <p:ph idx="1"/>
          </p:nvPr>
        </p:nvSpPr>
        <p:spPr>
          <a:xfrm>
            <a:off x="5894962" y="1984443"/>
            <a:ext cx="5458838" cy="4192520"/>
          </a:xfrm>
        </p:spPr>
        <p:txBody>
          <a:bodyPr>
            <a:normAutofit lnSpcReduction="10000"/>
          </a:bodyPr>
          <a:lstStyle/>
          <a:p>
            <a:r>
              <a:rPr lang="en-US" sz="2400" dirty="0"/>
              <a:t>Unlike agile, the waterfall method approaches software development with a linear approach that aims to complete the project in steps, but no way to come around to improve again on each step.</a:t>
            </a:r>
          </a:p>
          <a:p>
            <a:r>
              <a:rPr lang="en-US" sz="2400" dirty="0"/>
              <a:t>The project would essentially end after deployment and undergoes common maintenance.</a:t>
            </a:r>
          </a:p>
          <a:p>
            <a:r>
              <a:rPr lang="en-US" sz="2400" dirty="0"/>
              <a:t>Efficient for projects with little requirements as it helps to decrease the time for project deployment and costs.</a:t>
            </a:r>
          </a:p>
        </p:txBody>
      </p:sp>
    </p:spTree>
    <p:extLst>
      <p:ext uri="{BB962C8B-B14F-4D97-AF65-F5344CB8AC3E}">
        <p14:creationId xmlns:p14="http://schemas.microsoft.com/office/powerpoint/2010/main" val="331990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Arc 6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DB5571-369F-9B6E-ABD6-4660BB11BAF9}"/>
              </a:ext>
            </a:extLst>
          </p:cNvPr>
          <p:cNvSpPr>
            <a:spLocks noGrp="1"/>
          </p:cNvSpPr>
          <p:nvPr>
            <p:ph type="title"/>
          </p:nvPr>
        </p:nvSpPr>
        <p:spPr>
          <a:xfrm>
            <a:off x="5894962" y="479493"/>
            <a:ext cx="5458838" cy="1325563"/>
          </a:xfrm>
        </p:spPr>
        <p:txBody>
          <a:bodyPr>
            <a:normAutofit/>
          </a:bodyPr>
          <a:lstStyle/>
          <a:p>
            <a:r>
              <a:rPr lang="en-US" sz="3700"/>
              <a:t>Factors in choosing a waterfall or agile approach</a:t>
            </a:r>
          </a:p>
        </p:txBody>
      </p:sp>
      <p:sp>
        <p:nvSpPr>
          <p:cNvPr id="64" name="Freeform: Shape 6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wo men pulling a rope&#10;&#10;Description automatically generated">
            <a:extLst>
              <a:ext uri="{FF2B5EF4-FFF2-40B4-BE49-F238E27FC236}">
                <a16:creationId xmlns:a16="http://schemas.microsoft.com/office/drawing/2014/main" id="{00968671-22BE-1ED9-2D28-9A953C0EBDEE}"/>
              </a:ext>
            </a:extLst>
          </p:cNvPr>
          <p:cNvPicPr>
            <a:picLocks noChangeAspect="1"/>
          </p:cNvPicPr>
          <p:nvPr/>
        </p:nvPicPr>
        <p:blipFill rotWithShape="1">
          <a:blip r:embed="rId3">
            <a:extLst>
              <a:ext uri="{28A0092B-C50C-407E-A947-70E740481C1C}">
                <a14:useLocalDpi xmlns:a14="http://schemas.microsoft.com/office/drawing/2010/main" val="0"/>
              </a:ext>
            </a:extLst>
          </a:blip>
          <a:srcRect l="16153" r="16818" b="-1"/>
          <a:stretch/>
        </p:blipFill>
        <p:spPr>
          <a:xfrm>
            <a:off x="703182" y="1998831"/>
            <a:ext cx="4777381" cy="26905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4" name="Content Placeholder 8">
            <a:extLst>
              <a:ext uri="{FF2B5EF4-FFF2-40B4-BE49-F238E27FC236}">
                <a16:creationId xmlns:a16="http://schemas.microsoft.com/office/drawing/2014/main" id="{381EECA9-A038-3965-036A-1AD86BDC4ABA}"/>
              </a:ext>
            </a:extLst>
          </p:cNvPr>
          <p:cNvSpPr>
            <a:spLocks noGrp="1"/>
          </p:cNvSpPr>
          <p:nvPr>
            <p:ph idx="1"/>
          </p:nvPr>
        </p:nvSpPr>
        <p:spPr>
          <a:xfrm>
            <a:off x="5894962" y="1984443"/>
            <a:ext cx="5458838" cy="4192520"/>
          </a:xfrm>
        </p:spPr>
        <p:txBody>
          <a:bodyPr>
            <a:normAutofit/>
          </a:bodyPr>
          <a:lstStyle/>
          <a:p>
            <a:r>
              <a:rPr lang="en-US" sz="2400" dirty="0"/>
              <a:t>The waterfall and agile approach both have its uses. In certain circumstances, one can even be more efficient than the other.</a:t>
            </a:r>
          </a:p>
          <a:p>
            <a:r>
              <a:rPr lang="en-US" sz="2400" dirty="0"/>
              <a:t>Projects with less requirements, changes, or a development team will be more efficient with the waterfall approach.</a:t>
            </a:r>
          </a:p>
          <a:p>
            <a:r>
              <a:rPr lang="en-US" sz="2400" dirty="0"/>
              <a:t>Projects with more requirements and changes will be more efficient with the agile approach</a:t>
            </a:r>
          </a:p>
          <a:p>
            <a:endParaRPr lang="en-US" sz="2400" dirty="0"/>
          </a:p>
        </p:txBody>
      </p:sp>
    </p:spTree>
    <p:extLst>
      <p:ext uri="{BB962C8B-B14F-4D97-AF65-F5344CB8AC3E}">
        <p14:creationId xmlns:p14="http://schemas.microsoft.com/office/powerpoint/2010/main" val="1930162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18D6-F296-FD9D-5A2D-FFEF57EBED8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87171F5-3CC0-DDAE-6405-811DBC70903A}"/>
              </a:ext>
            </a:extLst>
          </p:cNvPr>
          <p:cNvSpPr>
            <a:spLocks noGrp="1"/>
          </p:cNvSpPr>
          <p:nvPr>
            <p:ph idx="1"/>
          </p:nvPr>
        </p:nvSpPr>
        <p:spPr/>
        <p:txBody>
          <a:bodyPr>
            <a:normAutofit fontScale="70000" lnSpcReduction="20000"/>
          </a:bodyPr>
          <a:lstStyle/>
          <a:p>
            <a:r>
              <a:rPr lang="en-US" dirty="0"/>
              <a:t>Links of images</a:t>
            </a:r>
          </a:p>
          <a:p>
            <a:pPr lvl="1"/>
            <a:r>
              <a:rPr lang="en-US" dirty="0">
                <a:hlinkClick r:id="rId3"/>
              </a:rPr>
              <a:t>https://www.romanpichler.com/wp-content/uploads/2022/05/Product-team-in-Scrum-1024x828.png.webp</a:t>
            </a:r>
            <a:endParaRPr lang="en-US" dirty="0"/>
          </a:p>
          <a:p>
            <a:pPr lvl="1"/>
            <a:r>
              <a:rPr lang="en-US" dirty="0">
                <a:hlinkClick r:id="rId4"/>
              </a:rPr>
              <a:t>https://www.google.com/url?sa=i&amp;url=https%3A%2F%2Finoxoft.com%2Fblog%2Fagile-software-development-lifecycle-phases%2F&amp;psig=AOvVaw2PT47cQv9gduy55DHfQA2z&amp;ust=1692657353372000&amp;source=images&amp;cd=vfe&amp;opi=89978449&amp;ved=0CA8QjRxqFwoTCKCk-ZOm7IADFQAAAAAdAAAAABAE</a:t>
            </a:r>
            <a:endParaRPr lang="en-US" dirty="0"/>
          </a:p>
          <a:p>
            <a:pPr lvl="1"/>
            <a:r>
              <a:rPr lang="en-US" dirty="0">
                <a:hlinkClick r:id="rId5"/>
              </a:rPr>
              <a:t>https://www.google.com/url?sa=i&amp;url=https%3A%2F%2Fwww.craftsilicon.com%2Ftransforming-the-way-we-work-scrum-waterfall-or-just-go-agile-part1%2F&amp;psig=AOvVaw3XVg2zvS4VWuXlc1NNUMz5&amp;ust=1692657393010000&amp;source=images&amp;cd=vfe&amp;opi=89978449&amp;ved=0CA8QjRxqFwoTCIjn1qam7IADFQAAAAAdAAAAABAE</a:t>
            </a:r>
            <a:endParaRPr lang="en-US" dirty="0"/>
          </a:p>
          <a:p>
            <a:pPr lvl="1"/>
            <a:r>
              <a:rPr lang="en-US" dirty="0">
                <a:hlinkClick r:id="rId6"/>
              </a:rPr>
              <a:t>https://www.google.com/url?sa=i&amp;url=https%3A%2F%2Fwww.exposit.com%2Fblog%2Fwaterfall-vs-agile-approach-in-software-development%2F&amp;psig=AOvVaw3XVg2zvS4VWuXlc1NNUMz5&amp;ust=1692657393010000&amp;source=images&amp;cd=vfe&amp;opi=89978449&amp;ved=0CA8QjRxqFwoTCIjn1qam7IADFQAAAAAdAAAAABAJ</a:t>
            </a:r>
            <a:endParaRPr lang="en-US" dirty="0"/>
          </a:p>
        </p:txBody>
      </p:sp>
    </p:spTree>
    <p:extLst>
      <p:ext uri="{BB962C8B-B14F-4D97-AF65-F5344CB8AC3E}">
        <p14:creationId xmlns:p14="http://schemas.microsoft.com/office/powerpoint/2010/main" val="3000801712"/>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728</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Calibri</vt:lpstr>
      <vt:lpstr>Tw Cen MT</vt:lpstr>
      <vt:lpstr>ShapesVTI</vt:lpstr>
      <vt:lpstr>The Scrum-Agile Approach</vt:lpstr>
      <vt:lpstr>Various roles on a Scrum-agile team</vt:lpstr>
      <vt:lpstr>Various phases of SDLC in an agile approach</vt:lpstr>
      <vt:lpstr>The waterfall method compared to agile</vt:lpstr>
      <vt:lpstr>Factors in choosing a 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dc:title>
  <dc:creator>Cha Yang</dc:creator>
  <cp:lastModifiedBy>Cha Yang</cp:lastModifiedBy>
  <cp:revision>1</cp:revision>
  <dcterms:created xsi:type="dcterms:W3CDTF">2023-08-20T21:39:23Z</dcterms:created>
  <dcterms:modified xsi:type="dcterms:W3CDTF">2023-08-20T22:42:39Z</dcterms:modified>
</cp:coreProperties>
</file>