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901eda338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901eda338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e76d2ed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1e76d2ed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e76d2ed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e76d2ed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901eda338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901eda338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01eda338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01eda338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901eda338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901eda338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901eda338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901eda338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901eda338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901eda338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01eda338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01eda338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901eda338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901eda338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Basics</a:t>
            </a:r>
            <a:endParaRPr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425725" y="4616825"/>
            <a:ext cx="13968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Leon du Plessis</a:t>
            </a:r>
            <a:endParaRPr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Packaging </a:t>
            </a:r>
            <a:endParaRPr/>
          </a:p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JAR</a:t>
            </a:r>
            <a:r>
              <a:rPr lang="en-GB">
                <a:solidFill>
                  <a:srgbClr val="FFFFFF"/>
                </a:solidFill>
              </a:rPr>
              <a:t> - Java Archive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WAR </a:t>
            </a:r>
            <a:r>
              <a:rPr lang="en-GB">
                <a:solidFill>
                  <a:srgbClr val="FFFFFF"/>
                </a:solidFill>
              </a:rPr>
              <a:t>- Web Archive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EAR </a:t>
            </a:r>
            <a:r>
              <a:rPr lang="en-GB">
                <a:solidFill>
                  <a:srgbClr val="FFFFFF"/>
                </a:solidFill>
              </a:rPr>
              <a:t>- Enterprise Archive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 Java</a:t>
            </a:r>
            <a:r>
              <a:rPr lang="en-GB"/>
              <a:t> </a:t>
            </a:r>
            <a:endParaRPr/>
          </a:p>
        </p:txBody>
      </p:sp>
      <p:sp>
        <p:nvSpPr>
          <p:cNvPr id="130" name="Google Shape;130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java</a:t>
            </a:r>
            <a:r>
              <a:rPr lang="en-GB">
                <a:solidFill>
                  <a:srgbClr val="FFFFFF"/>
                </a:solidFill>
              </a:rPr>
              <a:t> - commandline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cp</a:t>
            </a:r>
            <a:r>
              <a:rPr lang="en-GB">
                <a:solidFill>
                  <a:srgbClr val="00FFFF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- Class Path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jar</a:t>
            </a:r>
            <a:r>
              <a:rPr lang="en-GB">
                <a:solidFill>
                  <a:srgbClr val="00FFFF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- run java from jar file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command line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Compile, package and run java application</a:t>
            </a:r>
            <a:endParaRPr/>
          </a:p>
        </p:txBody>
      </p:sp>
      <p:sp>
        <p:nvSpPr>
          <p:cNvPr id="67" name="Google Shape;67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Outcomes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7425725" y="4616825"/>
            <a:ext cx="13968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Leon du Plessis</a:t>
            </a:r>
            <a:endParaRPr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Released 1995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General purpose Language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Object Oriented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JVM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Fast, Secure, Reliable</a:t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 Language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OOP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OO Programming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Relates to Real World </a:t>
            </a:r>
            <a:r>
              <a:rPr lang="en-GB">
                <a:solidFill>
                  <a:srgbClr val="00FFFF"/>
                </a:solidFill>
              </a:rPr>
              <a:t>Objects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Objects</a:t>
            </a:r>
            <a:r>
              <a:rPr lang="en-GB"/>
              <a:t> gives structure to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Object has </a:t>
            </a:r>
            <a:r>
              <a:rPr lang="en-GB">
                <a:solidFill>
                  <a:srgbClr val="00FFFF"/>
                </a:solidFill>
              </a:rPr>
              <a:t>Variables</a:t>
            </a:r>
            <a:r>
              <a:rPr lang="en-GB"/>
              <a:t> (fields/properties)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Object has </a:t>
            </a:r>
            <a:r>
              <a:rPr lang="en-GB">
                <a:solidFill>
                  <a:srgbClr val="00FFFF"/>
                </a:solidFill>
              </a:rPr>
              <a:t>Methods</a:t>
            </a:r>
            <a:r>
              <a:rPr lang="en-GB"/>
              <a:t> (procedures/functions)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Oriented Programming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Package</a:t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Directory </a:t>
            </a:r>
            <a:r>
              <a:rPr lang="en-GB">
                <a:solidFill>
                  <a:srgbClr val="00FFFF"/>
                </a:solidFill>
              </a:rPr>
              <a:t>structure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Organize/</a:t>
            </a:r>
            <a:r>
              <a:rPr lang="en-GB">
                <a:solidFill>
                  <a:srgbClr val="00FFFF"/>
                </a:solidFill>
              </a:rPr>
              <a:t>Group</a:t>
            </a:r>
            <a:r>
              <a:rPr lang="en-GB"/>
              <a:t>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Avoids</a:t>
            </a:r>
            <a:r>
              <a:rPr lang="en-GB"/>
              <a:t> name </a:t>
            </a:r>
            <a:r>
              <a:rPr lang="en-GB">
                <a:solidFill>
                  <a:srgbClr val="00FFFF"/>
                </a:solidFill>
              </a:rPr>
              <a:t>conflicts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Keywords: </a:t>
            </a:r>
            <a:r>
              <a:rPr lang="en-GB">
                <a:solidFill>
                  <a:srgbClr val="00FFFF"/>
                </a:solidFill>
              </a:rPr>
              <a:t>package</a:t>
            </a:r>
            <a:r>
              <a:rPr lang="en-GB">
                <a:solidFill>
                  <a:srgbClr val="FFFFFF"/>
                </a:solidFill>
              </a:rPr>
              <a:t>, </a:t>
            </a:r>
            <a:r>
              <a:rPr lang="en-GB">
                <a:solidFill>
                  <a:srgbClr val="00FFFF"/>
                </a:solidFill>
              </a:rPr>
              <a:t>import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Class</a:t>
            </a:r>
            <a:endParaRPr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Class</a:t>
            </a:r>
            <a:r>
              <a:rPr lang="en-GB"/>
              <a:t> is a blueprint of an </a:t>
            </a:r>
            <a:r>
              <a:rPr lang="en-GB">
                <a:solidFill>
                  <a:srgbClr val="00FFFF"/>
                </a:solidFill>
              </a:rPr>
              <a:t>Object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Instance of a </a:t>
            </a:r>
            <a:r>
              <a:rPr lang="en-GB">
                <a:solidFill>
                  <a:srgbClr val="00FFFF"/>
                </a:solidFill>
              </a:rPr>
              <a:t>Class</a:t>
            </a:r>
            <a:r>
              <a:rPr lang="en-GB"/>
              <a:t> is an </a:t>
            </a:r>
            <a:r>
              <a:rPr lang="en-GB">
                <a:solidFill>
                  <a:srgbClr val="00FFFF"/>
                </a:solidFill>
              </a:rPr>
              <a:t>Object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Template / Blueprint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 World </a:t>
            </a:r>
            <a:endParaRPr/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MyFirstApp.java: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FFFF"/>
                </a:solidFill>
              </a:rPr>
              <a:t>package</a:t>
            </a:r>
            <a:r>
              <a:rPr lang="en-GB" sz="1600">
                <a:solidFill>
                  <a:srgbClr val="FFFFFF"/>
                </a:solidFill>
              </a:rPr>
              <a:t> za.co.myname.myfirstapp;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public </a:t>
            </a:r>
            <a:r>
              <a:rPr lang="en-GB" sz="1600">
                <a:solidFill>
                  <a:srgbClr val="00FFFF"/>
                </a:solidFill>
              </a:rPr>
              <a:t>class</a:t>
            </a:r>
            <a:r>
              <a:rPr lang="en-GB" sz="1600">
                <a:solidFill>
                  <a:srgbClr val="FFFFFF"/>
                </a:solidFill>
              </a:rPr>
              <a:t> MyFirstApp </a:t>
            </a:r>
            <a:r>
              <a:rPr lang="en-GB" sz="1600">
                <a:solidFill>
                  <a:srgbClr val="FF00FF"/>
                </a:solidFill>
              </a:rPr>
              <a:t>{</a:t>
            </a:r>
            <a:endParaRPr sz="16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   public static </a:t>
            </a:r>
            <a:r>
              <a:rPr lang="en-GB" sz="1600">
                <a:solidFill>
                  <a:srgbClr val="FF9900"/>
                </a:solidFill>
              </a:rPr>
              <a:t>void</a:t>
            </a:r>
            <a:r>
              <a:rPr lang="en-GB" sz="1600">
                <a:solidFill>
                  <a:srgbClr val="FFFFFF"/>
                </a:solidFill>
              </a:rPr>
              <a:t> </a:t>
            </a:r>
            <a:r>
              <a:rPr lang="en-GB" sz="1600">
                <a:solidFill>
                  <a:srgbClr val="00FFFF"/>
                </a:solidFill>
              </a:rPr>
              <a:t>main</a:t>
            </a:r>
            <a:r>
              <a:rPr lang="en-GB" sz="1600">
                <a:solidFill>
                  <a:srgbClr val="FFFFFF"/>
                </a:solidFill>
              </a:rPr>
              <a:t>(String[] args) </a:t>
            </a:r>
            <a:r>
              <a:rPr lang="en-GB" sz="1600">
                <a:solidFill>
                  <a:srgbClr val="FFFF00"/>
                </a:solidFill>
              </a:rPr>
              <a:t>{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      System.out.println("Hello "+args[0]);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00"/>
                </a:solidFill>
              </a:rPr>
              <a:t>   }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00FF"/>
                </a:solidFill>
              </a:rPr>
              <a:t>}</a:t>
            </a:r>
            <a:endParaRPr sz="16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Java application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Compile</a:t>
            </a:r>
            <a:r>
              <a:rPr lang="en-GB"/>
              <a:t> </a:t>
            </a:r>
            <a:endParaRPr/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Java </a:t>
            </a:r>
            <a:r>
              <a:rPr lang="en-GB">
                <a:solidFill>
                  <a:srgbClr val="00FFFF"/>
                </a:solidFill>
              </a:rPr>
              <a:t>source</a:t>
            </a:r>
            <a:r>
              <a:rPr lang="en-GB">
                <a:solidFill>
                  <a:srgbClr val="FFFFFF"/>
                </a:solidFill>
              </a:rPr>
              <a:t> (.java)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Compile to </a:t>
            </a:r>
            <a:r>
              <a:rPr lang="en-GB">
                <a:solidFill>
                  <a:srgbClr val="00FFFF"/>
                </a:solidFill>
              </a:rPr>
              <a:t>Bytecode</a:t>
            </a:r>
            <a:r>
              <a:rPr lang="en-GB">
                <a:solidFill>
                  <a:srgbClr val="FFFFFF"/>
                </a:solidFill>
              </a:rPr>
              <a:t> (.class)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JVM </a:t>
            </a:r>
            <a:r>
              <a:rPr lang="en-GB">
                <a:solidFill>
                  <a:srgbClr val="FFFFFF"/>
                </a:solidFill>
              </a:rPr>
              <a:t>executes </a:t>
            </a:r>
            <a:r>
              <a:rPr lang="en-GB">
                <a:solidFill>
                  <a:srgbClr val="00FFFF"/>
                </a:solidFill>
              </a:rPr>
              <a:t>Bytecode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javac compiler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JVM </a:t>
            </a:r>
            <a:endParaRPr/>
          </a:p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Executes </a:t>
            </a:r>
            <a:r>
              <a:rPr lang="en-GB">
                <a:solidFill>
                  <a:srgbClr val="00FFFF"/>
                </a:solidFill>
              </a:rPr>
              <a:t>Bytecode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Platform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en-GB">
                <a:solidFill>
                  <a:srgbClr val="00FFFF"/>
                </a:solidFill>
              </a:rPr>
              <a:t>independent </a:t>
            </a:r>
            <a:r>
              <a:rPr lang="en-GB">
                <a:solidFill>
                  <a:srgbClr val="FFFFFF"/>
                </a:solidFill>
              </a:rPr>
              <a:t>coding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JRE</a:t>
            </a:r>
            <a:r>
              <a:rPr lang="en-GB">
                <a:solidFill>
                  <a:srgbClr val="FFFFFF"/>
                </a:solidFill>
              </a:rPr>
              <a:t> - Java Runtime Environment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JDK</a:t>
            </a:r>
            <a:r>
              <a:rPr lang="en-GB">
                <a:solidFill>
                  <a:srgbClr val="FFFFFF"/>
                </a:solidFill>
              </a:rPr>
              <a:t> - Java Development Kit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Virtual Machine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