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1e76d2ed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1e76d2e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aa82a913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aa82a913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e76d2e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1e76d2e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e76d2ed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1e76d2e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1e76d2e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1e76d2e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1e76d2ed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1e76d2e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1e76d2ed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1e76d2ed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e76d2ed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1e76d2ed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aa82a91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aa82a91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aa82a913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aa82a913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aa82a913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aa82a913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e76d2ed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e76d2ed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aa82a91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aa82a91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2978a0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2978a0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a82a91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aa82a91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a82a913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a82a913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a82a913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a82a913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a82a91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a82a91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1e76d2ed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1e76d2ed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features</a:t>
            </a:r>
            <a:endParaRPr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425725" y="4616825"/>
            <a:ext cx="13968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Leon du Plessis</a:t>
            </a:r>
            <a:endParaRPr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</a:t>
            </a:r>
            <a:endParaRPr/>
          </a:p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toString()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hashCode()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FFFF"/>
                </a:solidFill>
              </a:rPr>
              <a:t>equals( </a:t>
            </a:r>
            <a:r>
              <a:rPr lang="en-GB">
                <a:solidFill>
                  <a:srgbClr val="FF00FF"/>
                </a:solidFill>
              </a:rPr>
              <a:t>Object</a:t>
            </a:r>
            <a:r>
              <a:rPr lang="en-GB">
                <a:solidFill>
                  <a:srgbClr val="FFFFFF"/>
                </a:solidFill>
              </a:rPr>
              <a:t> var1</a:t>
            </a:r>
            <a:r>
              <a:rPr lang="en-GB">
                <a:solidFill>
                  <a:srgbClr val="00FFFF"/>
                </a:solidFill>
              </a:rPr>
              <a:t> )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Father of all Classes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Abstract</a:t>
            </a:r>
            <a:r>
              <a:rPr lang="en-GB"/>
              <a:t> Class</a:t>
            </a:r>
            <a:r>
              <a:rPr lang="en-GB"/>
              <a:t> </a:t>
            </a:r>
            <a:endParaRPr/>
          </a:p>
        </p:txBody>
      </p:sp>
      <p:sp>
        <p:nvSpPr>
          <p:cNvPr id="130" name="Google Shape;130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Class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Methods </a:t>
            </a:r>
            <a:r>
              <a:rPr lang="en-GB">
                <a:solidFill>
                  <a:srgbClr val="FFFFFF"/>
                </a:solidFill>
              </a:rPr>
              <a:t>with</a:t>
            </a:r>
            <a:r>
              <a:rPr lang="en-GB">
                <a:solidFill>
                  <a:srgbClr val="00FFFF"/>
                </a:solidFill>
              </a:rPr>
              <a:t> no implementation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Cannot </a:t>
            </a:r>
            <a:r>
              <a:rPr lang="en-GB">
                <a:solidFill>
                  <a:srgbClr val="FFFFFF"/>
                </a:solidFill>
              </a:rPr>
              <a:t>instantiated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Keywords:</a:t>
            </a:r>
            <a:r>
              <a:rPr lang="en-GB">
                <a:solidFill>
                  <a:srgbClr val="00FFFF"/>
                </a:solidFill>
              </a:rPr>
              <a:t> abstract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methods are abstract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Interface</a:t>
            </a:r>
            <a:endParaRPr/>
          </a:p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Pure</a:t>
            </a:r>
            <a:r>
              <a:rPr lang="en-GB">
                <a:solidFill>
                  <a:srgbClr val="00FFFF"/>
                </a:solidFill>
              </a:rPr>
              <a:t> </a:t>
            </a:r>
            <a:r>
              <a:rPr lang="en-GB">
                <a:solidFill>
                  <a:srgbClr val="00FFFF"/>
                </a:solidFill>
              </a:rPr>
              <a:t>Abstract Class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Contract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No</a:t>
            </a:r>
            <a:r>
              <a:rPr lang="en-GB">
                <a:solidFill>
                  <a:srgbClr val="00FFFF"/>
                </a:solidFill>
              </a:rPr>
              <a:t> Implementation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Methods</a:t>
            </a:r>
            <a:r>
              <a:rPr lang="en-GB">
                <a:solidFill>
                  <a:srgbClr val="FFFFFF"/>
                </a:solidFill>
              </a:rPr>
              <a:t> with</a:t>
            </a:r>
            <a:r>
              <a:rPr lang="en-GB">
                <a:solidFill>
                  <a:srgbClr val="00FFFF"/>
                </a:solidFill>
              </a:rPr>
              <a:t> empty</a:t>
            </a:r>
            <a:r>
              <a:rPr lang="en-GB">
                <a:solidFill>
                  <a:srgbClr val="FFFFFF"/>
                </a:solidFill>
              </a:rPr>
              <a:t> bodies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Keywords: </a:t>
            </a:r>
            <a:r>
              <a:rPr lang="en-GB">
                <a:solidFill>
                  <a:srgbClr val="00FFFF"/>
                </a:solidFill>
              </a:rPr>
              <a:t>interface</a:t>
            </a:r>
            <a:r>
              <a:rPr lang="en-GB">
                <a:solidFill>
                  <a:srgbClr val="FFFFFF"/>
                </a:solidFill>
              </a:rPr>
              <a:t>, </a:t>
            </a:r>
            <a:r>
              <a:rPr lang="en-GB">
                <a:solidFill>
                  <a:srgbClr val="00FFFF"/>
                </a:solidFill>
              </a:rPr>
              <a:t>implements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38" name="Google Shape;138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Abstraction</a:t>
            </a:r>
            <a:r>
              <a:rPr lang="en-GB"/>
              <a:t> / Contract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new</a:t>
            </a:r>
            <a:r>
              <a:rPr lang="en-GB"/>
              <a:t> operator</a:t>
            </a:r>
            <a:r>
              <a:rPr lang="en-GB"/>
              <a:t> </a:t>
            </a:r>
            <a:endParaRPr/>
          </a:p>
        </p:txBody>
      </p:sp>
      <p:sp>
        <p:nvSpPr>
          <p:cNvPr id="144" name="Google Shape;144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Dynamic </a:t>
            </a:r>
            <a:r>
              <a:rPr lang="en-GB">
                <a:solidFill>
                  <a:srgbClr val="00FFFF"/>
                </a:solidFill>
              </a:rPr>
              <a:t>Memory</a:t>
            </a:r>
            <a:r>
              <a:rPr lang="en-GB">
                <a:solidFill>
                  <a:srgbClr val="FFFFFF"/>
                </a:solidFill>
              </a:rPr>
              <a:t> allocation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Returns a </a:t>
            </a:r>
            <a:r>
              <a:rPr lang="en-GB">
                <a:solidFill>
                  <a:srgbClr val="00FFFF"/>
                </a:solidFill>
              </a:rPr>
              <a:t>reference</a:t>
            </a:r>
            <a:r>
              <a:rPr lang="en-GB">
                <a:solidFill>
                  <a:srgbClr val="FFFFFF"/>
                </a:solidFill>
              </a:rPr>
              <a:t> to the </a:t>
            </a:r>
            <a:r>
              <a:rPr lang="en-GB">
                <a:solidFill>
                  <a:srgbClr val="00FFFF"/>
                </a:solidFill>
              </a:rPr>
              <a:t>object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Instantiating</a:t>
            </a:r>
            <a:r>
              <a:rPr lang="en-GB"/>
              <a:t> a class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r>
              <a:rPr lang="en-GB"/>
              <a:t> </a:t>
            </a:r>
            <a:endParaRPr/>
          </a:p>
        </p:txBody>
      </p:sp>
      <p:sp>
        <p:nvSpPr>
          <p:cNvPr id="151" name="Google Shape;151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Class </a:t>
            </a:r>
            <a:r>
              <a:rPr lang="en-GB">
                <a:solidFill>
                  <a:srgbClr val="00FFFF"/>
                </a:solidFill>
              </a:rPr>
              <a:t>Member</a:t>
            </a:r>
            <a:r>
              <a:rPr lang="en-GB">
                <a:solidFill>
                  <a:srgbClr val="FFFFFF"/>
                </a:solidFill>
              </a:rPr>
              <a:t> variables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Local</a:t>
            </a:r>
            <a:r>
              <a:rPr lang="en-GB">
                <a:solidFill>
                  <a:srgbClr val="FFFFFF"/>
                </a:solidFill>
              </a:rPr>
              <a:t> Method variables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Keeping state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</a:t>
            </a:r>
            <a:r>
              <a:rPr b="1" lang="en-GB"/>
              <a:t>scope</a:t>
            </a:r>
            <a:r>
              <a:rPr lang="en-GB"/>
              <a:t> </a:t>
            </a:r>
            <a:endParaRPr/>
          </a:p>
        </p:txBody>
      </p:sp>
      <p:sp>
        <p:nvSpPr>
          <p:cNvPr id="158" name="Google Shape;158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Public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Private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Protected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Default (Not specified)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Restricting access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</a:t>
            </a:r>
            <a:r>
              <a:rPr b="1" lang="en-GB"/>
              <a:t>types</a:t>
            </a:r>
            <a:r>
              <a:rPr lang="en-GB"/>
              <a:t> </a:t>
            </a:r>
            <a:endParaRPr/>
          </a:p>
        </p:txBody>
      </p:sp>
      <p:sp>
        <p:nvSpPr>
          <p:cNvPr id="165" name="Google Shape;165;p28"/>
          <p:cNvSpPr txBox="1"/>
          <p:nvPr>
            <p:ph idx="2" type="body"/>
          </p:nvPr>
        </p:nvSpPr>
        <p:spPr>
          <a:xfrm>
            <a:off x="4939500" y="194875"/>
            <a:ext cx="3837000" cy="4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byte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short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long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float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double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Boolean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char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Primitives data types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5470625" y="1329375"/>
            <a:ext cx="522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</a:t>
            </a:r>
            <a:r>
              <a:rPr b="1" lang="en-GB"/>
              <a:t>types</a:t>
            </a:r>
            <a:r>
              <a:rPr lang="en-GB"/>
              <a:t> </a:t>
            </a:r>
            <a:endParaRPr/>
          </a:p>
        </p:txBody>
      </p:sp>
      <p:sp>
        <p:nvSpPr>
          <p:cNvPr id="173" name="Google Shape;173;p29"/>
          <p:cNvSpPr txBox="1"/>
          <p:nvPr>
            <p:ph idx="2" type="body"/>
          </p:nvPr>
        </p:nvSpPr>
        <p:spPr>
          <a:xfrm>
            <a:off x="4939500" y="194875"/>
            <a:ext cx="3837000" cy="4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 primitives</a:t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5470625" y="1329375"/>
            <a:ext cx="522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</a:t>
            </a:r>
            <a:r>
              <a:rPr lang="en-GB"/>
              <a:t> </a:t>
            </a:r>
            <a:endParaRPr/>
          </a:p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4939500" y="194875"/>
            <a:ext cx="3837000" cy="4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FFFF"/>
              </a:buClr>
              <a:buSzPts val="1800"/>
              <a:buAutoNum type="arabicPeriod"/>
            </a:pPr>
            <a:r>
              <a:rPr lang="en-GB">
                <a:solidFill>
                  <a:srgbClr val="00FFFF"/>
                </a:solidFill>
              </a:rPr>
              <a:t>Scope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Special keywords (final, abstract, static, native)</a:t>
            </a:r>
            <a:endParaRPr>
              <a:solidFill>
                <a:srgbClr val="FF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AutoNum type="arabicPeriod"/>
            </a:pPr>
            <a:r>
              <a:rPr lang="en-GB">
                <a:solidFill>
                  <a:srgbClr val="FF00FF"/>
                </a:solidFill>
              </a:rPr>
              <a:t>Return type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/>
            </a:pPr>
            <a:r>
              <a:rPr lang="en-GB">
                <a:solidFill>
                  <a:srgbClr val="FFFF00"/>
                </a:solidFill>
              </a:rPr>
              <a:t>Name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AutoNum type="arabicPeriod"/>
            </a:pPr>
            <a:r>
              <a:rPr lang="en-GB">
                <a:solidFill>
                  <a:srgbClr val="F6B26B"/>
                </a:solidFill>
              </a:rPr>
              <a:t>Parameters</a:t>
            </a:r>
            <a:endParaRPr>
              <a:solidFill>
                <a:srgbClr val="F6B26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public</a:t>
            </a:r>
            <a:r>
              <a:rPr lang="en-GB">
                <a:solidFill>
                  <a:srgbClr val="6AA84F"/>
                </a:solidFill>
              </a:rPr>
              <a:t> </a:t>
            </a:r>
            <a:r>
              <a:rPr lang="en-GB">
                <a:solidFill>
                  <a:srgbClr val="FF00FF"/>
                </a:solidFill>
              </a:rPr>
              <a:t>int</a:t>
            </a:r>
            <a:r>
              <a:rPr lang="en-GB">
                <a:solidFill>
                  <a:srgbClr val="6AA84F"/>
                </a:solidFill>
              </a:rPr>
              <a:t> </a:t>
            </a:r>
            <a:r>
              <a:rPr lang="en-GB">
                <a:solidFill>
                  <a:srgbClr val="FFFF00"/>
                </a:solidFill>
              </a:rPr>
              <a:t>calculate</a:t>
            </a:r>
            <a:r>
              <a:rPr lang="en-GB">
                <a:solidFill>
                  <a:srgbClr val="6AA84F"/>
                </a:solidFill>
              </a:rPr>
              <a:t>(</a:t>
            </a:r>
            <a:r>
              <a:rPr lang="en-GB">
                <a:solidFill>
                  <a:srgbClr val="F6B26B"/>
                </a:solidFill>
              </a:rPr>
              <a:t>int a, int b</a:t>
            </a:r>
            <a:r>
              <a:rPr lang="en-GB">
                <a:solidFill>
                  <a:srgbClr val="6AA84F"/>
                </a:solidFill>
              </a:rPr>
              <a:t>) {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}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procedures/functions</a:t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5470625" y="1329375"/>
            <a:ext cx="522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Constructor</a:t>
            </a:r>
            <a:r>
              <a:rPr lang="en-GB"/>
              <a:t> </a:t>
            </a:r>
            <a:endParaRPr/>
          </a:p>
        </p:txBody>
      </p:sp>
      <p:sp>
        <p:nvSpPr>
          <p:cNvPr id="189" name="Google Shape;189;p31"/>
          <p:cNvSpPr txBox="1"/>
          <p:nvPr>
            <p:ph idx="2" type="body"/>
          </p:nvPr>
        </p:nvSpPr>
        <p:spPr>
          <a:xfrm>
            <a:off x="4939500" y="194875"/>
            <a:ext cx="3837000" cy="4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FFFF"/>
              </a:buClr>
              <a:buSzPts val="1800"/>
              <a:buAutoNum type="arabicPeriod"/>
            </a:pPr>
            <a:r>
              <a:rPr lang="en-GB">
                <a:solidFill>
                  <a:srgbClr val="00FFFF"/>
                </a:solidFill>
              </a:rPr>
              <a:t>Scope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/>
            </a:pPr>
            <a:r>
              <a:rPr lang="en-GB">
                <a:solidFill>
                  <a:srgbClr val="FFFF00"/>
                </a:solidFill>
              </a:rPr>
              <a:t>Name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AutoNum type="arabicPeriod"/>
            </a:pPr>
            <a:r>
              <a:rPr lang="en-GB">
                <a:solidFill>
                  <a:srgbClr val="F6B26B"/>
                </a:solidFill>
              </a:rPr>
              <a:t>Parameters</a:t>
            </a:r>
            <a:endParaRPr>
              <a:solidFill>
                <a:srgbClr val="F6B26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public</a:t>
            </a:r>
            <a:r>
              <a:rPr lang="en-GB">
                <a:solidFill>
                  <a:srgbClr val="6AA84F"/>
                </a:solidFill>
              </a:rPr>
              <a:t> </a:t>
            </a:r>
            <a:r>
              <a:rPr lang="en-GB">
                <a:solidFill>
                  <a:srgbClr val="FFFF00"/>
                </a:solidFill>
              </a:rPr>
              <a:t>Person</a:t>
            </a:r>
            <a:r>
              <a:rPr lang="en-GB">
                <a:solidFill>
                  <a:srgbClr val="6AA84F"/>
                </a:solidFill>
              </a:rPr>
              <a:t>(</a:t>
            </a:r>
            <a:r>
              <a:rPr lang="en-GB">
                <a:solidFill>
                  <a:srgbClr val="F6B26B"/>
                </a:solidFill>
              </a:rPr>
              <a:t>String</a:t>
            </a:r>
            <a:r>
              <a:rPr lang="en-GB">
                <a:solidFill>
                  <a:srgbClr val="F6B26B"/>
                </a:solidFill>
              </a:rPr>
              <a:t> name, </a:t>
            </a:r>
            <a:endParaRPr>
              <a:solidFill>
                <a:srgbClr val="F6B26B"/>
              </a:solidFill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 String surname</a:t>
            </a:r>
            <a:r>
              <a:rPr lang="en-GB">
                <a:solidFill>
                  <a:srgbClr val="6AA84F"/>
                </a:solidFill>
              </a:rPr>
              <a:t>) {</a:t>
            </a:r>
            <a:endParaRPr>
              <a:solidFill>
                <a:srgbClr val="6AA84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this.name = name;</a:t>
            </a:r>
            <a:endParaRPr>
              <a:solidFill>
                <a:srgbClr val="6AA84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this.surname = surname;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}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housekeeping</a:t>
            </a:r>
            <a:endParaRPr/>
          </a:p>
        </p:txBody>
      </p:sp>
      <p:sp>
        <p:nvSpPr>
          <p:cNvPr id="191" name="Google Shape;191;p31"/>
          <p:cNvSpPr txBox="1"/>
          <p:nvPr/>
        </p:nvSpPr>
        <p:spPr>
          <a:xfrm>
            <a:off x="5470625" y="1329375"/>
            <a:ext cx="522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0450" y="3182339"/>
            <a:ext cx="8123100" cy="13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OO concepts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 the core java language features</a:t>
            </a:r>
            <a:endParaRPr/>
          </a:p>
        </p:txBody>
      </p:sp>
      <p:sp>
        <p:nvSpPr>
          <p:cNvPr id="67" name="Google Shape;67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Outcomes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7425725" y="4616825"/>
            <a:ext cx="13968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Leon du Plessis</a:t>
            </a:r>
            <a:endParaRPr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OO Programming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Encapsulation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Abstraction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Inheritance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Polymorphism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Encapsulation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One unit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Bundle </a:t>
            </a:r>
            <a:r>
              <a:rPr lang="en-GB">
                <a:solidFill>
                  <a:srgbClr val="00FFFF"/>
                </a:solidFill>
              </a:rPr>
              <a:t>functionality</a:t>
            </a:r>
            <a:r>
              <a:rPr lang="en-GB">
                <a:solidFill>
                  <a:srgbClr val="00FFFF"/>
                </a:solidFill>
              </a:rPr>
              <a:t> together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Variables (data) and Methods 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Focused development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Hiding information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Abstraction</a:t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Hide / Reduce </a:t>
            </a:r>
            <a:r>
              <a:rPr lang="en-GB">
                <a:solidFill>
                  <a:srgbClr val="FFFFFF"/>
                </a:solidFill>
              </a:rPr>
              <a:t>complexity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Create </a:t>
            </a:r>
            <a:r>
              <a:rPr lang="en-GB">
                <a:solidFill>
                  <a:srgbClr val="00FFFF"/>
                </a:solidFill>
              </a:rPr>
              <a:t>focused</a:t>
            </a:r>
            <a:r>
              <a:rPr lang="en-GB"/>
              <a:t> 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Good for </a:t>
            </a:r>
            <a:r>
              <a:rPr lang="en-GB">
                <a:solidFill>
                  <a:srgbClr val="00FFFF"/>
                </a:solidFill>
              </a:rPr>
              <a:t>testing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don’t need to know anything about engines to drive a car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Inheritance</a:t>
            </a:r>
            <a:endParaRPr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Class</a:t>
            </a:r>
            <a:r>
              <a:rPr lang="en-GB"/>
              <a:t> inheritance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Subclass </a:t>
            </a:r>
            <a:r>
              <a:rPr lang="en-GB">
                <a:solidFill>
                  <a:srgbClr val="FFFFFF"/>
                </a:solidFill>
              </a:rPr>
              <a:t>inherits from</a:t>
            </a:r>
            <a:r>
              <a:rPr lang="en-GB">
                <a:solidFill>
                  <a:srgbClr val="00FFFF"/>
                </a:solidFill>
              </a:rPr>
              <a:t> Superclass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Inherit </a:t>
            </a:r>
            <a:r>
              <a:rPr lang="en-GB">
                <a:solidFill>
                  <a:srgbClr val="00FFFF"/>
                </a:solidFill>
              </a:rPr>
              <a:t>Fields</a:t>
            </a:r>
            <a:r>
              <a:rPr lang="en-GB"/>
              <a:t> and </a:t>
            </a:r>
            <a:r>
              <a:rPr lang="en-GB">
                <a:solidFill>
                  <a:srgbClr val="00FFFF"/>
                </a:solidFill>
              </a:rPr>
              <a:t>Methods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Enhance / Add </a:t>
            </a:r>
            <a:r>
              <a:rPr lang="en-GB">
                <a:solidFill>
                  <a:srgbClr val="FFFFFF"/>
                </a:solidFill>
              </a:rPr>
              <a:t>features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Change </a:t>
            </a:r>
            <a:r>
              <a:rPr lang="en-GB">
                <a:solidFill>
                  <a:srgbClr val="FFFFFF"/>
                </a:solidFill>
              </a:rPr>
              <a:t>implementation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Keywords: </a:t>
            </a:r>
            <a:r>
              <a:rPr lang="en-GB">
                <a:solidFill>
                  <a:srgbClr val="00FFFF"/>
                </a:solidFill>
              </a:rPr>
              <a:t>class</a:t>
            </a:r>
            <a:r>
              <a:rPr lang="en-GB"/>
              <a:t>, </a:t>
            </a:r>
            <a:r>
              <a:rPr lang="en-GB">
                <a:solidFill>
                  <a:srgbClr val="00FFFF"/>
                </a:solidFill>
              </a:rPr>
              <a:t>extends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Inherit features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Polymorphism</a:t>
            </a:r>
            <a:endParaRPr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Use </a:t>
            </a:r>
            <a:r>
              <a:rPr lang="en-GB">
                <a:solidFill>
                  <a:srgbClr val="FFFFFF"/>
                </a:solidFill>
              </a:rPr>
              <a:t>Objects from</a:t>
            </a:r>
            <a:r>
              <a:rPr lang="en-GB">
                <a:solidFill>
                  <a:srgbClr val="00FFFF"/>
                </a:solidFill>
              </a:rPr>
              <a:t> different types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Different</a:t>
            </a:r>
            <a:r>
              <a:rPr lang="en-GB">
                <a:solidFill>
                  <a:srgbClr val="00FFFF"/>
                </a:solidFill>
              </a:rPr>
              <a:t> implementations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Same</a:t>
            </a:r>
            <a:r>
              <a:rPr lang="en-GB">
                <a:solidFill>
                  <a:srgbClr val="00FFFF"/>
                </a:solidFill>
              </a:rPr>
              <a:t> interface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forms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 interface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Package</a:t>
            </a:r>
            <a:endParaRPr/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Directory </a:t>
            </a:r>
            <a:r>
              <a:rPr lang="en-GB">
                <a:solidFill>
                  <a:srgbClr val="00FFFF"/>
                </a:solidFill>
              </a:rPr>
              <a:t>structure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Organize/</a:t>
            </a:r>
            <a:r>
              <a:rPr lang="en-GB">
                <a:solidFill>
                  <a:srgbClr val="00FFFF"/>
                </a:solidFill>
              </a:rPr>
              <a:t>Group</a:t>
            </a:r>
            <a:r>
              <a:rPr lang="en-GB"/>
              <a:t>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Avoids</a:t>
            </a:r>
            <a:r>
              <a:rPr lang="en-GB"/>
              <a:t> name </a:t>
            </a:r>
            <a:r>
              <a:rPr lang="en-GB">
                <a:solidFill>
                  <a:srgbClr val="00FFFF"/>
                </a:solidFill>
              </a:rPr>
              <a:t>conflicts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Keywords: </a:t>
            </a:r>
            <a:r>
              <a:rPr lang="en-GB">
                <a:solidFill>
                  <a:srgbClr val="00FFFF"/>
                </a:solidFill>
              </a:rPr>
              <a:t>package</a:t>
            </a:r>
            <a:r>
              <a:rPr lang="en-GB">
                <a:solidFill>
                  <a:srgbClr val="FFFFFF"/>
                </a:solidFill>
              </a:rPr>
              <a:t>, </a:t>
            </a:r>
            <a:r>
              <a:rPr lang="en-GB">
                <a:solidFill>
                  <a:srgbClr val="00FFFF"/>
                </a:solidFill>
              </a:rPr>
              <a:t>import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</a:t>
            </a:r>
            <a:endParaRPr/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Class</a:t>
            </a:r>
            <a:r>
              <a:rPr lang="en-GB"/>
              <a:t> is a blueprint of an </a:t>
            </a:r>
            <a:r>
              <a:rPr lang="en-GB">
                <a:solidFill>
                  <a:srgbClr val="00FFFF"/>
                </a:solidFill>
              </a:rPr>
              <a:t>Object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Instance of a </a:t>
            </a:r>
            <a:r>
              <a:rPr lang="en-GB">
                <a:solidFill>
                  <a:srgbClr val="00FFFF"/>
                </a:solidFill>
              </a:rPr>
              <a:t>Class</a:t>
            </a:r>
            <a:r>
              <a:rPr lang="en-GB"/>
              <a:t> is an </a:t>
            </a:r>
            <a:r>
              <a:rPr lang="en-GB">
                <a:solidFill>
                  <a:srgbClr val="00FFFF"/>
                </a:solidFill>
              </a:rPr>
              <a:t>Object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Template / Blueprint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