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roximaNova-bold.fntdata"/><Relationship Id="rId10" Type="http://schemas.openxmlformats.org/officeDocument/2006/relationships/slide" Target="slides/slide5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1e76d2ed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1e76d2ed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b8424f2b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b8424f2b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a4fa0c08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a4fa0c08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a4fa0c08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a4fa0c08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a4fa0c08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a4fa0c08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b8424f2b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b8424f2b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b8424f2b2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b8424f2b2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1e76d2ed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1e76d2ed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aa82a91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aa82a91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a2e2b7c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a2e2b7c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a4fa0c08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a4fa0c08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a4fa0c08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a4fa0c08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a4fa0c08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a4fa0c08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a4fa0c08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a4fa0c08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b8424f2b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b8424f2b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JDBC</a:t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425725" y="4616825"/>
            <a:ext cx="13968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Leon du Plessis</a:t>
            </a:r>
            <a:endParaRPr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idx="2" type="body"/>
          </p:nvPr>
        </p:nvSpPr>
        <p:spPr>
          <a:xfrm>
            <a:off x="4939500" y="4407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</a:rPr>
              <a:t>.setAutoCommit(</a:t>
            </a:r>
            <a:r>
              <a:rPr lang="en-GB" sz="1900">
                <a:solidFill>
                  <a:srgbClr val="00FFFF"/>
                </a:solidFill>
              </a:rPr>
              <a:t>true</a:t>
            </a:r>
            <a:r>
              <a:rPr lang="en-GB" sz="1900">
                <a:solidFill>
                  <a:srgbClr val="FFFFFF"/>
                </a:solidFill>
              </a:rPr>
              <a:t>)</a:t>
            </a:r>
            <a:endParaRPr sz="19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</a:rPr>
              <a:t>.setAutoCommit(</a:t>
            </a:r>
            <a:r>
              <a:rPr lang="en-GB" sz="1900">
                <a:solidFill>
                  <a:srgbClr val="00FFFF"/>
                </a:solidFill>
              </a:rPr>
              <a:t>false</a:t>
            </a:r>
            <a:r>
              <a:rPr lang="en-GB" sz="1900">
                <a:solidFill>
                  <a:srgbClr val="FFFFFF"/>
                </a:solidFill>
              </a:rPr>
              <a:t>)</a:t>
            </a:r>
            <a:endParaRPr sz="19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</a:rPr>
              <a:t>.commit()</a:t>
            </a:r>
            <a:endParaRPr sz="19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900">
                <a:solidFill>
                  <a:srgbClr val="FFFFFF"/>
                </a:solidFill>
              </a:rPr>
              <a:t>.rollback()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73" name="Google Shape;17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via </a:t>
            </a:r>
            <a:r>
              <a:rPr lang="en-GB">
                <a:solidFill>
                  <a:srgbClr val="00FFFF"/>
                </a:solidFill>
              </a:rPr>
              <a:t>Connection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74" name="Google Shape;17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Transaction Management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DataSource</a:t>
            </a:r>
            <a:endParaRPr/>
          </a:p>
        </p:txBody>
      </p:sp>
      <p:sp>
        <p:nvSpPr>
          <p:cNvPr id="180" name="Google Shape;180;p23"/>
          <p:cNvSpPr txBox="1"/>
          <p:nvPr>
            <p:ph idx="2" type="body"/>
          </p:nvPr>
        </p:nvSpPr>
        <p:spPr>
          <a:xfrm>
            <a:off x="4939500" y="4407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Pool of Connections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FFFF"/>
                </a:solidFill>
              </a:rPr>
              <a:t>Facilitates </a:t>
            </a:r>
            <a:r>
              <a:rPr lang="en-GB">
                <a:solidFill>
                  <a:srgbClr val="FFFFFF"/>
                </a:solidFill>
              </a:rPr>
              <a:t>connection</a:t>
            </a:r>
            <a:r>
              <a:rPr lang="en-GB">
                <a:solidFill>
                  <a:srgbClr val="00FFFF"/>
                </a:solidFill>
              </a:rPr>
              <a:t> sharing </a:t>
            </a:r>
            <a:endParaRPr/>
          </a:p>
        </p:txBody>
      </p:sp>
      <p:sp>
        <p:nvSpPr>
          <p:cNvPr id="181" name="Google Shape;181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DataSource class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Statement</a:t>
            </a:r>
            <a:endParaRPr/>
          </a:p>
        </p:txBody>
      </p:sp>
      <p:sp>
        <p:nvSpPr>
          <p:cNvPr id="187" name="Google Shape;187;p24"/>
          <p:cNvSpPr txBox="1"/>
          <p:nvPr>
            <p:ph idx="2" type="body"/>
          </p:nvPr>
        </p:nvSpPr>
        <p:spPr>
          <a:xfrm>
            <a:off x="4939500" y="4407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FFFF"/>
                </a:solidFill>
              </a:rPr>
              <a:t>E</a:t>
            </a:r>
            <a:r>
              <a:rPr lang="en-GB">
                <a:solidFill>
                  <a:srgbClr val="00FFFF"/>
                </a:solidFill>
              </a:rPr>
              <a:t>xecute</a:t>
            </a:r>
            <a:r>
              <a:rPr lang="en-GB"/>
              <a:t> static SQL statement</a:t>
            </a:r>
            <a:endParaRPr/>
          </a:p>
        </p:txBody>
      </p:sp>
      <p:sp>
        <p:nvSpPr>
          <p:cNvPr id="188" name="Google Shape;188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Statement</a:t>
            </a:r>
            <a:r>
              <a:rPr lang="en-GB"/>
              <a:t> class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PreparedStatement</a:t>
            </a:r>
            <a:endParaRPr sz="3400"/>
          </a:p>
        </p:txBody>
      </p:sp>
      <p:sp>
        <p:nvSpPr>
          <p:cNvPr id="194" name="Google Shape;194;p25"/>
          <p:cNvSpPr txBox="1"/>
          <p:nvPr>
            <p:ph idx="2" type="body"/>
          </p:nvPr>
        </p:nvSpPr>
        <p:spPr>
          <a:xfrm>
            <a:off x="4939500" y="4407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Independent</a:t>
            </a:r>
            <a:r>
              <a:rPr lang="en-GB">
                <a:solidFill>
                  <a:srgbClr val="FFFFFF"/>
                </a:solidFill>
              </a:rPr>
              <a:t> Database Types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Prevent</a:t>
            </a:r>
            <a:r>
              <a:rPr lang="en-GB">
                <a:solidFill>
                  <a:srgbClr val="FFFFFF"/>
                </a:solidFill>
              </a:rPr>
              <a:t> SQL Injection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FFFF"/>
                </a:solidFill>
              </a:rPr>
              <a:t>Batch</a:t>
            </a:r>
            <a:r>
              <a:rPr lang="en-GB">
                <a:solidFill>
                  <a:srgbClr val="FFFFFF"/>
                </a:solidFill>
              </a:rPr>
              <a:t> Updates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5" name="Google Shape;195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Execute the same SQL </a:t>
            </a:r>
            <a:r>
              <a:rPr lang="en-GB"/>
              <a:t>Statements multiple times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ResultSet</a:t>
            </a:r>
            <a:endParaRPr/>
          </a:p>
        </p:txBody>
      </p:sp>
      <p:sp>
        <p:nvSpPr>
          <p:cNvPr id="201" name="Google Shape;201;p26"/>
          <p:cNvSpPr txBox="1"/>
          <p:nvPr>
            <p:ph idx="2" type="body"/>
          </p:nvPr>
        </p:nvSpPr>
        <p:spPr>
          <a:xfrm>
            <a:off x="4939500" y="4407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FFFF"/>
                </a:solidFill>
              </a:rPr>
              <a:t>Execute</a:t>
            </a:r>
            <a:r>
              <a:rPr lang="en-GB" sz="1900"/>
              <a:t> static SQL statement</a:t>
            </a:r>
            <a:endParaRPr sz="19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900"/>
              <a:t>.next()</a:t>
            </a:r>
            <a:endParaRPr sz="19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900"/>
              <a:t>.getString()</a:t>
            </a:r>
            <a:endParaRPr sz="19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900"/>
              <a:t>.getInt()</a:t>
            </a:r>
            <a:endParaRPr sz="1900"/>
          </a:p>
        </p:txBody>
      </p:sp>
      <p:sp>
        <p:nvSpPr>
          <p:cNvPr id="202" name="Google Shape;202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Return value from SQL query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Beyond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JDBC</a:t>
            </a:r>
            <a:endParaRPr/>
          </a:p>
        </p:txBody>
      </p:sp>
      <p:sp>
        <p:nvSpPr>
          <p:cNvPr id="208" name="Google Shape;208;p27"/>
          <p:cNvSpPr txBox="1"/>
          <p:nvPr>
            <p:ph idx="2" type="body"/>
          </p:nvPr>
        </p:nvSpPr>
        <p:spPr>
          <a:xfrm>
            <a:off x="4939500" y="4407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Object relational Mapping</a:t>
            </a:r>
            <a:endParaRPr>
              <a:solidFill>
                <a:srgbClr val="00FFFF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Hibernate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JPA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Spring Data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9" name="Google Shape;209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Less SQL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Less code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510450" y="3182339"/>
            <a:ext cx="8123100" cy="13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 use JDBC to query a database</a:t>
            </a:r>
            <a:endParaRPr/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Outcomes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7425725" y="4616825"/>
            <a:ext cx="13968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Leon du Plessis</a:t>
            </a:r>
            <a:endParaRPr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JDBC</a:t>
            </a:r>
            <a:r>
              <a:rPr lang="en-GB"/>
              <a:t> </a:t>
            </a:r>
            <a:endParaRPr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939500" y="4407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Java</a:t>
            </a:r>
            <a:r>
              <a:rPr lang="en-GB">
                <a:solidFill>
                  <a:srgbClr val="00FFFF"/>
                </a:solidFill>
              </a:rPr>
              <a:t> 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Common </a:t>
            </a:r>
            <a:r>
              <a:rPr lang="en-GB">
                <a:solidFill>
                  <a:srgbClr val="FFFFFF"/>
                </a:solidFill>
              </a:rPr>
              <a:t>API (</a:t>
            </a:r>
            <a:r>
              <a:rPr lang="en-GB">
                <a:solidFill>
                  <a:srgbClr val="00FFFF"/>
                </a:solidFill>
              </a:rPr>
              <a:t>Interface</a:t>
            </a:r>
            <a:r>
              <a:rPr lang="en-GB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Database Connectivity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634950" y="1354100"/>
            <a:ext cx="7874100" cy="12177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634950" y="3722350"/>
            <a:ext cx="7874100" cy="1217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634950" y="2540425"/>
            <a:ext cx="7874100" cy="1239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634950" y="194875"/>
            <a:ext cx="7874100" cy="11763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3085350" y="582700"/>
            <a:ext cx="29733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EAD1DC"/>
                </a:solidFill>
              </a:rPr>
              <a:t>Application Code</a:t>
            </a:r>
            <a:endParaRPr b="1" sz="2200">
              <a:solidFill>
                <a:srgbClr val="EAD1DC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085350" y="2861625"/>
            <a:ext cx="29733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D0E0E3"/>
                </a:solidFill>
              </a:rPr>
              <a:t>JDBC Driver</a:t>
            </a:r>
            <a:endParaRPr b="1" sz="2200">
              <a:solidFill>
                <a:srgbClr val="D0E0E3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079150" y="4058500"/>
            <a:ext cx="29733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D9EAD3"/>
                </a:solidFill>
              </a:rPr>
              <a:t>Database</a:t>
            </a:r>
            <a:endParaRPr b="1" sz="2200">
              <a:solidFill>
                <a:srgbClr val="D9EAD3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842175" y="4120238"/>
            <a:ext cx="549850" cy="501125"/>
          </a:xfrm>
          <a:prstGeom prst="flowChartMagneticDisk">
            <a:avLst/>
          </a:prstGeom>
          <a:solidFill>
            <a:srgbClr val="B6D7A8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 </a:t>
            </a:r>
            <a:r>
              <a:rPr lang="en-GB" sz="700">
                <a:solidFill>
                  <a:srgbClr val="38761D"/>
                </a:solidFill>
              </a:rPr>
              <a:t>MySQL</a:t>
            </a:r>
            <a:endParaRPr sz="700">
              <a:solidFill>
                <a:srgbClr val="38761D"/>
              </a:solidFill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1531225" y="4120238"/>
            <a:ext cx="549850" cy="501125"/>
          </a:xfrm>
          <a:prstGeom prst="flowChartMagneticDisk">
            <a:avLst/>
          </a:prstGeom>
          <a:solidFill>
            <a:srgbClr val="B6D7A8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38761D"/>
                </a:solidFill>
              </a:rPr>
              <a:t>IBM DB2</a:t>
            </a:r>
            <a:endParaRPr sz="700">
              <a:solidFill>
                <a:srgbClr val="38761D"/>
              </a:solidFill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2233475" y="4120238"/>
            <a:ext cx="549850" cy="501125"/>
          </a:xfrm>
          <a:prstGeom prst="flowChartMagneticDisk">
            <a:avLst/>
          </a:prstGeom>
          <a:solidFill>
            <a:srgbClr val="B6D7A8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 </a:t>
            </a:r>
            <a:r>
              <a:rPr lang="en-GB" sz="700">
                <a:solidFill>
                  <a:srgbClr val="38761D"/>
                </a:solidFill>
              </a:rPr>
              <a:t>postgres</a:t>
            </a:r>
            <a:endParaRPr sz="700">
              <a:solidFill>
                <a:srgbClr val="38761D"/>
              </a:solidFill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2919275" y="4120238"/>
            <a:ext cx="549850" cy="501125"/>
          </a:xfrm>
          <a:prstGeom prst="flowChartMagneticDisk">
            <a:avLst/>
          </a:prstGeom>
          <a:solidFill>
            <a:srgbClr val="B6D7A8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  </a:t>
            </a:r>
            <a:r>
              <a:rPr lang="en-GB" sz="700">
                <a:solidFill>
                  <a:srgbClr val="38761D"/>
                </a:solidFill>
              </a:rPr>
              <a:t>Oracle</a:t>
            </a:r>
            <a:endParaRPr sz="700">
              <a:solidFill>
                <a:srgbClr val="38761D"/>
              </a:solidFill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7719875" y="4120238"/>
            <a:ext cx="549850" cy="501125"/>
          </a:xfrm>
          <a:prstGeom prst="flowChartMagneticDisk">
            <a:avLst/>
          </a:prstGeom>
          <a:solidFill>
            <a:srgbClr val="B6D7A8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  </a:t>
            </a:r>
            <a:r>
              <a:rPr lang="en-GB" sz="700">
                <a:solidFill>
                  <a:srgbClr val="38761D"/>
                </a:solidFill>
              </a:rPr>
              <a:t>Sybase</a:t>
            </a:r>
            <a:endParaRPr sz="700">
              <a:solidFill>
                <a:srgbClr val="38761D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7034075" y="4120238"/>
            <a:ext cx="549850" cy="501125"/>
          </a:xfrm>
          <a:prstGeom prst="flowChartMagneticDisk">
            <a:avLst/>
          </a:prstGeom>
          <a:solidFill>
            <a:srgbClr val="B6D7A8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38761D"/>
                </a:solidFill>
              </a:rPr>
              <a:t>SQL Server</a:t>
            </a:r>
            <a:endParaRPr sz="700">
              <a:solidFill>
                <a:srgbClr val="38761D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5662475" y="4120238"/>
            <a:ext cx="549850" cy="501125"/>
          </a:xfrm>
          <a:prstGeom prst="flowChartMagneticDisk">
            <a:avLst/>
          </a:prstGeom>
          <a:solidFill>
            <a:srgbClr val="B6D7A8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38761D"/>
                </a:solidFill>
              </a:rPr>
              <a:t>IBM Series i</a:t>
            </a:r>
            <a:endParaRPr sz="700">
              <a:solidFill>
                <a:srgbClr val="38761D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6348275" y="4120238"/>
            <a:ext cx="549850" cy="501125"/>
          </a:xfrm>
          <a:prstGeom prst="flowChartMagneticDisk">
            <a:avLst/>
          </a:prstGeom>
          <a:solidFill>
            <a:srgbClr val="B6D7A8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  </a:t>
            </a:r>
            <a:r>
              <a:rPr lang="en-GB" sz="700">
                <a:solidFill>
                  <a:srgbClr val="38761D"/>
                </a:solidFill>
              </a:rPr>
              <a:t>H2 SQL</a:t>
            </a:r>
            <a:endParaRPr sz="700">
              <a:solidFill>
                <a:srgbClr val="38761D"/>
              </a:solidFill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925700" y="346876"/>
            <a:ext cx="1482516" cy="898938"/>
          </a:xfrm>
          <a:prstGeom prst="flowChartDocumen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AD1DC"/>
                </a:solidFill>
              </a:rPr>
              <a:t>.. c</a:t>
            </a:r>
            <a:r>
              <a:rPr lang="en-GB">
                <a:solidFill>
                  <a:srgbClr val="EAD1DC"/>
                </a:solidFill>
              </a:rPr>
              <a:t>lass MyApp {</a:t>
            </a:r>
            <a:endParaRPr>
              <a:solidFill>
                <a:srgbClr val="EAD1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AD1DC"/>
                </a:solidFill>
              </a:rPr>
              <a:t>    ...</a:t>
            </a:r>
            <a:endParaRPr>
              <a:solidFill>
                <a:srgbClr val="EAD1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AD1DC"/>
                </a:solidFill>
              </a:rPr>
              <a:t>}</a:t>
            </a:r>
            <a:endParaRPr>
              <a:solidFill>
                <a:srgbClr val="EAD1DC"/>
              </a:solidFill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842175" y="2686600"/>
            <a:ext cx="549850" cy="898950"/>
          </a:xfrm>
          <a:prstGeom prst="flowChartOffpageConnector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0B5394"/>
                </a:solidFill>
              </a:rPr>
              <a:t>MySQL Specific</a:t>
            </a:r>
            <a:endParaRPr sz="7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0B5394"/>
                </a:solidFill>
              </a:rPr>
              <a:t>Protocol</a:t>
            </a:r>
            <a:endParaRPr sz="700">
              <a:solidFill>
                <a:srgbClr val="0B5394"/>
              </a:solidFill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890900" y="1506325"/>
            <a:ext cx="7314900" cy="754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D9D2E9"/>
                </a:solidFill>
              </a:rPr>
              <a:t>JDBC API</a:t>
            </a:r>
            <a:endParaRPr>
              <a:solidFill>
                <a:srgbClr val="D9D2E9"/>
              </a:solidFill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1531225" y="2697600"/>
            <a:ext cx="549850" cy="898950"/>
          </a:xfrm>
          <a:prstGeom prst="flowChartOffpageConnector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0B5394"/>
                </a:solidFill>
              </a:rPr>
              <a:t>DB2</a:t>
            </a:r>
            <a:r>
              <a:rPr lang="en-GB" sz="700">
                <a:solidFill>
                  <a:srgbClr val="0B5394"/>
                </a:solidFill>
              </a:rPr>
              <a:t> Specific</a:t>
            </a:r>
            <a:endParaRPr sz="7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0B5394"/>
                </a:solidFill>
              </a:rPr>
              <a:t>Protocol</a:t>
            </a:r>
            <a:endParaRPr sz="700">
              <a:solidFill>
                <a:srgbClr val="0B5394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2220275" y="2710450"/>
            <a:ext cx="549850" cy="898950"/>
          </a:xfrm>
          <a:prstGeom prst="flowChartOffpageConnector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0B5394"/>
                </a:solidFill>
              </a:rPr>
              <a:t>Postgres</a:t>
            </a:r>
            <a:endParaRPr sz="7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0B5394"/>
                </a:solidFill>
              </a:rPr>
              <a:t>Protocol</a:t>
            </a:r>
            <a:endParaRPr sz="700">
              <a:solidFill>
                <a:srgbClr val="0B5394"/>
              </a:solidFill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2906075" y="2710450"/>
            <a:ext cx="549850" cy="898950"/>
          </a:xfrm>
          <a:prstGeom prst="flowChartOffpageConnector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0B5394"/>
                </a:solidFill>
              </a:rPr>
              <a:t>Oracle</a:t>
            </a:r>
            <a:r>
              <a:rPr lang="en-GB" sz="700">
                <a:solidFill>
                  <a:srgbClr val="0B5394"/>
                </a:solidFill>
              </a:rPr>
              <a:t> Specific</a:t>
            </a:r>
            <a:endParaRPr sz="7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0B5394"/>
                </a:solidFill>
              </a:rPr>
              <a:t>Protocol</a:t>
            </a:r>
            <a:endParaRPr sz="700">
              <a:solidFill>
                <a:srgbClr val="0B5394"/>
              </a:solidFill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6335075" y="2710450"/>
            <a:ext cx="549850" cy="898950"/>
          </a:xfrm>
          <a:prstGeom prst="flowChartOffpageConnector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0B5394"/>
                </a:solidFill>
              </a:rPr>
              <a:t>H2</a:t>
            </a:r>
            <a:r>
              <a:rPr lang="en-GB" sz="700">
                <a:solidFill>
                  <a:srgbClr val="0B5394"/>
                </a:solidFill>
              </a:rPr>
              <a:t> Specific</a:t>
            </a:r>
            <a:endParaRPr sz="7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0B5394"/>
                </a:solidFill>
              </a:rPr>
              <a:t>Protocol</a:t>
            </a:r>
            <a:endParaRPr sz="700">
              <a:solidFill>
                <a:srgbClr val="0B5394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7020875" y="2710450"/>
            <a:ext cx="549850" cy="898950"/>
          </a:xfrm>
          <a:prstGeom prst="flowChartOffpageConnector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0B5394"/>
                </a:solidFill>
              </a:rPr>
              <a:t>Microsoft</a:t>
            </a:r>
            <a:r>
              <a:rPr lang="en-GB" sz="700">
                <a:solidFill>
                  <a:srgbClr val="0B5394"/>
                </a:solidFill>
              </a:rPr>
              <a:t> SQL</a:t>
            </a:r>
            <a:endParaRPr sz="7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0B5394"/>
                </a:solidFill>
              </a:rPr>
              <a:t>Protocol</a:t>
            </a:r>
            <a:endParaRPr sz="700">
              <a:solidFill>
                <a:srgbClr val="0B5394"/>
              </a:solidFill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7706675" y="2710450"/>
            <a:ext cx="549850" cy="898950"/>
          </a:xfrm>
          <a:prstGeom prst="flowChartOffpageConnector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0B5394"/>
                </a:solidFill>
              </a:rPr>
              <a:t>Sybase</a:t>
            </a:r>
            <a:r>
              <a:rPr lang="en-GB" sz="700">
                <a:solidFill>
                  <a:srgbClr val="0B5394"/>
                </a:solidFill>
              </a:rPr>
              <a:t> Specific</a:t>
            </a:r>
            <a:endParaRPr sz="7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0B5394"/>
                </a:solidFill>
              </a:rPr>
              <a:t>Protocol</a:t>
            </a:r>
            <a:endParaRPr sz="700">
              <a:solidFill>
                <a:srgbClr val="0B5394"/>
              </a:solidFill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5649275" y="2710450"/>
            <a:ext cx="549850" cy="898950"/>
          </a:xfrm>
          <a:prstGeom prst="flowChartOffpageConnector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0B5394"/>
                </a:solidFill>
              </a:rPr>
              <a:t>IBM i </a:t>
            </a:r>
            <a:r>
              <a:rPr lang="en-GB" sz="700">
                <a:solidFill>
                  <a:srgbClr val="0B5394"/>
                </a:solidFill>
              </a:rPr>
              <a:t>Specific</a:t>
            </a:r>
            <a:endParaRPr sz="7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0B5394"/>
                </a:solidFill>
              </a:rPr>
              <a:t>Protocol</a:t>
            </a:r>
            <a:endParaRPr sz="700">
              <a:solidFill>
                <a:srgbClr val="0B5394"/>
              </a:solidFill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842175" y="1506325"/>
            <a:ext cx="549850" cy="898950"/>
          </a:xfrm>
          <a:prstGeom prst="flowChartOffpageConnector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351C75"/>
                </a:solidFill>
              </a:rPr>
              <a:t>JDBC</a:t>
            </a:r>
            <a:endParaRPr sz="700">
              <a:solidFill>
                <a:srgbClr val="351C7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351C75"/>
                </a:solidFill>
              </a:rPr>
              <a:t>API</a:t>
            </a:r>
            <a:endParaRPr sz="700">
              <a:solidFill>
                <a:srgbClr val="351C75"/>
              </a:solidFill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1527975" y="1506325"/>
            <a:ext cx="549850" cy="898950"/>
          </a:xfrm>
          <a:prstGeom prst="flowChartOffpageConnector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351C75"/>
                </a:solidFill>
              </a:rPr>
              <a:t>JDBC</a:t>
            </a:r>
            <a:endParaRPr sz="700">
              <a:solidFill>
                <a:srgbClr val="351C7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351C75"/>
                </a:solidFill>
              </a:rPr>
              <a:t>API</a:t>
            </a:r>
            <a:endParaRPr sz="700">
              <a:solidFill>
                <a:srgbClr val="351C75"/>
              </a:solidFill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2213775" y="1506325"/>
            <a:ext cx="549850" cy="898950"/>
          </a:xfrm>
          <a:prstGeom prst="flowChartOffpageConnector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351C75"/>
                </a:solidFill>
              </a:rPr>
              <a:t>JDBC</a:t>
            </a:r>
            <a:endParaRPr sz="700">
              <a:solidFill>
                <a:srgbClr val="351C7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351C75"/>
                </a:solidFill>
              </a:rPr>
              <a:t>API</a:t>
            </a:r>
            <a:endParaRPr sz="700">
              <a:solidFill>
                <a:srgbClr val="351C75"/>
              </a:solidFill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2899575" y="1506325"/>
            <a:ext cx="549850" cy="898950"/>
          </a:xfrm>
          <a:prstGeom prst="flowChartOffpageConnector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351C75"/>
                </a:solidFill>
              </a:rPr>
              <a:t>JDBC</a:t>
            </a:r>
            <a:endParaRPr sz="700">
              <a:solidFill>
                <a:srgbClr val="351C7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351C75"/>
                </a:solidFill>
              </a:rPr>
              <a:t>API</a:t>
            </a:r>
            <a:endParaRPr sz="700">
              <a:solidFill>
                <a:srgbClr val="351C75"/>
              </a:solidFill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5642775" y="1506325"/>
            <a:ext cx="549850" cy="898950"/>
          </a:xfrm>
          <a:prstGeom prst="flowChartOffpageConnector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351C75"/>
                </a:solidFill>
              </a:rPr>
              <a:t>JDBC</a:t>
            </a:r>
            <a:endParaRPr sz="700">
              <a:solidFill>
                <a:srgbClr val="351C7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351C75"/>
                </a:solidFill>
              </a:rPr>
              <a:t>API</a:t>
            </a:r>
            <a:endParaRPr sz="700">
              <a:solidFill>
                <a:srgbClr val="351C75"/>
              </a:solidFill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6328575" y="1506325"/>
            <a:ext cx="549850" cy="898950"/>
          </a:xfrm>
          <a:prstGeom prst="flowChartOffpageConnector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351C75"/>
                </a:solidFill>
              </a:rPr>
              <a:t>JDBC</a:t>
            </a:r>
            <a:endParaRPr sz="700">
              <a:solidFill>
                <a:srgbClr val="351C7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351C75"/>
                </a:solidFill>
              </a:rPr>
              <a:t>API</a:t>
            </a:r>
            <a:endParaRPr sz="700">
              <a:solidFill>
                <a:srgbClr val="351C75"/>
              </a:solidFill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7014375" y="1506325"/>
            <a:ext cx="549850" cy="898950"/>
          </a:xfrm>
          <a:prstGeom prst="flowChartOffpageConnector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351C75"/>
                </a:solidFill>
              </a:rPr>
              <a:t>JDBC</a:t>
            </a:r>
            <a:endParaRPr sz="700">
              <a:solidFill>
                <a:srgbClr val="351C7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351C75"/>
                </a:solidFill>
              </a:rPr>
              <a:t>API</a:t>
            </a:r>
            <a:endParaRPr sz="700">
              <a:solidFill>
                <a:srgbClr val="351C75"/>
              </a:solidFill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7700175" y="1506325"/>
            <a:ext cx="549850" cy="898950"/>
          </a:xfrm>
          <a:prstGeom prst="flowChartOffpageConnector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351C75"/>
                </a:solidFill>
              </a:rPr>
              <a:t>JDBC</a:t>
            </a:r>
            <a:endParaRPr sz="700">
              <a:solidFill>
                <a:srgbClr val="351C7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351C75"/>
                </a:solidFill>
              </a:rPr>
              <a:t>API</a:t>
            </a:r>
            <a:endParaRPr sz="70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2" type="body"/>
          </p:nvPr>
        </p:nvSpPr>
        <p:spPr>
          <a:xfrm>
            <a:off x="4939500" y="4407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4 Driver Types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Pure</a:t>
            </a:r>
            <a:r>
              <a:rPr lang="en-GB">
                <a:solidFill>
                  <a:srgbClr val="FFFFFF"/>
                </a:solidFill>
              </a:rPr>
              <a:t> Java  vs non pure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Class.forName() vs JDBC API 4.0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JDBC Driver </a:t>
            </a:r>
            <a:endParaRPr/>
          </a:p>
        </p:txBody>
      </p:sp>
      <p:sp>
        <p:nvSpPr>
          <p:cNvPr id="114" name="Google Shape;114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Driver Types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634950" y="1354100"/>
            <a:ext cx="7874100" cy="12177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634950" y="3722350"/>
            <a:ext cx="7874100" cy="1217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634950" y="2540425"/>
            <a:ext cx="7874100" cy="1239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634950" y="194875"/>
            <a:ext cx="7874100" cy="11763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634950" y="4058500"/>
            <a:ext cx="10899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D9EAD3"/>
                </a:solidFill>
              </a:rPr>
              <a:t>Type 4</a:t>
            </a:r>
            <a:endParaRPr b="1" sz="1600">
              <a:solidFill>
                <a:srgbClr val="D9EAD3"/>
              </a:solidFill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7349875" y="435283"/>
            <a:ext cx="846100" cy="687075"/>
          </a:xfrm>
          <a:prstGeom prst="flowChartMagneticDisk">
            <a:avLst/>
          </a:prstGeom>
          <a:solidFill>
            <a:srgbClr val="D5A6BD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741B47"/>
                </a:solidFill>
              </a:rPr>
              <a:t>Database</a:t>
            </a:r>
            <a:endParaRPr sz="1100">
              <a:solidFill>
                <a:srgbClr val="741B47"/>
              </a:solidFill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1824025" y="2697600"/>
            <a:ext cx="1461000" cy="899100"/>
          </a:xfrm>
          <a:prstGeom prst="homePlate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B5394"/>
                </a:solidFill>
              </a:rPr>
              <a:t>JDBC </a:t>
            </a:r>
            <a:endParaRPr sz="12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B5394"/>
                </a:solidFill>
              </a:rPr>
              <a:t>API</a:t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1824025" y="3907425"/>
            <a:ext cx="1461000" cy="899100"/>
          </a:xfrm>
          <a:prstGeom prst="homePlate">
            <a:avLst>
              <a:gd fmla="val 50000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8761D"/>
                </a:solidFill>
              </a:rPr>
              <a:t>JDBC 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8761D"/>
                </a:solidFill>
              </a:rPr>
              <a:t>API</a:t>
            </a:r>
            <a:endParaRPr sz="1200">
              <a:solidFill>
                <a:srgbClr val="38761D"/>
              </a:solidFill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824025" y="329350"/>
            <a:ext cx="1461000" cy="899100"/>
          </a:xfrm>
          <a:prstGeom prst="homePlate">
            <a:avLst>
              <a:gd fmla="val 50000" name="adj"/>
            </a:avLst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A64D79"/>
                </a:solidFill>
              </a:rPr>
              <a:t>JDBC</a:t>
            </a:r>
            <a:endParaRPr sz="1200">
              <a:solidFill>
                <a:srgbClr val="A64D7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A64D79"/>
                </a:solidFill>
              </a:rPr>
              <a:t>API</a:t>
            </a:r>
            <a:endParaRPr sz="1200">
              <a:solidFill>
                <a:srgbClr val="A64D79"/>
              </a:solidFill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824025" y="1513475"/>
            <a:ext cx="1461000" cy="899100"/>
          </a:xfrm>
          <a:prstGeom prst="homePlate">
            <a:avLst>
              <a:gd fmla="val 50000" name="adj"/>
            </a:avLst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74EA7"/>
                </a:solidFill>
              </a:rPr>
              <a:t>JDBC</a:t>
            </a:r>
            <a:endParaRPr sz="1200">
              <a:solidFill>
                <a:srgbClr val="674EA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74EA7"/>
                </a:solidFill>
              </a:rPr>
              <a:t>API</a:t>
            </a:r>
            <a:endParaRPr sz="1200">
              <a:solidFill>
                <a:srgbClr val="674EA7"/>
              </a:solidFill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634950" y="2874375"/>
            <a:ext cx="10899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D9EAD3"/>
                </a:solidFill>
              </a:rPr>
              <a:t>Type 3</a:t>
            </a:r>
            <a:endParaRPr b="1" sz="1600">
              <a:solidFill>
                <a:srgbClr val="D9EAD3"/>
              </a:solidFill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634950" y="1653813"/>
            <a:ext cx="10899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D9EAD3"/>
                </a:solidFill>
              </a:rPr>
              <a:t>Type 2</a:t>
            </a:r>
            <a:endParaRPr b="1" sz="1600">
              <a:solidFill>
                <a:srgbClr val="D9EAD3"/>
              </a:solidFill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634950" y="510325"/>
            <a:ext cx="10899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D9EAD3"/>
                </a:solidFill>
              </a:rPr>
              <a:t>Type 1</a:t>
            </a:r>
            <a:endParaRPr b="1" sz="1600">
              <a:solidFill>
                <a:srgbClr val="D9EAD3"/>
              </a:solidFill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7349875" y="1582983"/>
            <a:ext cx="846100" cy="687075"/>
          </a:xfrm>
          <a:prstGeom prst="flowChartMagneticDisk">
            <a:avLst/>
          </a:prstGeom>
          <a:solidFill>
            <a:srgbClr val="B4A7D6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741B47"/>
                </a:solidFill>
              </a:rPr>
              <a:t>Database</a:t>
            </a:r>
            <a:endParaRPr sz="1100">
              <a:solidFill>
                <a:srgbClr val="741B47"/>
              </a:solidFill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7349875" y="2816395"/>
            <a:ext cx="846100" cy="687075"/>
          </a:xfrm>
          <a:prstGeom prst="flowChartMagneticDisk">
            <a:avLst/>
          </a:prstGeom>
          <a:solidFill>
            <a:srgbClr val="9FC5E8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B5394"/>
                </a:solidFill>
              </a:rPr>
              <a:t>Database</a:t>
            </a:r>
            <a:endParaRPr sz="1100">
              <a:solidFill>
                <a:srgbClr val="0B5394"/>
              </a:solidFill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7349875" y="4049795"/>
            <a:ext cx="846100" cy="687075"/>
          </a:xfrm>
          <a:prstGeom prst="flowChartMagneticDisk">
            <a:avLst/>
          </a:prstGeom>
          <a:solidFill>
            <a:srgbClr val="B6D7A8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8761D"/>
                </a:solidFill>
              </a:rPr>
              <a:t>Database</a:t>
            </a:r>
            <a:endParaRPr sz="1100">
              <a:solidFill>
                <a:srgbClr val="38761D"/>
              </a:solidFill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5548500" y="329263"/>
            <a:ext cx="1461000" cy="899100"/>
          </a:xfrm>
          <a:prstGeom prst="homePlate">
            <a:avLst>
              <a:gd fmla="val 50000" name="adj"/>
            </a:avLst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A64D79"/>
                </a:solidFill>
              </a:rPr>
              <a:t>ODBC</a:t>
            </a:r>
            <a:endParaRPr sz="1200">
              <a:solidFill>
                <a:srgbClr val="A64D79"/>
              </a:solidFill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5529900" y="1506238"/>
            <a:ext cx="1461000" cy="899100"/>
          </a:xfrm>
          <a:prstGeom prst="homePlate">
            <a:avLst>
              <a:gd fmla="val 50000" name="adj"/>
            </a:avLst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74EA7"/>
                </a:solidFill>
              </a:rPr>
              <a:t>Native</a:t>
            </a:r>
            <a:endParaRPr sz="1200">
              <a:solidFill>
                <a:srgbClr val="674EA7"/>
              </a:solidFill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5588138" y="2697525"/>
            <a:ext cx="1461000" cy="899100"/>
          </a:xfrm>
          <a:prstGeom prst="homePlate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B5394"/>
                </a:solidFill>
              </a:rPr>
              <a:t>Middleware</a:t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3674000" y="2697525"/>
            <a:ext cx="1461000" cy="899100"/>
          </a:xfrm>
          <a:prstGeom prst="homePlate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B5394"/>
                </a:solidFill>
              </a:rPr>
              <a:t>JDBC Driver</a:t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3652825" y="3907425"/>
            <a:ext cx="1461000" cy="899100"/>
          </a:xfrm>
          <a:prstGeom prst="homePlate">
            <a:avLst>
              <a:gd fmla="val 50000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8761D"/>
                </a:solidFill>
              </a:rPr>
              <a:t>JDBC Driver</a:t>
            </a:r>
            <a:endParaRPr sz="1200">
              <a:solidFill>
                <a:srgbClr val="38761D"/>
              </a:solidFill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3701100" y="1506238"/>
            <a:ext cx="1461000" cy="899100"/>
          </a:xfrm>
          <a:prstGeom prst="homePlate">
            <a:avLst>
              <a:gd fmla="val 50000" name="adj"/>
            </a:avLst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74EA7"/>
                </a:solidFill>
              </a:rPr>
              <a:t>JDBC Driver</a:t>
            </a:r>
            <a:endParaRPr sz="1200">
              <a:solidFill>
                <a:srgbClr val="674EA7"/>
              </a:solidFill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3719700" y="329263"/>
            <a:ext cx="1461000" cy="899100"/>
          </a:xfrm>
          <a:prstGeom prst="homePlate">
            <a:avLst>
              <a:gd fmla="val 50000" name="adj"/>
            </a:avLst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A64D79"/>
                </a:solidFill>
              </a:rPr>
              <a:t>JDBC Driver</a:t>
            </a:r>
            <a:endParaRPr sz="1200">
              <a:solidFill>
                <a:srgbClr val="A64D79"/>
              </a:solidFill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634950" y="891325"/>
            <a:ext cx="10899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rgbClr val="D9EAD3"/>
                </a:solidFill>
              </a:rPr>
              <a:t>JDBC-ODBC Bridge Driver</a:t>
            </a:r>
            <a:endParaRPr b="1" sz="400">
              <a:solidFill>
                <a:srgbClr val="D9EAD3"/>
              </a:solidFill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634950" y="2034325"/>
            <a:ext cx="10899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rgbClr val="D9EAD3"/>
                </a:solidFill>
              </a:rPr>
              <a:t>Nativ</a:t>
            </a:r>
            <a:r>
              <a:rPr b="1" lang="en-GB" sz="700">
                <a:solidFill>
                  <a:srgbClr val="D9EAD3"/>
                </a:solidFill>
              </a:rPr>
              <a:t>e API Driver</a:t>
            </a:r>
            <a:endParaRPr b="1" sz="400">
              <a:solidFill>
                <a:srgbClr val="D9EAD3"/>
              </a:solidFill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634950" y="3253525"/>
            <a:ext cx="10899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rgbClr val="D9EAD3"/>
                </a:solidFill>
              </a:rPr>
              <a:t>Network Protocol Driver</a:t>
            </a:r>
            <a:endParaRPr b="1" sz="400">
              <a:solidFill>
                <a:srgbClr val="D9EAD3"/>
              </a:solidFill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634950" y="4396525"/>
            <a:ext cx="10899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rgbClr val="D9EAD3"/>
                </a:solidFill>
              </a:rPr>
              <a:t>Thin Driver</a:t>
            </a:r>
            <a:endParaRPr b="1" sz="400">
              <a:solidFill>
                <a:srgbClr val="D9EAD3"/>
              </a:solidFill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5583625" y="3925125"/>
            <a:ext cx="1461000" cy="8616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JDBC API </a:t>
            </a:r>
            <a:endParaRPr/>
          </a:p>
        </p:txBody>
      </p:sp>
      <p:sp>
        <p:nvSpPr>
          <p:cNvPr id="152" name="Google Shape;152;p19"/>
          <p:cNvSpPr txBox="1"/>
          <p:nvPr>
            <p:ph idx="2" type="body"/>
          </p:nvPr>
        </p:nvSpPr>
        <p:spPr>
          <a:xfrm>
            <a:off x="4939500" y="4407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DriverManager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DataSource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Connection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Statement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PreparedStatement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ResultSet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Common Classes</a:t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Connection </a:t>
            </a:r>
            <a:endParaRPr/>
          </a:p>
        </p:txBody>
      </p:sp>
      <p:sp>
        <p:nvSpPr>
          <p:cNvPr id="159" name="Google Shape;159;p20"/>
          <p:cNvSpPr txBox="1"/>
          <p:nvPr>
            <p:ph idx="2" type="body"/>
          </p:nvPr>
        </p:nvSpPr>
        <p:spPr>
          <a:xfrm>
            <a:off x="4939500" y="4407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Transaction</a:t>
            </a:r>
            <a:r>
              <a:rPr lang="en-GB"/>
              <a:t> management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Create </a:t>
            </a:r>
            <a:r>
              <a:rPr lang="en-GB">
                <a:solidFill>
                  <a:srgbClr val="00FFFF"/>
                </a:solidFill>
              </a:rPr>
              <a:t>Statement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DriverManager </a:t>
            </a:r>
            <a:r>
              <a:rPr lang="en-GB">
                <a:solidFill>
                  <a:srgbClr val="00FFFF"/>
                </a:solidFill>
              </a:rPr>
              <a:t>vs</a:t>
            </a:r>
            <a:r>
              <a:rPr lang="en-GB"/>
              <a:t> Datasource</a:t>
            </a:r>
            <a:endParaRPr/>
          </a:p>
        </p:txBody>
      </p:sp>
      <p:sp>
        <p:nvSpPr>
          <p:cNvPr id="160" name="Google Shape;160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Connection class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265500" y="1412900"/>
            <a:ext cx="4045200" cy="179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JDBC Connection URL</a:t>
            </a:r>
            <a:endParaRPr/>
          </a:p>
        </p:txBody>
      </p:sp>
      <p:sp>
        <p:nvSpPr>
          <p:cNvPr id="166" name="Google Shape;166;p21"/>
          <p:cNvSpPr txBox="1"/>
          <p:nvPr>
            <p:ph idx="2" type="body"/>
          </p:nvPr>
        </p:nvSpPr>
        <p:spPr>
          <a:xfrm>
            <a:off x="4939500" y="4407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FFFF"/>
              </a:buClr>
              <a:buSzPts val="1400"/>
              <a:buAutoNum type="arabicPeriod"/>
            </a:pPr>
            <a:r>
              <a:rPr lang="en-GB" sz="1400">
                <a:solidFill>
                  <a:srgbClr val="00FFFF"/>
                </a:solidFill>
              </a:rPr>
              <a:t>jdbc:as400://{host}/{database};</a:t>
            </a:r>
            <a:endParaRPr sz="1400">
              <a:solidFill>
                <a:srgbClr val="00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FFFF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FFFF"/>
              </a:buClr>
              <a:buSzPts val="1400"/>
              <a:buAutoNum type="arabicPeriod"/>
            </a:pPr>
            <a:r>
              <a:rPr lang="en-GB" sz="1400">
                <a:solidFill>
                  <a:srgbClr val="00FFFF"/>
                </a:solidFill>
              </a:rPr>
              <a:t>jdbc:mysql://{host}/{database};</a:t>
            </a:r>
            <a:endParaRPr sz="1400">
              <a:solidFill>
                <a:srgbClr val="00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FFFF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FFFF"/>
              </a:buClr>
              <a:buSzPts val="1400"/>
              <a:buAutoNum type="arabicPeriod"/>
            </a:pPr>
            <a:r>
              <a:rPr lang="en-GB" sz="1400">
                <a:solidFill>
                  <a:srgbClr val="00FFFF"/>
                </a:solidFill>
              </a:rPr>
              <a:t>jdbc:microsoft:sqlserver://{host}:1433;DatabaseName={database}</a:t>
            </a:r>
            <a:endParaRPr sz="1400">
              <a:solidFill>
                <a:srgbClr val="00FFFF"/>
              </a:solidFill>
            </a:endParaRPr>
          </a:p>
        </p:txBody>
      </p:sp>
      <p:sp>
        <p:nvSpPr>
          <p:cNvPr id="167" name="Google Shape;167;p21"/>
          <p:cNvSpPr txBox="1"/>
          <p:nvPr>
            <p:ph idx="1" type="subTitle"/>
          </p:nvPr>
        </p:nvSpPr>
        <p:spPr>
          <a:xfrm>
            <a:off x="265500" y="3208600"/>
            <a:ext cx="40452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JDBC Connection String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