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e76d2e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e76d2e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49ab8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b49ab8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e76d2e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1e76d2e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2ce58d5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2ce58d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a82a9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a82a9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2e2b7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a2e2b7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2ce58d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2ce58d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2ce58d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2ce58d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2ce58d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2ce58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2ce58d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2ce58d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handling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Must be a child of </a:t>
            </a:r>
            <a:r>
              <a:rPr lang="en-GB">
                <a:solidFill>
                  <a:srgbClr val="00FFFF"/>
                </a:solidFill>
              </a:rPr>
              <a:t>Throwable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</a:t>
            </a:r>
            <a:r>
              <a:rPr lang="en-GB">
                <a:solidFill>
                  <a:srgbClr val="FFFFFF"/>
                </a:solidFill>
              </a:rPr>
              <a:t>xtends </a:t>
            </a:r>
            <a:r>
              <a:rPr lang="en-GB">
                <a:solidFill>
                  <a:srgbClr val="00FFFF"/>
                </a:solidFill>
              </a:rPr>
              <a:t>Exception</a:t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Enforce</a:t>
            </a:r>
            <a:r>
              <a:rPr lang="en-GB">
                <a:solidFill>
                  <a:srgbClr val="FFFFFF"/>
                </a:solidFill>
              </a:rPr>
              <a:t> to check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extends </a:t>
            </a:r>
            <a:r>
              <a:rPr lang="en-GB">
                <a:solidFill>
                  <a:srgbClr val="00FFFF"/>
                </a:solidFill>
              </a:rPr>
              <a:t>RuntimeException</a:t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FC5E8"/>
                </a:solidFill>
              </a:rPr>
              <a:t>Don’t enforce</a:t>
            </a:r>
            <a:r>
              <a:rPr lang="en-GB">
                <a:solidFill>
                  <a:srgbClr val="00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check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your own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Class</a:t>
            </a:r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216775" y="1240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10450" y="3182339"/>
            <a:ext cx="8123100" cy="1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 Java </a:t>
            </a:r>
            <a:r>
              <a:rPr lang="en-GB">
                <a:solidFill>
                  <a:srgbClr val="00FFFF"/>
                </a:solidFill>
              </a:rPr>
              <a:t>Error handling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java.lang.Throwable</a:t>
            </a:r>
            <a:r>
              <a:rPr lang="en-GB" sz="3100"/>
              <a:t> </a:t>
            </a:r>
            <a:endParaRPr sz="3100"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java.lang.</a:t>
            </a:r>
            <a:r>
              <a:rPr lang="en-GB">
                <a:solidFill>
                  <a:srgbClr val="00FFFF"/>
                </a:solidFill>
              </a:rPr>
              <a:t>Error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java.lang.Exception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 Class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and Exception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Disruption of normal flow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Unexpected?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Handling </a:t>
            </a:r>
            <a:r>
              <a:rPr lang="en-GB">
                <a:solidFill>
                  <a:srgbClr val="FFFFFF"/>
                </a:solidFill>
              </a:rPr>
              <a:t>the</a:t>
            </a:r>
            <a:r>
              <a:rPr lang="en-GB">
                <a:solidFill>
                  <a:srgbClr val="00FFFF"/>
                </a:solidFill>
              </a:rPr>
              <a:t> Exception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Exceptional event or problem</a:t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16775" y="1240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lang="en-GB"/>
              <a:t>xception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2916300" y="314551"/>
            <a:ext cx="1482516" cy="898938"/>
          </a:xfrm>
          <a:prstGeom prst="flowChartDocumen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EAD1DC"/>
                </a:solidFill>
              </a:rPr>
              <a:t>Object</a:t>
            </a:r>
            <a:endParaRPr sz="2300">
              <a:solidFill>
                <a:srgbClr val="EAD1DC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08250" y="69625"/>
            <a:ext cx="2021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D1DC"/>
                </a:solidFill>
              </a:rPr>
              <a:t>j</a:t>
            </a:r>
            <a:r>
              <a:rPr lang="en-GB">
                <a:solidFill>
                  <a:srgbClr val="EAD1DC"/>
                </a:solidFill>
              </a:rPr>
              <a:t>ava.lang package</a:t>
            </a:r>
            <a:endParaRPr>
              <a:solidFill>
                <a:srgbClr val="EAD1DC"/>
              </a:solidFill>
            </a:endParaRPr>
          </a:p>
        </p:txBody>
      </p:sp>
      <p:cxnSp>
        <p:nvCxnSpPr>
          <p:cNvPr id="84" name="Google Shape;84;p17"/>
          <p:cNvCxnSpPr>
            <a:stCxn id="82" idx="2"/>
            <a:endCxn id="85" idx="0"/>
          </p:cNvCxnSpPr>
          <p:nvPr/>
        </p:nvCxnSpPr>
        <p:spPr>
          <a:xfrm>
            <a:off x="3657558" y="1154059"/>
            <a:ext cx="0" cy="379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7"/>
          <p:cNvSpPr/>
          <p:nvPr/>
        </p:nvSpPr>
        <p:spPr>
          <a:xfrm>
            <a:off x="2927050" y="1533750"/>
            <a:ext cx="1461024" cy="898938"/>
          </a:xfrm>
          <a:prstGeom prst="flowChartDocumen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B5394"/>
                </a:solidFill>
              </a:rPr>
              <a:t>Throwable</a:t>
            </a:r>
            <a:endParaRPr sz="1600">
              <a:solidFill>
                <a:srgbClr val="0B5394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812800" y="2481362"/>
            <a:ext cx="1461024" cy="898938"/>
          </a:xfrm>
          <a:prstGeom prst="flowChartDocument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  </a:t>
            </a:r>
            <a:r>
              <a:rPr lang="en-GB" sz="2200">
                <a:solidFill>
                  <a:srgbClr val="38761D"/>
                </a:solidFill>
              </a:rPr>
              <a:t>Exception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1054750" y="2481275"/>
            <a:ext cx="1461024" cy="899100"/>
          </a:xfrm>
          <a:prstGeom prst="flowChartDocumen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674EA7"/>
                </a:solidFill>
              </a:rPr>
              <a:t>Error</a:t>
            </a:r>
            <a:endParaRPr sz="2500">
              <a:solidFill>
                <a:srgbClr val="674EA7"/>
              </a:solidFill>
            </a:endParaRPr>
          </a:p>
        </p:txBody>
      </p:sp>
      <p:cxnSp>
        <p:nvCxnSpPr>
          <p:cNvPr id="88" name="Google Shape;88;p17"/>
          <p:cNvCxnSpPr>
            <a:stCxn id="85" idx="1"/>
            <a:endCxn id="87" idx="0"/>
          </p:cNvCxnSpPr>
          <p:nvPr/>
        </p:nvCxnSpPr>
        <p:spPr>
          <a:xfrm flipH="1">
            <a:off x="1785250" y="1983219"/>
            <a:ext cx="1141800" cy="498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>
            <a:stCxn id="85" idx="3"/>
            <a:endCxn id="86" idx="0"/>
          </p:cNvCxnSpPr>
          <p:nvPr/>
        </p:nvCxnSpPr>
        <p:spPr>
          <a:xfrm>
            <a:off x="4388074" y="1983219"/>
            <a:ext cx="1155300" cy="498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/>
          <p:nvPr/>
        </p:nvSpPr>
        <p:spPr>
          <a:xfrm>
            <a:off x="2394275" y="3552475"/>
            <a:ext cx="2305800" cy="1312632"/>
          </a:xfrm>
          <a:prstGeom prst="flowChartDocument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"/>
              <a:t>  </a:t>
            </a:r>
            <a:r>
              <a:rPr lang="en-GB" sz="1900">
                <a:solidFill>
                  <a:srgbClr val="38761D"/>
                </a:solidFill>
              </a:rPr>
              <a:t>RuntimeException</a:t>
            </a:r>
            <a:endParaRPr sz="1900">
              <a:solidFill>
                <a:srgbClr val="38761D"/>
              </a:solidFill>
            </a:endParaRPr>
          </a:p>
        </p:txBody>
      </p:sp>
      <p:cxnSp>
        <p:nvCxnSpPr>
          <p:cNvPr id="91" name="Google Shape;91;p17"/>
          <p:cNvCxnSpPr>
            <a:stCxn id="86" idx="1"/>
            <a:endCxn id="90" idx="0"/>
          </p:cNvCxnSpPr>
          <p:nvPr/>
        </p:nvCxnSpPr>
        <p:spPr>
          <a:xfrm flipH="1">
            <a:off x="3547100" y="2930831"/>
            <a:ext cx="1265700" cy="621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6190675" y="3503750"/>
            <a:ext cx="2305800" cy="1312632"/>
          </a:xfrm>
          <a:prstGeom prst="flowChartDocument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8761D"/>
                </a:solidFill>
              </a:rPr>
              <a:t>Other checked Exception subclasses</a:t>
            </a:r>
            <a:endParaRPr sz="1500">
              <a:solidFill>
                <a:srgbClr val="38761D"/>
              </a:solidFill>
            </a:endParaRPr>
          </a:p>
        </p:txBody>
      </p:sp>
      <p:cxnSp>
        <p:nvCxnSpPr>
          <p:cNvPr id="93" name="Google Shape;93;p17"/>
          <p:cNvCxnSpPr>
            <a:stCxn id="86" idx="3"/>
            <a:endCxn id="92" idx="0"/>
          </p:cNvCxnSpPr>
          <p:nvPr/>
        </p:nvCxnSpPr>
        <p:spPr>
          <a:xfrm>
            <a:off x="6273824" y="2930831"/>
            <a:ext cx="1069800" cy="573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/>
          <p:nvPr/>
        </p:nvSpPr>
        <p:spPr>
          <a:xfrm>
            <a:off x="6266875" y="3552475"/>
            <a:ext cx="689100" cy="21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</a:rPr>
              <a:t>Checked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442138" y="3596150"/>
            <a:ext cx="689100" cy="21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</a:rPr>
              <a:t>Unc</a:t>
            </a:r>
            <a:r>
              <a:rPr lang="en-GB" sz="700">
                <a:solidFill>
                  <a:srgbClr val="FFFFFF"/>
                </a:solidFill>
              </a:rPr>
              <a:t>hecked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096150" y="2529700"/>
            <a:ext cx="657900" cy="184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</a:rPr>
              <a:t>Unchecked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Abnormal</a:t>
            </a:r>
            <a:r>
              <a:rPr lang="en-GB">
                <a:solidFill>
                  <a:srgbClr val="FFFFFF"/>
                </a:solidFill>
              </a:rPr>
              <a:t> conditions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Severe</a:t>
            </a:r>
            <a:r>
              <a:rPr lang="en-GB">
                <a:solidFill>
                  <a:srgbClr val="FFFFFF"/>
                </a:solidFill>
              </a:rPr>
              <a:t> failure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FFFF"/>
                </a:solidFill>
              </a:rPr>
              <a:t>Unrecoverable</a:t>
            </a:r>
            <a:r>
              <a:rPr lang="en-GB">
                <a:solidFill>
                  <a:srgbClr val="FFFFFF"/>
                </a:solidFill>
              </a:rPr>
              <a:t> errors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Normally not checked by your code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557588" y="1388925"/>
            <a:ext cx="1461024" cy="899100"/>
          </a:xfrm>
          <a:prstGeom prst="flowChartDocumen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674EA7"/>
                </a:solidFill>
              </a:rPr>
              <a:t>Error</a:t>
            </a:r>
            <a:endParaRPr sz="25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Checked</a:t>
            </a:r>
            <a:r>
              <a:rPr lang="en-GB">
                <a:solidFill>
                  <a:srgbClr val="FFFFFF"/>
                </a:solidFill>
              </a:rPr>
              <a:t> exceptions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Unchecked</a:t>
            </a:r>
            <a:r>
              <a:rPr lang="en-GB">
                <a:solidFill>
                  <a:srgbClr val="FFFFFF"/>
                </a:solidFill>
              </a:rPr>
              <a:t> exceptions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Checked and Handled by java code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557588" y="1395587"/>
            <a:ext cx="1461024" cy="898938"/>
          </a:xfrm>
          <a:prstGeom prst="flowChartDocument">
            <a:avLst/>
          </a:prstGeom>
          <a:solidFill>
            <a:srgbClr val="B6D7A8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  </a:t>
            </a:r>
            <a:r>
              <a:rPr lang="en-GB" sz="2200">
                <a:solidFill>
                  <a:srgbClr val="38761D"/>
                </a:solidFill>
              </a:rPr>
              <a:t>Exception</a:t>
            </a:r>
            <a:endParaRPr sz="2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</a:t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FileNotFoundException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ConnectionException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InvalidArgumentException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SQLException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NullPointerException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Try</a:t>
            </a:r>
            <a:r>
              <a:rPr lang="en-GB"/>
              <a:t> </a:t>
            </a:r>
            <a:r>
              <a:rPr lang="en-GB">
                <a:solidFill>
                  <a:srgbClr val="E06666"/>
                </a:solidFill>
              </a:rPr>
              <a:t>Catch</a:t>
            </a:r>
            <a:r>
              <a:rPr lang="en-GB"/>
              <a:t> </a:t>
            </a:r>
            <a:endParaRPr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try </a:t>
            </a:r>
            <a:r>
              <a:rPr lang="en-GB">
                <a:solidFill>
                  <a:srgbClr val="00FF00"/>
                </a:solidFill>
              </a:rPr>
              <a:t>{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... execute code prone to failure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</a:rPr>
              <a:t>}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E06666"/>
                </a:solidFill>
              </a:rPr>
              <a:t>catch</a:t>
            </a:r>
            <a:r>
              <a:rPr lang="en-GB">
                <a:solidFill>
                  <a:srgbClr val="00FFFF"/>
                </a:solidFill>
              </a:rPr>
              <a:t> </a:t>
            </a:r>
            <a:r>
              <a:rPr lang="en-GB">
                <a:solidFill>
                  <a:srgbClr val="FF00FF"/>
                </a:solidFill>
              </a:rPr>
              <a:t>(</a:t>
            </a:r>
            <a:r>
              <a:rPr lang="en-GB">
                <a:solidFill>
                  <a:srgbClr val="FF9900"/>
                </a:solidFill>
              </a:rPr>
              <a:t>SQLException ex</a:t>
            </a:r>
            <a:r>
              <a:rPr lang="en-GB">
                <a:solidFill>
                  <a:srgbClr val="FF00FF"/>
                </a:solidFill>
              </a:rPr>
              <a:t>)</a:t>
            </a:r>
            <a:r>
              <a:rPr lang="en-GB">
                <a:solidFill>
                  <a:srgbClr val="00FFFF"/>
                </a:solidFill>
              </a:rPr>
              <a:t> </a:t>
            </a:r>
            <a:r>
              <a:rPr lang="en-GB">
                <a:solidFill>
                  <a:srgbClr val="00FF00"/>
                </a:solidFill>
              </a:rPr>
              <a:t>{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... handle the error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</a:rPr>
              <a:t>} </a:t>
            </a:r>
            <a:r>
              <a:rPr lang="en-GB">
                <a:solidFill>
                  <a:srgbClr val="00FFFF"/>
                </a:solidFill>
              </a:rPr>
              <a:t>finally</a:t>
            </a:r>
            <a:r>
              <a:rPr lang="en-GB">
                <a:solidFill>
                  <a:srgbClr val="00FF00"/>
                </a:solidFill>
              </a:rPr>
              <a:t> {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</a:rPr>
              <a:t>... always execute this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</a:rPr>
              <a:t>}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Syntax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