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e76d2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e76d2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6b87f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e6b87f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e76d2e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e76d2e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2ce58d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2ce58d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dc356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dc356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dc3560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dc3560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3bd0a8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3bd0a8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a82a9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a82a9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6b87f4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6b87f4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2e2b7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2e2b7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Applications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3352275" y="158300"/>
            <a:ext cx="4013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FFFF"/>
                </a:solidFill>
              </a:rPr>
              <a:t>WAR File Structure</a:t>
            </a:r>
            <a:endParaRPr b="1" sz="1900">
              <a:solidFill>
                <a:srgbClr val="00FFFF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581565" y="2629438"/>
            <a:ext cx="1219800" cy="575700"/>
          </a:xfrm>
          <a:prstGeom prst="foldedCorner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web.xml</a:t>
            </a:r>
            <a:endParaRPr sz="1200">
              <a:solidFill>
                <a:srgbClr val="674EA7"/>
              </a:solidFill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581565" y="3723938"/>
            <a:ext cx="1219800" cy="5757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MANIFEST.MF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2265672" y="665847"/>
            <a:ext cx="1219800" cy="575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WEB-INF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2265672" y="3080657"/>
            <a:ext cx="1219800" cy="575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META-INF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581565" y="1294417"/>
            <a:ext cx="1219800" cy="575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lib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3581565" y="1961927"/>
            <a:ext cx="1219800" cy="575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classes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1933319" y="882571"/>
            <a:ext cx="168900" cy="145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1933319" y="3295661"/>
            <a:ext cx="168900" cy="145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2"/>
          <p:cNvCxnSpPr>
            <a:stCxn id="159" idx="2"/>
            <a:endCxn id="160" idx="0"/>
          </p:cNvCxnSpPr>
          <p:nvPr/>
        </p:nvCxnSpPr>
        <p:spPr>
          <a:xfrm>
            <a:off x="2017769" y="1028071"/>
            <a:ext cx="0" cy="22677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/>
          <p:nvPr/>
        </p:nvSpPr>
        <p:spPr>
          <a:xfrm>
            <a:off x="3237249" y="2176931"/>
            <a:ext cx="168900" cy="145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3237249" y="1509421"/>
            <a:ext cx="168900" cy="145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2"/>
          <p:cNvCxnSpPr>
            <a:stCxn id="162" idx="2"/>
          </p:cNvCxnSpPr>
          <p:nvPr/>
        </p:nvCxnSpPr>
        <p:spPr>
          <a:xfrm flipH="1">
            <a:off x="3315999" y="2322431"/>
            <a:ext cx="5700" cy="5973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>
            <a:off x="3309093" y="2946523"/>
            <a:ext cx="2469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>
            <a:endCxn id="162" idx="0"/>
          </p:cNvCxnSpPr>
          <p:nvPr/>
        </p:nvCxnSpPr>
        <p:spPr>
          <a:xfrm flipH="1">
            <a:off x="3321699" y="1654931"/>
            <a:ext cx="3000" cy="5220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2"/>
          <p:cNvCxnSpPr>
            <a:endCxn id="163" idx="0"/>
          </p:cNvCxnSpPr>
          <p:nvPr/>
        </p:nvCxnSpPr>
        <p:spPr>
          <a:xfrm>
            <a:off x="3317499" y="1282621"/>
            <a:ext cx="4200" cy="2268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3324622" y="3702556"/>
            <a:ext cx="5700" cy="366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3315746" y="4026723"/>
            <a:ext cx="2469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0" name="Google Shape;170;p22"/>
          <p:cNvSpPr txBox="1"/>
          <p:nvPr/>
        </p:nvSpPr>
        <p:spPr>
          <a:xfrm>
            <a:off x="5897131" y="1393865"/>
            <a:ext cx="2292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JAR library files</a:t>
            </a:r>
            <a:endParaRPr>
              <a:solidFill>
                <a:srgbClr val="EAD1DC"/>
              </a:solidFill>
            </a:endParaRPr>
          </a:p>
        </p:txBody>
      </p:sp>
      <p:cxnSp>
        <p:nvCxnSpPr>
          <p:cNvPr id="171" name="Google Shape;171;p22"/>
          <p:cNvCxnSpPr>
            <a:stCxn id="170" idx="1"/>
            <a:endCxn id="157" idx="3"/>
          </p:cNvCxnSpPr>
          <p:nvPr/>
        </p:nvCxnSpPr>
        <p:spPr>
          <a:xfrm rot="10800000">
            <a:off x="4801231" y="1582265"/>
            <a:ext cx="10959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 txBox="1"/>
          <p:nvPr/>
        </p:nvSpPr>
        <p:spPr>
          <a:xfrm>
            <a:off x="5897060" y="2061375"/>
            <a:ext cx="2292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Web Java class files</a:t>
            </a:r>
            <a:endParaRPr>
              <a:solidFill>
                <a:srgbClr val="EAD1DC"/>
              </a:solidFill>
            </a:endParaRPr>
          </a:p>
        </p:txBody>
      </p:sp>
      <p:cxnSp>
        <p:nvCxnSpPr>
          <p:cNvPr id="173" name="Google Shape;173;p22"/>
          <p:cNvCxnSpPr>
            <a:stCxn id="172" idx="1"/>
          </p:cNvCxnSpPr>
          <p:nvPr/>
        </p:nvCxnSpPr>
        <p:spPr>
          <a:xfrm rot="10800000">
            <a:off x="4801460" y="2249775"/>
            <a:ext cx="1095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2"/>
          <p:cNvSpPr txBox="1"/>
          <p:nvPr/>
        </p:nvSpPr>
        <p:spPr>
          <a:xfrm>
            <a:off x="5906922" y="2703901"/>
            <a:ext cx="2292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Deployment descriptor file</a:t>
            </a:r>
            <a:endParaRPr>
              <a:solidFill>
                <a:srgbClr val="EAD1DC"/>
              </a:solidFill>
            </a:endParaRPr>
          </a:p>
        </p:txBody>
      </p:sp>
      <p:cxnSp>
        <p:nvCxnSpPr>
          <p:cNvPr id="175" name="Google Shape;175;p22"/>
          <p:cNvCxnSpPr>
            <a:stCxn id="174" idx="1"/>
          </p:cNvCxnSpPr>
          <p:nvPr/>
        </p:nvCxnSpPr>
        <p:spPr>
          <a:xfrm rot="10800000">
            <a:off x="4811322" y="2892301"/>
            <a:ext cx="1095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>
            <a:stCxn id="160" idx="1"/>
            <a:endCxn id="160" idx="3"/>
          </p:cNvCxnSpPr>
          <p:nvPr/>
        </p:nvCxnSpPr>
        <p:spPr>
          <a:xfrm>
            <a:off x="1933319" y="3368411"/>
            <a:ext cx="1689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2"/>
          <p:cNvCxnSpPr/>
          <p:nvPr/>
        </p:nvCxnSpPr>
        <p:spPr>
          <a:xfrm>
            <a:off x="1933319" y="955348"/>
            <a:ext cx="1689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2"/>
          <p:cNvCxnSpPr/>
          <p:nvPr/>
        </p:nvCxnSpPr>
        <p:spPr>
          <a:xfrm>
            <a:off x="3234411" y="1582243"/>
            <a:ext cx="1689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>
            <a:off x="3234411" y="2249753"/>
            <a:ext cx="1689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2"/>
          <p:cNvCxnSpPr>
            <a:stCxn id="163" idx="0"/>
            <a:endCxn id="163" idx="2"/>
          </p:cNvCxnSpPr>
          <p:nvPr/>
        </p:nvCxnSpPr>
        <p:spPr>
          <a:xfrm>
            <a:off x="3321699" y="1509421"/>
            <a:ext cx="0" cy="1455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3324658" y="2176931"/>
            <a:ext cx="0" cy="1455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2"/>
          <p:cNvSpPr/>
          <p:nvPr/>
        </p:nvSpPr>
        <p:spPr>
          <a:xfrm>
            <a:off x="2265672" y="4211669"/>
            <a:ext cx="1219800" cy="5757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*.jsp, *.html, css, images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 flipH="1">
            <a:off x="2005301" y="3441287"/>
            <a:ext cx="12300" cy="10827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1997033" y="4530497"/>
            <a:ext cx="2469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/>
        </p:nvSpPr>
        <p:spPr>
          <a:xfrm>
            <a:off x="5915897" y="3794226"/>
            <a:ext cx="2292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Manifest file</a:t>
            </a:r>
            <a:endParaRPr>
              <a:solidFill>
                <a:srgbClr val="EAD1DC"/>
              </a:solidFill>
            </a:endParaRPr>
          </a:p>
        </p:txBody>
      </p:sp>
      <p:cxnSp>
        <p:nvCxnSpPr>
          <p:cNvPr id="186" name="Google Shape;186;p22"/>
          <p:cNvCxnSpPr>
            <a:stCxn id="185" idx="1"/>
          </p:cNvCxnSpPr>
          <p:nvPr/>
        </p:nvCxnSpPr>
        <p:spPr>
          <a:xfrm rot="10800000">
            <a:off x="4820297" y="3982626"/>
            <a:ext cx="1095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2"/>
          <p:cNvSpPr txBox="1"/>
          <p:nvPr/>
        </p:nvSpPr>
        <p:spPr>
          <a:xfrm>
            <a:off x="1711750" y="170650"/>
            <a:ext cx="612300" cy="434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root</a:t>
            </a:r>
            <a:endParaRPr>
              <a:solidFill>
                <a:srgbClr val="00FFFF"/>
              </a:solidFill>
            </a:endParaRPr>
          </a:p>
        </p:txBody>
      </p:sp>
      <p:cxnSp>
        <p:nvCxnSpPr>
          <p:cNvPr id="188" name="Google Shape;188;p22"/>
          <p:cNvCxnSpPr>
            <a:stCxn id="159" idx="3"/>
            <a:endCxn id="155" idx="1"/>
          </p:cNvCxnSpPr>
          <p:nvPr/>
        </p:nvCxnSpPr>
        <p:spPr>
          <a:xfrm flipH="1" rot="10800000">
            <a:off x="2102219" y="953821"/>
            <a:ext cx="163500" cy="15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stCxn id="160" idx="3"/>
            <a:endCxn id="156" idx="1"/>
          </p:cNvCxnSpPr>
          <p:nvPr/>
        </p:nvCxnSpPr>
        <p:spPr>
          <a:xfrm>
            <a:off x="2102219" y="3368411"/>
            <a:ext cx="1635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2"/>
          <p:cNvCxnSpPr>
            <a:stCxn id="187" idx="2"/>
            <a:endCxn id="159" idx="0"/>
          </p:cNvCxnSpPr>
          <p:nvPr/>
        </p:nvCxnSpPr>
        <p:spPr>
          <a:xfrm>
            <a:off x="2017900" y="605350"/>
            <a:ext cx="0" cy="2772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10450" y="3182339"/>
            <a:ext cx="81231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 the basics of Java </a:t>
            </a:r>
            <a:r>
              <a:rPr lang="en-GB">
                <a:solidFill>
                  <a:srgbClr val="00FFFF"/>
                </a:solidFill>
              </a:rPr>
              <a:t>Web Applications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Web/Application Server</a:t>
            </a:r>
            <a:r>
              <a:rPr lang="en-GB" sz="3100"/>
              <a:t> </a:t>
            </a:r>
            <a:endParaRPr sz="31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Apache Tomcat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Websphere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Wildfly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Jetty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your web applications to a web container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j</a:t>
            </a:r>
            <a:r>
              <a:rPr lang="en-GB" sz="2100">
                <a:solidFill>
                  <a:schemeClr val="lt2"/>
                </a:solidFill>
              </a:rPr>
              <a:t>avax.servlet.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Servlet </a:t>
            </a:r>
            <a:endParaRPr sz="310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Receive </a:t>
            </a:r>
            <a:r>
              <a:rPr lang="en-GB">
                <a:solidFill>
                  <a:srgbClr val="FFFFFF"/>
                </a:solidFill>
              </a:rPr>
              <a:t>requests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Respond </a:t>
            </a:r>
            <a:r>
              <a:rPr lang="en-GB">
                <a:solidFill>
                  <a:srgbClr val="FFFFFF"/>
                </a:solidFill>
              </a:rPr>
              <a:t>to request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Init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rgbClr val="00FFFF"/>
                </a:solidFill>
              </a:rPr>
              <a:t>service, destroy</a:t>
            </a:r>
            <a:r>
              <a:rPr lang="en-GB">
                <a:solidFill>
                  <a:srgbClr val="FFFFFF"/>
                </a:solidFill>
              </a:rPr>
              <a:t> methods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j</a:t>
            </a:r>
            <a:r>
              <a:rPr lang="en-GB" sz="2100">
                <a:solidFill>
                  <a:schemeClr val="lt2"/>
                </a:solidFill>
              </a:rPr>
              <a:t>avax.servlet.http.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Http</a:t>
            </a:r>
            <a:r>
              <a:rPr lang="en-GB" sz="3100"/>
              <a:t>Servlet </a:t>
            </a:r>
            <a:endParaRPr sz="3100"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doGet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doPost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doPut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doDelete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</a:t>
            </a:r>
            <a:r>
              <a:rPr lang="en-GB">
                <a:solidFill>
                  <a:srgbClr val="00FFFF"/>
                </a:solidFill>
              </a:rPr>
              <a:t>nit</a:t>
            </a:r>
            <a:r>
              <a:rPr lang="en-GB">
                <a:solidFill>
                  <a:srgbClr val="FFFFFF"/>
                </a:solidFill>
              </a:rPr>
              <a:t>,</a:t>
            </a:r>
            <a:r>
              <a:rPr lang="en-GB">
                <a:solidFill>
                  <a:srgbClr val="00FFFF"/>
                </a:solidFill>
              </a:rPr>
              <a:t> destroy</a:t>
            </a:r>
            <a:r>
              <a:rPr lang="en-GB">
                <a:solidFill>
                  <a:srgbClr val="FFFFFF"/>
                </a:solidFill>
              </a:rPr>
              <a:t> etc.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</a:t>
            </a:r>
            <a:r>
              <a:rPr lang="en-GB"/>
              <a:t>avax.servlet.http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Implement Servlet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javax.servlet.</a:t>
            </a:r>
            <a:r>
              <a:rPr lang="en-GB" sz="3100"/>
              <a:t>Filter</a:t>
            </a:r>
            <a:r>
              <a:rPr lang="en-GB" sz="3100"/>
              <a:t> </a:t>
            </a:r>
            <a:endParaRPr sz="3100"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5169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Pre</a:t>
            </a:r>
            <a:r>
              <a:rPr lang="en-GB">
                <a:solidFill>
                  <a:srgbClr val="FFFFFF"/>
                </a:solidFill>
              </a:rPr>
              <a:t>-processing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Security - Auth</a:t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Logging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Post</a:t>
            </a:r>
            <a:r>
              <a:rPr lang="en-GB">
                <a:solidFill>
                  <a:srgbClr val="FFFFFF"/>
                </a:solidFill>
              </a:rPr>
              <a:t>-processing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Manipulating</a:t>
            </a:r>
            <a:r>
              <a:rPr lang="en-GB">
                <a:solidFill>
                  <a:srgbClr val="00FFFF"/>
                </a:solidFill>
              </a:rPr>
              <a:t> HTTP headers</a:t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Translate Errors to </a:t>
            </a:r>
            <a:r>
              <a:rPr lang="en-GB">
                <a:solidFill>
                  <a:srgbClr val="00FFFF"/>
                </a:solidFill>
              </a:rPr>
              <a:t>HTTP status codes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Interceptor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HTML</a:t>
            </a:r>
            <a:r>
              <a:rPr lang="en-GB">
                <a:solidFill>
                  <a:srgbClr val="FFFFFF"/>
                </a:solidFill>
              </a:rPr>
              <a:t> files with </a:t>
            </a:r>
            <a:r>
              <a:rPr lang="en-GB">
                <a:solidFill>
                  <a:srgbClr val="00FFFF"/>
                </a:solidFill>
              </a:rPr>
              <a:t>Java</a:t>
            </a:r>
            <a:r>
              <a:rPr lang="en-GB">
                <a:solidFill>
                  <a:srgbClr val="FFFFFF"/>
                </a:solidFill>
              </a:rPr>
              <a:t> Code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Templating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Compile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lang="en-GB">
                <a:solidFill>
                  <a:srgbClr val="00FFFF"/>
                </a:solidFill>
              </a:rPr>
              <a:t>Servlet</a:t>
            </a:r>
            <a:r>
              <a:rPr lang="en-GB">
                <a:solidFill>
                  <a:srgbClr val="FFFFFF"/>
                </a:solidFill>
              </a:rPr>
              <a:t> by server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Server Pages</a:t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216775" y="1240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JSP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myappserver.com/</a:t>
            </a:r>
            <a:r>
              <a:rPr lang="en-GB">
                <a:solidFill>
                  <a:srgbClr val="00FFFF"/>
                </a:solidFill>
              </a:rPr>
              <a:t>app1</a:t>
            </a:r>
            <a:r>
              <a:rPr lang="en-GB">
                <a:solidFill>
                  <a:srgbClr val="FFFFFF"/>
                </a:solidFill>
              </a:rPr>
              <a:t>/home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myappserver.com/</a:t>
            </a:r>
            <a:r>
              <a:rPr lang="en-GB">
                <a:solidFill>
                  <a:srgbClr val="00FFFF"/>
                </a:solidFill>
              </a:rPr>
              <a:t>app2</a:t>
            </a:r>
            <a:r>
              <a:rPr lang="en-GB">
                <a:solidFill>
                  <a:srgbClr val="FFFFFF"/>
                </a:solidFill>
              </a:rPr>
              <a:t>/page2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URL address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216775" y="1240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Path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112755" y="743350"/>
            <a:ext cx="1589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FFFF"/>
                </a:solidFill>
              </a:rPr>
              <a:t>Application Server</a:t>
            </a:r>
            <a:endParaRPr b="1" sz="1200">
              <a:solidFill>
                <a:srgbClr val="00FFFF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2342" y="1829739"/>
            <a:ext cx="888000" cy="2835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Static files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225675" y="1493952"/>
            <a:ext cx="914700" cy="283500"/>
          </a:xfrm>
          <a:prstGeom prst="foldedCorner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JSP files</a:t>
            </a:r>
            <a:endParaRPr sz="1200">
              <a:solidFill>
                <a:srgbClr val="674EA7"/>
              </a:solidFill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6225676" y="1158171"/>
            <a:ext cx="914700" cy="283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Servlets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737325" y="1329400"/>
            <a:ext cx="1219800" cy="612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</a:rPr>
              <a:t>Web Browser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034600" y="674700"/>
            <a:ext cx="4406100" cy="3794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4753025" y="866350"/>
            <a:ext cx="2512500" cy="153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868476" y="1493950"/>
            <a:ext cx="914700" cy="283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0000"/>
                </a:solidFill>
              </a:rPr>
              <a:t>Filter</a:t>
            </a:r>
            <a:endParaRPr sz="1200">
              <a:solidFill>
                <a:srgbClr val="990000"/>
              </a:solidFill>
            </a:endParaRPr>
          </a:p>
        </p:txBody>
      </p:sp>
      <p:cxnSp>
        <p:nvCxnSpPr>
          <p:cNvPr id="118" name="Google Shape;118;p21"/>
          <p:cNvCxnSpPr>
            <a:stCxn id="117" idx="3"/>
          </p:cNvCxnSpPr>
          <p:nvPr/>
        </p:nvCxnSpPr>
        <p:spPr>
          <a:xfrm flipH="1" rot="10800000">
            <a:off x="5783176" y="1294900"/>
            <a:ext cx="459300" cy="340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1"/>
          <p:cNvCxnSpPr>
            <a:stCxn id="117" idx="3"/>
          </p:cNvCxnSpPr>
          <p:nvPr/>
        </p:nvCxnSpPr>
        <p:spPr>
          <a:xfrm flipH="1" rot="10800000">
            <a:off x="5783176" y="1615000"/>
            <a:ext cx="473100" cy="20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>
            <a:stCxn id="117" idx="3"/>
          </p:cNvCxnSpPr>
          <p:nvPr/>
        </p:nvCxnSpPr>
        <p:spPr>
          <a:xfrm>
            <a:off x="5783176" y="1635700"/>
            <a:ext cx="480300" cy="334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4832150" y="956450"/>
            <a:ext cx="1420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FFFF"/>
                </a:solidFill>
              </a:rPr>
              <a:t>Web Application 1</a:t>
            </a:r>
            <a:endParaRPr b="1" sz="1000">
              <a:solidFill>
                <a:srgbClr val="00FFFF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6252342" y="3674739"/>
            <a:ext cx="888000" cy="2835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Static files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6225675" y="3338952"/>
            <a:ext cx="914700" cy="283500"/>
          </a:xfrm>
          <a:prstGeom prst="foldedCorner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JSP files</a:t>
            </a:r>
            <a:endParaRPr sz="1200">
              <a:solidFill>
                <a:srgbClr val="674EA7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225676" y="3003171"/>
            <a:ext cx="914700" cy="283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Servlets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4753025" y="2711350"/>
            <a:ext cx="2512500" cy="153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868476" y="3338950"/>
            <a:ext cx="914700" cy="283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0000"/>
                </a:solidFill>
              </a:rPr>
              <a:t>Filter</a:t>
            </a:r>
            <a:endParaRPr sz="1200">
              <a:solidFill>
                <a:srgbClr val="990000"/>
              </a:solidFill>
            </a:endParaRPr>
          </a:p>
        </p:txBody>
      </p:sp>
      <p:cxnSp>
        <p:nvCxnSpPr>
          <p:cNvPr id="127" name="Google Shape;127;p21"/>
          <p:cNvCxnSpPr>
            <a:stCxn id="126" idx="3"/>
          </p:cNvCxnSpPr>
          <p:nvPr/>
        </p:nvCxnSpPr>
        <p:spPr>
          <a:xfrm flipH="1" rot="10800000">
            <a:off x="5783176" y="3139900"/>
            <a:ext cx="459300" cy="340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26" idx="3"/>
          </p:cNvCxnSpPr>
          <p:nvPr/>
        </p:nvCxnSpPr>
        <p:spPr>
          <a:xfrm flipH="1" rot="10800000">
            <a:off x="5783176" y="3460000"/>
            <a:ext cx="473100" cy="20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1"/>
          <p:cNvCxnSpPr>
            <a:stCxn id="126" idx="3"/>
          </p:cNvCxnSpPr>
          <p:nvPr/>
        </p:nvCxnSpPr>
        <p:spPr>
          <a:xfrm>
            <a:off x="5783176" y="3480700"/>
            <a:ext cx="480300" cy="334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 txBox="1"/>
          <p:nvPr/>
        </p:nvSpPr>
        <p:spPr>
          <a:xfrm>
            <a:off x="4832150" y="2801450"/>
            <a:ext cx="1420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FFFF"/>
                </a:solidFill>
              </a:rPr>
              <a:t>Web Application 2</a:t>
            </a:r>
            <a:endParaRPr b="1" sz="1000">
              <a:solidFill>
                <a:srgbClr val="00FFFF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78375" y="3004000"/>
            <a:ext cx="1219800" cy="612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</a:rPr>
              <a:t>Web Browser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1969725" y="1350650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1998175" y="3034250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1962765" y="1912475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1996840" y="3582175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3075650" y="1350650"/>
            <a:ext cx="1643400" cy="13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3075650" y="1908850"/>
            <a:ext cx="1657200" cy="12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8" name="Google Shape;138;p21"/>
          <p:cNvSpPr txBox="1"/>
          <p:nvPr/>
        </p:nvSpPr>
        <p:spPr>
          <a:xfrm>
            <a:off x="2038513" y="1107185"/>
            <a:ext cx="914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Request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072958" y="2794490"/>
            <a:ext cx="914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Request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038975" y="1673035"/>
            <a:ext cx="1003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Response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077067" y="3344755"/>
            <a:ext cx="1003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Response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252930" y="1107175"/>
            <a:ext cx="1260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Servlet Request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258875" y="1673025"/>
            <a:ext cx="1392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Servlet Response</a:t>
            </a:r>
            <a:endParaRPr b="1" sz="800">
              <a:solidFill>
                <a:srgbClr val="00FFFF"/>
              </a:solidFill>
            </a:endParaRPr>
          </a:p>
        </p:txBody>
      </p:sp>
      <p:cxnSp>
        <p:nvCxnSpPr>
          <p:cNvPr id="144" name="Google Shape;144;p21"/>
          <p:cNvCxnSpPr/>
          <p:nvPr/>
        </p:nvCxnSpPr>
        <p:spPr>
          <a:xfrm>
            <a:off x="3069518" y="3027350"/>
            <a:ext cx="1643400" cy="13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3074070" y="3575275"/>
            <a:ext cx="1643400" cy="13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6" name="Google Shape;146;p21"/>
          <p:cNvSpPr txBox="1"/>
          <p:nvPr/>
        </p:nvSpPr>
        <p:spPr>
          <a:xfrm>
            <a:off x="3278877" y="2756000"/>
            <a:ext cx="1260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Servlet Request</a:t>
            </a:r>
            <a:endParaRPr b="1" sz="800">
              <a:solidFill>
                <a:srgbClr val="00FFFF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264004" y="3344750"/>
            <a:ext cx="1392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FFFF"/>
                </a:solidFill>
              </a:rPr>
              <a:t>HTTP Servlet Response</a:t>
            </a:r>
            <a:endParaRPr b="1" sz="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