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2ce58d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2ce58d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dc356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dc356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03752c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03752c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2e2b7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2e2b7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dc356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dc356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a82a9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a82a9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03752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03752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JAX-RS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 the basics of RESTful Web Services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REST</a:t>
            </a:r>
            <a:endParaRPr sz="31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Resource via URI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/orders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/orders/1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Representational</a:t>
            </a:r>
            <a:r>
              <a:rPr lang="en-GB">
                <a:solidFill>
                  <a:srgbClr val="00FFFF"/>
                </a:solidFill>
              </a:rPr>
              <a:t> State Transfer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is an architecture style for designing networked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HTTP </a:t>
            </a:r>
            <a:endParaRPr sz="31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</a:t>
            </a:r>
            <a:r>
              <a:rPr lang="en-GB">
                <a:solidFill>
                  <a:srgbClr val="FFFFFF"/>
                </a:solidFill>
              </a:rPr>
              <a:t>reate - POST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</a:t>
            </a:r>
            <a:r>
              <a:rPr lang="en-GB">
                <a:solidFill>
                  <a:srgbClr val="FFFFFF"/>
                </a:solidFill>
              </a:rPr>
              <a:t>ead - GET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U</a:t>
            </a:r>
            <a:r>
              <a:rPr lang="en-GB">
                <a:solidFill>
                  <a:srgbClr val="FFFFFF"/>
                </a:solidFill>
              </a:rPr>
              <a:t>pdate - PUT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</a:t>
            </a:r>
            <a:r>
              <a:rPr lang="en-GB">
                <a:solidFill>
                  <a:srgbClr val="FFFFFF"/>
                </a:solidFill>
              </a:rPr>
              <a:t>elete - DELETE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...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JSON</a:t>
            </a:r>
            <a:r>
              <a:rPr lang="en-GB" sz="3100"/>
              <a:t> </a:t>
            </a:r>
            <a:endParaRPr sz="3100"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Data-interchange format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Lightweight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Language Independent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Easy to read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[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	{ “name” : “John”, “age” : 27 }, 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{ “name” : “Pam”, “age” : 44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 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Object Notation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2755" y="743350"/>
            <a:ext cx="1589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FFFF"/>
                </a:solidFill>
              </a:rPr>
              <a:t>Application Server</a:t>
            </a:r>
            <a:endParaRPr b="1" sz="1200">
              <a:solidFill>
                <a:srgbClr val="00FFFF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6252342" y="1829739"/>
            <a:ext cx="888000" cy="2835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Static files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225675" y="1493952"/>
            <a:ext cx="914700" cy="2835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JSP files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225676" y="1158171"/>
            <a:ext cx="914700" cy="28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Servlets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37325" y="1329400"/>
            <a:ext cx="1219800" cy="61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</a:rPr>
              <a:t>Web Browser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034600" y="674700"/>
            <a:ext cx="4406100" cy="3794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753025" y="866350"/>
            <a:ext cx="2512500" cy="153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868476" y="1493950"/>
            <a:ext cx="914700" cy="28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00"/>
                </a:solidFill>
              </a:rPr>
              <a:t>Filter</a:t>
            </a:r>
            <a:endParaRPr sz="1200">
              <a:solidFill>
                <a:srgbClr val="990000"/>
              </a:solidFill>
            </a:endParaRPr>
          </a:p>
        </p:txBody>
      </p:sp>
      <p:cxnSp>
        <p:nvCxnSpPr>
          <p:cNvPr id="97" name="Google Shape;97;p18"/>
          <p:cNvCxnSpPr>
            <a:stCxn id="96" idx="3"/>
          </p:cNvCxnSpPr>
          <p:nvPr/>
        </p:nvCxnSpPr>
        <p:spPr>
          <a:xfrm flipH="1" rot="10800000">
            <a:off x="5783176" y="1294900"/>
            <a:ext cx="459300" cy="340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6" idx="3"/>
          </p:cNvCxnSpPr>
          <p:nvPr/>
        </p:nvCxnSpPr>
        <p:spPr>
          <a:xfrm flipH="1" rot="10800000">
            <a:off x="5783176" y="1615000"/>
            <a:ext cx="473100" cy="20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6" idx="3"/>
          </p:cNvCxnSpPr>
          <p:nvPr/>
        </p:nvCxnSpPr>
        <p:spPr>
          <a:xfrm>
            <a:off x="5783176" y="1635700"/>
            <a:ext cx="480300" cy="334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4832150" y="956450"/>
            <a:ext cx="1420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FF"/>
                </a:solidFill>
              </a:rPr>
              <a:t>Web Application 1</a:t>
            </a:r>
            <a:endParaRPr b="1" sz="1000">
              <a:solidFill>
                <a:srgbClr val="00FFFF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252342" y="3674739"/>
            <a:ext cx="888000" cy="2835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Static files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225675" y="3338952"/>
            <a:ext cx="914700" cy="2835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JSP files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225676" y="3003171"/>
            <a:ext cx="914700" cy="28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Servlets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753025" y="2711350"/>
            <a:ext cx="2512500" cy="153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868476" y="3338950"/>
            <a:ext cx="914700" cy="28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00"/>
                </a:solidFill>
              </a:rPr>
              <a:t>Filter</a:t>
            </a:r>
            <a:endParaRPr sz="1200">
              <a:solidFill>
                <a:srgbClr val="990000"/>
              </a:solidFill>
            </a:endParaRPr>
          </a:p>
        </p:txBody>
      </p:sp>
      <p:cxnSp>
        <p:nvCxnSpPr>
          <p:cNvPr id="106" name="Google Shape;106;p18"/>
          <p:cNvCxnSpPr>
            <a:stCxn id="105" idx="3"/>
          </p:cNvCxnSpPr>
          <p:nvPr/>
        </p:nvCxnSpPr>
        <p:spPr>
          <a:xfrm flipH="1" rot="10800000">
            <a:off x="5783176" y="3139900"/>
            <a:ext cx="459300" cy="340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105" idx="3"/>
          </p:cNvCxnSpPr>
          <p:nvPr/>
        </p:nvCxnSpPr>
        <p:spPr>
          <a:xfrm flipH="1" rot="10800000">
            <a:off x="5783176" y="3460000"/>
            <a:ext cx="473100" cy="20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5" idx="3"/>
          </p:cNvCxnSpPr>
          <p:nvPr/>
        </p:nvCxnSpPr>
        <p:spPr>
          <a:xfrm>
            <a:off x="5783176" y="3480700"/>
            <a:ext cx="480300" cy="334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4832150" y="2801450"/>
            <a:ext cx="1420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FF"/>
                </a:solidFill>
              </a:rPr>
              <a:t>Web Application 2</a:t>
            </a:r>
            <a:endParaRPr b="1" sz="1000">
              <a:solidFill>
                <a:srgbClr val="00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78375" y="3004000"/>
            <a:ext cx="1219800" cy="61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</a:rPr>
              <a:t>Web Browser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1969725" y="1350650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1998175" y="3034250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1962765" y="19124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1996840" y="35821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3075650" y="1350650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3075650" y="1908850"/>
            <a:ext cx="16572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2038513" y="1107185"/>
            <a:ext cx="914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072958" y="2794490"/>
            <a:ext cx="914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038975" y="1673035"/>
            <a:ext cx="1003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Response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077067" y="3344755"/>
            <a:ext cx="1003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Response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252930" y="1107175"/>
            <a:ext cx="1260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58875" y="1673025"/>
            <a:ext cx="1392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Response</a:t>
            </a:r>
            <a:endParaRPr b="1" sz="800">
              <a:solidFill>
                <a:srgbClr val="00FFFF"/>
              </a:solidFill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3069518" y="3027350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3074070" y="3575275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278877" y="2756000"/>
            <a:ext cx="1260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264004" y="3344750"/>
            <a:ext cx="1392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Response</a:t>
            </a:r>
            <a:endParaRPr b="1" sz="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JAX-RS </a:t>
            </a:r>
            <a:endParaRPr sz="3100"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@ApplicationPath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API for RESTful Web Services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@Path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@POST, @GET, @PUT, @DELETE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@Produces, @Consumes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@PathParam, @QueryParam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(Markers/Hints)</a:t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216775" y="1240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FFFF"/>
                </a:solidFill>
              </a:rPr>
              <a:t>Resource</a:t>
            </a:r>
            <a:r>
              <a:rPr lang="en-GB"/>
              <a:t> Annotations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Path</a:t>
            </a:r>
            <a:r>
              <a:rPr lang="en-GB"/>
              <a:t> to resource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684675" y="463150"/>
            <a:ext cx="62793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7E6B"/>
                </a:solidFill>
              </a:rPr>
              <a:t>http</a:t>
            </a:r>
            <a:r>
              <a:rPr lang="en-GB">
                <a:solidFill>
                  <a:srgbClr val="FFFFFF"/>
                </a:solidFill>
              </a:rPr>
              <a:t>://</a:t>
            </a:r>
            <a:r>
              <a:rPr lang="en-GB">
                <a:solidFill>
                  <a:srgbClr val="FFE599"/>
                </a:solidFill>
              </a:rPr>
              <a:t>myappserver.com</a:t>
            </a:r>
            <a:r>
              <a:rPr lang="en-GB">
                <a:solidFill>
                  <a:srgbClr val="FFFFFF"/>
                </a:solidFill>
              </a:rPr>
              <a:t>:</a:t>
            </a:r>
            <a:r>
              <a:rPr lang="en-GB">
                <a:solidFill>
                  <a:srgbClr val="B4A7D6"/>
                </a:solidFill>
              </a:rPr>
              <a:t>9</a:t>
            </a:r>
            <a:r>
              <a:rPr lang="en-GB">
                <a:solidFill>
                  <a:srgbClr val="B4A7D6"/>
                </a:solidFill>
              </a:rPr>
              <a:t>081</a:t>
            </a:r>
            <a:r>
              <a:rPr lang="en-GB">
                <a:solidFill>
                  <a:srgbClr val="FFFFFF"/>
                </a:solidFill>
              </a:rPr>
              <a:t>/</a:t>
            </a:r>
            <a:r>
              <a:rPr lang="en-GB">
                <a:solidFill>
                  <a:srgbClr val="9FC5E8"/>
                </a:solidFill>
              </a:rPr>
              <a:t>app1</a:t>
            </a:r>
            <a:r>
              <a:rPr lang="en-GB">
                <a:solidFill>
                  <a:srgbClr val="FFFFFF"/>
                </a:solidFill>
              </a:rPr>
              <a:t>/</a:t>
            </a:r>
            <a:r>
              <a:rPr lang="en-GB">
                <a:solidFill>
                  <a:srgbClr val="EAD1DC"/>
                </a:solidFill>
              </a:rPr>
              <a:t>api</a:t>
            </a:r>
            <a:r>
              <a:rPr lang="en-GB">
                <a:solidFill>
                  <a:srgbClr val="FFFFFF"/>
                </a:solidFill>
              </a:rPr>
              <a:t>/</a:t>
            </a:r>
            <a:r>
              <a:rPr lang="en-GB">
                <a:solidFill>
                  <a:srgbClr val="00FFFF"/>
                </a:solidFill>
              </a:rPr>
              <a:t>client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