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80" r:id="rId7"/>
    <p:sldId id="281" r:id="rId8"/>
    <p:sldId id="282" r:id="rId9"/>
    <p:sldId id="283" r:id="rId10"/>
    <p:sldId id="289" r:id="rId11"/>
    <p:sldId id="284" r:id="rId12"/>
    <p:sldId id="285" r:id="rId13"/>
    <p:sldId id="286" r:id="rId14"/>
    <p:sldId id="287" r:id="rId15"/>
    <p:sldId id="290" r:id="rId16"/>
  </p:sldIdLst>
  <p:sldSz cx="12192000" cy="6858000"/>
  <p:notesSz cx="6858000" cy="9144000"/>
  <p:defaultTextStyle>
    <a:defPPr rtl="0">
      <a:defRPr lang="el-g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EA1BF-EAAD-4407-A7B7-C781ED18B926}" v="577" dt="2023-05-25T16:25:30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5" autoAdjust="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0EC7D35-77BB-4867-BAC6-5C40C37B98F1}" type="datetime1">
              <a:rPr lang="el-GR" smtClean="0"/>
              <a:t>25/5/2023</a:t>
            </a:fld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7ABAE7-72BE-4378-9C66-B300388DE536}" type="datetime1">
              <a:rPr lang="el-GR" noProof="0" smtClean="0"/>
              <a:t>25/5/2023</a:t>
            </a:fld>
            <a:endParaRPr lang="el-GR" noProof="0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 dirty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l-GR" smtClean="0"/>
              <a:t>10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12629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l-GR" smtClean="0"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1442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l-GR" smtClean="0"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l-GR" smtClean="0"/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6865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l-GR" smtClean="0"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99374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l-GR" smtClean="0"/>
              <a:t>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34514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l-GR" smtClean="0"/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61109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l-GR" smtClean="0"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05908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l-GR" smtClean="0"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66309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l-GR" smtClean="0"/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9501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Έλλειψη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l-GR" noProof="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n-US" noProof="0"/>
              <a:t>Click to edit Master subtitle style</a:t>
            </a:r>
            <a:endParaRPr lang="el-GR" noProof="0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EABDBA74-E4DB-4313-95D3-B7F630EE7B7F}" type="datetime1">
              <a:rPr lang="el-GR" noProof="0" smtClean="0"/>
              <a:t>25/5/2023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l-GR" noProof="0" smtClean="0"/>
              <a:t>‹#›</a:t>
            </a:fld>
            <a:endParaRPr lang="el-GR" noProof="0" dirty="0"/>
          </a:p>
        </p:txBody>
      </p:sp>
      <p:cxnSp>
        <p:nvCxnSpPr>
          <p:cNvPr id="8" name="Ευθεία γραμμή σύνδεσης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l-GR" noProof="0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l-GR" noProof="0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97E28-F60A-427B-851A-BCC048F06BC7}" type="datetime1">
              <a:rPr lang="el-GR" noProof="0" smtClean="0"/>
              <a:t>25/5/2023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n-US" noProof="0"/>
              <a:t>Click to edit Master title style</a:t>
            </a:r>
            <a:endParaRPr lang="el-GR" noProof="0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l-GR" noProof="0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A33EDB-81C3-4DAA-87EA-DA21D6A7FC6C}" type="datetime1">
              <a:rPr lang="el-GR" noProof="0" smtClean="0"/>
              <a:t>25/5/2023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l-GR" noProof="0" smtClean="0"/>
              <a:t>‹#›</a:t>
            </a:fld>
            <a:endParaRPr lang="el-GR" noProof="0" dirty="0"/>
          </a:p>
        </p:txBody>
      </p:sp>
      <p:cxnSp>
        <p:nvCxnSpPr>
          <p:cNvPr id="7" name="Ευθεία γραμμή σύνδεσης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l-GR" noProof="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l-GR" noProof="0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E5ACA5-56F5-4208-8101-108DA68822C6}" type="datetime1">
              <a:rPr lang="el-GR" noProof="0" smtClean="0"/>
              <a:t>25/5/2023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Έλλειψη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l-GR" noProof="0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AE694-814A-4F58-A8E2-AA9B6575E0B5}" type="datetime1">
              <a:rPr lang="el-GR" noProof="0" smtClean="0"/>
              <a:t>25/5/2023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l-GR" noProof="0" smtClean="0"/>
              <a:t>‹#›</a:t>
            </a:fld>
            <a:endParaRPr lang="el-GR" noProof="0" dirty="0"/>
          </a:p>
        </p:txBody>
      </p:sp>
      <p:cxnSp>
        <p:nvCxnSpPr>
          <p:cNvPr id="8" name="Ευθεία γραμμή σύνδεσης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l-GR" noProof="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l-GR" noProof="0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l-GR" noProof="0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B30D4A-F623-45A5-BE49-543B4B609AF2}" type="datetime1">
              <a:rPr lang="el-GR" noProof="0" smtClean="0"/>
              <a:t>25/5/2023</a:t>
            </a:fld>
            <a:endParaRPr lang="el-GR" noProof="0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Τίτλος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l-GR" noProof="0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l-GR" noProof="0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l-GR" noProof="0" dirty="0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412F62-D18F-463A-9A7E-E4809AAD76E4}" type="datetime1">
              <a:rPr lang="el-GR" noProof="0" smtClean="0"/>
              <a:t>25/5/2023</a:t>
            </a:fld>
            <a:endParaRPr lang="el-GR" noProof="0" dirty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l-GR" noProof="0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009D47-CF8A-48CB-81B8-5988DBFADA28}" type="datetime1">
              <a:rPr lang="el-GR" noProof="0" smtClean="0"/>
              <a:t>25/5/2023</a:t>
            </a:fld>
            <a:endParaRPr lang="el-GR" noProof="0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B075A6-4B0E-489A-92E5-C2C81D969D11}" type="datetime1">
              <a:rPr lang="el-GR" noProof="0" smtClean="0"/>
              <a:t>25/5/2023</a:t>
            </a:fld>
            <a:endParaRPr lang="el-GR" noProof="0" dirty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l-GR" noProof="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l-GR" noProof="0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290451-C354-46E0-BBD8-0317D7A1384C}" type="datetime1">
              <a:rPr lang="el-GR" noProof="0" smtClean="0"/>
              <a:t>25/5/2023</a:t>
            </a:fld>
            <a:endParaRPr lang="el-GR" noProof="0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l-GR" noProof="0" dirty="0"/>
          </a:p>
        </p:txBody>
      </p:sp>
      <p:sp>
        <p:nvSpPr>
          <p:cNvPr id="3" name="Θέση εικόνας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l-GR" noProof="0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AA40D-D363-46A0-9276-B6A4797DC9A5}" type="datetime1">
              <a:rPr lang="el-GR" noProof="0" smtClean="0"/>
              <a:t>25/5/2023</a:t>
            </a:fld>
            <a:endParaRPr lang="el-GR" noProof="0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l-GR" noProof="0" smtClean="0"/>
              <a:t>‹#›</a:t>
            </a:fld>
            <a:endParaRPr lang="el-GR" noProof="0" dirty="0"/>
          </a:p>
        </p:txBody>
      </p:sp>
      <p:cxnSp>
        <p:nvCxnSpPr>
          <p:cNvPr id="8" name="Ευθεία γραμμή σύνδεσης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1500">
              <a:srgbClr val="C7EBF9"/>
            </a:gs>
            <a:gs pos="67000">
              <a:schemeClr val="bg1"/>
            </a:gs>
            <a:gs pos="95000">
              <a:schemeClr val="accent1">
                <a:lumMod val="40000"/>
                <a:lumOff val="60000"/>
                <a:alpha val="60000"/>
              </a:schemeClr>
            </a:gs>
            <a:gs pos="85000">
              <a:schemeClr val="accent1">
                <a:lumMod val="20000"/>
                <a:lumOff val="80000"/>
                <a:alpha val="46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l-GR" noProof="0" dirty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F98FDC76-A1F5-4EE8-BDE3-5EFC56AAE7AD}" type="datetime1">
              <a:rPr lang="el-GR" noProof="0" smtClean="0"/>
              <a:t>25/5/2023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el-GR" noProof="0" smtClean="0"/>
              <a:pPr/>
              <a:t>‹#›</a:t>
            </a:fld>
            <a:endParaRPr lang="el-GR" noProof="0" dirty="0"/>
          </a:p>
        </p:txBody>
      </p:sp>
      <p:cxnSp>
        <p:nvCxnSpPr>
          <p:cNvPr id="7" name="Ευθεία γραμμή σύνδεσης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>
              <a:latin typeface="Calibri" panose="020F0502020204030204" pitchFamily="34" charset="0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Ορθογώνιο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>
              <a:latin typeface="Calibri" panose="020F0502020204030204" pitchFamily="34" charset="0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3511" y="3429000"/>
            <a:ext cx="8295215" cy="1090938"/>
          </a:xfrm>
        </p:spPr>
        <p:txBody>
          <a:bodyPr rtlCol="0" anchor="b">
            <a:normAutofit fontScale="90000"/>
          </a:bodyPr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Η ΓΛΩΣΣΑ ΠΡΟΓΡΑΜΜΑΤΙΣΜΟΥ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LUA</a:t>
            </a:r>
            <a:endParaRPr lang="el-G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774186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el-GR" dirty="0">
                <a:solidFill>
                  <a:srgbClr val="FFFFFF"/>
                </a:solidFill>
              </a:rPr>
              <a:t>ΕΡΓΑΣΙΑ ΣΤΟ ΜΑΘΗΜΑ ΤΩΝ ΜΕΤΑΓΛΩΤΤΙΣΤΩΝ</a:t>
            </a:r>
          </a:p>
          <a:p>
            <a:pPr algn="ctr" rtl="0"/>
            <a:r>
              <a:rPr lang="el-GR" dirty="0">
                <a:solidFill>
                  <a:srgbClr val="FFFFFF"/>
                </a:solidFill>
              </a:rPr>
              <a:t>ΟΜΑΔΑ 46</a:t>
            </a:r>
          </a:p>
        </p:txBody>
      </p:sp>
      <p:cxnSp>
        <p:nvCxnSpPr>
          <p:cNvPr id="23" name="Ευθεία γραμμή σύνδεσης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lue circ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99C922ED-635F-D5CC-24A1-071301D86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51" y="369676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algn="ctr"/>
            <a:r>
              <a:rPr lang="el-GR" sz="7200" dirty="0"/>
              <a:t>ΜΕΤΑΓΛΩΤτΙΣΤΗΣ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87F32-E0DC-04E3-710E-7BF004C38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61" y="2301646"/>
            <a:ext cx="5071871" cy="1499616"/>
          </a:xfrm>
        </p:spPr>
        <p:txBody>
          <a:bodyPr>
            <a:normAutofit/>
          </a:bodyPr>
          <a:lstStyle/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dirty="0"/>
              <a:t>Abstract Syntax Tree (</a:t>
            </a:r>
            <a:r>
              <a:rPr lang="en-US" b="1" dirty="0"/>
              <a:t>AST</a:t>
            </a:r>
            <a:r>
              <a:rPr lang="en-US" dirty="0"/>
              <a:t>) to Bytecode</a:t>
            </a:r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b="1" dirty="0"/>
              <a:t>Interpreted</a:t>
            </a:r>
            <a:r>
              <a:rPr lang="en-US" dirty="0"/>
              <a:t>: Lua Virtual Machine (Lua VM)</a:t>
            </a:r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b="1" dirty="0"/>
              <a:t>Register Machine</a:t>
            </a:r>
          </a:p>
        </p:txBody>
      </p:sp>
      <p:pic>
        <p:nvPicPr>
          <p:cNvPr id="6" name="Picture 5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4E81E0D1-C4A9-22C4-B0A9-6B130C1F1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61" y="4631711"/>
            <a:ext cx="5257800" cy="1590675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AC498CB-FFD9-C88F-FFB9-DBB98DEAA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056" y="2084832"/>
            <a:ext cx="4092816" cy="418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algn="ctr"/>
            <a:r>
              <a:rPr lang="el-GR" sz="7200" dirty="0"/>
              <a:t>ΧΡΗΣΕΙΣ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87F32-E0DC-04E3-710E-7BF004C38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b="1" dirty="0"/>
              <a:t>Frameworks:</a:t>
            </a:r>
            <a:r>
              <a:rPr lang="en-US" dirty="0"/>
              <a:t> OpenResty, Lapis, Luvit </a:t>
            </a:r>
            <a:r>
              <a:rPr lang="el-GR" dirty="0"/>
              <a:t>και άλλα</a:t>
            </a:r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b="1" dirty="0"/>
              <a:t>Εφαρμογές:</a:t>
            </a:r>
            <a:r>
              <a:rPr lang="el-GR" dirty="0"/>
              <a:t> </a:t>
            </a:r>
            <a:r>
              <a:rPr lang="en-US" dirty="0"/>
              <a:t>Cisco Systems, Adobe Photoshop Lightroom, Blackmagic Fusion, DaVinci Resolve, Moho, MySQL Workbench, VLC Media Player</a:t>
            </a:r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b="1" dirty="0"/>
              <a:t>Game Engines:</a:t>
            </a:r>
            <a:r>
              <a:rPr lang="en-US" dirty="0"/>
              <a:t> Leadwerks Game Engine, CRYENGINE, Core</a:t>
            </a:r>
            <a:endParaRPr lang="en-US" b="1" dirty="0"/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b="1" dirty="0"/>
              <a:t>Παιχνίδια (</a:t>
            </a:r>
            <a:r>
              <a:rPr lang="en-US" b="1" dirty="0"/>
              <a:t>Video Games</a:t>
            </a:r>
            <a:r>
              <a:rPr lang="el-GR" b="1" dirty="0"/>
              <a:t>)</a:t>
            </a:r>
            <a:r>
              <a:rPr lang="en-US" b="1" dirty="0"/>
              <a:t>:</a:t>
            </a:r>
            <a:r>
              <a:rPr lang="en-US" dirty="0"/>
              <a:t> Angry Birds, Far Cry, World Of Warcraft, Dota 2, Roblox, Civilization IV </a:t>
            </a:r>
            <a:r>
              <a:rPr lang="el-GR" dirty="0"/>
              <a:t>και άλλα</a:t>
            </a:r>
          </a:p>
        </p:txBody>
      </p:sp>
      <p:pic>
        <p:nvPicPr>
          <p:cNvPr id="5" name="Picture 4" descr="A green bird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9FF1E23D-1114-5764-1DCD-B36E273D0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887" y="1476693"/>
            <a:ext cx="2590400" cy="1618613"/>
          </a:xfrm>
          <a:prstGeom prst="rect">
            <a:avLst/>
          </a:prstGeom>
        </p:spPr>
      </p:pic>
      <p:pic>
        <p:nvPicPr>
          <p:cNvPr id="7" name="Picture 6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EEB9A7D-C30C-21AB-BB8F-59BAF7FFC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0213" y="2384275"/>
            <a:ext cx="2127221" cy="1121065"/>
          </a:xfrm>
          <a:prstGeom prst="rect">
            <a:avLst/>
          </a:prstGeom>
        </p:spPr>
      </p:pic>
      <p:pic>
        <p:nvPicPr>
          <p:cNvPr id="9" name="Picture 8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5E968F0C-D2C2-62F7-3980-C64AF4F45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7144" y="2764244"/>
            <a:ext cx="2081077" cy="2081077"/>
          </a:xfrm>
          <a:prstGeom prst="rect">
            <a:avLst/>
          </a:prstGeom>
        </p:spPr>
      </p:pic>
      <p:pic>
        <p:nvPicPr>
          <p:cNvPr id="11" name="Picture 10" descr="A cartoon bird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08708B8-8774-A919-8992-9D6367CA3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868" y="4606182"/>
            <a:ext cx="2345821" cy="2345821"/>
          </a:xfrm>
          <a:prstGeom prst="rect">
            <a:avLst/>
          </a:prstGeom>
        </p:spPr>
      </p:pic>
      <p:pic>
        <p:nvPicPr>
          <p:cNvPr id="13" name="Picture 12" descr="A white square with a square cut out&#10;&#10;Description automatically generated with medium confidence">
            <a:extLst>
              <a:ext uri="{FF2B5EF4-FFF2-40B4-BE49-F238E27FC236}">
                <a16:creationId xmlns:a16="http://schemas.microsoft.com/office/drawing/2014/main" id="{6375966B-2A1D-4273-B045-A7A1F168A8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1969" y="4974652"/>
            <a:ext cx="1724389" cy="1608880"/>
          </a:xfrm>
          <a:prstGeom prst="rect">
            <a:avLst/>
          </a:prstGeom>
        </p:spPr>
      </p:pic>
      <p:pic>
        <p:nvPicPr>
          <p:cNvPr id="15" name="Picture 1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1F4EAD7-299D-7BB8-2A4F-64B9F336E7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6555" y="5028592"/>
            <a:ext cx="3787315" cy="124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69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262F4F2B-F3D7-AFDB-B83D-6F4F59E06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8" y="2662016"/>
            <a:ext cx="3432045" cy="3432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036483-7B15-74A1-0F03-325F89DB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484" y="794758"/>
            <a:ext cx="10000717" cy="1016949"/>
          </a:xfrm>
        </p:spPr>
        <p:txBody>
          <a:bodyPr/>
          <a:lstStyle/>
          <a:p>
            <a:pPr algn="ctr"/>
            <a:r>
              <a:rPr lang="el-GR" dirty="0"/>
              <a:t>ευχαριστουμε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53C8-C03E-6802-239E-5C61284EF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805" y="1645067"/>
            <a:ext cx="9720073" cy="346104"/>
          </a:xfrm>
        </p:spPr>
        <p:txBody>
          <a:bodyPr/>
          <a:lstStyle/>
          <a:p>
            <a:pPr algn="ctr"/>
            <a:r>
              <a:rPr lang="el-GR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Ευστάθιος Καραγιάννης | Κωνσταντίνος Λεοντιάδης | Ιωάννης Παπαδημητρίου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0784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 anchor="ctr">
            <a:normAutofit/>
          </a:bodyPr>
          <a:lstStyle/>
          <a:p>
            <a:r>
              <a:rPr lang="el-GR"/>
              <a:t>ΕΙΣΑΓΩΓΗ</a:t>
            </a:r>
          </a:p>
        </p:txBody>
      </p:sp>
      <p:pic>
        <p:nvPicPr>
          <p:cNvPr id="7" name="Content Placeholder 6" descr="A blue circ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F26A791C-C8BD-8B8F-1C3B-0B9994F6D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61888" y="822960"/>
            <a:ext cx="5184648" cy="5184648"/>
          </a:xfrm>
          <a:noFill/>
        </p:spPr>
      </p:pic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9545F450-2D85-2FC3-4F6D-AE7570A61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576" y="2257506"/>
            <a:ext cx="4652672" cy="3762294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Ελαφριά (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Lightweight</a:t>
            </a:r>
            <a:r>
              <a:rPr lang="el-G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Υψηλού επιπέδου (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High-Level</a:t>
            </a:r>
            <a:r>
              <a:rPr lang="el-G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Multi-Paradigm</a:t>
            </a:r>
          </a:p>
          <a:p>
            <a:pPr marL="285750" indent="-28575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Embedded Use</a:t>
            </a:r>
          </a:p>
          <a:p>
            <a:pPr marL="285750" indent="-28575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Διερμηνευμένη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(Interpreted)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algn="ctr"/>
            <a:r>
              <a:rPr lang="el-GR" sz="7200" dirty="0"/>
              <a:t>ΙΣΤΟΡΙΑ</a:t>
            </a:r>
          </a:p>
        </p:txBody>
      </p:sp>
      <p:pic>
        <p:nvPicPr>
          <p:cNvPr id="6" name="Picture 5" descr="A group of men smiling&#10;&#10;Description automatically generated with medium confidence">
            <a:extLst>
              <a:ext uri="{FF2B5EF4-FFF2-40B4-BE49-F238E27FC236}">
                <a16:creationId xmlns:a16="http://schemas.microsoft.com/office/drawing/2014/main" id="{94BA5924-B702-3587-FAA9-3906FFB244F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775"/>
          <a:stretch/>
        </p:blipFill>
        <p:spPr>
          <a:xfrm>
            <a:off x="1447800" y="3192709"/>
            <a:ext cx="1732111" cy="2834711"/>
          </a:xfrm>
          <a:prstGeom prst="rect">
            <a:avLst/>
          </a:prstGeom>
        </p:spPr>
      </p:pic>
      <p:pic>
        <p:nvPicPr>
          <p:cNvPr id="8" name="Picture 7" descr="A group of men smiling&#10;&#10;Description automatically generated with medium confidence">
            <a:extLst>
              <a:ext uri="{FF2B5EF4-FFF2-40B4-BE49-F238E27FC236}">
                <a16:creationId xmlns:a16="http://schemas.microsoft.com/office/drawing/2014/main" id="{C6E5F030-716C-66EC-F2C0-DAF1D339D8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35" r="32039"/>
          <a:stretch/>
        </p:blipFill>
        <p:spPr>
          <a:xfrm>
            <a:off x="5018108" y="3192709"/>
            <a:ext cx="1732111" cy="2834710"/>
          </a:xfrm>
          <a:prstGeom prst="rect">
            <a:avLst/>
          </a:prstGeom>
        </p:spPr>
      </p:pic>
      <p:pic>
        <p:nvPicPr>
          <p:cNvPr id="10" name="Picture 9" descr="A group of men smiling&#10;&#10;Description automatically generated with medium confidence">
            <a:extLst>
              <a:ext uri="{FF2B5EF4-FFF2-40B4-BE49-F238E27FC236}">
                <a16:creationId xmlns:a16="http://schemas.microsoft.com/office/drawing/2014/main" id="{F55883E9-C215-9B4E-66CF-8D6F15A4BA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75"/>
          <a:stretch/>
        </p:blipFill>
        <p:spPr>
          <a:xfrm>
            <a:off x="9095495" y="3192709"/>
            <a:ext cx="1648705" cy="28347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A03D9C-7180-38C7-6846-BB2E0B8F9738}"/>
              </a:ext>
            </a:extLst>
          </p:cNvPr>
          <p:cNvSpPr txBox="1"/>
          <p:nvPr/>
        </p:nvSpPr>
        <p:spPr>
          <a:xfrm>
            <a:off x="1447800" y="6156313"/>
            <a:ext cx="173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WALDEMAR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9A8F5F-DFE4-7403-CD2D-09FFB5B29F02}"/>
              </a:ext>
            </a:extLst>
          </p:cNvPr>
          <p:cNvSpPr txBox="1"/>
          <p:nvPr/>
        </p:nvSpPr>
        <p:spPr>
          <a:xfrm>
            <a:off x="4863804" y="6156313"/>
            <a:ext cx="204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ROBERTO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IERUSALIMSCHY</a:t>
            </a:r>
            <a:endParaRPr lang="el-GR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49F55-FD7A-7A05-3498-73B6F71FE612}"/>
              </a:ext>
            </a:extLst>
          </p:cNvPr>
          <p:cNvSpPr txBox="1"/>
          <p:nvPr/>
        </p:nvSpPr>
        <p:spPr>
          <a:xfrm>
            <a:off x="8947011" y="6156312"/>
            <a:ext cx="194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LUIZ HENRIQUE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FIGUEIREDO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29F38F-31D9-4949-923B-22C532B4276C}"/>
              </a:ext>
            </a:extLst>
          </p:cNvPr>
          <p:cNvSpPr txBox="1"/>
          <p:nvPr/>
        </p:nvSpPr>
        <p:spPr>
          <a:xfrm>
            <a:off x="6750219" y="3192709"/>
            <a:ext cx="14618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" panose="020B0502040504020204" pitchFamily="34"/>
              </a:rPr>
              <a:t>Assistant professor at the Department of Computer Science of PUC-Rio</a:t>
            </a:r>
            <a:endParaRPr lang="el-GR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C090E-A7B6-B84D-92CD-30CEC303548A}"/>
              </a:ext>
            </a:extLst>
          </p:cNvPr>
          <p:cNvSpPr txBox="1"/>
          <p:nvPr/>
        </p:nvSpPr>
        <p:spPr>
          <a:xfrm>
            <a:off x="7845039" y="4746278"/>
            <a:ext cx="125045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/>
              </a:rPr>
              <a:t>P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" panose="020B0502040504020204" pitchFamily="34"/>
              </a:rPr>
              <a:t>ost-doctoral fellow, first at IMPA and later at Tecgraf</a:t>
            </a:r>
            <a:endParaRPr lang="el-GR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955497-7BB0-D9A1-D408-B88EB6991C61}"/>
              </a:ext>
            </a:extLst>
          </p:cNvPr>
          <p:cNvSpPr txBox="1"/>
          <p:nvPr/>
        </p:nvSpPr>
        <p:spPr>
          <a:xfrm>
            <a:off x="3179911" y="3192709"/>
            <a:ext cx="13493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" panose="020B0502040504020204" pitchFamily="34"/>
              </a:rPr>
              <a:t>Ph.D. student in Computer Science at PUC-Rio</a:t>
            </a:r>
            <a:endParaRPr lang="el-GR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6447468-5D7D-6DAB-A1BF-787B16226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268" y="1984719"/>
            <a:ext cx="9599414" cy="75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6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 anchor="ctr">
            <a:normAutofit/>
          </a:bodyPr>
          <a:lstStyle/>
          <a:p>
            <a:r>
              <a:rPr lang="el-GR"/>
              <a:t>ΜΕΡΙΔΙΟ ΑΓΟΡΑΣ</a:t>
            </a:r>
          </a:p>
        </p:txBody>
      </p:sp>
      <p:pic>
        <p:nvPicPr>
          <p:cNvPr id="5" name="Content Placeholder 4" descr="A picture containing line, plot, text&#10;&#10;Description automatically generated">
            <a:extLst>
              <a:ext uri="{FF2B5EF4-FFF2-40B4-BE49-F238E27FC236}">
                <a16:creationId xmlns:a16="http://schemas.microsoft.com/office/drawing/2014/main" id="{AA1F95CD-1AC9-944E-A9B7-274CE1A9F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252" y="1796434"/>
            <a:ext cx="7620252" cy="2728431"/>
          </a:xfrm>
          <a:noFill/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BB48F8B-0713-9378-E226-1327CB229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868" y="1655489"/>
            <a:ext cx="2715004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7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algn="ctr"/>
            <a:r>
              <a:rPr lang="en-US" sz="7200" dirty="0"/>
              <a:t>SPECIFICATIONS</a:t>
            </a:r>
            <a:endParaRPr lang="el-GR" sz="7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87F32-E0DC-04E3-710E-7BF004C38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sz="2100" b="1" dirty="0"/>
              <a:t>Τύποι Δεδομένων: </a:t>
            </a:r>
            <a:r>
              <a:rPr lang="en-US" sz="2100" dirty="0"/>
              <a:t>Nil, Boolean, String, Table, Function, Thread, UserData, Coroutines</a:t>
            </a:r>
            <a:endParaRPr lang="el-GR" sz="2100" dirty="0"/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sz="2100" b="1" dirty="0"/>
              <a:t>Μεταβλητές</a:t>
            </a:r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sz="2100" b="1" dirty="0"/>
              <a:t>Τελεστές: </a:t>
            </a:r>
            <a:r>
              <a:rPr lang="el-GR" sz="2100" dirty="0"/>
              <a:t>Αριθμητικοί, Σχεσιακοί, Λογικοί, Δυφιοτελής κτλ.</a:t>
            </a:r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sz="2100" b="1" dirty="0"/>
              <a:t>Iterators</a:t>
            </a:r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sz="2100" b="1" dirty="0"/>
              <a:t>Δομές Δεδομένων: </a:t>
            </a:r>
            <a:r>
              <a:rPr lang="en-US" sz="2100" dirty="0"/>
              <a:t>Tables, Arrays, Linked List, Queue, Stack, Set</a:t>
            </a:r>
            <a:endParaRPr lang="el-GR" sz="2100" dirty="0"/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sz="2100" b="1" dirty="0"/>
              <a:t>Δομές Ελέγχου</a:t>
            </a:r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sz="2100" b="1" dirty="0"/>
              <a:t>Συναρτήσεις</a:t>
            </a:r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sz="2100" b="1" dirty="0"/>
              <a:t>Μεταπίνακες</a:t>
            </a:r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324659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algn="ctr"/>
            <a:r>
              <a:rPr lang="el-GR" sz="3800" dirty="0"/>
              <a:t>ΑντικειμενοστραφΗς ΠΡΟΓΡΑΜΜΑΤΙΣΜΟΣ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87F32-E0DC-04E3-710E-7BF004C38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sz="2600" b="1" dirty="0"/>
              <a:t>Κλάσεις</a:t>
            </a:r>
            <a:r>
              <a:rPr lang="el-GR" sz="2600" dirty="0"/>
              <a:t> (</a:t>
            </a:r>
            <a:r>
              <a:rPr lang="en-US" sz="2600" dirty="0"/>
              <a:t>Classes</a:t>
            </a:r>
            <a:r>
              <a:rPr lang="el-GR" sz="2600" dirty="0"/>
              <a:t>)</a:t>
            </a:r>
            <a:endParaRPr lang="en-US" sz="2600" dirty="0"/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sz="2600" b="1" dirty="0"/>
              <a:t>Κληρονομικότητα</a:t>
            </a:r>
            <a:r>
              <a:rPr lang="el-GR" sz="2600" dirty="0"/>
              <a:t> (</a:t>
            </a:r>
            <a:r>
              <a:rPr lang="en-US" sz="2600" dirty="0"/>
              <a:t>Inheritance</a:t>
            </a:r>
            <a:r>
              <a:rPr lang="el-GR" sz="2600" dirty="0"/>
              <a:t>)</a:t>
            </a:r>
            <a:endParaRPr lang="en-US" sz="2600" dirty="0"/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sz="2600" b="1" dirty="0"/>
              <a:t>Πολυμορφισμός</a:t>
            </a:r>
            <a:r>
              <a:rPr lang="el-GR" sz="2600" dirty="0"/>
              <a:t> (</a:t>
            </a:r>
            <a:r>
              <a:rPr lang="en-US" sz="2600" dirty="0"/>
              <a:t>Polymorphism</a:t>
            </a:r>
            <a:r>
              <a:rPr lang="el-GR" sz="2600" dirty="0"/>
              <a:t>)</a:t>
            </a:r>
            <a:endParaRPr lang="en-US" sz="2600" dirty="0"/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sz="2600" b="1" dirty="0"/>
              <a:t>Ενθυλάκωση</a:t>
            </a:r>
            <a:r>
              <a:rPr lang="el-GR" sz="2600" dirty="0"/>
              <a:t> (</a:t>
            </a:r>
            <a:r>
              <a:rPr lang="en-US" sz="2600" dirty="0"/>
              <a:t>Encapsulation</a:t>
            </a:r>
            <a:r>
              <a:rPr lang="el-GR" sz="2600" dirty="0"/>
              <a:t>)</a:t>
            </a:r>
            <a:endParaRPr lang="en-US" sz="2600" dirty="0"/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sz="2600" b="1" dirty="0"/>
              <a:t>Πακέτα</a:t>
            </a:r>
            <a:r>
              <a:rPr lang="el-GR" sz="2600" dirty="0"/>
              <a:t> </a:t>
            </a:r>
            <a:r>
              <a:rPr lang="en-US" sz="2600" dirty="0"/>
              <a:t>(Modules)</a:t>
            </a:r>
            <a:endParaRPr lang="el-GR" sz="2600" dirty="0"/>
          </a:p>
        </p:txBody>
      </p:sp>
    </p:spTree>
    <p:extLst>
      <p:ext uri="{BB962C8B-B14F-4D97-AF65-F5344CB8AC3E}">
        <p14:creationId xmlns:p14="http://schemas.microsoft.com/office/powerpoint/2010/main" val="153237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en-US" sz="7200" dirty="0"/>
              <a:t>Garbage collector</a:t>
            </a:r>
            <a:endParaRPr lang="el-GR" sz="7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4B949-824C-3043-55A9-DB6B476BAC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dirty="0">
                <a:solidFill>
                  <a:srgbClr val="000080"/>
                </a:solidFill>
              </a:rPr>
              <a:t>INCREMENTAL GARBAGE COLLECTOR</a:t>
            </a:r>
            <a:endParaRPr lang="el-GR" sz="2200" dirty="0">
              <a:solidFill>
                <a:srgbClr val="000080"/>
              </a:solidFill>
            </a:endParaRPr>
          </a:p>
        </p:txBody>
      </p:sp>
      <p:pic>
        <p:nvPicPr>
          <p:cNvPr id="9" name="Content Placeholder 8" descr="A picture containing cartoon, circle, sketch, drawing&#10;&#10;Description automatically generated">
            <a:extLst>
              <a:ext uri="{FF2B5EF4-FFF2-40B4-BE49-F238E27FC236}">
                <a16:creationId xmlns:a16="http://schemas.microsoft.com/office/drawing/2014/main" id="{A5769494-FB09-FEB5-F6FC-544AF53799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70744" y="2967038"/>
            <a:ext cx="4460950" cy="334168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10013E-7121-F5BC-0DA6-2927B639A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dirty="0">
                <a:solidFill>
                  <a:srgbClr val="000080"/>
                </a:solidFill>
              </a:rPr>
              <a:t>GENERATIONAL GARBAGE COLLECTOR</a:t>
            </a:r>
            <a:endParaRPr lang="el-GR" sz="2200" dirty="0">
              <a:solidFill>
                <a:srgbClr val="000080"/>
              </a:solidFill>
            </a:endParaRPr>
          </a:p>
        </p:txBody>
      </p:sp>
      <p:pic>
        <p:nvPicPr>
          <p:cNvPr id="11" name="Content Placeholder 10" descr="A picture containing sketch, drawing, clipart, illustration&#10;&#10;Description automatically generated">
            <a:extLst>
              <a:ext uri="{FF2B5EF4-FFF2-40B4-BE49-F238E27FC236}">
                <a16:creationId xmlns:a16="http://schemas.microsoft.com/office/drawing/2014/main" id="{25213BE8-4C8C-900C-DCE3-DBC122A3DE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080542" y="2967038"/>
            <a:ext cx="4575928" cy="3341687"/>
          </a:xfrm>
        </p:spPr>
      </p:pic>
    </p:spTree>
    <p:extLst>
      <p:ext uri="{BB962C8B-B14F-4D97-AF65-F5344CB8AC3E}">
        <p14:creationId xmlns:p14="http://schemas.microsoft.com/office/powerpoint/2010/main" val="235415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algn="ctr"/>
            <a:r>
              <a:rPr lang="el-GR" sz="7200" dirty="0"/>
              <a:t>ΓΡΑΜΜΑΤΙΚΗ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87F32-E0DC-04E3-710E-7BF004C38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dirty="0"/>
              <a:t>Extended Backus-Naur Form (Extended BNF </a:t>
            </a:r>
            <a:r>
              <a:rPr lang="el-GR" dirty="0"/>
              <a:t>ή</a:t>
            </a:r>
            <a:r>
              <a:rPr lang="en-US" dirty="0"/>
              <a:t> </a:t>
            </a:r>
            <a:r>
              <a:rPr lang="en-US" b="1" dirty="0"/>
              <a:t>EBNF</a:t>
            </a:r>
            <a:r>
              <a:rPr lang="en-US" dirty="0"/>
              <a:t>)</a:t>
            </a:r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b="1" dirty="0"/>
              <a:t>Parser</a:t>
            </a:r>
            <a:r>
              <a:rPr lang="en-US" dirty="0"/>
              <a:t>: LL(1)</a:t>
            </a:r>
            <a:r>
              <a:rPr lang="el-GR" dirty="0"/>
              <a:t> με επιπλέον προβλέψεις υπό συνθήκες και </a:t>
            </a:r>
            <a:r>
              <a:rPr lang="en-US" dirty="0"/>
              <a:t>backtracking</a:t>
            </a:r>
            <a:endParaRPr lang="el-GR" dirty="0"/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dirty="0"/>
              <a:t>Στηρίζεται στην </a:t>
            </a:r>
            <a:r>
              <a:rPr lang="en-US" b="1" dirty="0"/>
              <a:t>expdesc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/>
              <a:t>μία δομή της </a:t>
            </a:r>
            <a:r>
              <a:rPr lang="en-US" dirty="0"/>
              <a:t>C </a:t>
            </a:r>
            <a:r>
              <a:rPr lang="el-GR" dirty="0"/>
              <a:t>στο αρχείο </a:t>
            </a:r>
            <a:r>
              <a:rPr lang="en-US" dirty="0"/>
              <a:t>lparcer.c,</a:t>
            </a:r>
            <a:r>
              <a:rPr lang="el-GR" dirty="0"/>
              <a:t> η οποία αποθηκεύει τις καταστάσεις από τις οποίες περνάει ο </a:t>
            </a:r>
            <a:r>
              <a:rPr lang="en-US" dirty="0"/>
              <a:t>parser</a:t>
            </a:r>
            <a:endParaRPr lang="el-GR" dirty="0"/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b="1" dirty="0"/>
              <a:t>Καταστάσεις του </a:t>
            </a:r>
            <a:r>
              <a:rPr lang="en-US" b="1" dirty="0"/>
              <a:t>parser</a:t>
            </a:r>
            <a:r>
              <a:rPr lang="en-US" dirty="0"/>
              <a:t>: </a:t>
            </a:r>
            <a:r>
              <a:rPr lang="en-US" dirty="0">
                <a:solidFill>
                  <a:srgbClr val="0D0D0D"/>
                </a:solidFill>
                <a:effectLst/>
                <a:ea typeface="Constantia" panose="02030602050306030303" pitchFamily="18" charset="0"/>
                <a:cs typeface="Calibri" panose="020F0502020204030204" pitchFamily="34" charset="0"/>
              </a:rPr>
              <a:t>VVOID, VRELOCABLE, VNONRELOC, VLOCAL, VCALL, VINDEXED</a:t>
            </a:r>
            <a:endParaRPr lang="el-GR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78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algn="ctr"/>
            <a:r>
              <a:rPr lang="el-GR" sz="7200" dirty="0"/>
              <a:t>ΣΥΝΤΑΚΤΙΚΟ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87F32-E0DC-04E3-710E-7BF004C38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dirty="0"/>
              <a:t>Στα αριστερά του κάθε κανόνα βρίσκονται οι </a:t>
            </a:r>
            <a:r>
              <a:rPr lang="el-GR" b="1" dirty="0"/>
              <a:t>μη-τερματικές τιμές </a:t>
            </a:r>
            <a:r>
              <a:rPr lang="el-GR" dirty="0"/>
              <a:t>προς αντικατάσταση</a:t>
            </a:r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b="1" dirty="0"/>
              <a:t>Χαρακτήρας αντικατάστασης </a:t>
            </a:r>
            <a:r>
              <a:rPr lang="el-GR" dirty="0"/>
              <a:t>‘::=‘</a:t>
            </a:r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b="1" dirty="0"/>
              <a:t>Χαρακτήρας Διάζευξης Κανόνων </a:t>
            </a:r>
            <a:r>
              <a:rPr lang="el-GR" dirty="0"/>
              <a:t>‘|’</a:t>
            </a:r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b="1" dirty="0"/>
              <a:t>Literals: </a:t>
            </a:r>
            <a:r>
              <a:rPr lang="en-US" dirty="0"/>
              <a:t>Unary and Binary Operators</a:t>
            </a:r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b="1" dirty="0"/>
              <a:t>Άγκιστρα {}: </a:t>
            </a:r>
            <a:r>
              <a:rPr lang="el-GR" dirty="0"/>
              <a:t>Εμφανίζεται από 0 ή περισσότερες φορές</a:t>
            </a:r>
            <a:endParaRPr lang="el-GR" b="1" dirty="0"/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b="1" dirty="0"/>
              <a:t>Αγκύλες []: </a:t>
            </a:r>
            <a:r>
              <a:rPr lang="el-GR" dirty="0"/>
              <a:t>Προαιρετική τιμή</a:t>
            </a:r>
            <a:endParaRPr lang="el-GR" b="1" dirty="0"/>
          </a:p>
          <a:p>
            <a:pPr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l-GR" b="1" dirty="0"/>
              <a:t>Βασικά </a:t>
            </a:r>
            <a:r>
              <a:rPr lang="en-US" b="1" dirty="0"/>
              <a:t>Non-Literals</a:t>
            </a:r>
            <a:r>
              <a:rPr lang="el-GR" dirty="0"/>
              <a:t>: </a:t>
            </a:r>
            <a:r>
              <a:rPr lang="en-US" dirty="0"/>
              <a:t>Name, Numeral, LiteralString</a:t>
            </a:r>
          </a:p>
        </p:txBody>
      </p:sp>
    </p:spTree>
    <p:extLst>
      <p:ext uri="{BB962C8B-B14F-4D97-AF65-F5344CB8AC3E}">
        <p14:creationId xmlns:p14="http://schemas.microsoft.com/office/powerpoint/2010/main" val="3007354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Ολοκλήρωμα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159_TF22378848.potx" id="{51E92035-72BC-4B07-89CE-59A925E51368}" vid="{AC9007D9-22C0-4E44-B232-42ADFD1A740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E985D0D6E901A545882046BFF50E82F7" ma:contentTypeVersion="2" ma:contentTypeDescription="Δημιουργία νέου εγγράφου" ma:contentTypeScope="" ma:versionID="f58e4957df8032e0e9daa6b0681274c0">
  <xsd:schema xmlns:xsd="http://www.w3.org/2001/XMLSchema" xmlns:xs="http://www.w3.org/2001/XMLSchema" xmlns:p="http://schemas.microsoft.com/office/2006/metadata/properties" xmlns:ns3="d4f38a52-40f7-4e07-aedc-6fb25509aaab" targetNamespace="http://schemas.microsoft.com/office/2006/metadata/properties" ma:root="true" ma:fieldsID="ec6727ffaa8515fb456de3fe44c966d4" ns3:_="">
    <xsd:import namespace="d4f38a52-40f7-4e07-aedc-6fb25509aa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f38a52-40f7-4e07-aedc-6fb25509aa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d4f38a52-40f7-4e07-aedc-6fb25509aaab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FBE639-F094-47E1-B1DF-04C667F8B5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f38a52-40f7-4e07-aedc-6fb25509aa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Ολοκληρωμένος σχεδιασμός</Template>
  <TotalTime>126</TotalTime>
  <Words>368</Words>
  <Application>Microsoft Office PowerPoint</Application>
  <PresentationFormat>Widescreen</PresentationFormat>
  <Paragraphs>72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Constantia</vt:lpstr>
      <vt:lpstr>Noto Sans</vt:lpstr>
      <vt:lpstr>Times New Roman</vt:lpstr>
      <vt:lpstr>Tw Cen MT</vt:lpstr>
      <vt:lpstr>Wingdings 3</vt:lpstr>
      <vt:lpstr>Ολοκλήρωμα</vt:lpstr>
      <vt:lpstr>Η ΓΛΩΣΣΑ ΠΡΟΓΡΑΜΜΑΤΙΣΜΟΥ  LUA</vt:lpstr>
      <vt:lpstr>ΕΙΣΑΓΩΓΗ</vt:lpstr>
      <vt:lpstr>ΙΣΤΟΡΙΑ</vt:lpstr>
      <vt:lpstr>ΜΕΡΙΔΙΟ ΑΓΟΡΑΣ</vt:lpstr>
      <vt:lpstr>SPECIFICATIONS</vt:lpstr>
      <vt:lpstr>ΑντικειμενοστραφΗς ΠΡΟΓΡΑΜΜΑΤΙΣΜΟΣ</vt:lpstr>
      <vt:lpstr>Garbage collector</vt:lpstr>
      <vt:lpstr>ΓΡΑΜΜΑΤΙΚΗ</vt:lpstr>
      <vt:lpstr>ΣΥΝΤΑΚΤΙΚΟ</vt:lpstr>
      <vt:lpstr>ΜΕΤΑΓΛΩΤτΙΣΤΗΣ</vt:lpstr>
      <vt:lpstr>ΧΡΗΣΕΙΣ</vt:lpstr>
      <vt:lpstr>ευχαριστουμε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Η ΓΛΩΣΣΑ ΠΡΟΓΡΑΜΜΑΤΙΣΜΟΥ  LUA</dc:title>
  <dc:creator>Konstantinos Leontiadis</dc:creator>
  <cp:lastModifiedBy>Konstantinos Leontiadis</cp:lastModifiedBy>
  <cp:revision>2</cp:revision>
  <dcterms:created xsi:type="dcterms:W3CDTF">2023-05-21T15:33:10Z</dcterms:created>
  <dcterms:modified xsi:type="dcterms:W3CDTF">2023-05-25T16:26:49Z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0x010100E985D0D6E901A545882046BFF50E82F7</vt:lpwstr>
  </property>
</Properties>
</file>