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3" r:id="rId21"/>
    <p:sldId id="284" r:id="rId22"/>
    <p:sldId id="285" r:id="rId23"/>
    <p:sldId id="286" r:id="rId24"/>
    <p:sldId id="287" r:id="rId25"/>
    <p:sldId id="288"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DAB8E32-E0C1-420D-9FD0-12269C95A397}">
          <p14:sldIdLst>
            <p14:sldId id="256"/>
            <p14:sldId id="257"/>
            <p14:sldId id="258"/>
            <p14:sldId id="259"/>
            <p14:sldId id="260"/>
            <p14:sldId id="261"/>
            <p14:sldId id="264"/>
            <p14:sldId id="265"/>
            <p14:sldId id="266"/>
            <p14:sldId id="267"/>
            <p14:sldId id="268"/>
            <p14:sldId id="269"/>
            <p14:sldId id="270"/>
            <p14:sldId id="271"/>
            <p14:sldId id="272"/>
            <p14:sldId id="273"/>
            <p14:sldId id="274"/>
            <p14:sldId id="275"/>
            <p14:sldId id="276"/>
            <p14:sldId id="283"/>
            <p14:sldId id="284"/>
            <p14:sldId id="285"/>
            <p14:sldId id="286"/>
            <p14:sldId id="287"/>
            <p14:sldId id="28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30BC-6A2C-40DE-A90E-62220FEF5A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0323E6-9017-43FE-965A-433677105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635129-2DF5-4069-84A5-8A0F1D25553E}"/>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843018D-305D-4222-90D2-B1442C4972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13345-5866-48D1-960D-49B363CB9EDE}"/>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41547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0CD19-EE9F-42C1-90BD-6948E9CAC3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CE8483-D6A1-437B-A4E5-1BB9E347AF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66BBC-CD84-4CF7-87DB-585C740CDA70}"/>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B571263D-3003-4E23-97E3-EE4DEB5A48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ED7ED-A7D5-40C3-8EBE-02F4AA7F1668}"/>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40138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7B61C8-3214-4ED4-9CBA-7B77F3DE1E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10C056-3BEF-486C-9575-38F42344D4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291031-1F05-4F19-AD88-893F9906152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6D91366-138F-4989-8D98-40CD69D32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698C6-996E-492D-B5E6-C627B19C82EB}"/>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84091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958D0-1AC8-4DEB-978E-C6AD5D235B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C8E8E1-0B8D-4FD5-96EA-B82164C1ED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E891E-FF89-445F-9524-CC1BE523599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C85E5C1-7521-4843-8842-1E1EA78A18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FCE856-3C02-47A1-8228-DA3C34C3A1AB}"/>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58017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73083-F844-40C5-96C9-62A778B7BA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253A9F-67D5-4EDE-8BE5-5526E7500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98CB42-919E-4B8C-81C8-4F0CA2B50C39}"/>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14A738B-D960-49A6-A1F5-EB15E4832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A1A81E-3326-4FF2-9857-511D239F8493}"/>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12894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2E349-4D6D-454D-8CCA-5DC42F656C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C2F078-C469-41E1-BAF7-C358EC4E4E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37DBB1-ABDF-4468-B055-B0CF669BE1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2A0078-EA21-447F-AC97-20A0F37520C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7857CFEB-C35C-4515-BA04-FB0B3D1596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875157-B474-4898-A76A-A558A2791CBD}"/>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35219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2F1DC-3DB5-4704-93B3-301643259C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882A5F-3005-47E1-AE6B-C9D7F1CA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B8725C-95B1-41A3-85CE-4CA91FD79B4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F2CE0B-C8D3-4537-87FB-FEB1855E7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15B482-876A-4ADA-8A33-FEECE320CB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59DF01-E19C-48A5-A0F8-8589B09F231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8" name="页脚占位符 7">
            <a:extLst>
              <a:ext uri="{FF2B5EF4-FFF2-40B4-BE49-F238E27FC236}">
                <a16:creationId xmlns:a16="http://schemas.microsoft.com/office/drawing/2014/main" id="{82B65FDB-FBBA-4685-9B31-FF99351997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F17E98-9FD7-40F4-9B64-5ABF76D5EB66}"/>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19267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17B7-0D66-4D7C-B0F7-9121FBCD6D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66598C-B84F-4868-AC8D-3BACF39D706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4" name="页脚占位符 3">
            <a:extLst>
              <a:ext uri="{FF2B5EF4-FFF2-40B4-BE49-F238E27FC236}">
                <a16:creationId xmlns:a16="http://schemas.microsoft.com/office/drawing/2014/main" id="{65588451-9279-4E30-A80F-C2D2B57D20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35D344-ABEB-4BA3-B379-DDA668CF4FFE}"/>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72348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32B3-5E6F-460B-9EEC-8DC7427BB407}"/>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3" name="页脚占位符 2">
            <a:extLst>
              <a:ext uri="{FF2B5EF4-FFF2-40B4-BE49-F238E27FC236}">
                <a16:creationId xmlns:a16="http://schemas.microsoft.com/office/drawing/2014/main" id="{613DADF3-5CD1-40BE-8A95-D522DDD0FD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92C945-B072-48BA-81DD-511DE00CE3F5}"/>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66964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C1B6B-1C93-42A7-90B4-0674634870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F54348-F017-4CF7-993F-01F9156FA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0D4D80-B3A1-422E-B322-3EB1132BA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FF31EB-D536-49A8-A1F3-653F6F47AF63}"/>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B91871C9-3850-4966-B5C1-E990F3B089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41CE4B-215D-4062-B97A-B03ECEA13567}"/>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02487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8C0D5-183C-4ACB-A963-7C5000548A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B8038B-D171-4882-BF3A-E7DB9DEF3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1EBF1E-443A-4882-8186-117040207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5E87C8-9878-4BB5-865B-2437E7AE3BA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90FA47FB-3EE1-4FA4-8026-9629EEA2F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874AB4-E2F8-4C98-A00A-08C54B9E9A02}"/>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15517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C9437D-3FF3-4A83-8F1F-980005BAD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ABCBDE-AFCF-4577-8FBA-FA89B4C4F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E87800-6B75-4B62-B0D6-F692F418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25D42F0-5704-4935-AD06-002061018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085253-98F3-484E-BD1F-BFE2A9EC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42341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DEC61-6FBE-41CD-8DD4-FB729FDC642C}"/>
              </a:ext>
            </a:extLst>
          </p:cNvPr>
          <p:cNvSpPr>
            <a:spLocks noGrp="1"/>
          </p:cNvSpPr>
          <p:nvPr>
            <p:ph type="ctrTitle"/>
          </p:nvPr>
        </p:nvSpPr>
        <p:spPr/>
        <p:txBody>
          <a:bodyPr/>
          <a:lstStyle/>
          <a:p>
            <a:r>
              <a:rPr lang="en-US" altLang="zh-CN" dirty="0"/>
              <a:t>Facetime</a:t>
            </a:r>
            <a:r>
              <a:rPr lang="zh-CN" altLang="en-US" dirty="0"/>
              <a:t>分析报告</a:t>
            </a:r>
          </a:p>
        </p:txBody>
      </p:sp>
      <p:sp>
        <p:nvSpPr>
          <p:cNvPr id="3" name="副标题 2">
            <a:extLst>
              <a:ext uri="{FF2B5EF4-FFF2-40B4-BE49-F238E27FC236}">
                <a16:creationId xmlns:a16="http://schemas.microsoft.com/office/drawing/2014/main" id="{61345FB1-92D3-427C-93A1-EAA3C351B9E0}"/>
              </a:ext>
            </a:extLst>
          </p:cNvPr>
          <p:cNvSpPr>
            <a:spLocks noGrp="1"/>
          </p:cNvSpPr>
          <p:nvPr>
            <p:ph type="subTitle" idx="1"/>
          </p:nvPr>
        </p:nvSpPr>
        <p:spPr/>
        <p:txBody>
          <a:bodyPr/>
          <a:lstStyle/>
          <a:p>
            <a:r>
              <a:rPr lang="zh-CN" altLang="en-US" dirty="0"/>
              <a:t>陈力恒</a:t>
            </a:r>
            <a:endParaRPr lang="en-US" altLang="zh-CN" dirty="0"/>
          </a:p>
          <a:p>
            <a:r>
              <a:rPr lang="en-US" altLang="zh-CN" dirty="0"/>
              <a:t>201828015029025</a:t>
            </a:r>
          </a:p>
          <a:p>
            <a:r>
              <a:rPr lang="zh-CN" altLang="en-US" dirty="0"/>
              <a:t>软件所</a:t>
            </a:r>
          </a:p>
        </p:txBody>
      </p:sp>
    </p:spTree>
    <p:extLst>
      <p:ext uri="{BB962C8B-B14F-4D97-AF65-F5344CB8AC3E}">
        <p14:creationId xmlns:p14="http://schemas.microsoft.com/office/powerpoint/2010/main" val="380443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6CE3A-5764-43C9-ABBD-1F80282BF0C0}"/>
              </a:ext>
            </a:extLst>
          </p:cNvPr>
          <p:cNvSpPr>
            <a:spLocks noGrp="1"/>
          </p:cNvSpPr>
          <p:nvPr>
            <p:ph type="title"/>
          </p:nvPr>
        </p:nvSpPr>
        <p:spPr/>
        <p:txBody>
          <a:bodyPr/>
          <a:lstStyle/>
          <a:p>
            <a:r>
              <a:rPr lang="zh-CN" altLang="en-US" dirty="0"/>
              <a:t>抓包过程</a:t>
            </a:r>
          </a:p>
        </p:txBody>
      </p:sp>
      <p:pic>
        <p:nvPicPr>
          <p:cNvPr id="8" name="内容占位符 7">
            <a:extLst>
              <a:ext uri="{FF2B5EF4-FFF2-40B4-BE49-F238E27FC236}">
                <a16:creationId xmlns:a16="http://schemas.microsoft.com/office/drawing/2014/main" id="{464578D9-081C-4D2A-A415-1F89454FE7A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0623" y="1825625"/>
            <a:ext cx="8190754" cy="4351338"/>
          </a:xfrm>
          <a:prstGeom prst="rect">
            <a:avLst/>
          </a:prstGeom>
          <a:noFill/>
          <a:ln>
            <a:noFill/>
          </a:ln>
        </p:spPr>
      </p:pic>
    </p:spTree>
    <p:extLst>
      <p:ext uri="{BB962C8B-B14F-4D97-AF65-F5344CB8AC3E}">
        <p14:creationId xmlns:p14="http://schemas.microsoft.com/office/powerpoint/2010/main" val="17922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6CE3A-5764-43C9-ABBD-1F80282BF0C0}"/>
              </a:ext>
            </a:extLst>
          </p:cNvPr>
          <p:cNvSpPr>
            <a:spLocks noGrp="1"/>
          </p:cNvSpPr>
          <p:nvPr>
            <p:ph type="title"/>
          </p:nvPr>
        </p:nvSpPr>
        <p:spPr/>
        <p:txBody>
          <a:bodyPr/>
          <a:lstStyle/>
          <a:p>
            <a:r>
              <a:rPr lang="zh-CN" altLang="en-US" dirty="0"/>
              <a:t>抓包过程</a:t>
            </a:r>
          </a:p>
        </p:txBody>
      </p:sp>
      <p:sp>
        <p:nvSpPr>
          <p:cNvPr id="4" name="内容占位符 3">
            <a:extLst>
              <a:ext uri="{FF2B5EF4-FFF2-40B4-BE49-F238E27FC236}">
                <a16:creationId xmlns:a16="http://schemas.microsoft.com/office/drawing/2014/main" id="{3593A0E2-4E9A-479D-BCE6-8D6C72E2B243}"/>
              </a:ext>
            </a:extLst>
          </p:cNvPr>
          <p:cNvSpPr>
            <a:spLocks noGrp="1"/>
          </p:cNvSpPr>
          <p:nvPr>
            <p:ph idx="1"/>
          </p:nvPr>
        </p:nvSpPr>
        <p:spPr/>
        <p:txBody>
          <a:bodyPr/>
          <a:lstStyle/>
          <a:p>
            <a:r>
              <a:rPr lang="zh-CN" altLang="zh-CN" dirty="0"/>
              <a:t>进入后便开始抓包。</a:t>
            </a:r>
            <a:endParaRPr lang="zh-CN" altLang="en-US" dirty="0"/>
          </a:p>
        </p:txBody>
      </p:sp>
      <p:pic>
        <p:nvPicPr>
          <p:cNvPr id="6" name="图片 5">
            <a:extLst>
              <a:ext uri="{FF2B5EF4-FFF2-40B4-BE49-F238E27FC236}">
                <a16:creationId xmlns:a16="http://schemas.microsoft.com/office/drawing/2014/main" id="{27986FF5-4934-4221-9DD0-8690B21B4D1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366830"/>
            <a:ext cx="10515600" cy="4126045"/>
          </a:xfrm>
          <a:prstGeom prst="rect">
            <a:avLst/>
          </a:prstGeom>
          <a:noFill/>
          <a:ln>
            <a:noFill/>
          </a:ln>
        </p:spPr>
      </p:pic>
    </p:spTree>
    <p:extLst>
      <p:ext uri="{BB962C8B-B14F-4D97-AF65-F5344CB8AC3E}">
        <p14:creationId xmlns:p14="http://schemas.microsoft.com/office/powerpoint/2010/main" val="77002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AE8E6-1ABC-4E9D-9382-E6652A6F03DB}"/>
              </a:ext>
            </a:extLst>
          </p:cNvPr>
          <p:cNvSpPr>
            <a:spLocks noGrp="1"/>
          </p:cNvSpPr>
          <p:nvPr>
            <p:ph type="title"/>
          </p:nvPr>
        </p:nvSpPr>
        <p:spPr/>
        <p:txBody>
          <a:bodyPr/>
          <a:lstStyle/>
          <a:p>
            <a:r>
              <a:rPr lang="zh-CN" altLang="en-US" dirty="0"/>
              <a:t>抓包过程</a:t>
            </a:r>
          </a:p>
        </p:txBody>
      </p:sp>
      <p:sp>
        <p:nvSpPr>
          <p:cNvPr id="3" name="内容占位符 2">
            <a:extLst>
              <a:ext uri="{FF2B5EF4-FFF2-40B4-BE49-F238E27FC236}">
                <a16:creationId xmlns:a16="http://schemas.microsoft.com/office/drawing/2014/main" id="{C84C7466-6665-4EB4-AF44-4B37F352E5BD}"/>
              </a:ext>
            </a:extLst>
          </p:cNvPr>
          <p:cNvSpPr>
            <a:spLocks noGrp="1"/>
          </p:cNvSpPr>
          <p:nvPr>
            <p:ph idx="1"/>
          </p:nvPr>
        </p:nvSpPr>
        <p:spPr/>
        <p:txBody>
          <a:bodyPr/>
          <a:lstStyle/>
          <a:p>
            <a:pPr lvl="0"/>
            <a:r>
              <a:rPr lang="zh-CN" altLang="zh-CN" dirty="0"/>
              <a:t>保存成</a:t>
            </a:r>
            <a:r>
              <a:rPr lang="en-US" altLang="zh-CN" dirty="0" err="1"/>
              <a:t>facetime.pcap</a:t>
            </a:r>
            <a:r>
              <a:rPr lang="zh-CN" altLang="zh-CN" dirty="0"/>
              <a:t>文件。</a:t>
            </a:r>
          </a:p>
        </p:txBody>
      </p:sp>
    </p:spTree>
    <p:extLst>
      <p:ext uri="{BB962C8B-B14F-4D97-AF65-F5344CB8AC3E}">
        <p14:creationId xmlns:p14="http://schemas.microsoft.com/office/powerpoint/2010/main" val="96134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D738-B2B3-4A4B-ADE2-D60D2A54265B}"/>
              </a:ext>
            </a:extLst>
          </p:cNvPr>
          <p:cNvSpPr>
            <a:spLocks noGrp="1"/>
          </p:cNvSpPr>
          <p:nvPr>
            <p:ph type="title"/>
          </p:nvPr>
        </p:nvSpPr>
        <p:spPr/>
        <p:txBody>
          <a:bodyPr/>
          <a:lstStyle/>
          <a:p>
            <a:r>
              <a:rPr lang="zh-CN" altLang="zh-CN" dirty="0"/>
              <a:t>编程分析</a:t>
            </a:r>
            <a:r>
              <a:rPr lang="en-US" altLang="zh-CN" dirty="0" err="1"/>
              <a:t>Pcap</a:t>
            </a:r>
            <a:endParaRPr lang="zh-CN" altLang="en-US" dirty="0"/>
          </a:p>
        </p:txBody>
      </p:sp>
      <p:sp>
        <p:nvSpPr>
          <p:cNvPr id="3" name="内容占位符 2">
            <a:extLst>
              <a:ext uri="{FF2B5EF4-FFF2-40B4-BE49-F238E27FC236}">
                <a16:creationId xmlns:a16="http://schemas.microsoft.com/office/drawing/2014/main" id="{0EEC048D-CB5A-4561-AD96-C9F7321BE25E}"/>
              </a:ext>
            </a:extLst>
          </p:cNvPr>
          <p:cNvSpPr>
            <a:spLocks noGrp="1"/>
          </p:cNvSpPr>
          <p:nvPr>
            <p:ph idx="1"/>
          </p:nvPr>
        </p:nvSpPr>
        <p:spPr/>
        <p:txBody>
          <a:bodyPr>
            <a:normAutofit fontScale="92500" lnSpcReduction="10000"/>
          </a:bodyPr>
          <a:lstStyle/>
          <a:p>
            <a:pPr lvl="0"/>
            <a:r>
              <a:rPr lang="zh-CN" altLang="zh-CN" dirty="0"/>
              <a:t>通过</a:t>
            </a:r>
            <a:r>
              <a:rPr lang="en-US" altLang="zh-CN" dirty="0" err="1"/>
              <a:t>Winpcap</a:t>
            </a:r>
            <a:r>
              <a:rPr lang="en-US" altLang="zh-CN" dirty="0"/>
              <a:t> </a:t>
            </a:r>
            <a:r>
              <a:rPr lang="en-US" altLang="zh-CN" dirty="0" err="1"/>
              <a:t>Api</a:t>
            </a:r>
            <a:r>
              <a:rPr lang="zh-CN" altLang="zh-CN" dirty="0"/>
              <a:t>，在</a:t>
            </a:r>
            <a:r>
              <a:rPr lang="en-US" altLang="zh-CN" dirty="0" err="1"/>
              <a:t>pcap_loop</a:t>
            </a:r>
            <a:r>
              <a:rPr lang="zh-CN" altLang="zh-CN" dirty="0"/>
              <a:t>和</a:t>
            </a:r>
            <a:r>
              <a:rPr lang="en-US" altLang="zh-CN" dirty="0" err="1"/>
              <a:t>packet_handler</a:t>
            </a:r>
            <a:r>
              <a:rPr lang="zh-CN" altLang="zh-CN" dirty="0"/>
              <a:t>实现对</a:t>
            </a:r>
            <a:r>
              <a:rPr lang="en-US" altLang="zh-CN" dirty="0" err="1"/>
              <a:t>Pcap</a:t>
            </a:r>
            <a:r>
              <a:rPr lang="zh-CN" altLang="zh-CN" dirty="0"/>
              <a:t>文件中每一个数据包的捕获。然后利用每一个数据中的数据逐</a:t>
            </a:r>
            <a:r>
              <a:rPr lang="en-US" altLang="zh-CN" dirty="0"/>
              <a:t>Bit</a:t>
            </a:r>
            <a:r>
              <a:rPr lang="zh-CN" altLang="zh-CN" dirty="0"/>
              <a:t>的对协议进行分析，从链接层的</a:t>
            </a:r>
            <a:r>
              <a:rPr lang="en-US" altLang="zh-CN" dirty="0"/>
              <a:t>Loopback</a:t>
            </a:r>
            <a:r>
              <a:rPr lang="zh-CN" altLang="zh-CN" dirty="0"/>
              <a:t>和</a:t>
            </a:r>
            <a:r>
              <a:rPr lang="en-US" altLang="zh-CN" dirty="0"/>
              <a:t>Ethernet</a:t>
            </a:r>
            <a:r>
              <a:rPr lang="zh-CN" altLang="zh-CN" dirty="0"/>
              <a:t>的区分到</a:t>
            </a:r>
            <a:r>
              <a:rPr lang="en-US" altLang="zh-CN" dirty="0"/>
              <a:t>IP</a:t>
            </a:r>
            <a:r>
              <a:rPr lang="zh-CN" altLang="zh-CN" dirty="0"/>
              <a:t>层协议的分析，到</a:t>
            </a:r>
            <a:r>
              <a:rPr lang="en-US" altLang="zh-CN" dirty="0"/>
              <a:t>TCP</a:t>
            </a:r>
            <a:r>
              <a:rPr lang="zh-CN" altLang="zh-CN" dirty="0"/>
              <a:t>层协议的分析，再到</a:t>
            </a:r>
            <a:r>
              <a:rPr lang="en-US" altLang="zh-CN" dirty="0"/>
              <a:t>Socks</a:t>
            </a:r>
            <a:r>
              <a:rPr lang="zh-CN" altLang="zh-CN" dirty="0"/>
              <a:t>、</a:t>
            </a:r>
            <a:r>
              <a:rPr lang="en-US" altLang="zh-CN" dirty="0"/>
              <a:t>TLS1.2</a:t>
            </a:r>
            <a:r>
              <a:rPr lang="zh-CN" altLang="zh-CN" dirty="0"/>
              <a:t>协议的分析。由于</a:t>
            </a:r>
            <a:r>
              <a:rPr lang="en-US" altLang="zh-CN" dirty="0"/>
              <a:t>TCP</a:t>
            </a:r>
            <a:r>
              <a:rPr lang="zh-CN" altLang="zh-CN" dirty="0"/>
              <a:t>层是不标志出应用层的具体协议，因此通过</a:t>
            </a:r>
            <a:r>
              <a:rPr lang="en-US" altLang="zh-CN" dirty="0"/>
              <a:t>TCP</a:t>
            </a:r>
            <a:r>
              <a:rPr lang="zh-CN" altLang="zh-CN" dirty="0"/>
              <a:t>载荷的第一个字节来判断，</a:t>
            </a:r>
            <a:r>
              <a:rPr lang="en-US" altLang="zh-CN" dirty="0"/>
              <a:t>0x05</a:t>
            </a:r>
            <a:r>
              <a:rPr lang="zh-CN" altLang="zh-CN" dirty="0"/>
              <a:t>对应</a:t>
            </a:r>
            <a:r>
              <a:rPr lang="en-US" altLang="zh-CN" dirty="0"/>
              <a:t>Socks Version5</a:t>
            </a:r>
            <a:r>
              <a:rPr lang="zh-CN" altLang="zh-CN" dirty="0"/>
              <a:t>，</a:t>
            </a:r>
            <a:r>
              <a:rPr lang="en-US" altLang="zh-CN" dirty="0"/>
              <a:t>0x14-0x17</a:t>
            </a:r>
            <a:r>
              <a:rPr lang="zh-CN" altLang="zh-CN" dirty="0"/>
              <a:t>对应不同类型的</a:t>
            </a:r>
            <a:r>
              <a:rPr lang="en-US" altLang="zh-CN" dirty="0"/>
              <a:t>TLS1.2</a:t>
            </a:r>
            <a:r>
              <a:rPr lang="zh-CN" altLang="zh-CN" dirty="0"/>
              <a:t>的</a:t>
            </a:r>
            <a:r>
              <a:rPr lang="en-US" altLang="zh-CN" dirty="0"/>
              <a:t>Record</a:t>
            </a:r>
            <a:r>
              <a:rPr lang="zh-CN" altLang="zh-CN" dirty="0"/>
              <a:t>包。</a:t>
            </a:r>
          </a:p>
          <a:p>
            <a:pPr lvl="0"/>
            <a:r>
              <a:rPr lang="en-US" altLang="zh-CN" dirty="0"/>
              <a:t>Socks</a:t>
            </a:r>
            <a:r>
              <a:rPr lang="zh-CN" altLang="zh-CN" dirty="0"/>
              <a:t>中关键是对</a:t>
            </a:r>
            <a:r>
              <a:rPr lang="en-US" altLang="zh-CN" dirty="0"/>
              <a:t>Socks</a:t>
            </a:r>
            <a:r>
              <a:rPr lang="zh-CN" altLang="zh-CN" dirty="0"/>
              <a:t>状态的分析，并从中可以提取如请求的域名端口、回复的地址端口。</a:t>
            </a:r>
          </a:p>
          <a:p>
            <a:pPr lvl="0"/>
            <a:r>
              <a:rPr lang="zh-CN" altLang="zh-CN" dirty="0"/>
              <a:t>最为困难的还是</a:t>
            </a:r>
            <a:r>
              <a:rPr lang="en-US" altLang="zh-CN" dirty="0"/>
              <a:t>TLS1.2</a:t>
            </a:r>
            <a:r>
              <a:rPr lang="zh-CN" altLang="zh-CN" dirty="0"/>
              <a:t>的分析，因为其过于繁复，需要耐着心一步一步分析。首先可以通过标志</a:t>
            </a:r>
            <a:r>
              <a:rPr lang="en-US" altLang="zh-CN" dirty="0"/>
              <a:t>0x14-0x17</a:t>
            </a:r>
            <a:r>
              <a:rPr lang="zh-CN" altLang="zh-CN" dirty="0"/>
              <a:t>确认</a:t>
            </a:r>
            <a:r>
              <a:rPr lang="en-US" altLang="zh-CN" dirty="0"/>
              <a:t>TLS</a:t>
            </a:r>
            <a:r>
              <a:rPr lang="zh-CN" altLang="zh-CN" dirty="0"/>
              <a:t>包是</a:t>
            </a:r>
            <a:r>
              <a:rPr lang="en-US" altLang="zh-CN" dirty="0"/>
              <a:t>Change Cipher Spec</a:t>
            </a:r>
            <a:r>
              <a:rPr lang="zh-CN" altLang="zh-CN" dirty="0"/>
              <a:t>、</a:t>
            </a:r>
            <a:r>
              <a:rPr lang="en-US" altLang="zh-CN" dirty="0"/>
              <a:t>Alter</a:t>
            </a:r>
            <a:r>
              <a:rPr lang="zh-CN" altLang="zh-CN" dirty="0"/>
              <a:t>、</a:t>
            </a:r>
            <a:r>
              <a:rPr lang="en-US" altLang="zh-CN" dirty="0"/>
              <a:t>Handshake</a:t>
            </a:r>
            <a:r>
              <a:rPr lang="zh-CN" altLang="zh-CN" dirty="0"/>
              <a:t>、</a:t>
            </a:r>
            <a:r>
              <a:rPr lang="en-US" altLang="zh-CN" dirty="0"/>
              <a:t>Application</a:t>
            </a:r>
            <a:r>
              <a:rPr lang="zh-CN" altLang="zh-CN" dirty="0"/>
              <a:t>中的一种。</a:t>
            </a:r>
          </a:p>
        </p:txBody>
      </p:sp>
    </p:spTree>
    <p:extLst>
      <p:ext uri="{BB962C8B-B14F-4D97-AF65-F5344CB8AC3E}">
        <p14:creationId xmlns:p14="http://schemas.microsoft.com/office/powerpoint/2010/main" val="104306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D738-B2B3-4A4B-ADE2-D60D2A54265B}"/>
              </a:ext>
            </a:extLst>
          </p:cNvPr>
          <p:cNvSpPr>
            <a:spLocks noGrp="1"/>
          </p:cNvSpPr>
          <p:nvPr>
            <p:ph type="title"/>
          </p:nvPr>
        </p:nvSpPr>
        <p:spPr/>
        <p:txBody>
          <a:bodyPr/>
          <a:lstStyle/>
          <a:p>
            <a:r>
              <a:rPr lang="zh-CN" altLang="zh-CN" dirty="0"/>
              <a:t>编程分析</a:t>
            </a:r>
            <a:r>
              <a:rPr lang="en-US" altLang="zh-CN" dirty="0" err="1"/>
              <a:t>Pcap</a:t>
            </a:r>
            <a:endParaRPr lang="zh-CN" altLang="en-US" dirty="0"/>
          </a:p>
        </p:txBody>
      </p:sp>
      <p:sp>
        <p:nvSpPr>
          <p:cNvPr id="3" name="内容占位符 2">
            <a:extLst>
              <a:ext uri="{FF2B5EF4-FFF2-40B4-BE49-F238E27FC236}">
                <a16:creationId xmlns:a16="http://schemas.microsoft.com/office/drawing/2014/main" id="{0EEC048D-CB5A-4561-AD96-C9F7321BE25E}"/>
              </a:ext>
            </a:extLst>
          </p:cNvPr>
          <p:cNvSpPr>
            <a:spLocks noGrp="1"/>
          </p:cNvSpPr>
          <p:nvPr>
            <p:ph idx="1"/>
          </p:nvPr>
        </p:nvSpPr>
        <p:spPr/>
        <p:txBody>
          <a:bodyPr>
            <a:normAutofit fontScale="85000" lnSpcReduction="10000"/>
          </a:bodyPr>
          <a:lstStyle/>
          <a:p>
            <a:pPr lvl="0"/>
            <a:r>
              <a:rPr lang="zh-CN" altLang="zh-CN" dirty="0"/>
              <a:t>其中</a:t>
            </a:r>
            <a:r>
              <a:rPr lang="en-US" altLang="zh-CN" dirty="0"/>
              <a:t>Handshake</a:t>
            </a:r>
            <a:r>
              <a:rPr lang="zh-CN" altLang="zh-CN" dirty="0"/>
              <a:t>是本次编程中处理细节最多的一个。同样通过标志区分具体的类型</a:t>
            </a:r>
            <a:r>
              <a:rPr lang="en-US" altLang="zh-CN" dirty="0"/>
              <a:t>0x01</a:t>
            </a:r>
            <a:r>
              <a:rPr lang="zh-CN" altLang="zh-CN" dirty="0"/>
              <a:t>对应</a:t>
            </a:r>
            <a:r>
              <a:rPr lang="en-US" altLang="zh-CN" dirty="0"/>
              <a:t>Client Hello</a:t>
            </a:r>
            <a:r>
              <a:rPr lang="zh-CN" altLang="zh-CN" dirty="0"/>
              <a:t>，</a:t>
            </a:r>
            <a:r>
              <a:rPr lang="en-US" altLang="zh-CN" dirty="0"/>
              <a:t>0x02</a:t>
            </a:r>
            <a:r>
              <a:rPr lang="zh-CN" altLang="zh-CN" dirty="0"/>
              <a:t>对应</a:t>
            </a:r>
            <a:r>
              <a:rPr lang="en-US" altLang="zh-CN" dirty="0"/>
              <a:t>Server Hello</a:t>
            </a:r>
            <a:r>
              <a:rPr lang="zh-CN" altLang="zh-CN" dirty="0"/>
              <a:t>等等。接下来依然是对不同的包进行进一层的分析。</a:t>
            </a:r>
          </a:p>
          <a:p>
            <a:pPr lvl="0"/>
            <a:r>
              <a:rPr lang="zh-CN" altLang="zh-CN" dirty="0"/>
              <a:t>值得注意的是，在分析</a:t>
            </a:r>
            <a:r>
              <a:rPr lang="en-US" altLang="zh-CN" dirty="0"/>
              <a:t>Certificate</a:t>
            </a:r>
            <a:r>
              <a:rPr lang="zh-CN" altLang="zh-CN" dirty="0"/>
              <a:t>这个</a:t>
            </a:r>
            <a:r>
              <a:rPr lang="en-US" altLang="zh-CN" dirty="0"/>
              <a:t>Handshake</a:t>
            </a:r>
            <a:r>
              <a:rPr lang="zh-CN" altLang="zh-CN" dirty="0"/>
              <a:t>类型的时候，我发现它的证书的数据流是分段的，往往一部分在上一个包</a:t>
            </a:r>
            <a:r>
              <a:rPr lang="en-US" altLang="zh-CN" dirty="0"/>
              <a:t>Server Hello</a:t>
            </a:r>
            <a:r>
              <a:rPr lang="zh-CN" altLang="zh-CN" dirty="0"/>
              <a:t>之后，第二部分在新的一个</a:t>
            </a:r>
            <a:r>
              <a:rPr lang="en-US" altLang="zh-CN" dirty="0"/>
              <a:t>TLS</a:t>
            </a:r>
            <a:r>
              <a:rPr lang="zh-CN" altLang="zh-CN" dirty="0"/>
              <a:t>包中。因此需要设立一个缓冲区将两个段合在一个进行分析。深层的原因应该是：</a:t>
            </a:r>
            <a:r>
              <a:rPr lang="en-US" altLang="zh-CN" dirty="0"/>
              <a:t>TCP</a:t>
            </a:r>
            <a:r>
              <a:rPr lang="zh-CN" altLang="zh-CN" dirty="0"/>
              <a:t>其实并不考虑具体的应用层协议，因此，一个很长的</a:t>
            </a:r>
            <a:r>
              <a:rPr lang="en-US" altLang="zh-CN" dirty="0"/>
              <a:t>TLS</a:t>
            </a:r>
            <a:r>
              <a:rPr lang="zh-CN" altLang="zh-CN" dirty="0"/>
              <a:t>证书，一个</a:t>
            </a:r>
            <a:r>
              <a:rPr lang="en-US" altLang="zh-CN" dirty="0"/>
              <a:t>TCP</a:t>
            </a:r>
            <a:r>
              <a:rPr lang="zh-CN" altLang="zh-CN" dirty="0"/>
              <a:t>包无法装载的下，因此会通过连续若干个</a:t>
            </a:r>
            <a:r>
              <a:rPr lang="en-US" altLang="zh-CN" dirty="0"/>
              <a:t>TCP</a:t>
            </a:r>
            <a:r>
              <a:rPr lang="zh-CN" altLang="zh-CN" dirty="0"/>
              <a:t>包传输。</a:t>
            </a:r>
          </a:p>
          <a:p>
            <a:pPr lvl="0"/>
            <a:r>
              <a:rPr lang="zh-CN" altLang="zh-CN" dirty="0"/>
              <a:t>在具体编程过程中，由于</a:t>
            </a:r>
            <a:r>
              <a:rPr lang="en-US" altLang="zh-CN" dirty="0"/>
              <a:t>Byte</a:t>
            </a:r>
            <a:r>
              <a:rPr lang="zh-CN" altLang="zh-CN" dirty="0"/>
              <a:t>众多，一开始经常看错位，因此后来使用</a:t>
            </a:r>
            <a:r>
              <a:rPr lang="en-US" altLang="zh-CN" dirty="0"/>
              <a:t>Offset</a:t>
            </a:r>
            <a:r>
              <a:rPr lang="zh-CN" altLang="zh-CN" dirty="0"/>
              <a:t>来保存并指明当前分析到哪一个字节。这也可以算一个小技巧。</a:t>
            </a:r>
          </a:p>
          <a:p>
            <a:pPr lvl="0"/>
            <a:r>
              <a:rPr lang="zh-CN" altLang="zh-CN" dirty="0"/>
              <a:t>另一个值得注意的是，协议类型中的抓包工具显示的很多可见都是从一个字节去对应具体的值（如</a:t>
            </a:r>
            <a:r>
              <a:rPr lang="en-US" altLang="zh-CN" dirty="0"/>
              <a:t>0x01</a:t>
            </a:r>
            <a:r>
              <a:rPr lang="zh-CN" altLang="zh-CN" dirty="0"/>
              <a:t>对应</a:t>
            </a:r>
            <a:r>
              <a:rPr lang="en-US" altLang="zh-CN" dirty="0"/>
              <a:t>Client Hello</a:t>
            </a:r>
            <a:r>
              <a:rPr lang="zh-CN" altLang="zh-CN" dirty="0"/>
              <a:t>），然后显示出来，往往只有域名才在协议中用字符串的</a:t>
            </a:r>
            <a:r>
              <a:rPr lang="en-US" altLang="zh-CN" dirty="0"/>
              <a:t>ASCII</a:t>
            </a:r>
            <a:r>
              <a:rPr lang="zh-CN" altLang="zh-CN" dirty="0"/>
              <a:t>进行传输。</a:t>
            </a:r>
          </a:p>
        </p:txBody>
      </p:sp>
    </p:spTree>
    <p:extLst>
      <p:ext uri="{BB962C8B-B14F-4D97-AF65-F5344CB8AC3E}">
        <p14:creationId xmlns:p14="http://schemas.microsoft.com/office/powerpoint/2010/main" val="86619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Client Hello</a:t>
            </a:r>
            <a:r>
              <a:rPr lang="zh-CN" altLang="zh-CN" dirty="0"/>
              <a:t>、</a:t>
            </a:r>
            <a:r>
              <a:rPr lang="en-US" altLang="zh-CN" dirty="0"/>
              <a:t>Server Hello</a:t>
            </a:r>
            <a:r>
              <a:rPr lang="zh-CN" altLang="zh-CN" dirty="0"/>
              <a:t>一致。</a:t>
            </a:r>
          </a:p>
        </p:txBody>
      </p:sp>
      <p:pic>
        <p:nvPicPr>
          <p:cNvPr id="6" name="图片 5">
            <a:extLst>
              <a:ext uri="{FF2B5EF4-FFF2-40B4-BE49-F238E27FC236}">
                <a16:creationId xmlns:a16="http://schemas.microsoft.com/office/drawing/2014/main" id="{0BCC3BC8-43E0-4199-BDFE-DD943BFEB7F9}"/>
              </a:ext>
            </a:extLst>
          </p:cNvPr>
          <p:cNvPicPr/>
          <p:nvPr/>
        </p:nvPicPr>
        <p:blipFill rotWithShape="1">
          <a:blip r:embed="rId2"/>
          <a:srcRect r="36994"/>
          <a:stretch/>
        </p:blipFill>
        <p:spPr bwMode="auto">
          <a:xfrm>
            <a:off x="838200" y="2374790"/>
            <a:ext cx="5257800" cy="4128453"/>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8AC12B29-9360-4009-B643-722F2E672024}"/>
              </a:ext>
            </a:extLst>
          </p:cNvPr>
          <p:cNvPicPr/>
          <p:nvPr/>
        </p:nvPicPr>
        <p:blipFill rotWithShape="1">
          <a:blip r:embed="rId3"/>
          <a:srcRect r="52240"/>
          <a:stretch/>
        </p:blipFill>
        <p:spPr bwMode="auto">
          <a:xfrm>
            <a:off x="6096000" y="2374790"/>
            <a:ext cx="5257800" cy="41284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12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zh-CN" altLang="zh-CN" dirty="0"/>
              <a:t>证书信息一致。</a:t>
            </a:r>
            <a:r>
              <a:rPr lang="en-US" altLang="zh-CN" dirty="0"/>
              <a:t>Certificates</a:t>
            </a:r>
            <a:r>
              <a:rPr lang="zh-CN" altLang="zh-CN" dirty="0"/>
              <a:t>、</a:t>
            </a:r>
            <a:r>
              <a:rPr lang="en-US" altLang="zh-CN" dirty="0"/>
              <a:t>Server Exchange</a:t>
            </a:r>
            <a:r>
              <a:rPr lang="zh-CN" altLang="zh-CN" dirty="0"/>
              <a:t>、</a:t>
            </a:r>
            <a:r>
              <a:rPr lang="en-US" altLang="zh-CN" dirty="0"/>
              <a:t>Server Hello Done</a:t>
            </a:r>
            <a:r>
              <a:rPr lang="zh-CN" altLang="zh-CN" dirty="0"/>
              <a:t>一致。</a:t>
            </a:r>
          </a:p>
        </p:txBody>
      </p:sp>
      <p:pic>
        <p:nvPicPr>
          <p:cNvPr id="8" name="图片 7">
            <a:extLst>
              <a:ext uri="{FF2B5EF4-FFF2-40B4-BE49-F238E27FC236}">
                <a16:creationId xmlns:a16="http://schemas.microsoft.com/office/drawing/2014/main" id="{517650F9-F820-46B6-8A05-9889421DF3EB}"/>
              </a:ext>
            </a:extLst>
          </p:cNvPr>
          <p:cNvPicPr/>
          <p:nvPr/>
        </p:nvPicPr>
        <p:blipFill rotWithShape="1">
          <a:blip r:embed="rId2"/>
          <a:srcRect r="42371"/>
          <a:stretch/>
        </p:blipFill>
        <p:spPr bwMode="auto">
          <a:xfrm>
            <a:off x="838199" y="2706928"/>
            <a:ext cx="5257797" cy="3780548"/>
          </a:xfrm>
          <a:prstGeom prst="rect">
            <a:avLst/>
          </a:prstGeom>
          <a:ln>
            <a:noFill/>
          </a:ln>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EAFE0B5C-2639-4D3D-B4F0-E0AAF3A6CE52}"/>
              </a:ext>
            </a:extLst>
          </p:cNvPr>
          <p:cNvPicPr/>
          <p:nvPr/>
        </p:nvPicPr>
        <p:blipFill rotWithShape="1">
          <a:blip r:embed="rId3"/>
          <a:srcRect r="43495"/>
          <a:stretch/>
        </p:blipFill>
        <p:spPr bwMode="auto">
          <a:xfrm>
            <a:off x="6095995" y="2706928"/>
            <a:ext cx="5326121" cy="37805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953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Change Cipher Spec</a:t>
            </a:r>
            <a:r>
              <a:rPr lang="zh-CN" altLang="zh-CN" dirty="0"/>
              <a:t>、</a:t>
            </a:r>
            <a:r>
              <a:rPr lang="en-US" altLang="zh-CN" dirty="0"/>
              <a:t>Encrypted Handshake Message</a:t>
            </a:r>
            <a:r>
              <a:rPr lang="zh-CN" altLang="zh-CN" dirty="0"/>
              <a:t>、</a:t>
            </a:r>
            <a:r>
              <a:rPr lang="en-US" altLang="zh-CN" dirty="0"/>
              <a:t>Application</a:t>
            </a:r>
            <a:r>
              <a:rPr lang="zh-CN" altLang="zh-CN" dirty="0"/>
              <a:t>一致。</a:t>
            </a:r>
          </a:p>
        </p:txBody>
      </p:sp>
      <p:pic>
        <p:nvPicPr>
          <p:cNvPr id="6" name="图片 5">
            <a:extLst>
              <a:ext uri="{FF2B5EF4-FFF2-40B4-BE49-F238E27FC236}">
                <a16:creationId xmlns:a16="http://schemas.microsoft.com/office/drawing/2014/main" id="{878A9ABB-A9B1-47DC-990D-1E671E5EF5F4}"/>
              </a:ext>
            </a:extLst>
          </p:cNvPr>
          <p:cNvPicPr/>
          <p:nvPr/>
        </p:nvPicPr>
        <p:blipFill rotWithShape="1">
          <a:blip r:embed="rId2"/>
          <a:srcRect r="54732" b="36361"/>
          <a:stretch/>
        </p:blipFill>
        <p:spPr bwMode="auto">
          <a:xfrm>
            <a:off x="838199" y="2697480"/>
            <a:ext cx="5257789" cy="3789996"/>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CB37B867-8460-49CD-8A2E-61BCF08E0DAE}"/>
              </a:ext>
            </a:extLst>
          </p:cNvPr>
          <p:cNvPicPr/>
          <p:nvPr/>
        </p:nvPicPr>
        <p:blipFill rotWithShape="1">
          <a:blip r:embed="rId3"/>
          <a:srcRect r="49996"/>
          <a:stretch/>
        </p:blipFill>
        <p:spPr bwMode="auto">
          <a:xfrm>
            <a:off x="6095988" y="2697480"/>
            <a:ext cx="5257789" cy="37899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328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TLS</a:t>
            </a:r>
            <a:r>
              <a:rPr lang="zh-CN" altLang="zh-CN" dirty="0"/>
              <a:t>握手和传输一致</a:t>
            </a:r>
            <a:r>
              <a:rPr lang="zh-CN" altLang="en-US" dirty="0"/>
              <a:t>，</a:t>
            </a:r>
            <a:r>
              <a:rPr lang="zh-CN" altLang="zh-CN" dirty="0"/>
              <a:t>验证通过。</a:t>
            </a:r>
          </a:p>
        </p:txBody>
      </p:sp>
    </p:spTree>
    <p:extLst>
      <p:ext uri="{BB962C8B-B14F-4D97-AF65-F5344CB8AC3E}">
        <p14:creationId xmlns:p14="http://schemas.microsoft.com/office/powerpoint/2010/main" val="243985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r>
              <a:rPr lang="zh-CN" altLang="zh-CN" dirty="0"/>
              <a:t>利用</a:t>
            </a:r>
            <a:r>
              <a:rPr lang="en-US" altLang="zh-CN" dirty="0"/>
              <a:t>Fiddler</a:t>
            </a:r>
            <a:r>
              <a:rPr lang="zh-CN" altLang="zh-CN" dirty="0"/>
              <a:t>对各个连接（</a:t>
            </a:r>
            <a:r>
              <a:rPr lang="en-US" altLang="zh-CN" dirty="0"/>
              <a:t>configuration.apple.com</a:t>
            </a:r>
            <a:r>
              <a:rPr lang="zh-CN" altLang="zh-CN" dirty="0"/>
              <a:t>、</a:t>
            </a:r>
            <a:r>
              <a:rPr lang="en-US" altLang="zh-CN" dirty="0"/>
              <a:t>cma.itunes.apple.com</a:t>
            </a:r>
            <a:r>
              <a:rPr lang="zh-CN" altLang="zh-CN" dirty="0"/>
              <a:t>、</a:t>
            </a:r>
            <a:r>
              <a:rPr lang="en-US" altLang="zh-CN" dirty="0"/>
              <a:t>ftreporter.push.apple.com</a:t>
            </a:r>
            <a:r>
              <a:rPr lang="zh-CN" altLang="zh-CN" dirty="0"/>
              <a:t>）中的密文进行解析。</a:t>
            </a:r>
          </a:p>
        </p:txBody>
      </p:sp>
    </p:spTree>
    <p:extLst>
      <p:ext uri="{BB962C8B-B14F-4D97-AF65-F5344CB8AC3E}">
        <p14:creationId xmlns:p14="http://schemas.microsoft.com/office/powerpoint/2010/main" val="38730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66960-71D8-4F2E-AFC9-3F4A4852EFF7}"/>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4E65300F-B581-4214-BBAE-E97F8A69C0FA}"/>
              </a:ext>
            </a:extLst>
          </p:cNvPr>
          <p:cNvSpPr>
            <a:spLocks noGrp="1"/>
          </p:cNvSpPr>
          <p:nvPr>
            <p:ph idx="1"/>
          </p:nvPr>
        </p:nvSpPr>
        <p:spPr/>
        <p:txBody>
          <a:bodyPr/>
          <a:lstStyle/>
          <a:p>
            <a:r>
              <a:rPr lang="en-US" altLang="zh-CN" dirty="0"/>
              <a:t>FaceTime</a:t>
            </a:r>
            <a:r>
              <a:rPr lang="zh-CN" altLang="zh-CN" dirty="0"/>
              <a:t>是苹果公司</a:t>
            </a:r>
            <a:r>
              <a:rPr lang="en-US" altLang="zh-CN" dirty="0"/>
              <a:t>iOS</a:t>
            </a:r>
            <a:r>
              <a:rPr lang="zh-CN" altLang="zh-CN" dirty="0"/>
              <a:t>和</a:t>
            </a:r>
            <a:r>
              <a:rPr lang="en-US" altLang="zh-CN" dirty="0"/>
              <a:t>Mac OS X</a:t>
            </a:r>
            <a:r>
              <a:rPr lang="zh-CN" altLang="zh-CN" dirty="0"/>
              <a:t>内置的一款视频通话软件，通过</a:t>
            </a:r>
            <a:r>
              <a:rPr lang="en-US" altLang="zh-CN" dirty="0"/>
              <a:t>Wi-Fi</a:t>
            </a:r>
            <a:r>
              <a:rPr lang="zh-CN" altLang="zh-CN" dirty="0"/>
              <a:t>或者蜂窝数据接入互联网，在两个装有</a:t>
            </a:r>
            <a:r>
              <a:rPr lang="en-US" altLang="zh-CN" dirty="0"/>
              <a:t>FaceTime</a:t>
            </a:r>
            <a:r>
              <a:rPr lang="zh-CN" altLang="zh-CN" dirty="0"/>
              <a:t>的设备之间实现视频通话。其要求通话双方均具有装有</a:t>
            </a:r>
            <a:r>
              <a:rPr lang="en-US" altLang="zh-CN" dirty="0"/>
              <a:t>FaceTime</a:t>
            </a:r>
            <a:r>
              <a:rPr lang="zh-CN" altLang="zh-CN" dirty="0"/>
              <a:t>的苹果设备，苹果</a:t>
            </a:r>
            <a:r>
              <a:rPr lang="en-US" altLang="zh-CN" dirty="0"/>
              <a:t>ID</a:t>
            </a:r>
            <a:r>
              <a:rPr lang="zh-CN" altLang="zh-CN" dirty="0"/>
              <a:t>以及可接入互联网的</a:t>
            </a:r>
            <a:r>
              <a:rPr lang="en-US" altLang="zh-CN" dirty="0"/>
              <a:t>3G/4G</a:t>
            </a:r>
            <a:r>
              <a:rPr lang="zh-CN" altLang="zh-CN" dirty="0"/>
              <a:t>或者</a:t>
            </a:r>
            <a:r>
              <a:rPr lang="en-US" altLang="zh-CN" dirty="0"/>
              <a:t>Wi-Fi</a:t>
            </a:r>
            <a:r>
              <a:rPr lang="zh-CN" altLang="zh-CN" dirty="0"/>
              <a:t>网络。</a:t>
            </a:r>
          </a:p>
        </p:txBody>
      </p:sp>
    </p:spTree>
    <p:extLst>
      <p:ext uri="{BB962C8B-B14F-4D97-AF65-F5344CB8AC3E}">
        <p14:creationId xmlns:p14="http://schemas.microsoft.com/office/powerpoint/2010/main" val="377924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85000" lnSpcReduction="20000"/>
          </a:bodyPr>
          <a:lstStyle/>
          <a:p>
            <a:r>
              <a:rPr lang="en-US" altLang="zh-CN" dirty="0"/>
              <a:t>"CONNECT 43.243.234.240:443 HTTP/1.1</a:t>
            </a:r>
            <a:endParaRPr lang="zh-CN" altLang="zh-CN" dirty="0"/>
          </a:p>
          <a:p>
            <a:r>
              <a:rPr lang="en-US" altLang="zh-CN" dirty="0"/>
              <a:t>Host: 43.243.234.240:443</a:t>
            </a:r>
            <a:endParaRPr lang="zh-CN" altLang="zh-CN" dirty="0"/>
          </a:p>
          <a:p>
            <a:r>
              <a:rPr lang="en-US" altLang="zh-CN" dirty="0"/>
              <a:t>Fiddler-Import: Packet capture contained HTTPS traffic. Parsing HTTPS Handshake to show this mock Session.</a:t>
            </a:r>
            <a:endParaRPr lang="zh-CN" altLang="zh-CN" dirty="0"/>
          </a:p>
          <a:p>
            <a:r>
              <a:rPr lang="en-US" altLang="zh-CN" dirty="0"/>
              <a:t> </a:t>
            </a:r>
            <a:endParaRPr lang="zh-CN" altLang="zh-CN" dirty="0"/>
          </a:p>
          <a:p>
            <a:r>
              <a:rPr lang="en-US" altLang="zh-CN" dirty="0"/>
              <a:t>A SSLv3-compatible </a:t>
            </a:r>
            <a:r>
              <a:rPr lang="en-US" altLang="zh-CN" dirty="0" err="1"/>
              <a:t>ClientHello</a:t>
            </a:r>
            <a:r>
              <a:rPr lang="en-US" altLang="zh-CN" dirty="0"/>
              <a:t> handshake was found. Fiddler extracted the parameters below.</a:t>
            </a:r>
            <a:endParaRPr lang="zh-CN" altLang="zh-CN" dirty="0"/>
          </a:p>
          <a:p>
            <a:r>
              <a:rPr lang="en-US" altLang="zh-CN" dirty="0"/>
              <a:t> </a:t>
            </a:r>
            <a:endParaRPr lang="zh-CN" altLang="zh-CN" dirty="0"/>
          </a:p>
          <a:p>
            <a:r>
              <a:rPr lang="en-US" altLang="zh-CN" dirty="0"/>
              <a:t>Version: 3.3 (TLS/1.2)</a:t>
            </a:r>
            <a:endParaRPr lang="zh-CN" altLang="zh-CN" dirty="0"/>
          </a:p>
          <a:p>
            <a:r>
              <a:rPr lang="en-US" altLang="zh-CN" dirty="0"/>
              <a:t>Random: 87 F0 D0 97 1E EC 96 20 FD E6 74 AC 2D 0B 7A 2D C2 AC ED AA 7C CB 5F 7D 90 B4 37 21 0D F0 78 88</a:t>
            </a:r>
            <a:endParaRPr lang="zh-CN" altLang="zh-CN" dirty="0"/>
          </a:p>
          <a:p>
            <a:r>
              <a:rPr lang="en-US" altLang="zh-CN" dirty="0"/>
              <a:t>""Time"": 2050/9/18 2:37:59</a:t>
            </a:r>
            <a:endParaRPr lang="zh-CN" altLang="zh-CN" dirty="0"/>
          </a:p>
          <a:p>
            <a:endParaRPr lang="zh-CN" altLang="zh-CN" dirty="0"/>
          </a:p>
        </p:txBody>
      </p:sp>
    </p:spTree>
    <p:extLst>
      <p:ext uri="{BB962C8B-B14F-4D97-AF65-F5344CB8AC3E}">
        <p14:creationId xmlns:p14="http://schemas.microsoft.com/office/powerpoint/2010/main" val="331555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70000" lnSpcReduction="20000"/>
          </a:bodyPr>
          <a:lstStyle/>
          <a:p>
            <a:r>
              <a:rPr lang="en-US" altLang="zh-CN" dirty="0" err="1"/>
              <a:t>SessionID</a:t>
            </a:r>
            <a:r>
              <a:rPr lang="en-US" altLang="zh-CN" dirty="0"/>
              <a:t>: F7 FE AF 67 8E 2D 68 16 AC 02 A9 18 24 24 74 81 25 4F 2F 90 05 0C 1B 51 BD A0 0C 4E 9D ED CF 83</a:t>
            </a:r>
            <a:endParaRPr lang="zh-CN" altLang="zh-CN" dirty="0"/>
          </a:p>
          <a:p>
            <a:r>
              <a:rPr lang="en-US" altLang="zh-CN" dirty="0"/>
              <a:t>Extensions: </a:t>
            </a:r>
            <a:endParaRPr lang="zh-CN" altLang="zh-CN" dirty="0"/>
          </a:p>
          <a:p>
            <a:r>
              <a:rPr lang="en-US" altLang="zh-CN" dirty="0"/>
              <a:t> </a:t>
            </a:r>
            <a:r>
              <a:rPr lang="en-US" altLang="zh-CN" dirty="0" err="1"/>
              <a:t>renegotiation_info</a:t>
            </a:r>
            <a:r>
              <a:rPr lang="en-US" altLang="zh-CN" dirty="0"/>
              <a:t> 00</a:t>
            </a:r>
            <a:endParaRPr lang="zh-CN" altLang="zh-CN" dirty="0"/>
          </a:p>
          <a:p>
            <a:r>
              <a:rPr lang="en-US" altLang="zh-CN" dirty="0"/>
              <a:t> </a:t>
            </a:r>
            <a:r>
              <a:rPr lang="en-US" altLang="zh-CN" dirty="0" err="1"/>
              <a:t>server_name</a:t>
            </a:r>
            <a:r>
              <a:rPr lang="en-US" altLang="zh-CN" dirty="0"/>
              <a:t> configuration.apple.com</a:t>
            </a:r>
            <a:endParaRPr lang="zh-CN" altLang="zh-CN" dirty="0"/>
          </a:p>
          <a:p>
            <a:r>
              <a:rPr lang="en-US" altLang="zh-CN" dirty="0"/>
              <a:t> </a:t>
            </a:r>
            <a:r>
              <a:rPr lang="en-US" altLang="zh-CN" dirty="0" err="1"/>
              <a:t>extended_master_secret</a:t>
            </a:r>
            <a:r>
              <a:rPr lang="en-US" altLang="zh-CN" dirty="0"/>
              <a:t> empty</a:t>
            </a:r>
            <a:endParaRPr lang="zh-CN" altLang="zh-CN" dirty="0"/>
          </a:p>
          <a:p>
            <a:r>
              <a:rPr lang="en-US" altLang="zh-CN" dirty="0"/>
              <a:t> </a:t>
            </a:r>
            <a:r>
              <a:rPr lang="en-US" altLang="zh-CN" dirty="0" err="1"/>
              <a:t>signature_algs</a:t>
            </a:r>
            <a:r>
              <a:rPr lang="en-US" altLang="zh-CN" dirty="0"/>
              <a:t> sha256_ecdsa, Unknown[0x8]_Unknown[0x4], sha256_rsa, sha384_ecdsa, sha1_ecdsa, Unknown[0x8]_Unknown[0x5], Unknown[0x8]_Unknown[0x5], sha384_rsa, Unknown[0x8]_Unknown[0x6], sha512_rsa, sha1_rsa</a:t>
            </a:r>
            <a:endParaRPr lang="zh-CN" altLang="zh-CN" dirty="0"/>
          </a:p>
          <a:p>
            <a:r>
              <a:rPr lang="en-US" altLang="zh-CN" dirty="0"/>
              <a:t> </a:t>
            </a:r>
            <a:r>
              <a:rPr lang="en-US" altLang="zh-CN" dirty="0" err="1"/>
              <a:t>status_request</a:t>
            </a:r>
            <a:r>
              <a:rPr lang="en-US" altLang="zh-CN" dirty="0"/>
              <a:t> OCSP - Implicit Responder</a:t>
            </a:r>
            <a:endParaRPr lang="zh-CN" altLang="zh-CN" dirty="0"/>
          </a:p>
          <a:p>
            <a:r>
              <a:rPr lang="en-US" altLang="zh-CN" dirty="0"/>
              <a:t> </a:t>
            </a:r>
            <a:r>
              <a:rPr lang="en-US" altLang="zh-CN" dirty="0" err="1"/>
              <a:t>NextProtocolNego</a:t>
            </a:r>
            <a:r>
              <a:rPr lang="en-US" altLang="zh-CN" dirty="0"/>
              <a:t> empty</a:t>
            </a:r>
            <a:endParaRPr lang="zh-CN" altLang="zh-CN" dirty="0"/>
          </a:p>
          <a:p>
            <a:r>
              <a:rPr lang="en-US" altLang="zh-CN" dirty="0"/>
              <a:t> </a:t>
            </a:r>
            <a:r>
              <a:rPr lang="en-US" altLang="zh-CN" dirty="0" err="1"/>
              <a:t>SignedCertTimestamp</a:t>
            </a:r>
            <a:r>
              <a:rPr lang="en-US" altLang="zh-CN" dirty="0"/>
              <a:t> (RFC6962) empty</a:t>
            </a:r>
            <a:endParaRPr lang="zh-CN" altLang="zh-CN" dirty="0"/>
          </a:p>
          <a:p>
            <a:r>
              <a:rPr lang="en-US" altLang="zh-CN" dirty="0"/>
              <a:t> ALPN  h2, h2-16, h2-15, h2-14, </a:t>
            </a:r>
            <a:r>
              <a:rPr lang="en-US" altLang="zh-CN" dirty="0" err="1"/>
              <a:t>spdy</a:t>
            </a:r>
            <a:r>
              <a:rPr lang="en-US" altLang="zh-CN" dirty="0"/>
              <a:t>/3.1, </a:t>
            </a:r>
            <a:r>
              <a:rPr lang="en-US" altLang="zh-CN" dirty="0" err="1"/>
              <a:t>spdy</a:t>
            </a:r>
            <a:r>
              <a:rPr lang="en-US" altLang="zh-CN" dirty="0"/>
              <a:t>/3, http/1.1</a:t>
            </a:r>
            <a:endParaRPr lang="zh-CN" altLang="zh-CN" dirty="0"/>
          </a:p>
        </p:txBody>
      </p:sp>
    </p:spTree>
    <p:extLst>
      <p:ext uri="{BB962C8B-B14F-4D97-AF65-F5344CB8AC3E}">
        <p14:creationId xmlns:p14="http://schemas.microsoft.com/office/powerpoint/2010/main" val="403302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62500" lnSpcReduction="20000"/>
          </a:bodyPr>
          <a:lstStyle/>
          <a:p>
            <a:r>
              <a:rPr lang="en-US" altLang="zh-CN" dirty="0"/>
              <a:t> </a:t>
            </a:r>
            <a:r>
              <a:rPr lang="en-US" altLang="zh-CN" dirty="0" err="1"/>
              <a:t>ec_point_formats</a:t>
            </a:r>
            <a:r>
              <a:rPr lang="en-US" altLang="zh-CN" dirty="0"/>
              <a:t> uncompressed [0x0]</a:t>
            </a:r>
            <a:endParaRPr lang="zh-CN" altLang="zh-CN" dirty="0"/>
          </a:p>
          <a:p>
            <a:r>
              <a:rPr lang="en-US" altLang="zh-CN" dirty="0"/>
              <a:t> 0x0033  00 24 00 1D 00 20 ED 3D 25 32 C9 EA 43 D5 50 DA FE 30 E7 51 11 4E 50 11 C5 AB 00 0C 8B 8F 78 42 3C 72 7C 13 D3 49</a:t>
            </a:r>
            <a:endParaRPr lang="zh-CN" altLang="zh-CN" dirty="0"/>
          </a:p>
          <a:p>
            <a:r>
              <a:rPr lang="en-US" altLang="zh-CN" dirty="0"/>
              <a:t> 0x002d  01 01</a:t>
            </a:r>
            <a:endParaRPr lang="zh-CN" altLang="zh-CN" dirty="0"/>
          </a:p>
          <a:p>
            <a:r>
              <a:rPr lang="en-US" altLang="zh-CN" dirty="0"/>
              <a:t> 0x002b  08 03 04 03 03 03 02 03 01</a:t>
            </a:r>
            <a:endParaRPr lang="zh-CN" altLang="zh-CN" dirty="0"/>
          </a:p>
          <a:p>
            <a:r>
              <a:rPr lang="en-US" altLang="zh-CN" dirty="0"/>
              <a:t> </a:t>
            </a:r>
            <a:r>
              <a:rPr lang="en-US" altLang="zh-CN" dirty="0" err="1"/>
              <a:t>elliptic_curves</a:t>
            </a:r>
            <a:r>
              <a:rPr lang="en-US" altLang="zh-CN" dirty="0"/>
              <a:t> unknown [0x1D), secp256r1 [0x17], secp384r1 [0x18], secp521r1 [0x19]</a:t>
            </a:r>
            <a:endParaRPr lang="zh-CN" altLang="zh-CN" dirty="0"/>
          </a:p>
          <a:p>
            <a:r>
              <a:rPr lang="en-US" altLang="zh-CN" dirty="0"/>
              <a:t> padding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endParaRPr lang="zh-CN" altLang="zh-CN" dirty="0"/>
          </a:p>
          <a:p>
            <a:r>
              <a:rPr lang="en-US" altLang="zh-CN" dirty="0"/>
              <a:t>Ciphers: </a:t>
            </a:r>
            <a:endParaRPr lang="zh-CN" altLang="zh-CN" dirty="0"/>
          </a:p>
          <a:p>
            <a:r>
              <a:rPr lang="en-US" altLang="zh-CN" dirty="0"/>
              <a:t> [1303] Unrecognized cipher - See http://www.iana.org/assignments/tls-parameters/</a:t>
            </a:r>
            <a:endParaRPr lang="zh-CN" altLang="zh-CN" dirty="0"/>
          </a:p>
          <a:p>
            <a:r>
              <a:rPr lang="en-US" altLang="zh-CN" dirty="0"/>
              <a:t> [1301] Unrecognized cipher - See http://www.iana.org/assignments/tls-parameters/</a:t>
            </a:r>
            <a:endParaRPr lang="zh-CN" altLang="zh-CN" dirty="0"/>
          </a:p>
          <a:p>
            <a:r>
              <a:rPr lang="en-US" altLang="zh-CN" dirty="0"/>
              <a:t> [1302] Unrecognized cipher - See http://www.iana.org/assignments/tls-parameters/</a:t>
            </a:r>
            <a:endParaRPr lang="zh-CN" altLang="zh-CN" dirty="0"/>
          </a:p>
        </p:txBody>
      </p:sp>
    </p:spTree>
    <p:extLst>
      <p:ext uri="{BB962C8B-B14F-4D97-AF65-F5344CB8AC3E}">
        <p14:creationId xmlns:p14="http://schemas.microsoft.com/office/powerpoint/2010/main" val="114888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55000" lnSpcReduction="20000"/>
          </a:bodyPr>
          <a:lstStyle/>
          <a:p>
            <a:r>
              <a:rPr lang="en-US" altLang="zh-CN" dirty="0"/>
              <a:t> [C02C] TLS_ECDHE_ECDSA_WITH_AES_256_GCM_SHA384</a:t>
            </a:r>
            <a:endParaRPr lang="zh-CN" altLang="zh-CN" dirty="0"/>
          </a:p>
          <a:p>
            <a:r>
              <a:rPr lang="en-US" altLang="zh-CN" dirty="0"/>
              <a:t> [C02B] TLS_ECDHE_ECDSA_WITH_AES_128_GCM_SHA256</a:t>
            </a:r>
            <a:endParaRPr lang="zh-CN" altLang="zh-CN" dirty="0"/>
          </a:p>
          <a:p>
            <a:r>
              <a:rPr lang="en-US" altLang="zh-CN" dirty="0"/>
              <a:t> [C024] TLS_ECDHE_ECDSA_WITH_AES_256_CBC_SHA384</a:t>
            </a:r>
            <a:endParaRPr lang="zh-CN" altLang="zh-CN" dirty="0"/>
          </a:p>
          <a:p>
            <a:r>
              <a:rPr lang="en-US" altLang="zh-CN" dirty="0"/>
              <a:t> [C023] TLS_ECDHE_ECDSA_WITH_AES_128_CBC_SHA256</a:t>
            </a:r>
            <a:endParaRPr lang="zh-CN" altLang="zh-CN" dirty="0"/>
          </a:p>
          <a:p>
            <a:r>
              <a:rPr lang="en-US" altLang="zh-CN" dirty="0"/>
              <a:t> [C00A] TLS1_CK_ECDHE_ECDSA_WITH_AES_256_CBC_SHA</a:t>
            </a:r>
            <a:endParaRPr lang="zh-CN" altLang="zh-CN" dirty="0"/>
          </a:p>
          <a:p>
            <a:r>
              <a:rPr lang="en-US" altLang="zh-CN" dirty="0"/>
              <a:t> [C009] TLS1_CK_ECDHE_ECDSA_WITH_AES_128_CBC_SHA</a:t>
            </a:r>
            <a:endParaRPr lang="zh-CN" altLang="zh-CN" dirty="0"/>
          </a:p>
          <a:p>
            <a:r>
              <a:rPr lang="en-US" altLang="zh-CN" dirty="0"/>
              <a:t> [CCA9] TLS_ECDHE_ECDSA_WITH_CHACHA20_POLY1305_SHA256</a:t>
            </a:r>
            <a:endParaRPr lang="zh-CN" altLang="zh-CN" dirty="0"/>
          </a:p>
          <a:p>
            <a:r>
              <a:rPr lang="en-US" altLang="zh-CN" dirty="0"/>
              <a:t> [C030] TLS_ECDHE_RSA_WITH_AES_256_GCM_SHA384</a:t>
            </a:r>
            <a:endParaRPr lang="zh-CN" altLang="zh-CN" dirty="0"/>
          </a:p>
          <a:p>
            <a:r>
              <a:rPr lang="en-US" altLang="zh-CN" dirty="0"/>
              <a:t> [C02F] TLS_ECDHE_RSA_WITH_AES_128_GCM_SHA256</a:t>
            </a:r>
            <a:endParaRPr lang="zh-CN" altLang="zh-CN" dirty="0"/>
          </a:p>
          <a:p>
            <a:r>
              <a:rPr lang="en-US" altLang="zh-CN" dirty="0"/>
              <a:t> [C028] TLS_ECDHE_RSA_WITH_AES_256_CBC_SHA384</a:t>
            </a:r>
            <a:endParaRPr lang="zh-CN" altLang="zh-CN" dirty="0"/>
          </a:p>
          <a:p>
            <a:r>
              <a:rPr lang="en-US" altLang="zh-CN" dirty="0"/>
              <a:t> [C027] TLS_ECDHE_RSA_WITH_AES_128_CBC_SHA256</a:t>
            </a:r>
            <a:endParaRPr lang="zh-CN" altLang="zh-CN" dirty="0"/>
          </a:p>
          <a:p>
            <a:r>
              <a:rPr lang="en-US" altLang="zh-CN" dirty="0"/>
              <a:t> [C014] TLS1_CK_ECDHE_RSA_WITH_AES_256_CBC_SHA</a:t>
            </a:r>
            <a:endParaRPr lang="zh-CN" altLang="zh-CN" dirty="0"/>
          </a:p>
          <a:p>
            <a:r>
              <a:rPr lang="en-US" altLang="zh-CN" dirty="0"/>
              <a:t> [C013] TLS1_CK_ECDHE_RSA_WITH_AES_128_CBC_SHA</a:t>
            </a:r>
            <a:endParaRPr lang="zh-CN" altLang="zh-CN" dirty="0"/>
          </a:p>
          <a:p>
            <a:r>
              <a:rPr lang="en-US" altLang="zh-CN" dirty="0"/>
              <a:t> [CCA8] TLS_ECDHE_RSA_WITH_CHACHA20_POLY1305_SHA256</a:t>
            </a:r>
            <a:endParaRPr lang="zh-CN" altLang="zh-CN" dirty="0"/>
          </a:p>
          <a:p>
            <a:r>
              <a:rPr lang="en-US" altLang="zh-CN" dirty="0"/>
              <a:t> [009D] TLS_RSA_WITH_AES_256_GCM_SHA384</a:t>
            </a:r>
            <a:endParaRPr lang="zh-CN" altLang="zh-CN" dirty="0"/>
          </a:p>
        </p:txBody>
      </p:sp>
    </p:spTree>
    <p:extLst>
      <p:ext uri="{BB962C8B-B14F-4D97-AF65-F5344CB8AC3E}">
        <p14:creationId xmlns:p14="http://schemas.microsoft.com/office/powerpoint/2010/main" val="137451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85000" lnSpcReduction="20000"/>
          </a:bodyPr>
          <a:lstStyle/>
          <a:p>
            <a:r>
              <a:rPr lang="en-US" altLang="zh-CN" dirty="0"/>
              <a:t> [009C] TLS_RSA_WITH_AES_128_GCM_SHA256</a:t>
            </a:r>
            <a:endParaRPr lang="zh-CN" altLang="zh-CN" dirty="0"/>
          </a:p>
          <a:p>
            <a:r>
              <a:rPr lang="en-US" altLang="zh-CN" dirty="0"/>
              <a:t> [003D] TLS_RSA_WITH_AES_256_CBC_SHA256</a:t>
            </a:r>
            <a:endParaRPr lang="zh-CN" altLang="zh-CN" dirty="0"/>
          </a:p>
          <a:p>
            <a:r>
              <a:rPr lang="en-US" altLang="zh-CN" dirty="0"/>
              <a:t> [003C] TLS_RSA_WITH_AES_128_CBC_SHA256</a:t>
            </a:r>
            <a:endParaRPr lang="zh-CN" altLang="zh-CN" dirty="0"/>
          </a:p>
          <a:p>
            <a:r>
              <a:rPr lang="en-US" altLang="zh-CN" dirty="0"/>
              <a:t> [0035] TLS_RSA_AES_256_SHA</a:t>
            </a:r>
            <a:endParaRPr lang="zh-CN" altLang="zh-CN" dirty="0"/>
          </a:p>
          <a:p>
            <a:r>
              <a:rPr lang="en-US" altLang="zh-CN" dirty="0"/>
              <a:t> [002F] TLS_RSA_AES_128_SHA</a:t>
            </a:r>
            <a:endParaRPr lang="zh-CN" altLang="zh-CN" dirty="0"/>
          </a:p>
          <a:p>
            <a:r>
              <a:rPr lang="en-US" altLang="zh-CN" dirty="0"/>
              <a:t> [C008] TLS_ECDHE_ECDSA_WITH_3DES_EDE_CBC_SHA</a:t>
            </a:r>
            <a:endParaRPr lang="zh-CN" altLang="zh-CN" dirty="0"/>
          </a:p>
          <a:p>
            <a:r>
              <a:rPr lang="en-US" altLang="zh-CN" dirty="0"/>
              <a:t> [C012] TLS_ECDHE_RSA_WITH_3DES_EDE_CBC_SHA</a:t>
            </a:r>
            <a:endParaRPr lang="zh-CN" altLang="zh-CN" dirty="0"/>
          </a:p>
          <a:p>
            <a:r>
              <a:rPr lang="en-US" altLang="zh-CN" dirty="0"/>
              <a:t> [000A] SSL_RSA_WITH_3DES_EDE_SHA</a:t>
            </a:r>
            <a:endParaRPr lang="zh-CN" altLang="zh-CN" dirty="0"/>
          </a:p>
          <a:p>
            <a:r>
              <a:rPr lang="en-US" altLang="zh-CN" dirty="0"/>
              <a:t> </a:t>
            </a:r>
            <a:endParaRPr lang="zh-CN" altLang="zh-CN" dirty="0"/>
          </a:p>
          <a:p>
            <a:r>
              <a:rPr lang="en-US" altLang="zh-CN" dirty="0"/>
              <a:t>Compression: </a:t>
            </a:r>
            <a:endParaRPr lang="zh-CN" altLang="zh-CN" dirty="0"/>
          </a:p>
          <a:p>
            <a:r>
              <a:rPr lang="en-US" altLang="zh-CN" dirty="0"/>
              <a:t> [00] NO_COMPRESSION</a:t>
            </a:r>
            <a:endParaRPr lang="zh-CN" altLang="zh-CN" dirty="0"/>
          </a:p>
        </p:txBody>
      </p:sp>
    </p:spTree>
    <p:extLst>
      <p:ext uri="{BB962C8B-B14F-4D97-AF65-F5344CB8AC3E}">
        <p14:creationId xmlns:p14="http://schemas.microsoft.com/office/powerpoint/2010/main" val="319214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pPr lvl="0"/>
            <a:r>
              <a:rPr lang="zh-CN" altLang="zh-CN" dirty="0"/>
              <a:t>密文解析</a:t>
            </a:r>
            <a:r>
              <a:rPr lang="en-US" altLang="zh-CN" dirty="0"/>
              <a:t>——configuration.apple.com</a:t>
            </a:r>
            <a:endParaRPr lang="zh-CN" altLang="zh-CN"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normAutofit fontScale="55000" lnSpcReduction="20000"/>
          </a:bodyPr>
          <a:lstStyle/>
          <a:p>
            <a:r>
              <a:rPr lang="en-US" altLang="zh-CN" dirty="0"/>
              <a:t>HTTP/1.1 200 Emulated CONNECT Tunnel</a:t>
            </a:r>
            <a:endParaRPr lang="zh-CN" altLang="zh-CN" dirty="0"/>
          </a:p>
          <a:p>
            <a:r>
              <a:rPr lang="en-US" altLang="zh-CN" dirty="0"/>
              <a:t> </a:t>
            </a:r>
            <a:endParaRPr lang="zh-CN" altLang="zh-CN" dirty="0"/>
          </a:p>
          <a:p>
            <a:r>
              <a:rPr lang="en-US" altLang="zh-CN" dirty="0"/>
              <a:t>A SSLv3-compatible </a:t>
            </a:r>
            <a:r>
              <a:rPr lang="en-US" altLang="zh-CN" dirty="0" err="1"/>
              <a:t>ServerHello</a:t>
            </a:r>
            <a:r>
              <a:rPr lang="en-US" altLang="zh-CN" dirty="0"/>
              <a:t> handshake was found. Fiddler extracted the parameters below.</a:t>
            </a:r>
            <a:endParaRPr lang="zh-CN" altLang="zh-CN" dirty="0"/>
          </a:p>
          <a:p>
            <a:r>
              <a:rPr lang="en-US" altLang="zh-CN" dirty="0"/>
              <a:t> </a:t>
            </a:r>
            <a:endParaRPr lang="zh-CN" altLang="zh-CN" dirty="0"/>
          </a:p>
          <a:p>
            <a:r>
              <a:rPr lang="en-US" altLang="zh-CN" dirty="0"/>
              <a:t>Version: 3.3 (TLS/1.2)</a:t>
            </a:r>
            <a:endParaRPr lang="zh-CN" altLang="zh-CN" dirty="0"/>
          </a:p>
          <a:p>
            <a:r>
              <a:rPr lang="en-US" altLang="zh-CN" dirty="0" err="1"/>
              <a:t>SessionID</a:t>
            </a:r>
            <a:r>
              <a:rPr lang="en-US" altLang="zh-CN" dirty="0"/>
              <a:t>: DF F2 EB 31 AD 72 B4 23 A5 26 EF 81 B8 81 09 2E 6B 5A F1 6B 1D EB A9 81 3C 0A 83 A5 2C 7C FA 9F</a:t>
            </a:r>
            <a:endParaRPr lang="zh-CN" altLang="zh-CN" dirty="0"/>
          </a:p>
          <a:p>
            <a:r>
              <a:rPr lang="en-US" altLang="zh-CN" dirty="0"/>
              <a:t>Random:  27 8A CA FF AE BB 28 1C 62 FA 28 45 E8 08 49 A1 54 7A 5C 92 87 69 EC 1E 86 58 68 23 0E A2 6E 64</a:t>
            </a:r>
            <a:endParaRPr lang="zh-CN" altLang="zh-CN" dirty="0"/>
          </a:p>
          <a:p>
            <a:r>
              <a:rPr lang="en-US" altLang="zh-CN" dirty="0"/>
              <a:t>Cipher:  TLS_ECDHE_RSA_WITH_CHACHA20_POLY1305_SHA256 [0xCCA8]</a:t>
            </a:r>
            <a:endParaRPr lang="zh-CN" altLang="zh-CN" dirty="0"/>
          </a:p>
          <a:p>
            <a:r>
              <a:rPr lang="en-US" altLang="zh-CN" dirty="0" err="1"/>
              <a:t>CompressionSuite</a:t>
            </a:r>
            <a:r>
              <a:rPr lang="en-US" altLang="zh-CN" dirty="0"/>
              <a:t>: NO_COMPRESSION [0x00]</a:t>
            </a:r>
            <a:endParaRPr lang="zh-CN" altLang="zh-CN" dirty="0"/>
          </a:p>
          <a:p>
            <a:r>
              <a:rPr lang="en-US" altLang="zh-CN" dirty="0"/>
              <a:t>Extensions:</a:t>
            </a:r>
            <a:endParaRPr lang="zh-CN" altLang="zh-CN" dirty="0"/>
          </a:p>
          <a:p>
            <a:r>
              <a:rPr lang="en-US" altLang="zh-CN" dirty="0"/>
              <a:t>  </a:t>
            </a:r>
            <a:r>
              <a:rPr lang="en-US" altLang="zh-CN" dirty="0" err="1"/>
              <a:t>renegotiation_info</a:t>
            </a:r>
            <a:r>
              <a:rPr lang="en-US" altLang="zh-CN" dirty="0"/>
              <a:t> 00</a:t>
            </a:r>
            <a:endParaRPr lang="zh-CN" altLang="zh-CN" dirty="0"/>
          </a:p>
          <a:p>
            <a:r>
              <a:rPr lang="en-US" altLang="zh-CN" dirty="0"/>
              <a:t>  </a:t>
            </a:r>
            <a:r>
              <a:rPr lang="en-US" altLang="zh-CN" dirty="0" err="1"/>
              <a:t>ec_point_formats</a:t>
            </a:r>
            <a:r>
              <a:rPr lang="en-US" altLang="zh-CN" dirty="0"/>
              <a:t> uncompressed [0x0], ansiX962_compressed_prime [0x1], ansiX962_compressed_char2  [0x2]</a:t>
            </a:r>
            <a:endParaRPr lang="zh-CN" altLang="zh-CN" dirty="0"/>
          </a:p>
          <a:p>
            <a:r>
              <a:rPr lang="en-US" altLang="zh-CN" dirty="0"/>
              <a:t>  ALPN  h2</a:t>
            </a:r>
            <a:endParaRPr lang="zh-CN" altLang="zh-CN" dirty="0"/>
          </a:p>
          <a:p>
            <a:r>
              <a:rPr lang="en-US" altLang="zh-CN" dirty="0"/>
              <a:t>  </a:t>
            </a:r>
            <a:r>
              <a:rPr lang="en-US" altLang="zh-CN" dirty="0" err="1"/>
              <a:t>extended_master_secret</a:t>
            </a:r>
            <a:r>
              <a:rPr lang="en-US" altLang="zh-CN" dirty="0"/>
              <a:t> empty</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42286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52D0-8913-4308-B144-4AAF28AF8C33}"/>
              </a:ext>
            </a:extLst>
          </p:cNvPr>
          <p:cNvSpPr>
            <a:spLocks noGrp="1"/>
          </p:cNvSpPr>
          <p:nvPr>
            <p:ph type="title"/>
          </p:nvPr>
        </p:nvSpPr>
        <p:spPr/>
        <p:txBody>
          <a:bodyPr/>
          <a:lstStyle/>
          <a:p>
            <a:r>
              <a:rPr lang="zh-CN" altLang="zh-CN" dirty="0"/>
              <a:t>总结</a:t>
            </a:r>
            <a:endParaRPr lang="zh-CN" altLang="en-US" dirty="0"/>
          </a:p>
        </p:txBody>
      </p:sp>
      <p:sp>
        <p:nvSpPr>
          <p:cNvPr id="3" name="内容占位符 2">
            <a:extLst>
              <a:ext uri="{FF2B5EF4-FFF2-40B4-BE49-F238E27FC236}">
                <a16:creationId xmlns:a16="http://schemas.microsoft.com/office/drawing/2014/main" id="{EF43FB8F-2111-4E6B-BDAA-91A1D742E4CC}"/>
              </a:ext>
            </a:extLst>
          </p:cNvPr>
          <p:cNvSpPr>
            <a:spLocks noGrp="1"/>
          </p:cNvSpPr>
          <p:nvPr>
            <p:ph idx="1"/>
          </p:nvPr>
        </p:nvSpPr>
        <p:spPr/>
        <p:txBody>
          <a:bodyPr/>
          <a:lstStyle/>
          <a:p>
            <a:pPr lvl="0"/>
            <a:r>
              <a:rPr lang="en-US" altLang="zh-CN" dirty="0" err="1"/>
              <a:t>IPad</a:t>
            </a:r>
            <a:r>
              <a:rPr lang="zh-CN" altLang="zh-CN" dirty="0"/>
              <a:t>软件抓包需要通过连接</a:t>
            </a:r>
            <a:r>
              <a:rPr lang="en-US" altLang="zh-CN" dirty="0"/>
              <a:t>PC</a:t>
            </a:r>
            <a:r>
              <a:rPr lang="zh-CN" altLang="zh-CN" dirty="0"/>
              <a:t>端热点来进行流量捕获</a:t>
            </a:r>
          </a:p>
          <a:p>
            <a:pPr lvl="0"/>
            <a:r>
              <a:rPr lang="zh-CN" altLang="zh-CN" dirty="0"/>
              <a:t>由于传输采用</a:t>
            </a:r>
            <a:r>
              <a:rPr lang="en-US" altLang="zh-CN" dirty="0"/>
              <a:t>TLS</a:t>
            </a:r>
            <a:r>
              <a:rPr lang="zh-CN" altLang="zh-CN" dirty="0"/>
              <a:t>协议，本实验旨在对</a:t>
            </a:r>
            <a:r>
              <a:rPr lang="en-US" altLang="zh-CN" dirty="0"/>
              <a:t>TLS</a:t>
            </a:r>
            <a:r>
              <a:rPr lang="zh-CN" altLang="zh-CN" dirty="0"/>
              <a:t>协议如握手、证书等可提取的信息进行分析并编程显示。此外，也对</a:t>
            </a:r>
            <a:r>
              <a:rPr lang="en-US" altLang="zh-CN" dirty="0"/>
              <a:t>Socks</a:t>
            </a:r>
            <a:r>
              <a:rPr lang="zh-CN" altLang="zh-CN" dirty="0"/>
              <a:t>协议进行了提取、分析和显示。</a:t>
            </a:r>
          </a:p>
          <a:p>
            <a:pPr lvl="0"/>
            <a:r>
              <a:rPr lang="zh-CN" altLang="zh-CN" dirty="0"/>
              <a:t>本文对编程细节进行了一定阐述。</a:t>
            </a:r>
          </a:p>
          <a:p>
            <a:pPr lvl="0"/>
            <a:r>
              <a:rPr lang="zh-CN" altLang="zh-CN" dirty="0"/>
              <a:t>对于具体的密文载荷，通过</a:t>
            </a:r>
            <a:r>
              <a:rPr lang="en-US" altLang="zh-CN" dirty="0"/>
              <a:t>Fiddler</a:t>
            </a:r>
            <a:r>
              <a:rPr lang="zh-CN" altLang="zh-CN" dirty="0"/>
              <a:t>进行分析便可识别。</a:t>
            </a:r>
          </a:p>
          <a:p>
            <a:pPr lvl="0"/>
            <a:r>
              <a:rPr lang="zh-CN" altLang="zh-CN" dirty="0"/>
              <a:t>展示了所开发的软件的显示结果。</a:t>
            </a:r>
          </a:p>
        </p:txBody>
      </p:sp>
    </p:spTree>
    <p:extLst>
      <p:ext uri="{BB962C8B-B14F-4D97-AF65-F5344CB8AC3E}">
        <p14:creationId xmlns:p14="http://schemas.microsoft.com/office/powerpoint/2010/main" val="13775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BCB87-E736-4E87-832A-5030CF16E187}"/>
              </a:ext>
            </a:extLst>
          </p:cNvPr>
          <p:cNvSpPr>
            <a:spLocks noGrp="1"/>
          </p:cNvSpPr>
          <p:nvPr>
            <p:ph type="title"/>
          </p:nvPr>
        </p:nvSpPr>
        <p:spPr/>
        <p:txBody>
          <a:bodyPr/>
          <a:lstStyle/>
          <a:p>
            <a:r>
              <a:rPr lang="zh-CN" altLang="en-US" dirty="0"/>
              <a:t>界面</a:t>
            </a:r>
          </a:p>
        </p:txBody>
      </p:sp>
      <p:pic>
        <p:nvPicPr>
          <p:cNvPr id="7" name="内容占位符 6" descr="C:\Users\79196\AppData\Local\Temp\WeChat Files\f67cb070db01341dd55bc5f4f8ef9d4.jpg">
            <a:extLst>
              <a:ext uri="{FF2B5EF4-FFF2-40B4-BE49-F238E27FC236}">
                <a16:creationId xmlns:a16="http://schemas.microsoft.com/office/drawing/2014/main" id="{48D75061-5B39-4743-B3F4-AC2F5CA619C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10515600" cy="4802187"/>
          </a:xfrm>
          <a:prstGeom prst="rect">
            <a:avLst/>
          </a:prstGeom>
          <a:noFill/>
          <a:ln>
            <a:noFill/>
          </a:ln>
        </p:spPr>
      </p:pic>
    </p:spTree>
    <p:extLst>
      <p:ext uri="{BB962C8B-B14F-4D97-AF65-F5344CB8AC3E}">
        <p14:creationId xmlns:p14="http://schemas.microsoft.com/office/powerpoint/2010/main" val="288275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15802-9596-48B9-9DBA-ED8E8F7765C7}"/>
              </a:ext>
            </a:extLst>
          </p:cNvPr>
          <p:cNvSpPr>
            <a:spLocks noGrp="1"/>
          </p:cNvSpPr>
          <p:nvPr>
            <p:ph type="title"/>
          </p:nvPr>
        </p:nvSpPr>
        <p:spPr/>
        <p:txBody>
          <a:bodyPr/>
          <a:lstStyle/>
          <a:p>
            <a:r>
              <a:rPr lang="zh-CN" altLang="zh-CN" dirty="0"/>
              <a:t>软件使用情况</a:t>
            </a:r>
            <a:endParaRPr lang="zh-CN" altLang="en-US" dirty="0"/>
          </a:p>
        </p:txBody>
      </p:sp>
      <p:sp>
        <p:nvSpPr>
          <p:cNvPr id="3" name="内容占位符 2">
            <a:extLst>
              <a:ext uri="{FF2B5EF4-FFF2-40B4-BE49-F238E27FC236}">
                <a16:creationId xmlns:a16="http://schemas.microsoft.com/office/drawing/2014/main" id="{3D8DE601-3665-4B2F-92FF-EB9E2DEAB167}"/>
              </a:ext>
            </a:extLst>
          </p:cNvPr>
          <p:cNvSpPr>
            <a:spLocks noGrp="1"/>
          </p:cNvSpPr>
          <p:nvPr>
            <p:ph idx="1"/>
          </p:nvPr>
        </p:nvSpPr>
        <p:spPr/>
        <p:txBody>
          <a:bodyPr/>
          <a:lstStyle/>
          <a:p>
            <a:r>
              <a:rPr lang="zh-CN" altLang="zh-CN" dirty="0"/>
              <a:t>本次分析针对</a:t>
            </a:r>
            <a:r>
              <a:rPr lang="en-US" altLang="zh-CN" dirty="0" err="1"/>
              <a:t>IPad</a:t>
            </a:r>
            <a:r>
              <a:rPr lang="zh-CN" altLang="zh-CN" dirty="0"/>
              <a:t>端</a:t>
            </a:r>
            <a:r>
              <a:rPr lang="en-US" altLang="zh-CN" dirty="0"/>
              <a:t>IOS</a:t>
            </a:r>
            <a:r>
              <a:rPr lang="zh-CN" altLang="zh-CN" dirty="0"/>
              <a:t>中的</a:t>
            </a:r>
            <a:r>
              <a:rPr lang="en-US" altLang="zh-CN" dirty="0"/>
              <a:t>Facetime</a:t>
            </a:r>
            <a:r>
              <a:rPr lang="zh-CN" altLang="zh-CN" dirty="0"/>
              <a:t>进行，分析其中</a:t>
            </a:r>
            <a:r>
              <a:rPr lang="en-US" altLang="zh-CN" dirty="0"/>
              <a:t>TLS</a:t>
            </a:r>
            <a:r>
              <a:rPr lang="zh-CN" altLang="zh-CN" dirty="0"/>
              <a:t>流量。</a:t>
            </a:r>
            <a:endParaRPr lang="en-US" altLang="zh-CN" dirty="0"/>
          </a:p>
          <a:p>
            <a:r>
              <a:rPr lang="zh-CN" altLang="en-US" dirty="0"/>
              <a:t>具体需要通过</a:t>
            </a:r>
            <a:r>
              <a:rPr lang="en-US" altLang="zh-CN" dirty="0"/>
              <a:t>PC</a:t>
            </a:r>
            <a:r>
              <a:rPr lang="zh-CN" altLang="en-US" dirty="0"/>
              <a:t>端开启热点供</a:t>
            </a:r>
            <a:r>
              <a:rPr lang="en-US" altLang="zh-CN" dirty="0" err="1"/>
              <a:t>Ipad</a:t>
            </a:r>
            <a:r>
              <a:rPr lang="zh-CN" altLang="en-US" dirty="0"/>
              <a:t>连接以捕获流量。</a:t>
            </a:r>
            <a:endParaRPr lang="zh-CN" altLang="zh-CN" dirty="0"/>
          </a:p>
        </p:txBody>
      </p:sp>
    </p:spTree>
    <p:extLst>
      <p:ext uri="{BB962C8B-B14F-4D97-AF65-F5344CB8AC3E}">
        <p14:creationId xmlns:p14="http://schemas.microsoft.com/office/powerpoint/2010/main" val="32017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179B8-6645-4936-80F7-FCA0B0774357}"/>
              </a:ext>
            </a:extLst>
          </p:cNvPr>
          <p:cNvSpPr>
            <a:spLocks noGrp="1"/>
          </p:cNvSpPr>
          <p:nvPr>
            <p:ph type="title"/>
          </p:nvPr>
        </p:nvSpPr>
        <p:spPr/>
        <p:txBody>
          <a:bodyPr/>
          <a:lstStyle/>
          <a:p>
            <a:r>
              <a:rPr lang="zh-CN" altLang="zh-CN" dirty="0"/>
              <a:t>测试环境搭建</a:t>
            </a:r>
            <a:endParaRPr lang="zh-CN" altLang="en-US" dirty="0"/>
          </a:p>
        </p:txBody>
      </p:sp>
      <p:sp>
        <p:nvSpPr>
          <p:cNvPr id="3" name="内容占位符 2">
            <a:extLst>
              <a:ext uri="{FF2B5EF4-FFF2-40B4-BE49-F238E27FC236}">
                <a16:creationId xmlns:a16="http://schemas.microsoft.com/office/drawing/2014/main" id="{FFB223EC-74F8-4C79-8138-B39D734CCEE7}"/>
              </a:ext>
            </a:extLst>
          </p:cNvPr>
          <p:cNvSpPr>
            <a:spLocks noGrp="1"/>
          </p:cNvSpPr>
          <p:nvPr>
            <p:ph idx="1"/>
          </p:nvPr>
        </p:nvSpPr>
        <p:spPr/>
        <p:txBody>
          <a:bodyPr/>
          <a:lstStyle/>
          <a:p>
            <a:r>
              <a:rPr lang="zh-CN" altLang="zh-CN" dirty="0"/>
              <a:t>受测操作系统：</a:t>
            </a:r>
            <a:r>
              <a:rPr lang="en-US" altLang="zh-CN" dirty="0"/>
              <a:t>IOS 12.2</a:t>
            </a:r>
            <a:endParaRPr lang="zh-CN" altLang="zh-CN" dirty="0"/>
          </a:p>
          <a:p>
            <a:r>
              <a:rPr lang="zh-CN" altLang="zh-CN" dirty="0"/>
              <a:t>受测软件：</a:t>
            </a:r>
            <a:r>
              <a:rPr lang="en-US" altLang="zh-CN" dirty="0"/>
              <a:t>Facetime</a:t>
            </a:r>
            <a:endParaRPr lang="zh-CN" altLang="zh-CN" dirty="0"/>
          </a:p>
          <a:p>
            <a:r>
              <a:rPr lang="zh-CN" altLang="zh-CN" dirty="0"/>
              <a:t>操作系统：</a:t>
            </a:r>
            <a:r>
              <a:rPr lang="en-US" altLang="zh-CN" dirty="0"/>
              <a:t>Windows 10</a:t>
            </a:r>
            <a:endParaRPr lang="zh-CN" altLang="zh-CN" dirty="0"/>
          </a:p>
          <a:p>
            <a:r>
              <a:rPr lang="zh-CN" altLang="zh-CN" dirty="0"/>
              <a:t>抓包软件：</a:t>
            </a:r>
            <a:r>
              <a:rPr lang="en-US" altLang="zh-CN" dirty="0"/>
              <a:t>Wireshark Version 3.0.0 (v3.0.0-0-g937e33de)</a:t>
            </a:r>
          </a:p>
          <a:p>
            <a:pPr marL="0" indent="0">
              <a:buNone/>
            </a:pPr>
            <a:r>
              <a:rPr lang="en-US" altLang="zh-CN" dirty="0"/>
              <a:t>		  Fiddler v5.0.20182.28034 for .NET 4</a:t>
            </a:r>
            <a:endParaRPr lang="zh-CN" altLang="zh-CN" dirty="0"/>
          </a:p>
          <a:p>
            <a:r>
              <a:rPr lang="zh-CN" altLang="zh-CN" dirty="0"/>
              <a:t>编程软件：</a:t>
            </a:r>
            <a:r>
              <a:rPr lang="en-US" altLang="zh-CN" dirty="0"/>
              <a:t>Visual Studio 2017</a:t>
            </a:r>
            <a:endParaRPr lang="zh-CN" altLang="zh-CN" dirty="0"/>
          </a:p>
          <a:p>
            <a:r>
              <a:rPr lang="zh-CN" altLang="zh-CN" dirty="0"/>
              <a:t>其他：</a:t>
            </a:r>
            <a:r>
              <a:rPr lang="en-US" altLang="zh-CN" dirty="0" err="1"/>
              <a:t>Winpcap</a:t>
            </a:r>
            <a:r>
              <a:rPr lang="zh-CN" altLang="zh-CN" dirty="0"/>
              <a:t>库</a:t>
            </a:r>
          </a:p>
        </p:txBody>
      </p:sp>
    </p:spTree>
    <p:extLst>
      <p:ext uri="{BB962C8B-B14F-4D97-AF65-F5344CB8AC3E}">
        <p14:creationId xmlns:p14="http://schemas.microsoft.com/office/powerpoint/2010/main" val="286099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CD04-BF4E-482E-AFD8-6C5E089D32AF}"/>
              </a:ext>
            </a:extLst>
          </p:cNvPr>
          <p:cNvSpPr>
            <a:spLocks noGrp="1"/>
          </p:cNvSpPr>
          <p:nvPr>
            <p:ph type="title"/>
          </p:nvPr>
        </p:nvSpPr>
        <p:spPr/>
        <p:txBody>
          <a:bodyPr/>
          <a:lstStyle/>
          <a:p>
            <a:r>
              <a:rPr lang="zh-CN" altLang="zh-CN" dirty="0"/>
              <a:t>分析工具及要求</a:t>
            </a:r>
            <a:endParaRPr lang="zh-CN" altLang="en-US" dirty="0"/>
          </a:p>
        </p:txBody>
      </p:sp>
      <p:sp>
        <p:nvSpPr>
          <p:cNvPr id="3" name="内容占位符 2">
            <a:extLst>
              <a:ext uri="{FF2B5EF4-FFF2-40B4-BE49-F238E27FC236}">
                <a16:creationId xmlns:a16="http://schemas.microsoft.com/office/drawing/2014/main" id="{9F57DDEE-675A-4A92-AB05-4D4E19EA4809}"/>
              </a:ext>
            </a:extLst>
          </p:cNvPr>
          <p:cNvSpPr>
            <a:spLocks noGrp="1"/>
          </p:cNvSpPr>
          <p:nvPr>
            <p:ph idx="1"/>
          </p:nvPr>
        </p:nvSpPr>
        <p:spPr/>
        <p:txBody>
          <a:bodyPr/>
          <a:lstStyle/>
          <a:p>
            <a:r>
              <a:rPr lang="en-US" altLang="zh-CN" dirty="0"/>
              <a:t>PC</a:t>
            </a:r>
            <a:r>
              <a:rPr lang="zh-CN" altLang="zh-CN" dirty="0"/>
              <a:t>端开启热点，</a:t>
            </a:r>
            <a:r>
              <a:rPr lang="en-US" altLang="zh-CN" dirty="0"/>
              <a:t>IOS</a:t>
            </a:r>
            <a:r>
              <a:rPr lang="zh-CN" altLang="zh-CN" dirty="0"/>
              <a:t>设备连接热点</a:t>
            </a:r>
            <a:endParaRPr lang="en-US" altLang="zh-CN" dirty="0"/>
          </a:p>
          <a:p>
            <a:r>
              <a:rPr lang="en-US" altLang="zh-CN" dirty="0"/>
              <a:t>Wireshark</a:t>
            </a:r>
            <a:r>
              <a:rPr lang="zh-CN" altLang="zh-CN" dirty="0"/>
              <a:t>进行抓包，保存至</a:t>
            </a:r>
            <a:r>
              <a:rPr lang="en-US" altLang="zh-CN" dirty="0" err="1"/>
              <a:t>Pcap</a:t>
            </a:r>
            <a:r>
              <a:rPr lang="zh-CN" altLang="zh-CN" dirty="0"/>
              <a:t>文件</a:t>
            </a:r>
            <a:endParaRPr lang="en-US" altLang="zh-CN" dirty="0"/>
          </a:p>
          <a:p>
            <a:r>
              <a:rPr lang="zh-CN" altLang="zh-CN" dirty="0"/>
              <a:t>用</a:t>
            </a:r>
            <a:r>
              <a:rPr lang="en-US" altLang="zh-CN" dirty="0"/>
              <a:t>Fiddler</a:t>
            </a:r>
            <a:r>
              <a:rPr lang="zh-CN" altLang="zh-CN" dirty="0"/>
              <a:t>对密文解密</a:t>
            </a:r>
            <a:endParaRPr lang="en-US" altLang="zh-CN" dirty="0"/>
          </a:p>
          <a:p>
            <a:r>
              <a:rPr lang="zh-CN" altLang="zh-CN" dirty="0"/>
              <a:t>利用</a:t>
            </a:r>
            <a:r>
              <a:rPr lang="en-US" altLang="zh-CN" dirty="0"/>
              <a:t>Visual Studio </a:t>
            </a:r>
            <a:r>
              <a:rPr lang="zh-CN" altLang="zh-CN" dirty="0"/>
              <a:t>开发程序对</a:t>
            </a:r>
            <a:r>
              <a:rPr lang="en-US" altLang="zh-CN" dirty="0" err="1"/>
              <a:t>Pcap</a:t>
            </a:r>
            <a:r>
              <a:rPr lang="zh-CN" altLang="zh-CN" dirty="0"/>
              <a:t>文件进行深度分析</a:t>
            </a:r>
            <a:r>
              <a:rPr lang="zh-CN" altLang="en-US" dirty="0"/>
              <a:t>，</a:t>
            </a:r>
            <a:r>
              <a:rPr lang="zh-CN" altLang="zh-CN" dirty="0"/>
              <a:t>对</a:t>
            </a:r>
            <a:r>
              <a:rPr lang="en-US" altLang="zh-CN" dirty="0"/>
              <a:t>TLS</a:t>
            </a:r>
            <a:r>
              <a:rPr lang="zh-CN" altLang="zh-CN" dirty="0"/>
              <a:t>中的可提取的明文信息进行提取。</a:t>
            </a:r>
          </a:p>
        </p:txBody>
      </p:sp>
    </p:spTree>
    <p:extLst>
      <p:ext uri="{BB962C8B-B14F-4D97-AF65-F5344CB8AC3E}">
        <p14:creationId xmlns:p14="http://schemas.microsoft.com/office/powerpoint/2010/main" val="304985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EC89A-6D98-40CC-839A-741E5D33764A}"/>
              </a:ext>
            </a:extLst>
          </p:cNvPr>
          <p:cNvSpPr>
            <a:spLocks noGrp="1"/>
          </p:cNvSpPr>
          <p:nvPr>
            <p:ph type="title"/>
          </p:nvPr>
        </p:nvSpPr>
        <p:spPr/>
        <p:txBody>
          <a:bodyPr/>
          <a:lstStyle/>
          <a:p>
            <a:r>
              <a:rPr lang="zh-CN" altLang="zh-CN" dirty="0"/>
              <a:t>抓包过程</a:t>
            </a:r>
            <a:endParaRPr lang="zh-CN" altLang="en-US" dirty="0"/>
          </a:p>
        </p:txBody>
      </p:sp>
      <p:sp>
        <p:nvSpPr>
          <p:cNvPr id="3" name="内容占位符 2">
            <a:extLst>
              <a:ext uri="{FF2B5EF4-FFF2-40B4-BE49-F238E27FC236}">
                <a16:creationId xmlns:a16="http://schemas.microsoft.com/office/drawing/2014/main" id="{236A8233-30F0-4BCE-A13E-B1E663A5A8A0}"/>
              </a:ext>
            </a:extLst>
          </p:cNvPr>
          <p:cNvSpPr>
            <a:spLocks noGrp="1"/>
          </p:cNvSpPr>
          <p:nvPr>
            <p:ph idx="1"/>
          </p:nvPr>
        </p:nvSpPr>
        <p:spPr/>
        <p:txBody>
          <a:bodyPr/>
          <a:lstStyle/>
          <a:p>
            <a:pPr lvl="0"/>
            <a:r>
              <a:rPr lang="zh-CN" altLang="zh-CN" dirty="0"/>
              <a:t>笔记本开启热点，让</a:t>
            </a:r>
            <a:r>
              <a:rPr lang="en-US" altLang="zh-CN" dirty="0" err="1"/>
              <a:t>IPad</a:t>
            </a:r>
            <a:r>
              <a:rPr lang="zh-CN" altLang="zh-CN" dirty="0"/>
              <a:t>连接。</a:t>
            </a:r>
          </a:p>
        </p:txBody>
      </p:sp>
    </p:spTree>
    <p:extLst>
      <p:ext uri="{BB962C8B-B14F-4D97-AF65-F5344CB8AC3E}">
        <p14:creationId xmlns:p14="http://schemas.microsoft.com/office/powerpoint/2010/main" val="38671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DD5C3-0016-4204-80B7-34B1E7F5BB28}"/>
              </a:ext>
            </a:extLst>
          </p:cNvPr>
          <p:cNvSpPr>
            <a:spLocks noGrp="1"/>
          </p:cNvSpPr>
          <p:nvPr>
            <p:ph type="title"/>
          </p:nvPr>
        </p:nvSpPr>
        <p:spPr/>
        <p:txBody>
          <a:bodyPr/>
          <a:lstStyle/>
          <a:p>
            <a:r>
              <a:rPr lang="zh-CN" altLang="en-US" dirty="0"/>
              <a:t>抓包过程</a:t>
            </a:r>
          </a:p>
        </p:txBody>
      </p:sp>
      <p:pic>
        <p:nvPicPr>
          <p:cNvPr id="6" name="内容占位符 5">
            <a:extLst>
              <a:ext uri="{FF2B5EF4-FFF2-40B4-BE49-F238E27FC236}">
                <a16:creationId xmlns:a16="http://schemas.microsoft.com/office/drawing/2014/main" id="{70094CF0-779D-476C-97FD-FDD8EA1480A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993" y="1825625"/>
            <a:ext cx="2534014" cy="4351338"/>
          </a:xfrm>
          <a:prstGeom prst="rect">
            <a:avLst/>
          </a:prstGeom>
          <a:noFill/>
          <a:ln>
            <a:noFill/>
          </a:ln>
        </p:spPr>
      </p:pic>
    </p:spTree>
    <p:extLst>
      <p:ext uri="{BB962C8B-B14F-4D97-AF65-F5344CB8AC3E}">
        <p14:creationId xmlns:p14="http://schemas.microsoft.com/office/powerpoint/2010/main" val="266689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A0E96-03DD-48D9-8335-E32753D61B42}"/>
              </a:ext>
            </a:extLst>
          </p:cNvPr>
          <p:cNvSpPr>
            <a:spLocks noGrp="1"/>
          </p:cNvSpPr>
          <p:nvPr>
            <p:ph type="title"/>
          </p:nvPr>
        </p:nvSpPr>
        <p:spPr/>
        <p:txBody>
          <a:bodyPr/>
          <a:lstStyle/>
          <a:p>
            <a:r>
              <a:rPr lang="zh-CN" altLang="en-US" dirty="0"/>
              <a:t>抓包过程</a:t>
            </a:r>
          </a:p>
        </p:txBody>
      </p:sp>
      <p:sp>
        <p:nvSpPr>
          <p:cNvPr id="3" name="内容占位符 2">
            <a:extLst>
              <a:ext uri="{FF2B5EF4-FFF2-40B4-BE49-F238E27FC236}">
                <a16:creationId xmlns:a16="http://schemas.microsoft.com/office/drawing/2014/main" id="{9E2CC782-98FE-41D8-B39D-30803CBCC71E}"/>
              </a:ext>
            </a:extLst>
          </p:cNvPr>
          <p:cNvSpPr>
            <a:spLocks noGrp="1"/>
          </p:cNvSpPr>
          <p:nvPr>
            <p:ph idx="1"/>
          </p:nvPr>
        </p:nvSpPr>
        <p:spPr/>
        <p:txBody>
          <a:bodyPr/>
          <a:lstStyle/>
          <a:p>
            <a:pPr lvl="0"/>
            <a:r>
              <a:rPr lang="zh-CN" altLang="zh-CN" dirty="0"/>
              <a:t>本地连接</a:t>
            </a:r>
            <a:r>
              <a:rPr lang="en-US" altLang="zh-CN" dirty="0"/>
              <a:t>4</a:t>
            </a:r>
            <a:r>
              <a:rPr lang="zh-CN" altLang="zh-CN" dirty="0"/>
              <a:t>，就是</a:t>
            </a:r>
            <a:r>
              <a:rPr lang="en-US" altLang="zh-CN" dirty="0" err="1"/>
              <a:t>IPad</a:t>
            </a:r>
            <a:r>
              <a:rPr lang="zh-CN" altLang="zh-CN" dirty="0"/>
              <a:t>的上网流量。</a:t>
            </a:r>
          </a:p>
        </p:txBody>
      </p:sp>
    </p:spTree>
    <p:extLst>
      <p:ext uri="{BB962C8B-B14F-4D97-AF65-F5344CB8AC3E}">
        <p14:creationId xmlns:p14="http://schemas.microsoft.com/office/powerpoint/2010/main" val="2164776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1824</Words>
  <Application>Microsoft Office PowerPoint</Application>
  <PresentationFormat>宽屏</PresentationFormat>
  <Paragraphs>134</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Facetime分析报告</vt:lpstr>
      <vt:lpstr>简介</vt:lpstr>
      <vt:lpstr>界面</vt:lpstr>
      <vt:lpstr>软件使用情况</vt:lpstr>
      <vt:lpstr>测试环境搭建</vt:lpstr>
      <vt:lpstr>分析工具及要求</vt:lpstr>
      <vt:lpstr>抓包过程</vt:lpstr>
      <vt:lpstr>抓包过程</vt:lpstr>
      <vt:lpstr>抓包过程</vt:lpstr>
      <vt:lpstr>抓包过程</vt:lpstr>
      <vt:lpstr>抓包过程</vt:lpstr>
      <vt:lpstr>抓包过程</vt:lpstr>
      <vt:lpstr>编程分析Pcap</vt:lpstr>
      <vt:lpstr>编程分析Pcap</vt:lpstr>
      <vt:lpstr>编程分析结果的验证</vt:lpstr>
      <vt:lpstr>编程分析结果的验证</vt:lpstr>
      <vt:lpstr>编程分析结果的验证</vt:lpstr>
      <vt:lpstr>编程分析结果的验证</vt:lpstr>
      <vt:lpstr>密文解析</vt:lpstr>
      <vt:lpstr>密文解析——configuration.apple.com</vt:lpstr>
      <vt:lpstr>密文解析——configuration.apple.com</vt:lpstr>
      <vt:lpstr>密文解析——configuration.apple.com</vt:lpstr>
      <vt:lpstr>密文解析——configuration.apple.com</vt:lpstr>
      <vt:lpstr>密文解析——configuration.apple.com</vt:lpstr>
      <vt:lpstr>密文解析——configuration.apple.com</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Youtube、Facetime分析</dc:title>
  <dc:creator>力恒 陈</dc:creator>
  <cp:lastModifiedBy>力恒 陈</cp:lastModifiedBy>
  <cp:revision>24</cp:revision>
  <dcterms:created xsi:type="dcterms:W3CDTF">2019-04-05T12:13:45Z</dcterms:created>
  <dcterms:modified xsi:type="dcterms:W3CDTF">2019-04-05T12:43:08Z</dcterms:modified>
</cp:coreProperties>
</file>