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FDAB8E32-E0C1-420D-9FD0-12269C95A397}">
          <p14:sldIdLst>
            <p14:sldId id="256"/>
            <p14:sldId id="257"/>
            <p14:sldId id="258"/>
            <p14:sldId id="259"/>
            <p14:sldId id="260"/>
            <p14:sldId id="261"/>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84" y="1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530BC-6A2C-40DE-A90E-62220FEF5A8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90323E6-9017-43FE-965A-4336771051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2635129-2DF5-4069-84A5-8A0F1D25553E}"/>
              </a:ext>
            </a:extLst>
          </p:cNvPr>
          <p:cNvSpPr>
            <a:spLocks noGrp="1"/>
          </p:cNvSpPr>
          <p:nvPr>
            <p:ph type="dt" sz="half" idx="10"/>
          </p:nvPr>
        </p:nvSpPr>
        <p:spPr/>
        <p:txBody>
          <a:bodyPr/>
          <a:lstStyle/>
          <a:p>
            <a:fld id="{454F5C4D-835D-4B36-BAE6-65DF517A49CF}" type="datetimeFigureOut">
              <a:rPr lang="zh-CN" altLang="en-US" smtClean="0"/>
              <a:t>2019/4/5</a:t>
            </a:fld>
            <a:endParaRPr lang="zh-CN" altLang="en-US"/>
          </a:p>
        </p:txBody>
      </p:sp>
      <p:sp>
        <p:nvSpPr>
          <p:cNvPr id="5" name="页脚占位符 4">
            <a:extLst>
              <a:ext uri="{FF2B5EF4-FFF2-40B4-BE49-F238E27FC236}">
                <a16:creationId xmlns:a16="http://schemas.microsoft.com/office/drawing/2014/main" id="{8843018D-305D-4222-90D2-B1442C4972F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D313345-5866-48D1-960D-49B363CB9EDE}"/>
              </a:ext>
            </a:extLst>
          </p:cNvPr>
          <p:cNvSpPr>
            <a:spLocks noGrp="1"/>
          </p:cNvSpPr>
          <p:nvPr>
            <p:ph type="sldNum" sz="quarter" idx="12"/>
          </p:nvPr>
        </p:nvSpPr>
        <p:spPr/>
        <p:txBody>
          <a:bodyPr/>
          <a:lstStyle/>
          <a:p>
            <a:fld id="{427B4EE0-CAB7-49C5-9B21-C814DB899A8C}" type="slidenum">
              <a:rPr lang="zh-CN" altLang="en-US" smtClean="0"/>
              <a:t>‹#›</a:t>
            </a:fld>
            <a:endParaRPr lang="zh-CN" altLang="en-US"/>
          </a:p>
        </p:txBody>
      </p:sp>
    </p:spTree>
    <p:extLst>
      <p:ext uri="{BB962C8B-B14F-4D97-AF65-F5344CB8AC3E}">
        <p14:creationId xmlns:p14="http://schemas.microsoft.com/office/powerpoint/2010/main" val="3415474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A0CD19-EE9F-42C1-90BD-6948E9CAC3F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8CE8483-D6A1-437B-A4E5-1BB9E347AF1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4566BBC-CD84-4CF7-87DB-585C740CDA70}"/>
              </a:ext>
            </a:extLst>
          </p:cNvPr>
          <p:cNvSpPr>
            <a:spLocks noGrp="1"/>
          </p:cNvSpPr>
          <p:nvPr>
            <p:ph type="dt" sz="half" idx="10"/>
          </p:nvPr>
        </p:nvSpPr>
        <p:spPr/>
        <p:txBody>
          <a:bodyPr/>
          <a:lstStyle/>
          <a:p>
            <a:fld id="{454F5C4D-835D-4B36-BAE6-65DF517A49CF}" type="datetimeFigureOut">
              <a:rPr lang="zh-CN" altLang="en-US" smtClean="0"/>
              <a:t>2019/4/5</a:t>
            </a:fld>
            <a:endParaRPr lang="zh-CN" altLang="en-US"/>
          </a:p>
        </p:txBody>
      </p:sp>
      <p:sp>
        <p:nvSpPr>
          <p:cNvPr id="5" name="页脚占位符 4">
            <a:extLst>
              <a:ext uri="{FF2B5EF4-FFF2-40B4-BE49-F238E27FC236}">
                <a16:creationId xmlns:a16="http://schemas.microsoft.com/office/drawing/2014/main" id="{B571263D-3003-4E23-97E3-EE4DEB5A484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15ED7ED-A7D5-40C3-8EBE-02F4AA7F1668}"/>
              </a:ext>
            </a:extLst>
          </p:cNvPr>
          <p:cNvSpPr>
            <a:spLocks noGrp="1"/>
          </p:cNvSpPr>
          <p:nvPr>
            <p:ph type="sldNum" sz="quarter" idx="12"/>
          </p:nvPr>
        </p:nvSpPr>
        <p:spPr/>
        <p:txBody>
          <a:bodyPr/>
          <a:lstStyle/>
          <a:p>
            <a:fld id="{427B4EE0-CAB7-49C5-9B21-C814DB899A8C}" type="slidenum">
              <a:rPr lang="zh-CN" altLang="en-US" smtClean="0"/>
              <a:t>‹#›</a:t>
            </a:fld>
            <a:endParaRPr lang="zh-CN" altLang="en-US"/>
          </a:p>
        </p:txBody>
      </p:sp>
    </p:spTree>
    <p:extLst>
      <p:ext uri="{BB962C8B-B14F-4D97-AF65-F5344CB8AC3E}">
        <p14:creationId xmlns:p14="http://schemas.microsoft.com/office/powerpoint/2010/main" val="1401381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F7B61C8-3214-4ED4-9CBA-7B77F3DE1E2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210C056-3BEF-486C-9575-38F42344D47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0291031-1F05-4F19-AD88-893F99061525}"/>
              </a:ext>
            </a:extLst>
          </p:cNvPr>
          <p:cNvSpPr>
            <a:spLocks noGrp="1"/>
          </p:cNvSpPr>
          <p:nvPr>
            <p:ph type="dt" sz="half" idx="10"/>
          </p:nvPr>
        </p:nvSpPr>
        <p:spPr/>
        <p:txBody>
          <a:bodyPr/>
          <a:lstStyle/>
          <a:p>
            <a:fld id="{454F5C4D-835D-4B36-BAE6-65DF517A49CF}" type="datetimeFigureOut">
              <a:rPr lang="zh-CN" altLang="en-US" smtClean="0"/>
              <a:t>2019/4/5</a:t>
            </a:fld>
            <a:endParaRPr lang="zh-CN" altLang="en-US"/>
          </a:p>
        </p:txBody>
      </p:sp>
      <p:sp>
        <p:nvSpPr>
          <p:cNvPr id="5" name="页脚占位符 4">
            <a:extLst>
              <a:ext uri="{FF2B5EF4-FFF2-40B4-BE49-F238E27FC236}">
                <a16:creationId xmlns:a16="http://schemas.microsoft.com/office/drawing/2014/main" id="{F6D91366-138F-4989-8D98-40CD69D32D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76698C6-996E-492D-B5E6-C627B19C82EB}"/>
              </a:ext>
            </a:extLst>
          </p:cNvPr>
          <p:cNvSpPr>
            <a:spLocks noGrp="1"/>
          </p:cNvSpPr>
          <p:nvPr>
            <p:ph type="sldNum" sz="quarter" idx="12"/>
          </p:nvPr>
        </p:nvSpPr>
        <p:spPr/>
        <p:txBody>
          <a:bodyPr/>
          <a:lstStyle/>
          <a:p>
            <a:fld id="{427B4EE0-CAB7-49C5-9B21-C814DB899A8C}" type="slidenum">
              <a:rPr lang="zh-CN" altLang="en-US" smtClean="0"/>
              <a:t>‹#›</a:t>
            </a:fld>
            <a:endParaRPr lang="zh-CN" altLang="en-US"/>
          </a:p>
        </p:txBody>
      </p:sp>
    </p:spTree>
    <p:extLst>
      <p:ext uri="{BB962C8B-B14F-4D97-AF65-F5344CB8AC3E}">
        <p14:creationId xmlns:p14="http://schemas.microsoft.com/office/powerpoint/2010/main" val="2840912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3958D0-1AC8-4DEB-978E-C6AD5D235B8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7C8E8E1-0B8D-4FD5-96EA-B82164C1ED3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F6E891E-FF89-445F-9524-CC1BE523599C}"/>
              </a:ext>
            </a:extLst>
          </p:cNvPr>
          <p:cNvSpPr>
            <a:spLocks noGrp="1"/>
          </p:cNvSpPr>
          <p:nvPr>
            <p:ph type="dt" sz="half" idx="10"/>
          </p:nvPr>
        </p:nvSpPr>
        <p:spPr/>
        <p:txBody>
          <a:bodyPr/>
          <a:lstStyle/>
          <a:p>
            <a:fld id="{454F5C4D-835D-4B36-BAE6-65DF517A49CF}" type="datetimeFigureOut">
              <a:rPr lang="zh-CN" altLang="en-US" smtClean="0"/>
              <a:t>2019/4/5</a:t>
            </a:fld>
            <a:endParaRPr lang="zh-CN" altLang="en-US"/>
          </a:p>
        </p:txBody>
      </p:sp>
      <p:sp>
        <p:nvSpPr>
          <p:cNvPr id="5" name="页脚占位符 4">
            <a:extLst>
              <a:ext uri="{FF2B5EF4-FFF2-40B4-BE49-F238E27FC236}">
                <a16:creationId xmlns:a16="http://schemas.microsoft.com/office/drawing/2014/main" id="{FC85E5C1-7521-4843-8842-1E1EA78A18E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3FCE856-3C02-47A1-8228-DA3C34C3A1AB}"/>
              </a:ext>
            </a:extLst>
          </p:cNvPr>
          <p:cNvSpPr>
            <a:spLocks noGrp="1"/>
          </p:cNvSpPr>
          <p:nvPr>
            <p:ph type="sldNum" sz="quarter" idx="12"/>
          </p:nvPr>
        </p:nvSpPr>
        <p:spPr/>
        <p:txBody>
          <a:bodyPr/>
          <a:lstStyle/>
          <a:p>
            <a:fld id="{427B4EE0-CAB7-49C5-9B21-C814DB899A8C}" type="slidenum">
              <a:rPr lang="zh-CN" altLang="en-US" smtClean="0"/>
              <a:t>‹#›</a:t>
            </a:fld>
            <a:endParaRPr lang="zh-CN" altLang="en-US"/>
          </a:p>
        </p:txBody>
      </p:sp>
    </p:spTree>
    <p:extLst>
      <p:ext uri="{BB962C8B-B14F-4D97-AF65-F5344CB8AC3E}">
        <p14:creationId xmlns:p14="http://schemas.microsoft.com/office/powerpoint/2010/main" val="2580171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573083-F844-40C5-96C9-62A778B7BAC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1253A9F-67D5-4EDE-8BE5-5526E75007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298CB42-919E-4B8C-81C8-4F0CA2B50C39}"/>
              </a:ext>
            </a:extLst>
          </p:cNvPr>
          <p:cNvSpPr>
            <a:spLocks noGrp="1"/>
          </p:cNvSpPr>
          <p:nvPr>
            <p:ph type="dt" sz="half" idx="10"/>
          </p:nvPr>
        </p:nvSpPr>
        <p:spPr/>
        <p:txBody>
          <a:bodyPr/>
          <a:lstStyle/>
          <a:p>
            <a:fld id="{454F5C4D-835D-4B36-BAE6-65DF517A49CF}" type="datetimeFigureOut">
              <a:rPr lang="zh-CN" altLang="en-US" smtClean="0"/>
              <a:t>2019/4/5</a:t>
            </a:fld>
            <a:endParaRPr lang="zh-CN" altLang="en-US"/>
          </a:p>
        </p:txBody>
      </p:sp>
      <p:sp>
        <p:nvSpPr>
          <p:cNvPr id="5" name="页脚占位符 4">
            <a:extLst>
              <a:ext uri="{FF2B5EF4-FFF2-40B4-BE49-F238E27FC236}">
                <a16:creationId xmlns:a16="http://schemas.microsoft.com/office/drawing/2014/main" id="{F14A738B-D960-49A6-A1F5-EB15E483250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BA1A81E-3326-4FF2-9857-511D239F8493}"/>
              </a:ext>
            </a:extLst>
          </p:cNvPr>
          <p:cNvSpPr>
            <a:spLocks noGrp="1"/>
          </p:cNvSpPr>
          <p:nvPr>
            <p:ph type="sldNum" sz="quarter" idx="12"/>
          </p:nvPr>
        </p:nvSpPr>
        <p:spPr/>
        <p:txBody>
          <a:bodyPr/>
          <a:lstStyle/>
          <a:p>
            <a:fld id="{427B4EE0-CAB7-49C5-9B21-C814DB899A8C}" type="slidenum">
              <a:rPr lang="zh-CN" altLang="en-US" smtClean="0"/>
              <a:t>‹#›</a:t>
            </a:fld>
            <a:endParaRPr lang="zh-CN" altLang="en-US"/>
          </a:p>
        </p:txBody>
      </p:sp>
    </p:spTree>
    <p:extLst>
      <p:ext uri="{BB962C8B-B14F-4D97-AF65-F5344CB8AC3E}">
        <p14:creationId xmlns:p14="http://schemas.microsoft.com/office/powerpoint/2010/main" val="3128940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E2E349-4D6D-454D-8CCA-5DC42F656CA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EC2F078-C469-41E1-BAF7-C358EC4E4E2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A37DBB1-ABDF-4468-B055-B0CF669BE13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32A0078-EA21-447F-AC97-20A0F37520C5}"/>
              </a:ext>
            </a:extLst>
          </p:cNvPr>
          <p:cNvSpPr>
            <a:spLocks noGrp="1"/>
          </p:cNvSpPr>
          <p:nvPr>
            <p:ph type="dt" sz="half" idx="10"/>
          </p:nvPr>
        </p:nvSpPr>
        <p:spPr/>
        <p:txBody>
          <a:bodyPr/>
          <a:lstStyle/>
          <a:p>
            <a:fld id="{454F5C4D-835D-4B36-BAE6-65DF517A49CF}" type="datetimeFigureOut">
              <a:rPr lang="zh-CN" altLang="en-US" smtClean="0"/>
              <a:t>2019/4/5</a:t>
            </a:fld>
            <a:endParaRPr lang="zh-CN" altLang="en-US"/>
          </a:p>
        </p:txBody>
      </p:sp>
      <p:sp>
        <p:nvSpPr>
          <p:cNvPr id="6" name="页脚占位符 5">
            <a:extLst>
              <a:ext uri="{FF2B5EF4-FFF2-40B4-BE49-F238E27FC236}">
                <a16:creationId xmlns:a16="http://schemas.microsoft.com/office/drawing/2014/main" id="{7857CFEB-C35C-4515-BA04-FB0B3D1596D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2875157-B474-4898-A76A-A558A2791CBD}"/>
              </a:ext>
            </a:extLst>
          </p:cNvPr>
          <p:cNvSpPr>
            <a:spLocks noGrp="1"/>
          </p:cNvSpPr>
          <p:nvPr>
            <p:ph type="sldNum" sz="quarter" idx="12"/>
          </p:nvPr>
        </p:nvSpPr>
        <p:spPr/>
        <p:txBody>
          <a:bodyPr/>
          <a:lstStyle/>
          <a:p>
            <a:fld id="{427B4EE0-CAB7-49C5-9B21-C814DB899A8C}" type="slidenum">
              <a:rPr lang="zh-CN" altLang="en-US" smtClean="0"/>
              <a:t>‹#›</a:t>
            </a:fld>
            <a:endParaRPr lang="zh-CN" altLang="en-US"/>
          </a:p>
        </p:txBody>
      </p:sp>
    </p:spTree>
    <p:extLst>
      <p:ext uri="{BB962C8B-B14F-4D97-AF65-F5344CB8AC3E}">
        <p14:creationId xmlns:p14="http://schemas.microsoft.com/office/powerpoint/2010/main" val="1352192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32F1DC-3DB5-4704-93B3-301643259C9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2882A5F-3005-47E1-AE6B-C9D7F1CAA0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CB8725C-95B1-41A3-85CE-4CA91FD79B4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EF2CE0B-C8D3-4537-87FB-FEB1855E76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115B482-876A-4ADA-8A33-FEECE320CB5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F59DF01-E19C-48A5-A0F8-8589B09F231C}"/>
              </a:ext>
            </a:extLst>
          </p:cNvPr>
          <p:cNvSpPr>
            <a:spLocks noGrp="1"/>
          </p:cNvSpPr>
          <p:nvPr>
            <p:ph type="dt" sz="half" idx="10"/>
          </p:nvPr>
        </p:nvSpPr>
        <p:spPr/>
        <p:txBody>
          <a:bodyPr/>
          <a:lstStyle/>
          <a:p>
            <a:fld id="{454F5C4D-835D-4B36-BAE6-65DF517A49CF}" type="datetimeFigureOut">
              <a:rPr lang="zh-CN" altLang="en-US" smtClean="0"/>
              <a:t>2019/4/5</a:t>
            </a:fld>
            <a:endParaRPr lang="zh-CN" altLang="en-US"/>
          </a:p>
        </p:txBody>
      </p:sp>
      <p:sp>
        <p:nvSpPr>
          <p:cNvPr id="8" name="页脚占位符 7">
            <a:extLst>
              <a:ext uri="{FF2B5EF4-FFF2-40B4-BE49-F238E27FC236}">
                <a16:creationId xmlns:a16="http://schemas.microsoft.com/office/drawing/2014/main" id="{82B65FDB-FBBA-4685-9B31-FF993519978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8F17E98-9FD7-40F4-9B64-5ABF76D5EB66}"/>
              </a:ext>
            </a:extLst>
          </p:cNvPr>
          <p:cNvSpPr>
            <a:spLocks noGrp="1"/>
          </p:cNvSpPr>
          <p:nvPr>
            <p:ph type="sldNum" sz="quarter" idx="12"/>
          </p:nvPr>
        </p:nvSpPr>
        <p:spPr/>
        <p:txBody>
          <a:bodyPr/>
          <a:lstStyle/>
          <a:p>
            <a:fld id="{427B4EE0-CAB7-49C5-9B21-C814DB899A8C}" type="slidenum">
              <a:rPr lang="zh-CN" altLang="en-US" smtClean="0"/>
              <a:t>‹#›</a:t>
            </a:fld>
            <a:endParaRPr lang="zh-CN" altLang="en-US"/>
          </a:p>
        </p:txBody>
      </p:sp>
    </p:spTree>
    <p:extLst>
      <p:ext uri="{BB962C8B-B14F-4D97-AF65-F5344CB8AC3E}">
        <p14:creationId xmlns:p14="http://schemas.microsoft.com/office/powerpoint/2010/main" val="2192670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DF17B7-0D66-4D7C-B0F7-9121FBCD6D4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866598C-B84F-4868-AC8D-3BACF39D706C}"/>
              </a:ext>
            </a:extLst>
          </p:cNvPr>
          <p:cNvSpPr>
            <a:spLocks noGrp="1"/>
          </p:cNvSpPr>
          <p:nvPr>
            <p:ph type="dt" sz="half" idx="10"/>
          </p:nvPr>
        </p:nvSpPr>
        <p:spPr/>
        <p:txBody>
          <a:bodyPr/>
          <a:lstStyle/>
          <a:p>
            <a:fld id="{454F5C4D-835D-4B36-BAE6-65DF517A49CF}" type="datetimeFigureOut">
              <a:rPr lang="zh-CN" altLang="en-US" smtClean="0"/>
              <a:t>2019/4/5</a:t>
            </a:fld>
            <a:endParaRPr lang="zh-CN" altLang="en-US"/>
          </a:p>
        </p:txBody>
      </p:sp>
      <p:sp>
        <p:nvSpPr>
          <p:cNvPr id="4" name="页脚占位符 3">
            <a:extLst>
              <a:ext uri="{FF2B5EF4-FFF2-40B4-BE49-F238E27FC236}">
                <a16:creationId xmlns:a16="http://schemas.microsoft.com/office/drawing/2014/main" id="{65588451-9279-4E30-A80F-C2D2B57D20A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935D344-ABEB-4BA3-B379-DDA668CF4FFE}"/>
              </a:ext>
            </a:extLst>
          </p:cNvPr>
          <p:cNvSpPr>
            <a:spLocks noGrp="1"/>
          </p:cNvSpPr>
          <p:nvPr>
            <p:ph type="sldNum" sz="quarter" idx="12"/>
          </p:nvPr>
        </p:nvSpPr>
        <p:spPr/>
        <p:txBody>
          <a:bodyPr/>
          <a:lstStyle/>
          <a:p>
            <a:fld id="{427B4EE0-CAB7-49C5-9B21-C814DB899A8C}" type="slidenum">
              <a:rPr lang="zh-CN" altLang="en-US" smtClean="0"/>
              <a:t>‹#›</a:t>
            </a:fld>
            <a:endParaRPr lang="zh-CN" altLang="en-US"/>
          </a:p>
        </p:txBody>
      </p:sp>
    </p:spTree>
    <p:extLst>
      <p:ext uri="{BB962C8B-B14F-4D97-AF65-F5344CB8AC3E}">
        <p14:creationId xmlns:p14="http://schemas.microsoft.com/office/powerpoint/2010/main" val="3723482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E7E32B3-5E6F-460B-9EEC-8DC7427BB407}"/>
              </a:ext>
            </a:extLst>
          </p:cNvPr>
          <p:cNvSpPr>
            <a:spLocks noGrp="1"/>
          </p:cNvSpPr>
          <p:nvPr>
            <p:ph type="dt" sz="half" idx="10"/>
          </p:nvPr>
        </p:nvSpPr>
        <p:spPr/>
        <p:txBody>
          <a:bodyPr/>
          <a:lstStyle/>
          <a:p>
            <a:fld id="{454F5C4D-835D-4B36-BAE6-65DF517A49CF}" type="datetimeFigureOut">
              <a:rPr lang="zh-CN" altLang="en-US" smtClean="0"/>
              <a:t>2019/4/5</a:t>
            </a:fld>
            <a:endParaRPr lang="zh-CN" altLang="en-US"/>
          </a:p>
        </p:txBody>
      </p:sp>
      <p:sp>
        <p:nvSpPr>
          <p:cNvPr id="3" name="页脚占位符 2">
            <a:extLst>
              <a:ext uri="{FF2B5EF4-FFF2-40B4-BE49-F238E27FC236}">
                <a16:creationId xmlns:a16="http://schemas.microsoft.com/office/drawing/2014/main" id="{613DADF3-5CD1-40BE-8A95-D522DDD0FD8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A92C945-B072-48BA-81DD-511DE00CE3F5}"/>
              </a:ext>
            </a:extLst>
          </p:cNvPr>
          <p:cNvSpPr>
            <a:spLocks noGrp="1"/>
          </p:cNvSpPr>
          <p:nvPr>
            <p:ph type="sldNum" sz="quarter" idx="12"/>
          </p:nvPr>
        </p:nvSpPr>
        <p:spPr/>
        <p:txBody>
          <a:bodyPr/>
          <a:lstStyle/>
          <a:p>
            <a:fld id="{427B4EE0-CAB7-49C5-9B21-C814DB899A8C}" type="slidenum">
              <a:rPr lang="zh-CN" altLang="en-US" smtClean="0"/>
              <a:t>‹#›</a:t>
            </a:fld>
            <a:endParaRPr lang="zh-CN" altLang="en-US"/>
          </a:p>
        </p:txBody>
      </p:sp>
    </p:spTree>
    <p:extLst>
      <p:ext uri="{BB962C8B-B14F-4D97-AF65-F5344CB8AC3E}">
        <p14:creationId xmlns:p14="http://schemas.microsoft.com/office/powerpoint/2010/main" val="669643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8C1B6B-1C93-42A7-90B4-06746348701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4F54348-F017-4CF7-993F-01F9156FAA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70D4D80-B3A1-422E-B322-3EB1132BA7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9FF31EB-D536-49A8-A1F3-653F6F47AF63}"/>
              </a:ext>
            </a:extLst>
          </p:cNvPr>
          <p:cNvSpPr>
            <a:spLocks noGrp="1"/>
          </p:cNvSpPr>
          <p:nvPr>
            <p:ph type="dt" sz="half" idx="10"/>
          </p:nvPr>
        </p:nvSpPr>
        <p:spPr/>
        <p:txBody>
          <a:bodyPr/>
          <a:lstStyle/>
          <a:p>
            <a:fld id="{454F5C4D-835D-4B36-BAE6-65DF517A49CF}" type="datetimeFigureOut">
              <a:rPr lang="zh-CN" altLang="en-US" smtClean="0"/>
              <a:t>2019/4/5</a:t>
            </a:fld>
            <a:endParaRPr lang="zh-CN" altLang="en-US"/>
          </a:p>
        </p:txBody>
      </p:sp>
      <p:sp>
        <p:nvSpPr>
          <p:cNvPr id="6" name="页脚占位符 5">
            <a:extLst>
              <a:ext uri="{FF2B5EF4-FFF2-40B4-BE49-F238E27FC236}">
                <a16:creationId xmlns:a16="http://schemas.microsoft.com/office/drawing/2014/main" id="{B91871C9-3850-4966-B5C1-E990F3B0899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F41CE4B-215D-4062-B97A-B03ECEA13567}"/>
              </a:ext>
            </a:extLst>
          </p:cNvPr>
          <p:cNvSpPr>
            <a:spLocks noGrp="1"/>
          </p:cNvSpPr>
          <p:nvPr>
            <p:ph type="sldNum" sz="quarter" idx="12"/>
          </p:nvPr>
        </p:nvSpPr>
        <p:spPr/>
        <p:txBody>
          <a:bodyPr/>
          <a:lstStyle/>
          <a:p>
            <a:fld id="{427B4EE0-CAB7-49C5-9B21-C814DB899A8C}" type="slidenum">
              <a:rPr lang="zh-CN" altLang="en-US" smtClean="0"/>
              <a:t>‹#›</a:t>
            </a:fld>
            <a:endParaRPr lang="zh-CN" altLang="en-US"/>
          </a:p>
        </p:txBody>
      </p:sp>
    </p:spTree>
    <p:extLst>
      <p:ext uri="{BB962C8B-B14F-4D97-AF65-F5344CB8AC3E}">
        <p14:creationId xmlns:p14="http://schemas.microsoft.com/office/powerpoint/2010/main" val="1024877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18C0D5-183C-4ACB-A963-7C5000548AD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CB8038B-D171-4882-BF3A-E7DB9DEF31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21EBF1E-443A-4882-8186-117040207F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95E87C8-9878-4BB5-865B-2437E7AE3BA5}"/>
              </a:ext>
            </a:extLst>
          </p:cNvPr>
          <p:cNvSpPr>
            <a:spLocks noGrp="1"/>
          </p:cNvSpPr>
          <p:nvPr>
            <p:ph type="dt" sz="half" idx="10"/>
          </p:nvPr>
        </p:nvSpPr>
        <p:spPr/>
        <p:txBody>
          <a:bodyPr/>
          <a:lstStyle/>
          <a:p>
            <a:fld id="{454F5C4D-835D-4B36-BAE6-65DF517A49CF}" type="datetimeFigureOut">
              <a:rPr lang="zh-CN" altLang="en-US" smtClean="0"/>
              <a:t>2019/4/5</a:t>
            </a:fld>
            <a:endParaRPr lang="zh-CN" altLang="en-US"/>
          </a:p>
        </p:txBody>
      </p:sp>
      <p:sp>
        <p:nvSpPr>
          <p:cNvPr id="6" name="页脚占位符 5">
            <a:extLst>
              <a:ext uri="{FF2B5EF4-FFF2-40B4-BE49-F238E27FC236}">
                <a16:creationId xmlns:a16="http://schemas.microsoft.com/office/drawing/2014/main" id="{90FA47FB-3EE1-4FA4-8026-9629EEA2F37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F874AB4-E2F8-4C98-A00A-08C54B9E9A02}"/>
              </a:ext>
            </a:extLst>
          </p:cNvPr>
          <p:cNvSpPr>
            <a:spLocks noGrp="1"/>
          </p:cNvSpPr>
          <p:nvPr>
            <p:ph type="sldNum" sz="quarter" idx="12"/>
          </p:nvPr>
        </p:nvSpPr>
        <p:spPr/>
        <p:txBody>
          <a:bodyPr/>
          <a:lstStyle/>
          <a:p>
            <a:fld id="{427B4EE0-CAB7-49C5-9B21-C814DB899A8C}" type="slidenum">
              <a:rPr lang="zh-CN" altLang="en-US" smtClean="0"/>
              <a:t>‹#›</a:t>
            </a:fld>
            <a:endParaRPr lang="zh-CN" altLang="en-US"/>
          </a:p>
        </p:txBody>
      </p:sp>
    </p:spTree>
    <p:extLst>
      <p:ext uri="{BB962C8B-B14F-4D97-AF65-F5344CB8AC3E}">
        <p14:creationId xmlns:p14="http://schemas.microsoft.com/office/powerpoint/2010/main" val="3155175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DC9437D-3FF3-4A83-8F1F-980005BAD6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AABCBDE-AFCF-4577-8FBA-FA89B4C4F4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3E87800-6B75-4B62-B0D6-F692F418C1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4F5C4D-835D-4B36-BAE6-65DF517A49CF}" type="datetimeFigureOut">
              <a:rPr lang="zh-CN" altLang="en-US" smtClean="0"/>
              <a:t>2019/4/5</a:t>
            </a:fld>
            <a:endParaRPr lang="zh-CN" altLang="en-US"/>
          </a:p>
        </p:txBody>
      </p:sp>
      <p:sp>
        <p:nvSpPr>
          <p:cNvPr id="5" name="页脚占位符 4">
            <a:extLst>
              <a:ext uri="{FF2B5EF4-FFF2-40B4-BE49-F238E27FC236}">
                <a16:creationId xmlns:a16="http://schemas.microsoft.com/office/drawing/2014/main" id="{825D42F0-5704-4935-AD06-0020610183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9085253-98F3-484E-BD1F-BFE2A9EC54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7B4EE0-CAB7-49C5-9B21-C814DB899A8C}" type="slidenum">
              <a:rPr lang="zh-CN" altLang="en-US" smtClean="0"/>
              <a:t>‹#›</a:t>
            </a:fld>
            <a:endParaRPr lang="zh-CN" altLang="en-US"/>
          </a:p>
        </p:txBody>
      </p:sp>
    </p:spTree>
    <p:extLst>
      <p:ext uri="{BB962C8B-B14F-4D97-AF65-F5344CB8AC3E}">
        <p14:creationId xmlns:p14="http://schemas.microsoft.com/office/powerpoint/2010/main" val="1423419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5DEC61-6FBE-41CD-8DD4-FB729FDC642C}"/>
              </a:ext>
            </a:extLst>
          </p:cNvPr>
          <p:cNvSpPr>
            <a:spLocks noGrp="1"/>
          </p:cNvSpPr>
          <p:nvPr>
            <p:ph type="ctrTitle"/>
          </p:nvPr>
        </p:nvSpPr>
        <p:spPr/>
        <p:txBody>
          <a:bodyPr/>
          <a:lstStyle/>
          <a:p>
            <a:r>
              <a:rPr lang="en-US" altLang="zh-CN" dirty="0" err="1"/>
              <a:t>Youtube</a:t>
            </a:r>
            <a:r>
              <a:rPr lang="zh-CN" altLang="en-US"/>
              <a:t>分析报告</a:t>
            </a:r>
            <a:endParaRPr lang="zh-CN" altLang="en-US" dirty="0"/>
          </a:p>
        </p:txBody>
      </p:sp>
      <p:sp>
        <p:nvSpPr>
          <p:cNvPr id="3" name="副标题 2">
            <a:extLst>
              <a:ext uri="{FF2B5EF4-FFF2-40B4-BE49-F238E27FC236}">
                <a16:creationId xmlns:a16="http://schemas.microsoft.com/office/drawing/2014/main" id="{61345FB1-92D3-427C-93A1-EAA3C351B9E0}"/>
              </a:ext>
            </a:extLst>
          </p:cNvPr>
          <p:cNvSpPr>
            <a:spLocks noGrp="1"/>
          </p:cNvSpPr>
          <p:nvPr>
            <p:ph type="subTitle" idx="1"/>
          </p:nvPr>
        </p:nvSpPr>
        <p:spPr/>
        <p:txBody>
          <a:bodyPr/>
          <a:lstStyle/>
          <a:p>
            <a:r>
              <a:rPr lang="zh-CN" altLang="en-US" dirty="0"/>
              <a:t>陈力恒</a:t>
            </a:r>
            <a:endParaRPr lang="en-US" altLang="zh-CN" dirty="0"/>
          </a:p>
          <a:p>
            <a:r>
              <a:rPr lang="en-US" altLang="zh-CN" dirty="0"/>
              <a:t>201828015029025</a:t>
            </a:r>
          </a:p>
          <a:p>
            <a:r>
              <a:rPr lang="zh-CN" altLang="en-US" dirty="0"/>
              <a:t>软件所</a:t>
            </a:r>
          </a:p>
        </p:txBody>
      </p:sp>
    </p:spTree>
    <p:extLst>
      <p:ext uri="{BB962C8B-B14F-4D97-AF65-F5344CB8AC3E}">
        <p14:creationId xmlns:p14="http://schemas.microsoft.com/office/powerpoint/2010/main" val="3804434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C6CE3A-5764-43C9-ABBD-1F80282BF0C0}"/>
              </a:ext>
            </a:extLst>
          </p:cNvPr>
          <p:cNvSpPr>
            <a:spLocks noGrp="1"/>
          </p:cNvSpPr>
          <p:nvPr>
            <p:ph type="title"/>
          </p:nvPr>
        </p:nvSpPr>
        <p:spPr/>
        <p:txBody>
          <a:bodyPr/>
          <a:lstStyle/>
          <a:p>
            <a:r>
              <a:rPr lang="zh-CN" altLang="en-US" dirty="0"/>
              <a:t>抓包过程</a:t>
            </a:r>
          </a:p>
        </p:txBody>
      </p:sp>
      <p:pic>
        <p:nvPicPr>
          <p:cNvPr id="4" name="内容占位符 3">
            <a:extLst>
              <a:ext uri="{FF2B5EF4-FFF2-40B4-BE49-F238E27FC236}">
                <a16:creationId xmlns:a16="http://schemas.microsoft.com/office/drawing/2014/main" id="{C31C6871-E412-43EF-9D96-D9C05F2C9249}"/>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690687"/>
            <a:ext cx="10515600" cy="4802187"/>
          </a:xfrm>
          <a:prstGeom prst="rect">
            <a:avLst/>
          </a:prstGeom>
          <a:noFill/>
          <a:ln>
            <a:noFill/>
          </a:ln>
        </p:spPr>
      </p:pic>
    </p:spTree>
    <p:extLst>
      <p:ext uri="{BB962C8B-B14F-4D97-AF65-F5344CB8AC3E}">
        <p14:creationId xmlns:p14="http://schemas.microsoft.com/office/powerpoint/2010/main" val="179228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C6CE3A-5764-43C9-ABBD-1F80282BF0C0}"/>
              </a:ext>
            </a:extLst>
          </p:cNvPr>
          <p:cNvSpPr>
            <a:spLocks noGrp="1"/>
          </p:cNvSpPr>
          <p:nvPr>
            <p:ph type="title"/>
          </p:nvPr>
        </p:nvSpPr>
        <p:spPr/>
        <p:txBody>
          <a:bodyPr/>
          <a:lstStyle/>
          <a:p>
            <a:r>
              <a:rPr lang="zh-CN" altLang="en-US" dirty="0"/>
              <a:t>抓包过程</a:t>
            </a:r>
          </a:p>
        </p:txBody>
      </p:sp>
      <p:pic>
        <p:nvPicPr>
          <p:cNvPr id="8" name="内容占位符 7">
            <a:extLst>
              <a:ext uri="{FF2B5EF4-FFF2-40B4-BE49-F238E27FC236}">
                <a16:creationId xmlns:a16="http://schemas.microsoft.com/office/drawing/2014/main" id="{C2D7897A-292B-437A-A538-9EDC7B082BA0}"/>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690687"/>
            <a:ext cx="10515600" cy="4802187"/>
          </a:xfrm>
          <a:prstGeom prst="rect">
            <a:avLst/>
          </a:prstGeom>
          <a:noFill/>
          <a:ln>
            <a:noFill/>
          </a:ln>
        </p:spPr>
      </p:pic>
    </p:spTree>
    <p:extLst>
      <p:ext uri="{BB962C8B-B14F-4D97-AF65-F5344CB8AC3E}">
        <p14:creationId xmlns:p14="http://schemas.microsoft.com/office/powerpoint/2010/main" val="770022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BAE8E6-1ABC-4E9D-9382-E6652A6F03DB}"/>
              </a:ext>
            </a:extLst>
          </p:cNvPr>
          <p:cNvSpPr>
            <a:spLocks noGrp="1"/>
          </p:cNvSpPr>
          <p:nvPr>
            <p:ph type="title"/>
          </p:nvPr>
        </p:nvSpPr>
        <p:spPr/>
        <p:txBody>
          <a:bodyPr/>
          <a:lstStyle/>
          <a:p>
            <a:r>
              <a:rPr lang="zh-CN" altLang="en-US" dirty="0"/>
              <a:t>抓包过程</a:t>
            </a:r>
          </a:p>
        </p:txBody>
      </p:sp>
      <p:sp>
        <p:nvSpPr>
          <p:cNvPr id="3" name="内容占位符 2">
            <a:extLst>
              <a:ext uri="{FF2B5EF4-FFF2-40B4-BE49-F238E27FC236}">
                <a16:creationId xmlns:a16="http://schemas.microsoft.com/office/drawing/2014/main" id="{C84C7466-6665-4EB4-AF44-4B37F352E5BD}"/>
              </a:ext>
            </a:extLst>
          </p:cNvPr>
          <p:cNvSpPr>
            <a:spLocks noGrp="1"/>
          </p:cNvSpPr>
          <p:nvPr>
            <p:ph idx="1"/>
          </p:nvPr>
        </p:nvSpPr>
        <p:spPr/>
        <p:txBody>
          <a:bodyPr/>
          <a:lstStyle/>
          <a:p>
            <a:r>
              <a:rPr lang="zh-CN" altLang="zh-CN" dirty="0"/>
              <a:t>保存成</a:t>
            </a:r>
            <a:r>
              <a:rPr lang="en-US" altLang="zh-CN" dirty="0" err="1"/>
              <a:t>youtube.pcap</a:t>
            </a:r>
            <a:r>
              <a:rPr lang="zh-CN" altLang="zh-CN" dirty="0"/>
              <a:t>文件。</a:t>
            </a:r>
          </a:p>
          <a:p>
            <a:endParaRPr lang="zh-CN" altLang="en-US" dirty="0"/>
          </a:p>
        </p:txBody>
      </p:sp>
    </p:spTree>
    <p:extLst>
      <p:ext uri="{BB962C8B-B14F-4D97-AF65-F5344CB8AC3E}">
        <p14:creationId xmlns:p14="http://schemas.microsoft.com/office/powerpoint/2010/main" val="961345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66D738-B2B3-4A4B-ADE2-D60D2A54265B}"/>
              </a:ext>
            </a:extLst>
          </p:cNvPr>
          <p:cNvSpPr>
            <a:spLocks noGrp="1"/>
          </p:cNvSpPr>
          <p:nvPr>
            <p:ph type="title"/>
          </p:nvPr>
        </p:nvSpPr>
        <p:spPr/>
        <p:txBody>
          <a:bodyPr/>
          <a:lstStyle/>
          <a:p>
            <a:r>
              <a:rPr lang="zh-CN" altLang="zh-CN" dirty="0"/>
              <a:t>编程分析</a:t>
            </a:r>
            <a:r>
              <a:rPr lang="en-US" altLang="zh-CN" dirty="0" err="1"/>
              <a:t>Pcap</a:t>
            </a:r>
            <a:endParaRPr lang="zh-CN" altLang="en-US" dirty="0"/>
          </a:p>
        </p:txBody>
      </p:sp>
      <p:sp>
        <p:nvSpPr>
          <p:cNvPr id="3" name="内容占位符 2">
            <a:extLst>
              <a:ext uri="{FF2B5EF4-FFF2-40B4-BE49-F238E27FC236}">
                <a16:creationId xmlns:a16="http://schemas.microsoft.com/office/drawing/2014/main" id="{0EEC048D-CB5A-4561-AD96-C9F7321BE25E}"/>
              </a:ext>
            </a:extLst>
          </p:cNvPr>
          <p:cNvSpPr>
            <a:spLocks noGrp="1"/>
          </p:cNvSpPr>
          <p:nvPr>
            <p:ph idx="1"/>
          </p:nvPr>
        </p:nvSpPr>
        <p:spPr/>
        <p:txBody>
          <a:bodyPr>
            <a:normAutofit fontScale="92500" lnSpcReduction="10000"/>
          </a:bodyPr>
          <a:lstStyle/>
          <a:p>
            <a:pPr lvl="0"/>
            <a:r>
              <a:rPr lang="zh-CN" altLang="zh-CN" dirty="0"/>
              <a:t>通过</a:t>
            </a:r>
            <a:r>
              <a:rPr lang="en-US" altLang="zh-CN" dirty="0" err="1"/>
              <a:t>Winpcap</a:t>
            </a:r>
            <a:r>
              <a:rPr lang="en-US" altLang="zh-CN" dirty="0"/>
              <a:t> </a:t>
            </a:r>
            <a:r>
              <a:rPr lang="en-US" altLang="zh-CN" dirty="0" err="1"/>
              <a:t>Api</a:t>
            </a:r>
            <a:r>
              <a:rPr lang="zh-CN" altLang="zh-CN" dirty="0"/>
              <a:t>，在</a:t>
            </a:r>
            <a:r>
              <a:rPr lang="en-US" altLang="zh-CN" dirty="0" err="1"/>
              <a:t>pcap_loop</a:t>
            </a:r>
            <a:r>
              <a:rPr lang="zh-CN" altLang="zh-CN" dirty="0"/>
              <a:t>和</a:t>
            </a:r>
            <a:r>
              <a:rPr lang="en-US" altLang="zh-CN" dirty="0" err="1"/>
              <a:t>packet_handler</a:t>
            </a:r>
            <a:r>
              <a:rPr lang="zh-CN" altLang="zh-CN" dirty="0"/>
              <a:t>实现对</a:t>
            </a:r>
            <a:r>
              <a:rPr lang="en-US" altLang="zh-CN" dirty="0" err="1"/>
              <a:t>Pcap</a:t>
            </a:r>
            <a:r>
              <a:rPr lang="zh-CN" altLang="zh-CN" dirty="0"/>
              <a:t>文件中每一个数据包的捕获。然后利用每一个数据中的数据逐</a:t>
            </a:r>
            <a:r>
              <a:rPr lang="en-US" altLang="zh-CN" dirty="0"/>
              <a:t>Bit</a:t>
            </a:r>
            <a:r>
              <a:rPr lang="zh-CN" altLang="zh-CN" dirty="0"/>
              <a:t>的对协议进行分析，从链接层的</a:t>
            </a:r>
            <a:r>
              <a:rPr lang="en-US" altLang="zh-CN" dirty="0"/>
              <a:t>Loopback</a:t>
            </a:r>
            <a:r>
              <a:rPr lang="zh-CN" altLang="zh-CN" dirty="0"/>
              <a:t>和</a:t>
            </a:r>
            <a:r>
              <a:rPr lang="en-US" altLang="zh-CN" dirty="0"/>
              <a:t>Ethernet</a:t>
            </a:r>
            <a:r>
              <a:rPr lang="zh-CN" altLang="zh-CN" dirty="0"/>
              <a:t>的区分到</a:t>
            </a:r>
            <a:r>
              <a:rPr lang="en-US" altLang="zh-CN" dirty="0"/>
              <a:t>IP</a:t>
            </a:r>
            <a:r>
              <a:rPr lang="zh-CN" altLang="zh-CN" dirty="0"/>
              <a:t>层协议的分析，到</a:t>
            </a:r>
            <a:r>
              <a:rPr lang="en-US" altLang="zh-CN" dirty="0"/>
              <a:t>TCP</a:t>
            </a:r>
            <a:r>
              <a:rPr lang="zh-CN" altLang="zh-CN" dirty="0"/>
              <a:t>层协议的分析，再到</a:t>
            </a:r>
            <a:r>
              <a:rPr lang="en-US" altLang="zh-CN" dirty="0"/>
              <a:t>Socks</a:t>
            </a:r>
            <a:r>
              <a:rPr lang="zh-CN" altLang="zh-CN" dirty="0"/>
              <a:t>、</a:t>
            </a:r>
            <a:r>
              <a:rPr lang="en-US" altLang="zh-CN" dirty="0"/>
              <a:t>TLS1.2</a:t>
            </a:r>
            <a:r>
              <a:rPr lang="zh-CN" altLang="zh-CN" dirty="0"/>
              <a:t>协议的分析。由于</a:t>
            </a:r>
            <a:r>
              <a:rPr lang="en-US" altLang="zh-CN" dirty="0"/>
              <a:t>TCP</a:t>
            </a:r>
            <a:r>
              <a:rPr lang="zh-CN" altLang="zh-CN" dirty="0"/>
              <a:t>层是不标志出应用层的具体协议，因此通过</a:t>
            </a:r>
            <a:r>
              <a:rPr lang="en-US" altLang="zh-CN" dirty="0"/>
              <a:t>TCP</a:t>
            </a:r>
            <a:r>
              <a:rPr lang="zh-CN" altLang="zh-CN" dirty="0"/>
              <a:t>载荷的第一个字节来判断，</a:t>
            </a:r>
            <a:r>
              <a:rPr lang="en-US" altLang="zh-CN" dirty="0"/>
              <a:t>0x05</a:t>
            </a:r>
            <a:r>
              <a:rPr lang="zh-CN" altLang="zh-CN" dirty="0"/>
              <a:t>对应</a:t>
            </a:r>
            <a:r>
              <a:rPr lang="en-US" altLang="zh-CN" dirty="0"/>
              <a:t>Socks Version5</a:t>
            </a:r>
            <a:r>
              <a:rPr lang="zh-CN" altLang="zh-CN" dirty="0"/>
              <a:t>，</a:t>
            </a:r>
            <a:r>
              <a:rPr lang="en-US" altLang="zh-CN" dirty="0"/>
              <a:t>0x14-0x17</a:t>
            </a:r>
            <a:r>
              <a:rPr lang="zh-CN" altLang="zh-CN" dirty="0"/>
              <a:t>对应不同类型的</a:t>
            </a:r>
            <a:r>
              <a:rPr lang="en-US" altLang="zh-CN" dirty="0"/>
              <a:t>TLS1.2</a:t>
            </a:r>
            <a:r>
              <a:rPr lang="zh-CN" altLang="zh-CN" dirty="0"/>
              <a:t>的</a:t>
            </a:r>
            <a:r>
              <a:rPr lang="en-US" altLang="zh-CN" dirty="0"/>
              <a:t>Record</a:t>
            </a:r>
            <a:r>
              <a:rPr lang="zh-CN" altLang="zh-CN" dirty="0"/>
              <a:t>包。</a:t>
            </a:r>
          </a:p>
          <a:p>
            <a:pPr lvl="0"/>
            <a:r>
              <a:rPr lang="en-US" altLang="zh-CN" dirty="0"/>
              <a:t>Socks</a:t>
            </a:r>
            <a:r>
              <a:rPr lang="zh-CN" altLang="zh-CN" dirty="0"/>
              <a:t>中关键是对</a:t>
            </a:r>
            <a:r>
              <a:rPr lang="en-US" altLang="zh-CN" dirty="0"/>
              <a:t>Socks</a:t>
            </a:r>
            <a:r>
              <a:rPr lang="zh-CN" altLang="zh-CN" dirty="0"/>
              <a:t>状态的分析，并从中可以提取如请求的域名端口、回复的地址端口。</a:t>
            </a:r>
          </a:p>
          <a:p>
            <a:pPr lvl="0"/>
            <a:r>
              <a:rPr lang="zh-CN" altLang="zh-CN" dirty="0"/>
              <a:t>最为困难的还是</a:t>
            </a:r>
            <a:r>
              <a:rPr lang="en-US" altLang="zh-CN" dirty="0"/>
              <a:t>TLS1.2</a:t>
            </a:r>
            <a:r>
              <a:rPr lang="zh-CN" altLang="zh-CN" dirty="0"/>
              <a:t>的分析，因为其过于繁复，需要耐着心一步一步分析。首先可以通过标志</a:t>
            </a:r>
            <a:r>
              <a:rPr lang="en-US" altLang="zh-CN" dirty="0"/>
              <a:t>0x14-0x17</a:t>
            </a:r>
            <a:r>
              <a:rPr lang="zh-CN" altLang="zh-CN" dirty="0"/>
              <a:t>确认</a:t>
            </a:r>
            <a:r>
              <a:rPr lang="en-US" altLang="zh-CN" dirty="0"/>
              <a:t>TLS</a:t>
            </a:r>
            <a:r>
              <a:rPr lang="zh-CN" altLang="zh-CN" dirty="0"/>
              <a:t>包是</a:t>
            </a:r>
            <a:r>
              <a:rPr lang="en-US" altLang="zh-CN" dirty="0"/>
              <a:t>Change Cipher Spec</a:t>
            </a:r>
            <a:r>
              <a:rPr lang="zh-CN" altLang="zh-CN" dirty="0"/>
              <a:t>、</a:t>
            </a:r>
            <a:r>
              <a:rPr lang="en-US" altLang="zh-CN" dirty="0"/>
              <a:t>Alter</a:t>
            </a:r>
            <a:r>
              <a:rPr lang="zh-CN" altLang="zh-CN" dirty="0"/>
              <a:t>、</a:t>
            </a:r>
            <a:r>
              <a:rPr lang="en-US" altLang="zh-CN" dirty="0"/>
              <a:t>Handshake</a:t>
            </a:r>
            <a:r>
              <a:rPr lang="zh-CN" altLang="zh-CN" dirty="0"/>
              <a:t>、</a:t>
            </a:r>
            <a:r>
              <a:rPr lang="en-US" altLang="zh-CN" dirty="0"/>
              <a:t>Application</a:t>
            </a:r>
            <a:r>
              <a:rPr lang="zh-CN" altLang="zh-CN" dirty="0"/>
              <a:t>中的一种。</a:t>
            </a:r>
          </a:p>
        </p:txBody>
      </p:sp>
    </p:spTree>
    <p:extLst>
      <p:ext uri="{BB962C8B-B14F-4D97-AF65-F5344CB8AC3E}">
        <p14:creationId xmlns:p14="http://schemas.microsoft.com/office/powerpoint/2010/main" val="1043066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66D738-B2B3-4A4B-ADE2-D60D2A54265B}"/>
              </a:ext>
            </a:extLst>
          </p:cNvPr>
          <p:cNvSpPr>
            <a:spLocks noGrp="1"/>
          </p:cNvSpPr>
          <p:nvPr>
            <p:ph type="title"/>
          </p:nvPr>
        </p:nvSpPr>
        <p:spPr/>
        <p:txBody>
          <a:bodyPr/>
          <a:lstStyle/>
          <a:p>
            <a:r>
              <a:rPr lang="zh-CN" altLang="zh-CN" dirty="0"/>
              <a:t>编程分析</a:t>
            </a:r>
            <a:r>
              <a:rPr lang="en-US" altLang="zh-CN" dirty="0" err="1"/>
              <a:t>Pcap</a:t>
            </a:r>
            <a:endParaRPr lang="zh-CN" altLang="en-US" dirty="0"/>
          </a:p>
        </p:txBody>
      </p:sp>
      <p:sp>
        <p:nvSpPr>
          <p:cNvPr id="3" name="内容占位符 2">
            <a:extLst>
              <a:ext uri="{FF2B5EF4-FFF2-40B4-BE49-F238E27FC236}">
                <a16:creationId xmlns:a16="http://schemas.microsoft.com/office/drawing/2014/main" id="{0EEC048D-CB5A-4561-AD96-C9F7321BE25E}"/>
              </a:ext>
            </a:extLst>
          </p:cNvPr>
          <p:cNvSpPr>
            <a:spLocks noGrp="1"/>
          </p:cNvSpPr>
          <p:nvPr>
            <p:ph idx="1"/>
          </p:nvPr>
        </p:nvSpPr>
        <p:spPr/>
        <p:txBody>
          <a:bodyPr>
            <a:normAutofit fontScale="85000" lnSpcReduction="10000"/>
          </a:bodyPr>
          <a:lstStyle/>
          <a:p>
            <a:pPr lvl="0"/>
            <a:r>
              <a:rPr lang="zh-CN" altLang="zh-CN" dirty="0"/>
              <a:t>其中</a:t>
            </a:r>
            <a:r>
              <a:rPr lang="en-US" altLang="zh-CN" dirty="0"/>
              <a:t>Handshake</a:t>
            </a:r>
            <a:r>
              <a:rPr lang="zh-CN" altLang="zh-CN" dirty="0"/>
              <a:t>是本次编程中处理细节最多的一个。同样通过标志区分具体的类型</a:t>
            </a:r>
            <a:r>
              <a:rPr lang="en-US" altLang="zh-CN" dirty="0"/>
              <a:t>0x01</a:t>
            </a:r>
            <a:r>
              <a:rPr lang="zh-CN" altLang="zh-CN" dirty="0"/>
              <a:t>对应</a:t>
            </a:r>
            <a:r>
              <a:rPr lang="en-US" altLang="zh-CN" dirty="0"/>
              <a:t>Client Hello</a:t>
            </a:r>
            <a:r>
              <a:rPr lang="zh-CN" altLang="zh-CN" dirty="0"/>
              <a:t>，</a:t>
            </a:r>
            <a:r>
              <a:rPr lang="en-US" altLang="zh-CN" dirty="0"/>
              <a:t>0x02</a:t>
            </a:r>
            <a:r>
              <a:rPr lang="zh-CN" altLang="zh-CN" dirty="0"/>
              <a:t>对应</a:t>
            </a:r>
            <a:r>
              <a:rPr lang="en-US" altLang="zh-CN" dirty="0"/>
              <a:t>Server Hello</a:t>
            </a:r>
            <a:r>
              <a:rPr lang="zh-CN" altLang="zh-CN" dirty="0"/>
              <a:t>等等。接下来依然是对不同的包进行进一层的分析。</a:t>
            </a:r>
          </a:p>
          <a:p>
            <a:pPr lvl="0"/>
            <a:r>
              <a:rPr lang="zh-CN" altLang="zh-CN" dirty="0"/>
              <a:t>值得注意的是，在分析</a:t>
            </a:r>
            <a:r>
              <a:rPr lang="en-US" altLang="zh-CN" dirty="0"/>
              <a:t>Certificate</a:t>
            </a:r>
            <a:r>
              <a:rPr lang="zh-CN" altLang="zh-CN" dirty="0"/>
              <a:t>这个</a:t>
            </a:r>
            <a:r>
              <a:rPr lang="en-US" altLang="zh-CN" dirty="0"/>
              <a:t>Handshake</a:t>
            </a:r>
            <a:r>
              <a:rPr lang="zh-CN" altLang="zh-CN" dirty="0"/>
              <a:t>类型的时候，我发现它的证书的数据流是分段的，往往一部分在上一个包</a:t>
            </a:r>
            <a:r>
              <a:rPr lang="en-US" altLang="zh-CN" dirty="0"/>
              <a:t>Server Hello</a:t>
            </a:r>
            <a:r>
              <a:rPr lang="zh-CN" altLang="zh-CN" dirty="0"/>
              <a:t>之后，第二部分在新的一个</a:t>
            </a:r>
            <a:r>
              <a:rPr lang="en-US" altLang="zh-CN" dirty="0"/>
              <a:t>TLS</a:t>
            </a:r>
            <a:r>
              <a:rPr lang="zh-CN" altLang="zh-CN" dirty="0"/>
              <a:t>包中。因此需要设立一个缓冲区将两个段合在一个进行分析。深层的原因应该是：</a:t>
            </a:r>
            <a:r>
              <a:rPr lang="en-US" altLang="zh-CN" dirty="0"/>
              <a:t>TCP</a:t>
            </a:r>
            <a:r>
              <a:rPr lang="zh-CN" altLang="zh-CN" dirty="0"/>
              <a:t>其实并不考虑具体的应用层协议，因此，一个很长的</a:t>
            </a:r>
            <a:r>
              <a:rPr lang="en-US" altLang="zh-CN" dirty="0"/>
              <a:t>TLS</a:t>
            </a:r>
            <a:r>
              <a:rPr lang="zh-CN" altLang="zh-CN" dirty="0"/>
              <a:t>证书，一个</a:t>
            </a:r>
            <a:r>
              <a:rPr lang="en-US" altLang="zh-CN" dirty="0"/>
              <a:t>TCP</a:t>
            </a:r>
            <a:r>
              <a:rPr lang="zh-CN" altLang="zh-CN" dirty="0"/>
              <a:t>包无法装载的下，因此会通过连续若干个</a:t>
            </a:r>
            <a:r>
              <a:rPr lang="en-US" altLang="zh-CN" dirty="0"/>
              <a:t>TCP</a:t>
            </a:r>
            <a:r>
              <a:rPr lang="zh-CN" altLang="zh-CN" dirty="0"/>
              <a:t>包传输。</a:t>
            </a:r>
          </a:p>
          <a:p>
            <a:pPr lvl="0"/>
            <a:r>
              <a:rPr lang="zh-CN" altLang="zh-CN" dirty="0"/>
              <a:t>在具体编程过程中，由于</a:t>
            </a:r>
            <a:r>
              <a:rPr lang="en-US" altLang="zh-CN" dirty="0"/>
              <a:t>Byte</a:t>
            </a:r>
            <a:r>
              <a:rPr lang="zh-CN" altLang="zh-CN" dirty="0"/>
              <a:t>众多，一开始经常看错位，因此后来使用</a:t>
            </a:r>
            <a:r>
              <a:rPr lang="en-US" altLang="zh-CN" dirty="0"/>
              <a:t>Offset</a:t>
            </a:r>
            <a:r>
              <a:rPr lang="zh-CN" altLang="zh-CN" dirty="0"/>
              <a:t>来保存并指明当前分析到哪一个字节。这也可以算一个小技巧。</a:t>
            </a:r>
          </a:p>
          <a:p>
            <a:pPr lvl="0"/>
            <a:r>
              <a:rPr lang="zh-CN" altLang="zh-CN" dirty="0"/>
              <a:t>另一个值得注意的是，协议类型中的抓包工具显示的很多可见都是从一个字节去对应具体的值（如</a:t>
            </a:r>
            <a:r>
              <a:rPr lang="en-US" altLang="zh-CN" dirty="0"/>
              <a:t>0x01</a:t>
            </a:r>
            <a:r>
              <a:rPr lang="zh-CN" altLang="zh-CN" dirty="0"/>
              <a:t>对应</a:t>
            </a:r>
            <a:r>
              <a:rPr lang="en-US" altLang="zh-CN" dirty="0"/>
              <a:t>Client Hello</a:t>
            </a:r>
            <a:r>
              <a:rPr lang="zh-CN" altLang="zh-CN" dirty="0"/>
              <a:t>），然后显示出来，往往只有域名才在协议中用字符串的</a:t>
            </a:r>
            <a:r>
              <a:rPr lang="en-US" altLang="zh-CN" dirty="0"/>
              <a:t>ASCII</a:t>
            </a:r>
            <a:r>
              <a:rPr lang="zh-CN" altLang="zh-CN" dirty="0"/>
              <a:t>进行传输。</a:t>
            </a:r>
          </a:p>
        </p:txBody>
      </p:sp>
    </p:spTree>
    <p:extLst>
      <p:ext uri="{BB962C8B-B14F-4D97-AF65-F5344CB8AC3E}">
        <p14:creationId xmlns:p14="http://schemas.microsoft.com/office/powerpoint/2010/main" val="866199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34B0F1-97C2-4767-B083-2299FEBE956B}"/>
              </a:ext>
            </a:extLst>
          </p:cNvPr>
          <p:cNvSpPr>
            <a:spLocks noGrp="1"/>
          </p:cNvSpPr>
          <p:nvPr>
            <p:ph type="title"/>
          </p:nvPr>
        </p:nvSpPr>
        <p:spPr/>
        <p:txBody>
          <a:bodyPr/>
          <a:lstStyle/>
          <a:p>
            <a:r>
              <a:rPr lang="zh-CN" altLang="zh-CN" dirty="0"/>
              <a:t>编程分析结果的验证</a:t>
            </a:r>
            <a:endParaRPr lang="zh-CN" altLang="en-US" dirty="0"/>
          </a:p>
        </p:txBody>
      </p:sp>
      <p:sp>
        <p:nvSpPr>
          <p:cNvPr id="3" name="内容占位符 2">
            <a:extLst>
              <a:ext uri="{FF2B5EF4-FFF2-40B4-BE49-F238E27FC236}">
                <a16:creationId xmlns:a16="http://schemas.microsoft.com/office/drawing/2014/main" id="{E7A4C60D-6098-4E16-9E3B-897F3F80F13D}"/>
              </a:ext>
            </a:extLst>
          </p:cNvPr>
          <p:cNvSpPr>
            <a:spLocks noGrp="1"/>
          </p:cNvSpPr>
          <p:nvPr>
            <p:ph idx="1"/>
          </p:nvPr>
        </p:nvSpPr>
        <p:spPr/>
        <p:txBody>
          <a:bodyPr/>
          <a:lstStyle/>
          <a:p>
            <a:r>
              <a:rPr lang="zh-CN" altLang="zh-CN" dirty="0"/>
              <a:t>其中的</a:t>
            </a:r>
            <a:r>
              <a:rPr lang="en-US" altLang="zh-CN" dirty="0"/>
              <a:t>Client Hello</a:t>
            </a:r>
            <a:r>
              <a:rPr lang="zh-CN" altLang="zh-CN" dirty="0"/>
              <a:t>、</a:t>
            </a:r>
            <a:r>
              <a:rPr lang="en-US" altLang="zh-CN" dirty="0"/>
              <a:t>Cipher Suite</a:t>
            </a:r>
            <a:r>
              <a:rPr lang="zh-CN" altLang="zh-CN" dirty="0"/>
              <a:t>、</a:t>
            </a:r>
            <a:r>
              <a:rPr lang="en-US" altLang="zh-CN" dirty="0"/>
              <a:t>Server Name</a:t>
            </a:r>
            <a:r>
              <a:rPr lang="zh-CN" altLang="zh-CN" dirty="0"/>
              <a:t>都成功识别正确。</a:t>
            </a:r>
            <a:endParaRPr lang="zh-CN" altLang="en-US" dirty="0"/>
          </a:p>
        </p:txBody>
      </p:sp>
      <p:pic>
        <p:nvPicPr>
          <p:cNvPr id="4" name="图片 3">
            <a:extLst>
              <a:ext uri="{FF2B5EF4-FFF2-40B4-BE49-F238E27FC236}">
                <a16:creationId xmlns:a16="http://schemas.microsoft.com/office/drawing/2014/main" id="{132C150F-E8C7-43F4-B5EC-F08973187B25}"/>
              </a:ext>
            </a:extLst>
          </p:cNvPr>
          <p:cNvPicPr/>
          <p:nvPr/>
        </p:nvPicPr>
        <p:blipFill rotWithShape="1">
          <a:blip r:embed="rId2"/>
          <a:srcRect l="1" r="36832"/>
          <a:stretch/>
        </p:blipFill>
        <p:spPr bwMode="auto">
          <a:xfrm>
            <a:off x="838200" y="2364422"/>
            <a:ext cx="5197367" cy="4128453"/>
          </a:xfrm>
          <a:prstGeom prst="rect">
            <a:avLst/>
          </a:prstGeom>
          <a:ln>
            <a:noFill/>
          </a:ln>
          <a:extLst>
            <a:ext uri="{53640926-AAD7-44D8-BBD7-CCE9431645EC}">
              <a14:shadowObscured xmlns:a14="http://schemas.microsoft.com/office/drawing/2010/main"/>
            </a:ext>
          </a:extLst>
        </p:spPr>
      </p:pic>
      <p:pic>
        <p:nvPicPr>
          <p:cNvPr id="5" name="图片 4">
            <a:extLst>
              <a:ext uri="{FF2B5EF4-FFF2-40B4-BE49-F238E27FC236}">
                <a16:creationId xmlns:a16="http://schemas.microsoft.com/office/drawing/2014/main" id="{ADDC8409-238F-4482-B91B-853DF16BA4D4}"/>
              </a:ext>
            </a:extLst>
          </p:cNvPr>
          <p:cNvPicPr/>
          <p:nvPr/>
        </p:nvPicPr>
        <p:blipFill rotWithShape="1">
          <a:blip r:embed="rId3"/>
          <a:srcRect r="38518"/>
          <a:stretch/>
        </p:blipFill>
        <p:spPr bwMode="auto">
          <a:xfrm>
            <a:off x="6096000" y="2359024"/>
            <a:ext cx="5257800" cy="412845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41267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34B0F1-97C2-4767-B083-2299FEBE956B}"/>
              </a:ext>
            </a:extLst>
          </p:cNvPr>
          <p:cNvSpPr>
            <a:spLocks noGrp="1"/>
          </p:cNvSpPr>
          <p:nvPr>
            <p:ph type="title"/>
          </p:nvPr>
        </p:nvSpPr>
        <p:spPr/>
        <p:txBody>
          <a:bodyPr/>
          <a:lstStyle/>
          <a:p>
            <a:r>
              <a:rPr lang="zh-CN" altLang="zh-CN" dirty="0"/>
              <a:t>编程分析结果的验证</a:t>
            </a:r>
            <a:endParaRPr lang="zh-CN" altLang="en-US" dirty="0"/>
          </a:p>
        </p:txBody>
      </p:sp>
      <p:sp>
        <p:nvSpPr>
          <p:cNvPr id="3" name="内容占位符 2">
            <a:extLst>
              <a:ext uri="{FF2B5EF4-FFF2-40B4-BE49-F238E27FC236}">
                <a16:creationId xmlns:a16="http://schemas.microsoft.com/office/drawing/2014/main" id="{E7A4C60D-6098-4E16-9E3B-897F3F80F13D}"/>
              </a:ext>
            </a:extLst>
          </p:cNvPr>
          <p:cNvSpPr>
            <a:spLocks noGrp="1"/>
          </p:cNvSpPr>
          <p:nvPr>
            <p:ph idx="1"/>
          </p:nvPr>
        </p:nvSpPr>
        <p:spPr/>
        <p:txBody>
          <a:bodyPr/>
          <a:lstStyle/>
          <a:p>
            <a:pPr lvl="0"/>
            <a:r>
              <a:rPr lang="en-US" altLang="zh-CN" dirty="0"/>
              <a:t>Server Hello</a:t>
            </a:r>
            <a:r>
              <a:rPr lang="zh-CN" altLang="zh-CN" dirty="0"/>
              <a:t>、</a:t>
            </a:r>
            <a:r>
              <a:rPr lang="en-US" altLang="zh-CN" dirty="0"/>
              <a:t>Cipher Suite</a:t>
            </a:r>
            <a:r>
              <a:rPr lang="zh-CN" altLang="zh-CN" dirty="0"/>
              <a:t>均识别正确。</a:t>
            </a:r>
          </a:p>
        </p:txBody>
      </p:sp>
      <p:pic>
        <p:nvPicPr>
          <p:cNvPr id="6" name="图片 5">
            <a:extLst>
              <a:ext uri="{FF2B5EF4-FFF2-40B4-BE49-F238E27FC236}">
                <a16:creationId xmlns:a16="http://schemas.microsoft.com/office/drawing/2014/main" id="{D6E6EC76-F36C-4D39-B59D-7E50108972D5}"/>
              </a:ext>
            </a:extLst>
          </p:cNvPr>
          <p:cNvPicPr/>
          <p:nvPr/>
        </p:nvPicPr>
        <p:blipFill rotWithShape="1">
          <a:blip r:embed="rId2"/>
          <a:srcRect r="28244"/>
          <a:stretch/>
        </p:blipFill>
        <p:spPr bwMode="auto">
          <a:xfrm>
            <a:off x="838200" y="2359024"/>
            <a:ext cx="5257800" cy="4128453"/>
          </a:xfrm>
          <a:prstGeom prst="rect">
            <a:avLst/>
          </a:prstGeom>
          <a:ln>
            <a:noFill/>
          </a:ln>
          <a:extLst>
            <a:ext uri="{53640926-AAD7-44D8-BBD7-CCE9431645EC}">
              <a14:shadowObscured xmlns:a14="http://schemas.microsoft.com/office/drawing/2010/main"/>
            </a:ext>
          </a:extLst>
        </p:spPr>
      </p:pic>
      <p:pic>
        <p:nvPicPr>
          <p:cNvPr id="7" name="图片 6">
            <a:extLst>
              <a:ext uri="{FF2B5EF4-FFF2-40B4-BE49-F238E27FC236}">
                <a16:creationId xmlns:a16="http://schemas.microsoft.com/office/drawing/2014/main" id="{8B316A5B-ABA7-40F0-996F-FBA4BA6B07DE}"/>
              </a:ext>
            </a:extLst>
          </p:cNvPr>
          <p:cNvPicPr/>
          <p:nvPr/>
        </p:nvPicPr>
        <p:blipFill rotWithShape="1">
          <a:blip r:embed="rId3"/>
          <a:srcRect l="1" r="38075"/>
          <a:stretch/>
        </p:blipFill>
        <p:spPr bwMode="auto">
          <a:xfrm>
            <a:off x="6095999" y="2359023"/>
            <a:ext cx="5257799" cy="412845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69539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34B0F1-97C2-4767-B083-2299FEBE956B}"/>
              </a:ext>
            </a:extLst>
          </p:cNvPr>
          <p:cNvSpPr>
            <a:spLocks noGrp="1"/>
          </p:cNvSpPr>
          <p:nvPr>
            <p:ph type="title"/>
          </p:nvPr>
        </p:nvSpPr>
        <p:spPr/>
        <p:txBody>
          <a:bodyPr/>
          <a:lstStyle/>
          <a:p>
            <a:r>
              <a:rPr lang="zh-CN" altLang="zh-CN" dirty="0"/>
              <a:t>编程分析结果的验证</a:t>
            </a:r>
            <a:endParaRPr lang="zh-CN" altLang="en-US" dirty="0"/>
          </a:p>
        </p:txBody>
      </p:sp>
      <p:sp>
        <p:nvSpPr>
          <p:cNvPr id="3" name="内容占位符 2">
            <a:extLst>
              <a:ext uri="{FF2B5EF4-FFF2-40B4-BE49-F238E27FC236}">
                <a16:creationId xmlns:a16="http://schemas.microsoft.com/office/drawing/2014/main" id="{E7A4C60D-6098-4E16-9E3B-897F3F80F13D}"/>
              </a:ext>
            </a:extLst>
          </p:cNvPr>
          <p:cNvSpPr>
            <a:spLocks noGrp="1"/>
          </p:cNvSpPr>
          <p:nvPr>
            <p:ph idx="1"/>
          </p:nvPr>
        </p:nvSpPr>
        <p:spPr/>
        <p:txBody>
          <a:bodyPr/>
          <a:lstStyle/>
          <a:p>
            <a:pPr lvl="0"/>
            <a:r>
              <a:rPr lang="zh-CN" altLang="zh-CN" dirty="0"/>
              <a:t>证书中的</a:t>
            </a:r>
            <a:r>
              <a:rPr lang="en-US" altLang="zh-CN" dirty="0"/>
              <a:t>Issuer</a:t>
            </a:r>
            <a:r>
              <a:rPr lang="zh-CN" altLang="zh-CN" dirty="0"/>
              <a:t>、</a:t>
            </a:r>
            <a:r>
              <a:rPr lang="en-US" altLang="zh-CN" dirty="0"/>
              <a:t>Validity</a:t>
            </a:r>
            <a:r>
              <a:rPr lang="zh-CN" altLang="zh-CN" dirty="0"/>
              <a:t>、</a:t>
            </a:r>
            <a:r>
              <a:rPr lang="en-US" altLang="zh-CN" dirty="0"/>
              <a:t>Subject</a:t>
            </a:r>
            <a:r>
              <a:rPr lang="zh-CN" altLang="zh-CN" dirty="0"/>
              <a:t>均识别正确。同时</a:t>
            </a:r>
            <a:r>
              <a:rPr lang="en-US" altLang="zh-CN" dirty="0"/>
              <a:t>Certificate</a:t>
            </a:r>
            <a:r>
              <a:rPr lang="zh-CN" altLang="zh-CN" dirty="0"/>
              <a:t>、</a:t>
            </a:r>
            <a:r>
              <a:rPr lang="en-US" altLang="zh-CN" dirty="0"/>
              <a:t>Server Key Exchange</a:t>
            </a:r>
            <a:r>
              <a:rPr lang="zh-CN" altLang="zh-CN" dirty="0"/>
              <a:t>、</a:t>
            </a:r>
            <a:r>
              <a:rPr lang="en-US" altLang="zh-CN" dirty="0"/>
              <a:t>Server Hello Done </a:t>
            </a:r>
            <a:r>
              <a:rPr lang="zh-CN" altLang="zh-CN" dirty="0"/>
              <a:t>均识别到。</a:t>
            </a:r>
          </a:p>
        </p:txBody>
      </p:sp>
      <p:pic>
        <p:nvPicPr>
          <p:cNvPr id="8" name="图片 7">
            <a:extLst>
              <a:ext uri="{FF2B5EF4-FFF2-40B4-BE49-F238E27FC236}">
                <a16:creationId xmlns:a16="http://schemas.microsoft.com/office/drawing/2014/main" id="{2AE90DF2-3EB2-4B3A-B149-E3F96419885F}"/>
              </a:ext>
            </a:extLst>
          </p:cNvPr>
          <p:cNvPicPr/>
          <p:nvPr/>
        </p:nvPicPr>
        <p:blipFill rotWithShape="1">
          <a:blip r:embed="rId2"/>
          <a:srcRect r="49996"/>
          <a:stretch/>
        </p:blipFill>
        <p:spPr bwMode="auto">
          <a:xfrm>
            <a:off x="838199" y="2648310"/>
            <a:ext cx="5257797" cy="3839166"/>
          </a:xfrm>
          <a:prstGeom prst="rect">
            <a:avLst/>
          </a:prstGeom>
          <a:ln>
            <a:noFill/>
          </a:ln>
          <a:extLst>
            <a:ext uri="{53640926-AAD7-44D8-BBD7-CCE9431645EC}">
              <a14:shadowObscured xmlns:a14="http://schemas.microsoft.com/office/drawing/2010/main"/>
            </a:ext>
          </a:extLst>
        </p:spPr>
      </p:pic>
      <p:pic>
        <p:nvPicPr>
          <p:cNvPr id="9" name="图片 8">
            <a:extLst>
              <a:ext uri="{FF2B5EF4-FFF2-40B4-BE49-F238E27FC236}">
                <a16:creationId xmlns:a16="http://schemas.microsoft.com/office/drawing/2014/main" id="{2827E9C8-7D0A-41F2-9E9E-2F0A9DBE9EBF}"/>
              </a:ext>
            </a:extLst>
          </p:cNvPr>
          <p:cNvPicPr/>
          <p:nvPr/>
        </p:nvPicPr>
        <p:blipFill rotWithShape="1">
          <a:blip r:embed="rId3"/>
          <a:srcRect r="32980"/>
          <a:stretch/>
        </p:blipFill>
        <p:spPr bwMode="auto">
          <a:xfrm>
            <a:off x="6095996" y="2648310"/>
            <a:ext cx="5257797" cy="383916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232859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34B0F1-97C2-4767-B083-2299FEBE956B}"/>
              </a:ext>
            </a:extLst>
          </p:cNvPr>
          <p:cNvSpPr>
            <a:spLocks noGrp="1"/>
          </p:cNvSpPr>
          <p:nvPr>
            <p:ph type="title"/>
          </p:nvPr>
        </p:nvSpPr>
        <p:spPr/>
        <p:txBody>
          <a:bodyPr/>
          <a:lstStyle/>
          <a:p>
            <a:r>
              <a:rPr lang="zh-CN" altLang="zh-CN" dirty="0"/>
              <a:t>编程分析结果的验证</a:t>
            </a:r>
            <a:endParaRPr lang="zh-CN" altLang="en-US" dirty="0"/>
          </a:p>
        </p:txBody>
      </p:sp>
      <p:sp>
        <p:nvSpPr>
          <p:cNvPr id="3" name="内容占位符 2">
            <a:extLst>
              <a:ext uri="{FF2B5EF4-FFF2-40B4-BE49-F238E27FC236}">
                <a16:creationId xmlns:a16="http://schemas.microsoft.com/office/drawing/2014/main" id="{E7A4C60D-6098-4E16-9E3B-897F3F80F13D}"/>
              </a:ext>
            </a:extLst>
          </p:cNvPr>
          <p:cNvSpPr>
            <a:spLocks noGrp="1"/>
          </p:cNvSpPr>
          <p:nvPr>
            <p:ph idx="1"/>
          </p:nvPr>
        </p:nvSpPr>
        <p:spPr/>
        <p:txBody>
          <a:bodyPr/>
          <a:lstStyle/>
          <a:p>
            <a:pPr lvl="0"/>
            <a:r>
              <a:rPr lang="en-US" altLang="zh-CN" dirty="0"/>
              <a:t>Client Key Exchange</a:t>
            </a:r>
            <a:r>
              <a:rPr lang="zh-CN" altLang="zh-CN" dirty="0"/>
              <a:t>、</a:t>
            </a:r>
            <a:r>
              <a:rPr lang="en-US" altLang="zh-CN" dirty="0"/>
              <a:t>Change Cipher Spec</a:t>
            </a:r>
            <a:r>
              <a:rPr lang="zh-CN" altLang="zh-CN" dirty="0"/>
              <a:t>、</a:t>
            </a:r>
            <a:r>
              <a:rPr lang="en-US" altLang="zh-CN" dirty="0"/>
              <a:t>Encrypted Handshake Message</a:t>
            </a:r>
            <a:r>
              <a:rPr lang="zh-CN" altLang="zh-CN" dirty="0"/>
              <a:t>都正确识别到。</a:t>
            </a:r>
          </a:p>
        </p:txBody>
      </p:sp>
      <p:pic>
        <p:nvPicPr>
          <p:cNvPr id="6" name="图片 5">
            <a:extLst>
              <a:ext uri="{FF2B5EF4-FFF2-40B4-BE49-F238E27FC236}">
                <a16:creationId xmlns:a16="http://schemas.microsoft.com/office/drawing/2014/main" id="{707C4070-CBE4-4EC8-90F6-BB4B0E488DA4}"/>
              </a:ext>
            </a:extLst>
          </p:cNvPr>
          <p:cNvPicPr/>
          <p:nvPr/>
        </p:nvPicPr>
        <p:blipFill rotWithShape="1">
          <a:blip r:embed="rId2"/>
          <a:srcRect r="40685" b="42269"/>
          <a:stretch/>
        </p:blipFill>
        <p:spPr bwMode="auto">
          <a:xfrm>
            <a:off x="838200" y="2648310"/>
            <a:ext cx="5257789" cy="3839166"/>
          </a:xfrm>
          <a:prstGeom prst="rect">
            <a:avLst/>
          </a:prstGeom>
          <a:ln>
            <a:noFill/>
          </a:ln>
          <a:extLst>
            <a:ext uri="{53640926-AAD7-44D8-BBD7-CCE9431645EC}">
              <a14:shadowObscured xmlns:a14="http://schemas.microsoft.com/office/drawing/2010/main"/>
            </a:ext>
          </a:extLst>
        </p:spPr>
      </p:pic>
      <p:pic>
        <p:nvPicPr>
          <p:cNvPr id="7" name="图片 6">
            <a:extLst>
              <a:ext uri="{FF2B5EF4-FFF2-40B4-BE49-F238E27FC236}">
                <a16:creationId xmlns:a16="http://schemas.microsoft.com/office/drawing/2014/main" id="{151D3E36-A8B3-4BA7-99CF-D14782D117DA}"/>
              </a:ext>
            </a:extLst>
          </p:cNvPr>
          <p:cNvPicPr/>
          <p:nvPr/>
        </p:nvPicPr>
        <p:blipFill rotWithShape="1">
          <a:blip r:embed="rId3"/>
          <a:srcRect r="50237" b="38208"/>
          <a:stretch/>
        </p:blipFill>
        <p:spPr bwMode="auto">
          <a:xfrm>
            <a:off x="6095989" y="2648310"/>
            <a:ext cx="5257789" cy="383916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39856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34B0F1-97C2-4767-B083-2299FEBE956B}"/>
              </a:ext>
            </a:extLst>
          </p:cNvPr>
          <p:cNvSpPr>
            <a:spLocks noGrp="1"/>
          </p:cNvSpPr>
          <p:nvPr>
            <p:ph type="title"/>
          </p:nvPr>
        </p:nvSpPr>
        <p:spPr/>
        <p:txBody>
          <a:bodyPr/>
          <a:lstStyle/>
          <a:p>
            <a:r>
              <a:rPr lang="zh-CN" altLang="zh-CN" dirty="0"/>
              <a:t>编程分析结果的验证</a:t>
            </a:r>
            <a:endParaRPr lang="zh-CN" altLang="en-US" dirty="0"/>
          </a:p>
        </p:txBody>
      </p:sp>
      <p:sp>
        <p:nvSpPr>
          <p:cNvPr id="3" name="内容占位符 2">
            <a:extLst>
              <a:ext uri="{FF2B5EF4-FFF2-40B4-BE49-F238E27FC236}">
                <a16:creationId xmlns:a16="http://schemas.microsoft.com/office/drawing/2014/main" id="{E7A4C60D-6098-4E16-9E3B-897F3F80F13D}"/>
              </a:ext>
            </a:extLst>
          </p:cNvPr>
          <p:cNvSpPr>
            <a:spLocks noGrp="1"/>
          </p:cNvSpPr>
          <p:nvPr>
            <p:ph idx="1"/>
          </p:nvPr>
        </p:nvSpPr>
        <p:spPr/>
        <p:txBody>
          <a:bodyPr/>
          <a:lstStyle/>
          <a:p>
            <a:pPr lvl="0"/>
            <a:r>
              <a:rPr lang="en-US" altLang="zh-CN" dirty="0"/>
              <a:t>New Session Ticket</a:t>
            </a:r>
            <a:r>
              <a:rPr lang="zh-CN" altLang="zh-CN" dirty="0"/>
              <a:t>、</a:t>
            </a:r>
            <a:r>
              <a:rPr lang="en-US" altLang="zh-CN" dirty="0"/>
              <a:t>Change Cipher Spec</a:t>
            </a:r>
            <a:r>
              <a:rPr lang="zh-CN" altLang="zh-CN" dirty="0"/>
              <a:t>、</a:t>
            </a:r>
            <a:r>
              <a:rPr lang="en-US" altLang="zh-CN" dirty="0"/>
              <a:t>Encrypted Handshake Message</a:t>
            </a:r>
            <a:r>
              <a:rPr lang="zh-CN" altLang="zh-CN" dirty="0"/>
              <a:t>均识别正确。同时</a:t>
            </a:r>
            <a:r>
              <a:rPr lang="en-US" altLang="zh-CN" dirty="0"/>
              <a:t>Application</a:t>
            </a:r>
            <a:r>
              <a:rPr lang="zh-CN" altLang="zh-CN" dirty="0"/>
              <a:t>也正确识别。</a:t>
            </a:r>
          </a:p>
        </p:txBody>
      </p:sp>
      <p:pic>
        <p:nvPicPr>
          <p:cNvPr id="8" name="图片 7">
            <a:extLst>
              <a:ext uri="{FF2B5EF4-FFF2-40B4-BE49-F238E27FC236}">
                <a16:creationId xmlns:a16="http://schemas.microsoft.com/office/drawing/2014/main" id="{FD44EABA-75CB-4B78-A57C-96407CF48F6F}"/>
              </a:ext>
            </a:extLst>
          </p:cNvPr>
          <p:cNvPicPr/>
          <p:nvPr/>
        </p:nvPicPr>
        <p:blipFill rotWithShape="1">
          <a:blip r:embed="rId2"/>
          <a:srcRect t="-1" r="39401" b="16669"/>
          <a:stretch/>
        </p:blipFill>
        <p:spPr bwMode="auto">
          <a:xfrm>
            <a:off x="838200" y="2648310"/>
            <a:ext cx="5257767" cy="3839166"/>
          </a:xfrm>
          <a:prstGeom prst="rect">
            <a:avLst/>
          </a:prstGeom>
          <a:ln>
            <a:noFill/>
          </a:ln>
          <a:extLst>
            <a:ext uri="{53640926-AAD7-44D8-BBD7-CCE9431645EC}">
              <a14:shadowObscured xmlns:a14="http://schemas.microsoft.com/office/drawing/2010/main"/>
            </a:ext>
          </a:extLst>
        </p:spPr>
      </p:pic>
      <p:pic>
        <p:nvPicPr>
          <p:cNvPr id="9" name="图片 8">
            <a:extLst>
              <a:ext uri="{FF2B5EF4-FFF2-40B4-BE49-F238E27FC236}">
                <a16:creationId xmlns:a16="http://schemas.microsoft.com/office/drawing/2014/main" id="{14592CA6-A552-4D88-8FCA-656407B0DD22}"/>
              </a:ext>
            </a:extLst>
          </p:cNvPr>
          <p:cNvPicPr/>
          <p:nvPr/>
        </p:nvPicPr>
        <p:blipFill rotWithShape="1">
          <a:blip r:embed="rId3"/>
          <a:srcRect r="50879"/>
          <a:stretch/>
        </p:blipFill>
        <p:spPr bwMode="auto">
          <a:xfrm>
            <a:off x="6095967" y="2648310"/>
            <a:ext cx="5257766" cy="383916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73087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466960-71D8-4F2E-AFC9-3F4A4852EFF7}"/>
              </a:ext>
            </a:extLst>
          </p:cNvPr>
          <p:cNvSpPr>
            <a:spLocks noGrp="1"/>
          </p:cNvSpPr>
          <p:nvPr>
            <p:ph type="title"/>
          </p:nvPr>
        </p:nvSpPr>
        <p:spPr/>
        <p:txBody>
          <a:bodyPr/>
          <a:lstStyle/>
          <a:p>
            <a:r>
              <a:rPr lang="zh-CN" altLang="en-US" dirty="0"/>
              <a:t>简介</a:t>
            </a:r>
          </a:p>
        </p:txBody>
      </p:sp>
      <p:sp>
        <p:nvSpPr>
          <p:cNvPr id="3" name="内容占位符 2">
            <a:extLst>
              <a:ext uri="{FF2B5EF4-FFF2-40B4-BE49-F238E27FC236}">
                <a16:creationId xmlns:a16="http://schemas.microsoft.com/office/drawing/2014/main" id="{4E65300F-B581-4214-BBAE-E97F8A69C0FA}"/>
              </a:ext>
            </a:extLst>
          </p:cNvPr>
          <p:cNvSpPr>
            <a:spLocks noGrp="1"/>
          </p:cNvSpPr>
          <p:nvPr>
            <p:ph idx="1"/>
          </p:nvPr>
        </p:nvSpPr>
        <p:spPr/>
        <p:txBody>
          <a:bodyPr/>
          <a:lstStyle/>
          <a:p>
            <a:r>
              <a:rPr lang="en-US" altLang="zh-CN" dirty="0"/>
              <a:t>YouTube</a:t>
            </a:r>
            <a:r>
              <a:rPr lang="zh-CN" altLang="zh-CN" dirty="0"/>
              <a:t>是一个视频网站，早期公司位于加利福尼亚州的圣布鲁诺。注册于</a:t>
            </a:r>
            <a:r>
              <a:rPr lang="en-US" altLang="zh-CN" dirty="0"/>
              <a:t>2005</a:t>
            </a:r>
            <a:r>
              <a:rPr lang="zh-CN" altLang="zh-CN" dirty="0"/>
              <a:t>年</a:t>
            </a:r>
            <a:r>
              <a:rPr lang="en-US" altLang="zh-CN" dirty="0"/>
              <a:t>2</a:t>
            </a:r>
            <a:r>
              <a:rPr lang="zh-CN" altLang="zh-CN" dirty="0"/>
              <a:t>月</a:t>
            </a:r>
            <a:r>
              <a:rPr lang="en-US" altLang="zh-CN" dirty="0"/>
              <a:t>15</a:t>
            </a:r>
            <a:r>
              <a:rPr lang="zh-CN" altLang="zh-CN" dirty="0"/>
              <a:t>日，由美籍华人陈士骏等人创立，让用户下载、观看及分享影片或短片。</a:t>
            </a:r>
            <a:endParaRPr lang="zh-CN" altLang="en-US" dirty="0"/>
          </a:p>
        </p:txBody>
      </p:sp>
    </p:spTree>
    <p:extLst>
      <p:ext uri="{BB962C8B-B14F-4D97-AF65-F5344CB8AC3E}">
        <p14:creationId xmlns:p14="http://schemas.microsoft.com/office/powerpoint/2010/main" val="37792401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34B0F1-97C2-4767-B083-2299FEBE956B}"/>
              </a:ext>
            </a:extLst>
          </p:cNvPr>
          <p:cNvSpPr>
            <a:spLocks noGrp="1"/>
          </p:cNvSpPr>
          <p:nvPr>
            <p:ph type="title"/>
          </p:nvPr>
        </p:nvSpPr>
        <p:spPr/>
        <p:txBody>
          <a:bodyPr/>
          <a:lstStyle/>
          <a:p>
            <a:r>
              <a:rPr lang="zh-CN" altLang="zh-CN" dirty="0"/>
              <a:t>编程分析结果的验证</a:t>
            </a:r>
            <a:endParaRPr lang="zh-CN" altLang="en-US" dirty="0"/>
          </a:p>
        </p:txBody>
      </p:sp>
      <p:sp>
        <p:nvSpPr>
          <p:cNvPr id="3" name="内容占位符 2">
            <a:extLst>
              <a:ext uri="{FF2B5EF4-FFF2-40B4-BE49-F238E27FC236}">
                <a16:creationId xmlns:a16="http://schemas.microsoft.com/office/drawing/2014/main" id="{E7A4C60D-6098-4E16-9E3B-897F3F80F13D}"/>
              </a:ext>
            </a:extLst>
          </p:cNvPr>
          <p:cNvSpPr>
            <a:spLocks noGrp="1"/>
          </p:cNvSpPr>
          <p:nvPr>
            <p:ph idx="1"/>
          </p:nvPr>
        </p:nvSpPr>
        <p:spPr/>
        <p:txBody>
          <a:bodyPr/>
          <a:lstStyle/>
          <a:p>
            <a:pPr lvl="0"/>
            <a:r>
              <a:rPr lang="zh-CN" altLang="zh-CN" dirty="0"/>
              <a:t>从上面可以</a:t>
            </a:r>
            <a:r>
              <a:rPr lang="en-US" altLang="zh-CN" dirty="0"/>
              <a:t>TLS1.2</a:t>
            </a:r>
            <a:r>
              <a:rPr lang="zh-CN" altLang="zh-CN" dirty="0"/>
              <a:t>的握手和传输均能有效的完整的识别出。</a:t>
            </a:r>
          </a:p>
        </p:txBody>
      </p:sp>
    </p:spTree>
    <p:extLst>
      <p:ext uri="{BB962C8B-B14F-4D97-AF65-F5344CB8AC3E}">
        <p14:creationId xmlns:p14="http://schemas.microsoft.com/office/powerpoint/2010/main" val="1429219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34B0F1-97C2-4767-B083-2299FEBE956B}"/>
              </a:ext>
            </a:extLst>
          </p:cNvPr>
          <p:cNvSpPr>
            <a:spLocks noGrp="1"/>
          </p:cNvSpPr>
          <p:nvPr>
            <p:ph type="title"/>
          </p:nvPr>
        </p:nvSpPr>
        <p:spPr/>
        <p:txBody>
          <a:bodyPr/>
          <a:lstStyle/>
          <a:p>
            <a:r>
              <a:rPr lang="zh-CN" altLang="zh-CN" dirty="0"/>
              <a:t>编程分析结果的验证</a:t>
            </a:r>
            <a:endParaRPr lang="zh-CN" altLang="en-US" dirty="0"/>
          </a:p>
        </p:txBody>
      </p:sp>
      <p:sp>
        <p:nvSpPr>
          <p:cNvPr id="3" name="内容占位符 2">
            <a:extLst>
              <a:ext uri="{FF2B5EF4-FFF2-40B4-BE49-F238E27FC236}">
                <a16:creationId xmlns:a16="http://schemas.microsoft.com/office/drawing/2014/main" id="{E7A4C60D-6098-4E16-9E3B-897F3F80F13D}"/>
              </a:ext>
            </a:extLst>
          </p:cNvPr>
          <p:cNvSpPr>
            <a:spLocks noGrp="1"/>
          </p:cNvSpPr>
          <p:nvPr>
            <p:ph idx="1"/>
          </p:nvPr>
        </p:nvSpPr>
        <p:spPr/>
        <p:txBody>
          <a:bodyPr/>
          <a:lstStyle/>
          <a:p>
            <a:pPr lvl="0"/>
            <a:r>
              <a:rPr lang="zh-CN" altLang="zh-CN" dirty="0"/>
              <a:t>有效的实现了</a:t>
            </a:r>
            <a:r>
              <a:rPr lang="en-US" altLang="zh-CN" dirty="0"/>
              <a:t>Socks</a:t>
            </a:r>
            <a:r>
              <a:rPr lang="zh-CN" altLang="zh-CN" dirty="0"/>
              <a:t>协议的识别和具体内容的分析。</a:t>
            </a:r>
          </a:p>
        </p:txBody>
      </p:sp>
      <p:pic>
        <p:nvPicPr>
          <p:cNvPr id="6" name="图片 5">
            <a:extLst>
              <a:ext uri="{FF2B5EF4-FFF2-40B4-BE49-F238E27FC236}">
                <a16:creationId xmlns:a16="http://schemas.microsoft.com/office/drawing/2014/main" id="{B75E20F5-2ED9-4AE5-BBCA-1A49F87EEC9B}"/>
              </a:ext>
            </a:extLst>
          </p:cNvPr>
          <p:cNvPicPr/>
          <p:nvPr/>
        </p:nvPicPr>
        <p:blipFill rotWithShape="1">
          <a:blip r:embed="rId2"/>
          <a:srcRect r="40766"/>
          <a:stretch/>
        </p:blipFill>
        <p:spPr bwMode="auto">
          <a:xfrm>
            <a:off x="838200" y="2389898"/>
            <a:ext cx="5257700" cy="4097577"/>
          </a:xfrm>
          <a:prstGeom prst="rect">
            <a:avLst/>
          </a:prstGeom>
          <a:ln>
            <a:noFill/>
          </a:ln>
          <a:extLst>
            <a:ext uri="{53640926-AAD7-44D8-BBD7-CCE9431645EC}">
              <a14:shadowObscured xmlns:a14="http://schemas.microsoft.com/office/drawing/2010/main"/>
            </a:ext>
          </a:extLst>
        </p:spPr>
      </p:pic>
      <p:pic>
        <p:nvPicPr>
          <p:cNvPr id="7" name="图片 6">
            <a:extLst>
              <a:ext uri="{FF2B5EF4-FFF2-40B4-BE49-F238E27FC236}">
                <a16:creationId xmlns:a16="http://schemas.microsoft.com/office/drawing/2014/main" id="{B577B3FD-89FE-42F6-9684-FE2B30A49073}"/>
              </a:ext>
            </a:extLst>
          </p:cNvPr>
          <p:cNvPicPr/>
          <p:nvPr/>
        </p:nvPicPr>
        <p:blipFill rotWithShape="1">
          <a:blip r:embed="rId3"/>
          <a:srcRect r="51193"/>
          <a:stretch/>
        </p:blipFill>
        <p:spPr bwMode="auto">
          <a:xfrm>
            <a:off x="6095899" y="2389898"/>
            <a:ext cx="5257699" cy="409757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213418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A33BA2-078A-4A61-BA4D-94DF34AB7A0C}"/>
              </a:ext>
            </a:extLst>
          </p:cNvPr>
          <p:cNvSpPr>
            <a:spLocks noGrp="1"/>
          </p:cNvSpPr>
          <p:nvPr>
            <p:ph type="title"/>
          </p:nvPr>
        </p:nvSpPr>
        <p:spPr/>
        <p:txBody>
          <a:bodyPr/>
          <a:lstStyle/>
          <a:p>
            <a:r>
              <a:rPr lang="zh-CN" altLang="zh-CN" dirty="0"/>
              <a:t>密文解析</a:t>
            </a:r>
            <a:endParaRPr lang="zh-CN" altLang="en-US" dirty="0"/>
          </a:p>
        </p:txBody>
      </p:sp>
      <p:sp>
        <p:nvSpPr>
          <p:cNvPr id="3" name="内容占位符 2">
            <a:extLst>
              <a:ext uri="{FF2B5EF4-FFF2-40B4-BE49-F238E27FC236}">
                <a16:creationId xmlns:a16="http://schemas.microsoft.com/office/drawing/2014/main" id="{630A078A-C261-4D37-9419-4803D8BFD14A}"/>
              </a:ext>
            </a:extLst>
          </p:cNvPr>
          <p:cNvSpPr>
            <a:spLocks noGrp="1"/>
          </p:cNvSpPr>
          <p:nvPr>
            <p:ph idx="1"/>
          </p:nvPr>
        </p:nvSpPr>
        <p:spPr/>
        <p:txBody>
          <a:bodyPr/>
          <a:lstStyle/>
          <a:p>
            <a:r>
              <a:rPr lang="zh-CN" altLang="zh-CN" dirty="0"/>
              <a:t>访问</a:t>
            </a:r>
            <a:r>
              <a:rPr lang="en-US" altLang="zh-CN" dirty="0" err="1"/>
              <a:t>Youtube</a:t>
            </a:r>
            <a:r>
              <a:rPr lang="zh-CN" altLang="zh-CN" dirty="0"/>
              <a:t>主页，用</a:t>
            </a:r>
            <a:r>
              <a:rPr lang="en-US" altLang="zh-CN" dirty="0"/>
              <a:t>Fiddler</a:t>
            </a:r>
            <a:r>
              <a:rPr lang="zh-CN" altLang="zh-CN" dirty="0"/>
              <a:t>解析</a:t>
            </a:r>
            <a:r>
              <a:rPr lang="en-US" altLang="zh-CN" dirty="0"/>
              <a:t>TLS</a:t>
            </a:r>
            <a:r>
              <a:rPr lang="zh-CN" altLang="zh-CN" dirty="0"/>
              <a:t>密文。</a:t>
            </a:r>
          </a:p>
          <a:p>
            <a:endParaRPr lang="zh-CN" altLang="en-US" dirty="0"/>
          </a:p>
        </p:txBody>
      </p:sp>
    </p:spTree>
    <p:extLst>
      <p:ext uri="{BB962C8B-B14F-4D97-AF65-F5344CB8AC3E}">
        <p14:creationId xmlns:p14="http://schemas.microsoft.com/office/powerpoint/2010/main" val="30650813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A33BA2-078A-4A61-BA4D-94DF34AB7A0C}"/>
              </a:ext>
            </a:extLst>
          </p:cNvPr>
          <p:cNvSpPr>
            <a:spLocks noGrp="1"/>
          </p:cNvSpPr>
          <p:nvPr>
            <p:ph type="title"/>
          </p:nvPr>
        </p:nvSpPr>
        <p:spPr/>
        <p:txBody>
          <a:bodyPr/>
          <a:lstStyle/>
          <a:p>
            <a:r>
              <a:rPr lang="zh-CN" altLang="zh-CN" dirty="0"/>
              <a:t>密文解析</a:t>
            </a:r>
            <a:r>
              <a:rPr lang="en-US" altLang="zh-CN" dirty="0"/>
              <a:t>——</a:t>
            </a:r>
            <a:r>
              <a:rPr lang="zh-CN" altLang="zh-CN" dirty="0"/>
              <a:t>请求报文</a:t>
            </a:r>
            <a:endParaRPr lang="zh-CN" altLang="en-US" dirty="0"/>
          </a:p>
        </p:txBody>
      </p:sp>
      <p:sp>
        <p:nvSpPr>
          <p:cNvPr id="3" name="内容占位符 2">
            <a:extLst>
              <a:ext uri="{FF2B5EF4-FFF2-40B4-BE49-F238E27FC236}">
                <a16:creationId xmlns:a16="http://schemas.microsoft.com/office/drawing/2014/main" id="{630A078A-C261-4D37-9419-4803D8BFD14A}"/>
              </a:ext>
            </a:extLst>
          </p:cNvPr>
          <p:cNvSpPr>
            <a:spLocks noGrp="1"/>
          </p:cNvSpPr>
          <p:nvPr>
            <p:ph idx="1"/>
          </p:nvPr>
        </p:nvSpPr>
        <p:spPr/>
        <p:txBody>
          <a:bodyPr>
            <a:normAutofit fontScale="70000" lnSpcReduction="20000"/>
          </a:bodyPr>
          <a:lstStyle/>
          <a:p>
            <a:r>
              <a:rPr lang="en-US" altLang="zh-CN" dirty="0"/>
              <a:t>GET https://www.youtube.com/ HTTP/1.1</a:t>
            </a:r>
            <a:endParaRPr lang="zh-CN" altLang="zh-CN" dirty="0"/>
          </a:p>
          <a:p>
            <a:r>
              <a:rPr lang="en-US" altLang="zh-CN" dirty="0"/>
              <a:t>Host: www.youtube.com</a:t>
            </a:r>
            <a:endParaRPr lang="zh-CN" altLang="zh-CN" dirty="0"/>
          </a:p>
          <a:p>
            <a:r>
              <a:rPr lang="en-US" altLang="zh-CN" dirty="0"/>
              <a:t>Connection: keep-alive</a:t>
            </a:r>
            <a:endParaRPr lang="zh-CN" altLang="zh-CN" dirty="0"/>
          </a:p>
          <a:p>
            <a:r>
              <a:rPr lang="en-US" altLang="zh-CN" dirty="0"/>
              <a:t>Upgrade-Insecure-Requests: 1</a:t>
            </a:r>
            <a:endParaRPr lang="zh-CN" altLang="zh-CN" dirty="0"/>
          </a:p>
          <a:p>
            <a:r>
              <a:rPr lang="en-US" altLang="zh-CN" dirty="0"/>
              <a:t>User-Agent: Mozilla/5.0 (Windows NT 6.1; Win64; x64) </a:t>
            </a:r>
            <a:r>
              <a:rPr lang="en-US" altLang="zh-CN" dirty="0" err="1"/>
              <a:t>AppleWebKit</a:t>
            </a:r>
            <a:r>
              <a:rPr lang="en-US" altLang="zh-CN" dirty="0"/>
              <a:t>/537.36 (KHTML, like Gecko) Chrome/73.0.3683.86 Safari/537.36</a:t>
            </a:r>
            <a:endParaRPr lang="zh-CN" altLang="zh-CN" dirty="0"/>
          </a:p>
          <a:p>
            <a:r>
              <a:rPr lang="en-US" altLang="zh-CN" dirty="0"/>
              <a:t>Accept: text/</a:t>
            </a:r>
            <a:r>
              <a:rPr lang="en-US" altLang="zh-CN" dirty="0" err="1"/>
              <a:t>html,application</a:t>
            </a:r>
            <a:r>
              <a:rPr lang="en-US" altLang="zh-CN" dirty="0"/>
              <a:t>/</a:t>
            </a:r>
            <a:r>
              <a:rPr lang="en-US" altLang="zh-CN" dirty="0" err="1"/>
              <a:t>xhtml+xml,application</a:t>
            </a:r>
            <a:r>
              <a:rPr lang="en-US" altLang="zh-CN" dirty="0"/>
              <a:t>/</a:t>
            </a:r>
            <a:r>
              <a:rPr lang="en-US" altLang="zh-CN" dirty="0" err="1"/>
              <a:t>xml;q</a:t>
            </a:r>
            <a:r>
              <a:rPr lang="en-US" altLang="zh-CN" dirty="0"/>
              <a:t>=0.9,image/</a:t>
            </a:r>
            <a:r>
              <a:rPr lang="en-US" altLang="zh-CN" dirty="0" err="1"/>
              <a:t>webp,image</a:t>
            </a:r>
            <a:r>
              <a:rPr lang="en-US" altLang="zh-CN" dirty="0"/>
              <a:t>/</a:t>
            </a:r>
            <a:r>
              <a:rPr lang="en-US" altLang="zh-CN" dirty="0" err="1"/>
              <a:t>apng</a:t>
            </a:r>
            <a:r>
              <a:rPr lang="en-US" altLang="zh-CN" dirty="0"/>
              <a:t>,*/*;q=0.8,application/</a:t>
            </a:r>
            <a:r>
              <a:rPr lang="en-US" altLang="zh-CN" dirty="0" err="1"/>
              <a:t>signed-exchange;v</a:t>
            </a:r>
            <a:r>
              <a:rPr lang="en-US" altLang="zh-CN" dirty="0"/>
              <a:t>=b3</a:t>
            </a:r>
            <a:endParaRPr lang="zh-CN" altLang="zh-CN" dirty="0"/>
          </a:p>
          <a:p>
            <a:r>
              <a:rPr lang="en-US" altLang="zh-CN" dirty="0"/>
              <a:t>X-Client-Data: CIS2yQEIpLbJAQjEtskBCKmdygEIqKPKAQixp8oBCOKoygEI8KnKAQ==</a:t>
            </a:r>
            <a:endParaRPr lang="zh-CN" altLang="zh-CN" dirty="0"/>
          </a:p>
          <a:p>
            <a:r>
              <a:rPr lang="en-US" altLang="zh-CN" dirty="0"/>
              <a:t>Accept-Encoding: </a:t>
            </a:r>
            <a:r>
              <a:rPr lang="en-US" altLang="zh-CN" dirty="0" err="1"/>
              <a:t>gzip</a:t>
            </a:r>
            <a:r>
              <a:rPr lang="en-US" altLang="zh-CN" dirty="0"/>
              <a:t>, deflate, </a:t>
            </a:r>
            <a:r>
              <a:rPr lang="en-US" altLang="zh-CN" dirty="0" err="1"/>
              <a:t>br</a:t>
            </a:r>
            <a:endParaRPr lang="zh-CN" altLang="zh-CN" dirty="0"/>
          </a:p>
          <a:p>
            <a:r>
              <a:rPr lang="en-US" altLang="zh-CN" dirty="0"/>
              <a:t>Accept-Language: </a:t>
            </a:r>
            <a:r>
              <a:rPr lang="en-US" altLang="zh-CN" dirty="0" err="1"/>
              <a:t>zh-CN,zh;q</a:t>
            </a:r>
            <a:r>
              <a:rPr lang="en-US" altLang="zh-CN" dirty="0"/>
              <a:t>=0.9</a:t>
            </a:r>
            <a:endParaRPr lang="zh-CN" altLang="zh-CN" dirty="0"/>
          </a:p>
          <a:p>
            <a:r>
              <a:rPr lang="en-US" altLang="zh-CN" dirty="0"/>
              <a:t>Cookie: VISITOR_INFO1_LIVE=lmUgFEp33ag; PREF=f1=50000000&amp;f4=4000000; GPS=1</a:t>
            </a:r>
            <a:endParaRPr lang="zh-CN" altLang="zh-CN" dirty="0"/>
          </a:p>
        </p:txBody>
      </p:sp>
    </p:spTree>
    <p:extLst>
      <p:ext uri="{BB962C8B-B14F-4D97-AF65-F5344CB8AC3E}">
        <p14:creationId xmlns:p14="http://schemas.microsoft.com/office/powerpoint/2010/main" val="21549535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A33BA2-078A-4A61-BA4D-94DF34AB7A0C}"/>
              </a:ext>
            </a:extLst>
          </p:cNvPr>
          <p:cNvSpPr>
            <a:spLocks noGrp="1"/>
          </p:cNvSpPr>
          <p:nvPr>
            <p:ph type="title"/>
          </p:nvPr>
        </p:nvSpPr>
        <p:spPr/>
        <p:txBody>
          <a:bodyPr/>
          <a:lstStyle/>
          <a:p>
            <a:r>
              <a:rPr lang="zh-CN" altLang="zh-CN" dirty="0"/>
              <a:t>密文解析</a:t>
            </a:r>
            <a:r>
              <a:rPr lang="en-US" altLang="zh-CN" dirty="0"/>
              <a:t>——</a:t>
            </a:r>
            <a:r>
              <a:rPr lang="zh-CN" altLang="zh-CN" dirty="0"/>
              <a:t>响应报文（部分）</a:t>
            </a:r>
            <a:endParaRPr lang="zh-CN" altLang="en-US" dirty="0"/>
          </a:p>
        </p:txBody>
      </p:sp>
      <p:sp>
        <p:nvSpPr>
          <p:cNvPr id="3" name="内容占位符 2">
            <a:extLst>
              <a:ext uri="{FF2B5EF4-FFF2-40B4-BE49-F238E27FC236}">
                <a16:creationId xmlns:a16="http://schemas.microsoft.com/office/drawing/2014/main" id="{630A078A-C261-4D37-9419-4803D8BFD14A}"/>
              </a:ext>
            </a:extLst>
          </p:cNvPr>
          <p:cNvSpPr>
            <a:spLocks noGrp="1"/>
          </p:cNvSpPr>
          <p:nvPr>
            <p:ph idx="1"/>
          </p:nvPr>
        </p:nvSpPr>
        <p:spPr/>
        <p:txBody>
          <a:bodyPr>
            <a:normAutofit fontScale="55000" lnSpcReduction="20000"/>
          </a:bodyPr>
          <a:lstStyle/>
          <a:p>
            <a:r>
              <a:rPr lang="en-US" altLang="zh-CN" dirty="0"/>
              <a:t>HTTP/1.1 200 OK</a:t>
            </a:r>
            <a:endParaRPr lang="zh-CN" altLang="zh-CN" dirty="0"/>
          </a:p>
          <a:p>
            <a:r>
              <a:rPr lang="en-US" altLang="zh-CN" dirty="0"/>
              <a:t>X-Frame-Options: SAMEORIGIN</a:t>
            </a:r>
            <a:endParaRPr lang="zh-CN" altLang="zh-CN" dirty="0"/>
          </a:p>
          <a:p>
            <a:r>
              <a:rPr lang="en-US" altLang="zh-CN" dirty="0"/>
              <a:t>Strict-Transport-Security: max-age=31536000</a:t>
            </a:r>
            <a:endParaRPr lang="zh-CN" altLang="zh-CN" dirty="0"/>
          </a:p>
          <a:p>
            <a:r>
              <a:rPr lang="en-US" altLang="zh-CN" dirty="0"/>
              <a:t>X-Content-Type-Options: </a:t>
            </a:r>
            <a:r>
              <a:rPr lang="en-US" altLang="zh-CN" dirty="0" err="1"/>
              <a:t>nosniff</a:t>
            </a:r>
            <a:endParaRPr lang="zh-CN" altLang="zh-CN" dirty="0"/>
          </a:p>
          <a:p>
            <a:r>
              <a:rPr lang="en-US" altLang="zh-CN" dirty="0"/>
              <a:t>Expires: Tue, 27 Apr 1971 19:44:06 EST</a:t>
            </a:r>
            <a:endParaRPr lang="zh-CN" altLang="zh-CN" dirty="0"/>
          </a:p>
          <a:p>
            <a:r>
              <a:rPr lang="en-US" altLang="zh-CN" dirty="0"/>
              <a:t>P3P: CP="This is not a P3P policy! See http://support.google.com/accounts/answer/151657?hl=en for more info."</a:t>
            </a:r>
            <a:endParaRPr lang="zh-CN" altLang="zh-CN" dirty="0"/>
          </a:p>
          <a:p>
            <a:r>
              <a:rPr lang="en-US" altLang="zh-CN" dirty="0"/>
              <a:t>Content-Type: text/html; charset=utf-8</a:t>
            </a:r>
            <a:endParaRPr lang="zh-CN" altLang="zh-CN" dirty="0"/>
          </a:p>
          <a:p>
            <a:r>
              <a:rPr lang="en-US" altLang="zh-CN" dirty="0"/>
              <a:t>Cache-Control: no-cache</a:t>
            </a:r>
            <a:endParaRPr lang="zh-CN" altLang="zh-CN" dirty="0"/>
          </a:p>
          <a:p>
            <a:r>
              <a:rPr lang="en-US" altLang="zh-CN" dirty="0"/>
              <a:t>Date: Fri, 05 Apr 2019 11:59:00 GMT</a:t>
            </a:r>
            <a:endParaRPr lang="zh-CN" altLang="zh-CN" dirty="0"/>
          </a:p>
          <a:p>
            <a:r>
              <a:rPr lang="en-US" altLang="zh-CN" dirty="0"/>
              <a:t>Server: YouTube Frontend Proxy</a:t>
            </a:r>
            <a:endParaRPr lang="zh-CN" altLang="zh-CN" dirty="0"/>
          </a:p>
          <a:p>
            <a:r>
              <a:rPr lang="en-US" altLang="zh-CN" dirty="0"/>
              <a:t>X-XSS-Protection: 0</a:t>
            </a:r>
            <a:endParaRPr lang="zh-CN" altLang="zh-CN" dirty="0"/>
          </a:p>
          <a:p>
            <a:r>
              <a:rPr lang="en-US" altLang="zh-CN" dirty="0"/>
              <a:t>Set-Cookie: YSC=z-</a:t>
            </a:r>
            <a:r>
              <a:rPr lang="en-US" altLang="zh-CN" dirty="0" err="1"/>
              <a:t>pnazJhcuo</a:t>
            </a:r>
            <a:r>
              <a:rPr lang="en-US" altLang="zh-CN" dirty="0"/>
              <a:t>; path=/; domain=.youtube.com; </a:t>
            </a:r>
            <a:r>
              <a:rPr lang="en-US" altLang="zh-CN" dirty="0" err="1"/>
              <a:t>httponly</a:t>
            </a:r>
            <a:endParaRPr lang="zh-CN" altLang="zh-CN" dirty="0"/>
          </a:p>
          <a:p>
            <a:r>
              <a:rPr lang="en-US" altLang="zh-CN" dirty="0"/>
              <a:t>Alt-Svc: </a:t>
            </a:r>
            <a:r>
              <a:rPr lang="en-US" altLang="zh-CN" dirty="0" err="1"/>
              <a:t>quic</a:t>
            </a:r>
            <a:r>
              <a:rPr lang="en-US" altLang="zh-CN" dirty="0"/>
              <a:t>=":443"; ma=2592000; v="46,44,43,39"</a:t>
            </a:r>
            <a:endParaRPr lang="zh-CN" altLang="zh-CN" dirty="0"/>
          </a:p>
          <a:p>
            <a:r>
              <a:rPr lang="en-US" altLang="zh-CN" dirty="0"/>
              <a:t>Content-Length: 235542</a:t>
            </a:r>
            <a:endParaRPr lang="zh-CN" altLang="zh-CN" dirty="0"/>
          </a:p>
          <a:p>
            <a:r>
              <a:rPr lang="en-US" altLang="zh-CN" dirty="0"/>
              <a:t>&lt;!doctype html&gt;&lt;html  style="font-size: 10px;font-family: Roboto, Arial, sans-serif; " </a:t>
            </a:r>
            <a:r>
              <a:rPr lang="en-US" altLang="zh-CN" dirty="0" err="1"/>
              <a:t>lang</a:t>
            </a:r>
            <a:r>
              <a:rPr lang="en-US" altLang="zh-CN" dirty="0"/>
              <a:t>="</a:t>
            </a:r>
            <a:r>
              <a:rPr lang="en-US" altLang="zh-CN" dirty="0" err="1"/>
              <a:t>zh</a:t>
            </a:r>
            <a:r>
              <a:rPr lang="en-US" altLang="zh-CN" dirty="0"/>
              <a:t>-CN"&gt;&lt;head&gt;……</a:t>
            </a:r>
            <a:endParaRPr lang="zh-CN" altLang="zh-CN" dirty="0"/>
          </a:p>
        </p:txBody>
      </p:sp>
    </p:spTree>
    <p:extLst>
      <p:ext uri="{BB962C8B-B14F-4D97-AF65-F5344CB8AC3E}">
        <p14:creationId xmlns:p14="http://schemas.microsoft.com/office/powerpoint/2010/main" val="29202352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FE52D0-8913-4308-B144-4AAF28AF8C33}"/>
              </a:ext>
            </a:extLst>
          </p:cNvPr>
          <p:cNvSpPr>
            <a:spLocks noGrp="1"/>
          </p:cNvSpPr>
          <p:nvPr>
            <p:ph type="title"/>
          </p:nvPr>
        </p:nvSpPr>
        <p:spPr/>
        <p:txBody>
          <a:bodyPr/>
          <a:lstStyle/>
          <a:p>
            <a:r>
              <a:rPr lang="zh-CN" altLang="zh-CN" dirty="0"/>
              <a:t>总结</a:t>
            </a:r>
            <a:endParaRPr lang="zh-CN" altLang="en-US" dirty="0"/>
          </a:p>
        </p:txBody>
      </p:sp>
      <p:sp>
        <p:nvSpPr>
          <p:cNvPr id="3" name="内容占位符 2">
            <a:extLst>
              <a:ext uri="{FF2B5EF4-FFF2-40B4-BE49-F238E27FC236}">
                <a16:creationId xmlns:a16="http://schemas.microsoft.com/office/drawing/2014/main" id="{EF43FB8F-2111-4E6B-BDAA-91A1D742E4CC}"/>
              </a:ext>
            </a:extLst>
          </p:cNvPr>
          <p:cNvSpPr>
            <a:spLocks noGrp="1"/>
          </p:cNvSpPr>
          <p:nvPr>
            <p:ph idx="1"/>
          </p:nvPr>
        </p:nvSpPr>
        <p:spPr/>
        <p:txBody>
          <a:bodyPr/>
          <a:lstStyle/>
          <a:p>
            <a:pPr lvl="0"/>
            <a:r>
              <a:rPr lang="en-US" altLang="zh-CN" dirty="0" err="1"/>
              <a:t>Youtube</a:t>
            </a:r>
            <a:r>
              <a:rPr lang="zh-CN" altLang="zh-CN" dirty="0"/>
              <a:t>访问需要开启</a:t>
            </a:r>
            <a:r>
              <a:rPr lang="en-US" altLang="zh-CN" dirty="0"/>
              <a:t>VPN</a:t>
            </a:r>
            <a:endParaRPr lang="zh-CN" altLang="zh-CN" dirty="0"/>
          </a:p>
          <a:p>
            <a:pPr lvl="0"/>
            <a:r>
              <a:rPr lang="zh-CN" altLang="zh-CN" dirty="0"/>
              <a:t>通过</a:t>
            </a:r>
            <a:r>
              <a:rPr lang="en-US" altLang="zh-CN" dirty="0"/>
              <a:t>Wireshark</a:t>
            </a:r>
            <a:r>
              <a:rPr lang="zh-CN" altLang="zh-CN" dirty="0"/>
              <a:t>抓包，并保存</a:t>
            </a:r>
            <a:r>
              <a:rPr lang="en-US" altLang="zh-CN" dirty="0" err="1"/>
              <a:t>Pcap</a:t>
            </a:r>
            <a:r>
              <a:rPr lang="zh-CN" altLang="zh-CN" dirty="0"/>
              <a:t>文件。</a:t>
            </a:r>
          </a:p>
          <a:p>
            <a:pPr lvl="0"/>
            <a:r>
              <a:rPr lang="zh-CN" altLang="zh-CN" dirty="0"/>
              <a:t>由于传输采用</a:t>
            </a:r>
            <a:r>
              <a:rPr lang="en-US" altLang="zh-CN" dirty="0"/>
              <a:t>TLS</a:t>
            </a:r>
            <a:r>
              <a:rPr lang="zh-CN" altLang="zh-CN" dirty="0"/>
              <a:t>协议，本实验旨在对</a:t>
            </a:r>
            <a:r>
              <a:rPr lang="en-US" altLang="zh-CN" dirty="0"/>
              <a:t>TLS</a:t>
            </a:r>
            <a:r>
              <a:rPr lang="zh-CN" altLang="zh-CN" dirty="0"/>
              <a:t>协议如握手、证书等可提取的信息进行分析并编程显示。此外，也对</a:t>
            </a:r>
            <a:r>
              <a:rPr lang="en-US" altLang="zh-CN" dirty="0"/>
              <a:t>Socks</a:t>
            </a:r>
            <a:r>
              <a:rPr lang="zh-CN" altLang="zh-CN" dirty="0"/>
              <a:t>协议进行了提取、分析和显示。</a:t>
            </a:r>
          </a:p>
          <a:p>
            <a:pPr lvl="0"/>
            <a:r>
              <a:rPr lang="zh-CN" altLang="zh-CN" dirty="0"/>
              <a:t>本文对编程细节进行了一定阐述。</a:t>
            </a:r>
          </a:p>
          <a:p>
            <a:pPr lvl="0"/>
            <a:r>
              <a:rPr lang="zh-CN" altLang="zh-CN" dirty="0"/>
              <a:t>对于具体的密文载荷，通过</a:t>
            </a:r>
            <a:r>
              <a:rPr lang="en-US" altLang="zh-CN" dirty="0"/>
              <a:t>Fiddler</a:t>
            </a:r>
            <a:r>
              <a:rPr lang="zh-CN" altLang="zh-CN" dirty="0"/>
              <a:t>进行分析便可识别。</a:t>
            </a:r>
          </a:p>
          <a:p>
            <a:pPr lvl="0"/>
            <a:r>
              <a:rPr lang="zh-CN" altLang="zh-CN" dirty="0"/>
              <a:t>展示了所开发的软件的显示结果。</a:t>
            </a:r>
          </a:p>
        </p:txBody>
      </p:sp>
    </p:spTree>
    <p:extLst>
      <p:ext uri="{BB962C8B-B14F-4D97-AF65-F5344CB8AC3E}">
        <p14:creationId xmlns:p14="http://schemas.microsoft.com/office/powerpoint/2010/main" val="137755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1BCB87-E736-4E87-832A-5030CF16E187}"/>
              </a:ext>
            </a:extLst>
          </p:cNvPr>
          <p:cNvSpPr>
            <a:spLocks noGrp="1"/>
          </p:cNvSpPr>
          <p:nvPr>
            <p:ph type="title"/>
          </p:nvPr>
        </p:nvSpPr>
        <p:spPr/>
        <p:txBody>
          <a:bodyPr/>
          <a:lstStyle/>
          <a:p>
            <a:r>
              <a:rPr lang="zh-CN" altLang="en-US" dirty="0"/>
              <a:t>主页</a:t>
            </a:r>
          </a:p>
        </p:txBody>
      </p:sp>
      <p:pic>
        <p:nvPicPr>
          <p:cNvPr id="4" name="内容占位符 3">
            <a:extLst>
              <a:ext uri="{FF2B5EF4-FFF2-40B4-BE49-F238E27FC236}">
                <a16:creationId xmlns:a16="http://schemas.microsoft.com/office/drawing/2014/main" id="{D10343CD-802B-4C22-901C-424C9B57CB19}"/>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690688"/>
            <a:ext cx="10515600" cy="4938712"/>
          </a:xfrm>
          <a:prstGeom prst="rect">
            <a:avLst/>
          </a:prstGeom>
          <a:noFill/>
          <a:ln>
            <a:noFill/>
          </a:ln>
        </p:spPr>
      </p:pic>
    </p:spTree>
    <p:extLst>
      <p:ext uri="{BB962C8B-B14F-4D97-AF65-F5344CB8AC3E}">
        <p14:creationId xmlns:p14="http://schemas.microsoft.com/office/powerpoint/2010/main" val="2882757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215802-9596-48B9-9DBA-ED8E8F7765C7}"/>
              </a:ext>
            </a:extLst>
          </p:cNvPr>
          <p:cNvSpPr>
            <a:spLocks noGrp="1"/>
          </p:cNvSpPr>
          <p:nvPr>
            <p:ph type="title"/>
          </p:nvPr>
        </p:nvSpPr>
        <p:spPr/>
        <p:txBody>
          <a:bodyPr/>
          <a:lstStyle/>
          <a:p>
            <a:r>
              <a:rPr lang="zh-CN" altLang="zh-CN" dirty="0"/>
              <a:t>软件使用情况</a:t>
            </a:r>
            <a:endParaRPr lang="zh-CN" altLang="en-US" dirty="0"/>
          </a:p>
        </p:txBody>
      </p:sp>
      <p:sp>
        <p:nvSpPr>
          <p:cNvPr id="3" name="内容占位符 2">
            <a:extLst>
              <a:ext uri="{FF2B5EF4-FFF2-40B4-BE49-F238E27FC236}">
                <a16:creationId xmlns:a16="http://schemas.microsoft.com/office/drawing/2014/main" id="{3D8DE601-3665-4B2F-92FF-EB9E2DEAB167}"/>
              </a:ext>
            </a:extLst>
          </p:cNvPr>
          <p:cNvSpPr>
            <a:spLocks noGrp="1"/>
          </p:cNvSpPr>
          <p:nvPr>
            <p:ph idx="1"/>
          </p:nvPr>
        </p:nvSpPr>
        <p:spPr/>
        <p:txBody>
          <a:bodyPr/>
          <a:lstStyle/>
          <a:p>
            <a:r>
              <a:rPr lang="zh-CN" altLang="zh-CN" dirty="0"/>
              <a:t>该网址需要科学上网才能访问</a:t>
            </a:r>
            <a:endParaRPr lang="en-US" altLang="zh-CN" dirty="0"/>
          </a:p>
          <a:p>
            <a:r>
              <a:rPr lang="zh-CN" altLang="zh-CN" dirty="0"/>
              <a:t>本次分析针对</a:t>
            </a:r>
            <a:r>
              <a:rPr lang="en-US" altLang="zh-CN" dirty="0"/>
              <a:t>PC</a:t>
            </a:r>
            <a:r>
              <a:rPr lang="zh-CN" altLang="zh-CN" dirty="0"/>
              <a:t>端的网页版</a:t>
            </a:r>
            <a:r>
              <a:rPr lang="en-US" altLang="zh-CN" dirty="0" err="1"/>
              <a:t>Youtube</a:t>
            </a:r>
            <a:r>
              <a:rPr lang="zh-CN" altLang="zh-CN" dirty="0"/>
              <a:t>进行</a:t>
            </a:r>
            <a:endParaRPr lang="en-US" altLang="zh-CN" dirty="0"/>
          </a:p>
          <a:p>
            <a:r>
              <a:rPr lang="en-US" altLang="zh-CN" dirty="0"/>
              <a:t>TLS</a:t>
            </a:r>
            <a:r>
              <a:rPr lang="zh-CN" altLang="zh-CN" dirty="0"/>
              <a:t>流量得在本地回传中捕获（浏览器与</a:t>
            </a:r>
            <a:r>
              <a:rPr lang="en-US" altLang="zh-CN" dirty="0"/>
              <a:t>SS</a:t>
            </a:r>
            <a:r>
              <a:rPr lang="zh-CN" altLang="zh-CN" dirty="0"/>
              <a:t>客户端的通信）</a:t>
            </a:r>
          </a:p>
          <a:p>
            <a:endParaRPr lang="zh-CN" altLang="en-US" dirty="0"/>
          </a:p>
        </p:txBody>
      </p:sp>
    </p:spTree>
    <p:extLst>
      <p:ext uri="{BB962C8B-B14F-4D97-AF65-F5344CB8AC3E}">
        <p14:creationId xmlns:p14="http://schemas.microsoft.com/office/powerpoint/2010/main" val="3201740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5179B8-6645-4936-80F7-FCA0B0774357}"/>
              </a:ext>
            </a:extLst>
          </p:cNvPr>
          <p:cNvSpPr>
            <a:spLocks noGrp="1"/>
          </p:cNvSpPr>
          <p:nvPr>
            <p:ph type="title"/>
          </p:nvPr>
        </p:nvSpPr>
        <p:spPr/>
        <p:txBody>
          <a:bodyPr/>
          <a:lstStyle/>
          <a:p>
            <a:r>
              <a:rPr lang="zh-CN" altLang="zh-CN" dirty="0"/>
              <a:t>测试环境搭建</a:t>
            </a:r>
            <a:endParaRPr lang="zh-CN" altLang="en-US" dirty="0"/>
          </a:p>
        </p:txBody>
      </p:sp>
      <p:sp>
        <p:nvSpPr>
          <p:cNvPr id="3" name="内容占位符 2">
            <a:extLst>
              <a:ext uri="{FF2B5EF4-FFF2-40B4-BE49-F238E27FC236}">
                <a16:creationId xmlns:a16="http://schemas.microsoft.com/office/drawing/2014/main" id="{FFB223EC-74F8-4C79-8138-B39D734CCEE7}"/>
              </a:ext>
            </a:extLst>
          </p:cNvPr>
          <p:cNvSpPr>
            <a:spLocks noGrp="1"/>
          </p:cNvSpPr>
          <p:nvPr>
            <p:ph idx="1"/>
          </p:nvPr>
        </p:nvSpPr>
        <p:spPr/>
        <p:txBody>
          <a:bodyPr/>
          <a:lstStyle/>
          <a:p>
            <a:r>
              <a:rPr lang="zh-CN" altLang="zh-CN" dirty="0"/>
              <a:t>操作系统：</a:t>
            </a:r>
            <a:r>
              <a:rPr lang="en-US" altLang="zh-CN" dirty="0"/>
              <a:t>Windows 10</a:t>
            </a:r>
            <a:endParaRPr lang="zh-CN" altLang="zh-CN" dirty="0"/>
          </a:p>
          <a:p>
            <a:r>
              <a:rPr lang="zh-CN" altLang="zh-CN" dirty="0"/>
              <a:t>抓包软件：</a:t>
            </a:r>
            <a:r>
              <a:rPr lang="en-US" altLang="zh-CN" dirty="0"/>
              <a:t>Wireshark Version 3.0.0 (v3.0.0-0-g937e33de)</a:t>
            </a:r>
            <a:r>
              <a:rPr lang="zh-CN" altLang="en-US" dirty="0"/>
              <a:t>、</a:t>
            </a:r>
            <a:r>
              <a:rPr lang="en-US" altLang="zh-CN" dirty="0"/>
              <a:t>			  Fiddler v5.0.20182.28034 for .NET 4</a:t>
            </a:r>
            <a:endParaRPr lang="zh-CN" altLang="zh-CN" dirty="0"/>
          </a:p>
          <a:p>
            <a:r>
              <a:rPr lang="zh-CN" altLang="zh-CN" dirty="0"/>
              <a:t>编程软件：</a:t>
            </a:r>
            <a:r>
              <a:rPr lang="en-US" altLang="zh-CN" dirty="0"/>
              <a:t>Visual Studio 2017</a:t>
            </a:r>
            <a:endParaRPr lang="zh-CN" altLang="zh-CN" dirty="0"/>
          </a:p>
          <a:p>
            <a:r>
              <a:rPr lang="zh-CN" altLang="zh-CN" dirty="0"/>
              <a:t>其他：</a:t>
            </a:r>
            <a:r>
              <a:rPr lang="en-US" altLang="zh-CN" dirty="0" err="1"/>
              <a:t>Winpcap</a:t>
            </a:r>
            <a:r>
              <a:rPr lang="zh-CN" altLang="zh-CN" dirty="0"/>
              <a:t>库</a:t>
            </a:r>
          </a:p>
          <a:p>
            <a:endParaRPr lang="zh-CN" altLang="en-US" dirty="0"/>
          </a:p>
        </p:txBody>
      </p:sp>
    </p:spTree>
    <p:extLst>
      <p:ext uri="{BB962C8B-B14F-4D97-AF65-F5344CB8AC3E}">
        <p14:creationId xmlns:p14="http://schemas.microsoft.com/office/powerpoint/2010/main" val="2860994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F1CD04-BF4E-482E-AFD8-6C5E089D32AF}"/>
              </a:ext>
            </a:extLst>
          </p:cNvPr>
          <p:cNvSpPr>
            <a:spLocks noGrp="1"/>
          </p:cNvSpPr>
          <p:nvPr>
            <p:ph type="title"/>
          </p:nvPr>
        </p:nvSpPr>
        <p:spPr/>
        <p:txBody>
          <a:bodyPr/>
          <a:lstStyle/>
          <a:p>
            <a:r>
              <a:rPr lang="zh-CN" altLang="zh-CN" dirty="0"/>
              <a:t>分析工具及要求</a:t>
            </a:r>
            <a:endParaRPr lang="zh-CN" altLang="en-US" dirty="0"/>
          </a:p>
        </p:txBody>
      </p:sp>
      <p:sp>
        <p:nvSpPr>
          <p:cNvPr id="3" name="内容占位符 2">
            <a:extLst>
              <a:ext uri="{FF2B5EF4-FFF2-40B4-BE49-F238E27FC236}">
                <a16:creationId xmlns:a16="http://schemas.microsoft.com/office/drawing/2014/main" id="{9F57DDEE-675A-4A92-AB05-4D4E19EA4809}"/>
              </a:ext>
            </a:extLst>
          </p:cNvPr>
          <p:cNvSpPr>
            <a:spLocks noGrp="1"/>
          </p:cNvSpPr>
          <p:nvPr>
            <p:ph idx="1"/>
          </p:nvPr>
        </p:nvSpPr>
        <p:spPr/>
        <p:txBody>
          <a:bodyPr/>
          <a:lstStyle/>
          <a:p>
            <a:r>
              <a:rPr lang="zh-CN" altLang="zh-CN"/>
              <a:t>使用</a:t>
            </a:r>
            <a:r>
              <a:rPr lang="en-US" altLang="zh-CN" dirty="0"/>
              <a:t>Wireshark</a:t>
            </a:r>
            <a:r>
              <a:rPr lang="zh-CN" altLang="zh-CN" dirty="0"/>
              <a:t>抓包，</a:t>
            </a:r>
            <a:r>
              <a:rPr lang="zh-CN" altLang="zh-CN"/>
              <a:t>保存至</a:t>
            </a:r>
            <a:r>
              <a:rPr lang="en-US" altLang="zh-CN" err="1"/>
              <a:t>Pcap</a:t>
            </a:r>
            <a:r>
              <a:rPr lang="zh-CN" altLang="zh-CN"/>
              <a:t>文件</a:t>
            </a:r>
            <a:endParaRPr lang="en-US" altLang="zh-CN" dirty="0"/>
          </a:p>
          <a:p>
            <a:r>
              <a:rPr lang="zh-CN" altLang="zh-CN"/>
              <a:t>用</a:t>
            </a:r>
            <a:r>
              <a:rPr lang="en-US" altLang="zh-CN" dirty="0"/>
              <a:t>Fiddler</a:t>
            </a:r>
            <a:r>
              <a:rPr lang="zh-CN" altLang="zh-CN" dirty="0"/>
              <a:t>对</a:t>
            </a:r>
            <a:r>
              <a:rPr lang="zh-CN" altLang="zh-CN"/>
              <a:t>密文解密</a:t>
            </a:r>
            <a:endParaRPr lang="en-US" altLang="zh-CN" dirty="0"/>
          </a:p>
          <a:p>
            <a:r>
              <a:rPr lang="zh-CN" altLang="zh-CN"/>
              <a:t>利用</a:t>
            </a:r>
            <a:r>
              <a:rPr lang="en-US" altLang="zh-CN" dirty="0"/>
              <a:t>Visual Studio </a:t>
            </a:r>
            <a:r>
              <a:rPr lang="zh-CN" altLang="zh-CN"/>
              <a:t>开发程序对</a:t>
            </a:r>
            <a:r>
              <a:rPr lang="en-US" altLang="zh-CN" dirty="0" err="1"/>
              <a:t>Pcap</a:t>
            </a:r>
            <a:r>
              <a:rPr lang="zh-CN" altLang="zh-CN" dirty="0"/>
              <a:t>文件进行深度分析</a:t>
            </a:r>
            <a:r>
              <a:rPr lang="zh-CN" altLang="en-US"/>
              <a:t>，</a:t>
            </a:r>
            <a:r>
              <a:rPr lang="zh-CN" altLang="zh-CN"/>
              <a:t>对</a:t>
            </a:r>
            <a:r>
              <a:rPr lang="en-US" altLang="zh-CN" dirty="0"/>
              <a:t>TLS</a:t>
            </a:r>
            <a:r>
              <a:rPr lang="zh-CN" altLang="zh-CN" dirty="0"/>
              <a:t>中的可提取的明文信息进行提取。</a:t>
            </a:r>
          </a:p>
          <a:p>
            <a:endParaRPr lang="zh-CN" altLang="en-US" dirty="0"/>
          </a:p>
        </p:txBody>
      </p:sp>
    </p:spTree>
    <p:extLst>
      <p:ext uri="{BB962C8B-B14F-4D97-AF65-F5344CB8AC3E}">
        <p14:creationId xmlns:p14="http://schemas.microsoft.com/office/powerpoint/2010/main" val="3049856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8EC89A-6D98-40CC-839A-741E5D33764A}"/>
              </a:ext>
            </a:extLst>
          </p:cNvPr>
          <p:cNvSpPr>
            <a:spLocks noGrp="1"/>
          </p:cNvSpPr>
          <p:nvPr>
            <p:ph type="title"/>
          </p:nvPr>
        </p:nvSpPr>
        <p:spPr/>
        <p:txBody>
          <a:bodyPr/>
          <a:lstStyle/>
          <a:p>
            <a:r>
              <a:rPr lang="zh-CN" altLang="zh-CN" dirty="0"/>
              <a:t>抓包过程</a:t>
            </a:r>
            <a:endParaRPr lang="zh-CN" altLang="en-US" dirty="0"/>
          </a:p>
        </p:txBody>
      </p:sp>
      <p:sp>
        <p:nvSpPr>
          <p:cNvPr id="3" name="内容占位符 2">
            <a:extLst>
              <a:ext uri="{FF2B5EF4-FFF2-40B4-BE49-F238E27FC236}">
                <a16:creationId xmlns:a16="http://schemas.microsoft.com/office/drawing/2014/main" id="{236A8233-30F0-4BCE-A13E-B1E663A5A8A0}"/>
              </a:ext>
            </a:extLst>
          </p:cNvPr>
          <p:cNvSpPr>
            <a:spLocks noGrp="1"/>
          </p:cNvSpPr>
          <p:nvPr>
            <p:ph idx="1"/>
          </p:nvPr>
        </p:nvSpPr>
        <p:spPr/>
        <p:txBody>
          <a:bodyPr/>
          <a:lstStyle/>
          <a:p>
            <a:pPr lvl="0"/>
            <a:r>
              <a:rPr lang="zh-CN" altLang="zh-CN" dirty="0"/>
              <a:t>开启</a:t>
            </a:r>
            <a:r>
              <a:rPr lang="en-US" altLang="zh-CN" dirty="0"/>
              <a:t>SS</a:t>
            </a:r>
            <a:r>
              <a:rPr lang="zh-CN" altLang="zh-CN" dirty="0"/>
              <a:t>客户端，开启代理，开始科学上网。</a:t>
            </a:r>
          </a:p>
          <a:p>
            <a:pPr lvl="0"/>
            <a:r>
              <a:rPr lang="zh-CN" altLang="zh-CN" dirty="0"/>
              <a:t>打开</a:t>
            </a:r>
            <a:r>
              <a:rPr lang="en-US" altLang="zh-CN" dirty="0"/>
              <a:t>Wireshark</a:t>
            </a:r>
            <a:r>
              <a:rPr lang="zh-CN" altLang="zh-CN" dirty="0"/>
              <a:t>使用以太网接口抓包。</a:t>
            </a:r>
          </a:p>
          <a:p>
            <a:pPr lvl="0"/>
            <a:r>
              <a:rPr lang="zh-CN" altLang="zh-CN" dirty="0"/>
              <a:t>打开</a:t>
            </a:r>
            <a:r>
              <a:rPr lang="en-US" altLang="zh-CN" dirty="0" err="1"/>
              <a:t>Youtube</a:t>
            </a:r>
            <a:r>
              <a:rPr lang="zh-CN" altLang="zh-CN" dirty="0"/>
              <a:t>主页。</a:t>
            </a:r>
          </a:p>
          <a:p>
            <a:r>
              <a:rPr lang="zh-CN" altLang="zh-CN" dirty="0"/>
              <a:t>发现使用</a:t>
            </a:r>
            <a:r>
              <a:rPr lang="en-US" altLang="zh-CN" dirty="0"/>
              <a:t>SS</a:t>
            </a:r>
            <a:r>
              <a:rPr lang="zh-CN" altLang="zh-CN" dirty="0"/>
              <a:t>之后，所有以太网接口的流量都变成了</a:t>
            </a:r>
            <a:r>
              <a:rPr lang="en-US" altLang="zh-CN" dirty="0"/>
              <a:t>TCP</a:t>
            </a:r>
            <a:r>
              <a:rPr lang="zh-CN" altLang="zh-CN" dirty="0"/>
              <a:t>连接，思考之后便能发现这是因为</a:t>
            </a:r>
            <a:r>
              <a:rPr lang="en-US" altLang="zh-CN" dirty="0"/>
              <a:t>SS</a:t>
            </a:r>
            <a:r>
              <a:rPr lang="zh-CN" altLang="zh-CN" dirty="0"/>
              <a:t>使用了加密传输，才保证我能够科学上网。</a:t>
            </a:r>
          </a:p>
          <a:p>
            <a:endParaRPr lang="zh-CN" altLang="en-US" dirty="0"/>
          </a:p>
        </p:txBody>
      </p:sp>
    </p:spTree>
    <p:extLst>
      <p:ext uri="{BB962C8B-B14F-4D97-AF65-F5344CB8AC3E}">
        <p14:creationId xmlns:p14="http://schemas.microsoft.com/office/powerpoint/2010/main" val="386711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CDD5C3-0016-4204-80B7-34B1E7F5BB28}"/>
              </a:ext>
            </a:extLst>
          </p:cNvPr>
          <p:cNvSpPr>
            <a:spLocks noGrp="1"/>
          </p:cNvSpPr>
          <p:nvPr>
            <p:ph type="title"/>
          </p:nvPr>
        </p:nvSpPr>
        <p:spPr/>
        <p:txBody>
          <a:bodyPr/>
          <a:lstStyle/>
          <a:p>
            <a:r>
              <a:rPr lang="zh-CN" altLang="en-US" dirty="0"/>
              <a:t>抓包过程</a:t>
            </a:r>
          </a:p>
        </p:txBody>
      </p:sp>
      <p:pic>
        <p:nvPicPr>
          <p:cNvPr id="4" name="内容占位符 3">
            <a:extLst>
              <a:ext uri="{FF2B5EF4-FFF2-40B4-BE49-F238E27FC236}">
                <a16:creationId xmlns:a16="http://schemas.microsoft.com/office/drawing/2014/main" id="{138BA08A-C0E7-4857-B9AD-C2D5F72887FE}"/>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838199" y="1690688"/>
            <a:ext cx="10515600" cy="4930829"/>
          </a:xfrm>
          <a:prstGeom prst="rect">
            <a:avLst/>
          </a:prstGeom>
          <a:noFill/>
          <a:ln>
            <a:noFill/>
          </a:ln>
        </p:spPr>
      </p:pic>
    </p:spTree>
    <p:extLst>
      <p:ext uri="{BB962C8B-B14F-4D97-AF65-F5344CB8AC3E}">
        <p14:creationId xmlns:p14="http://schemas.microsoft.com/office/powerpoint/2010/main" val="2666898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4A0E96-03DD-48D9-8335-E32753D61B42}"/>
              </a:ext>
            </a:extLst>
          </p:cNvPr>
          <p:cNvSpPr>
            <a:spLocks noGrp="1"/>
          </p:cNvSpPr>
          <p:nvPr>
            <p:ph type="title"/>
          </p:nvPr>
        </p:nvSpPr>
        <p:spPr/>
        <p:txBody>
          <a:bodyPr/>
          <a:lstStyle/>
          <a:p>
            <a:r>
              <a:rPr lang="zh-CN" altLang="en-US" dirty="0"/>
              <a:t>抓包过程</a:t>
            </a:r>
          </a:p>
        </p:txBody>
      </p:sp>
      <p:sp>
        <p:nvSpPr>
          <p:cNvPr id="3" name="内容占位符 2">
            <a:extLst>
              <a:ext uri="{FF2B5EF4-FFF2-40B4-BE49-F238E27FC236}">
                <a16:creationId xmlns:a16="http://schemas.microsoft.com/office/drawing/2014/main" id="{9E2CC782-98FE-41D8-B39D-30803CBCC71E}"/>
              </a:ext>
            </a:extLst>
          </p:cNvPr>
          <p:cNvSpPr>
            <a:spLocks noGrp="1"/>
          </p:cNvSpPr>
          <p:nvPr>
            <p:ph idx="1"/>
          </p:nvPr>
        </p:nvSpPr>
        <p:spPr/>
        <p:txBody>
          <a:bodyPr/>
          <a:lstStyle/>
          <a:p>
            <a:r>
              <a:rPr lang="zh-CN" altLang="zh-CN" dirty="0"/>
              <a:t>因此只能够通过本地回传进行具体数据的分析。打开</a:t>
            </a:r>
            <a:r>
              <a:rPr lang="en-US" altLang="zh-CN" dirty="0"/>
              <a:t>Wireshark Loopback</a:t>
            </a:r>
            <a:r>
              <a:rPr lang="zh-CN" altLang="zh-CN" dirty="0"/>
              <a:t>接口，可以发现有我所需要的</a:t>
            </a:r>
            <a:r>
              <a:rPr lang="en-US" altLang="zh-CN" dirty="0"/>
              <a:t>TLS</a:t>
            </a:r>
            <a:r>
              <a:rPr lang="zh-CN" altLang="zh-CN" dirty="0"/>
              <a:t>连接细节。</a:t>
            </a:r>
          </a:p>
          <a:p>
            <a:endParaRPr lang="zh-CN" altLang="en-US" dirty="0"/>
          </a:p>
        </p:txBody>
      </p:sp>
    </p:spTree>
    <p:extLst>
      <p:ext uri="{BB962C8B-B14F-4D97-AF65-F5344CB8AC3E}">
        <p14:creationId xmlns:p14="http://schemas.microsoft.com/office/powerpoint/2010/main" val="216477668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1244</Words>
  <Application>Microsoft Office PowerPoint</Application>
  <PresentationFormat>宽屏</PresentationFormat>
  <Paragraphs>91</Paragraphs>
  <Slides>25</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25</vt:i4>
      </vt:variant>
    </vt:vector>
  </HeadingPairs>
  <TitlesOfParts>
    <vt:vector size="29" baseType="lpstr">
      <vt:lpstr>等线</vt:lpstr>
      <vt:lpstr>等线 Light</vt:lpstr>
      <vt:lpstr>Arial</vt:lpstr>
      <vt:lpstr>Office 主题​​</vt:lpstr>
      <vt:lpstr>Youtube分析报告</vt:lpstr>
      <vt:lpstr>简介</vt:lpstr>
      <vt:lpstr>主页</vt:lpstr>
      <vt:lpstr>软件使用情况</vt:lpstr>
      <vt:lpstr>测试环境搭建</vt:lpstr>
      <vt:lpstr>分析工具及要求</vt:lpstr>
      <vt:lpstr>抓包过程</vt:lpstr>
      <vt:lpstr>抓包过程</vt:lpstr>
      <vt:lpstr>抓包过程</vt:lpstr>
      <vt:lpstr>抓包过程</vt:lpstr>
      <vt:lpstr>抓包过程</vt:lpstr>
      <vt:lpstr>抓包过程</vt:lpstr>
      <vt:lpstr>编程分析Pcap</vt:lpstr>
      <vt:lpstr>编程分析Pcap</vt:lpstr>
      <vt:lpstr>编程分析结果的验证</vt:lpstr>
      <vt:lpstr>编程分析结果的验证</vt:lpstr>
      <vt:lpstr>编程分析结果的验证</vt:lpstr>
      <vt:lpstr>编程分析结果的验证</vt:lpstr>
      <vt:lpstr>编程分析结果的验证</vt:lpstr>
      <vt:lpstr>编程分析结果的验证</vt:lpstr>
      <vt:lpstr>编程分析结果的验证</vt:lpstr>
      <vt:lpstr>密文解析</vt:lpstr>
      <vt:lpstr>密文解析——请求报文</vt:lpstr>
      <vt:lpstr>密文解析——响应报文（部分）</vt:lpstr>
      <vt:lpstr>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Youtube、Facetime分析</dc:title>
  <dc:creator>力恒 陈</dc:creator>
  <cp:lastModifiedBy>力恒 陈</cp:lastModifiedBy>
  <cp:revision>14</cp:revision>
  <dcterms:created xsi:type="dcterms:W3CDTF">2019-04-05T12:13:45Z</dcterms:created>
  <dcterms:modified xsi:type="dcterms:W3CDTF">2019-04-05T12:32:43Z</dcterms:modified>
</cp:coreProperties>
</file>