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90" r:id="rId5"/>
    <p:sldId id="260" r:id="rId6"/>
    <p:sldId id="273" r:id="rId7"/>
    <p:sldId id="389" r:id="rId8"/>
    <p:sldId id="261" r:id="rId9"/>
    <p:sldId id="392" r:id="rId10"/>
    <p:sldId id="318" r:id="rId11"/>
    <p:sldId id="319" r:id="rId12"/>
    <p:sldId id="320" r:id="rId13"/>
    <p:sldId id="384" r:id="rId14"/>
    <p:sldId id="385" r:id="rId15"/>
    <p:sldId id="386" r:id="rId16"/>
    <p:sldId id="382" r:id="rId17"/>
    <p:sldId id="393" r:id="rId18"/>
    <p:sldId id="324" r:id="rId19"/>
    <p:sldId id="325" r:id="rId20"/>
    <p:sldId id="387" r:id="rId21"/>
    <p:sldId id="262" r:id="rId22"/>
    <p:sldId id="329" r:id="rId23"/>
    <p:sldId id="330" r:id="rId24"/>
    <p:sldId id="348" r:id="rId25"/>
    <p:sldId id="331" r:id="rId26"/>
    <p:sldId id="349" r:id="rId27"/>
    <p:sldId id="333" r:id="rId28"/>
    <p:sldId id="388" r:id="rId29"/>
    <p:sldId id="351" r:id="rId30"/>
    <p:sldId id="337" r:id="rId31"/>
    <p:sldId id="338" r:id="rId32"/>
    <p:sldId id="342" r:id="rId33"/>
    <p:sldId id="352" r:id="rId34"/>
    <p:sldId id="353" r:id="rId35"/>
    <p:sldId id="354" r:id="rId36"/>
    <p:sldId id="355" r:id="rId37"/>
    <p:sldId id="356" r:id="rId38"/>
    <p:sldId id="343" r:id="rId39"/>
    <p:sldId id="357" r:id="rId40"/>
    <p:sldId id="344" r:id="rId41"/>
    <p:sldId id="358" r:id="rId42"/>
    <p:sldId id="359" r:id="rId43"/>
    <p:sldId id="360" r:id="rId44"/>
    <p:sldId id="361" r:id="rId45"/>
    <p:sldId id="363" r:id="rId46"/>
    <p:sldId id="364" r:id="rId47"/>
    <p:sldId id="366" r:id="rId48"/>
    <p:sldId id="365" r:id="rId49"/>
    <p:sldId id="367" r:id="rId50"/>
    <p:sldId id="347" r:id="rId51"/>
    <p:sldId id="369" r:id="rId52"/>
    <p:sldId id="370" r:id="rId53"/>
    <p:sldId id="371" r:id="rId54"/>
    <p:sldId id="372" r:id="rId55"/>
    <p:sldId id="373" r:id="rId56"/>
    <p:sldId id="263" r:id="rId57"/>
    <p:sldId id="375" r:id="rId58"/>
    <p:sldId id="279" r:id="rId59"/>
    <p:sldId id="264" r:id="rId60"/>
    <p:sldId id="270" r:id="rId61"/>
    <p:sldId id="379" r:id="rId62"/>
    <p:sldId id="280"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showGuides="1">
      <p:cViewPr varScale="1">
        <p:scale>
          <a:sx n="68" d="100"/>
          <a:sy n="68" d="100"/>
        </p:scale>
        <p:origin x="812" y="52"/>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2018/6/4</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rot="18810572">
            <a:off x="-253256" y="383689"/>
            <a:ext cx="1415772" cy="338554"/>
          </a:xfrm>
          <a:prstGeom prst="rect">
            <a:avLst/>
          </a:prstGeom>
          <a:noFill/>
        </p:spPr>
        <p:txBody>
          <a:bodyPr wrap="none">
            <a:spAutoFit/>
          </a:bodyPr>
          <a:lstStyle/>
          <a:p>
            <a:pPr lvl="0"/>
            <a:r>
              <a:rPr lang="zh-CN" altLang="en-US" sz="1600" dirty="0">
                <a:solidFill>
                  <a:prstClr val="white"/>
                </a:solidFill>
                <a:latin typeface="微软雅黑" panose="020B0503020204020204" pitchFamily="34" charset="-122"/>
                <a:ea typeface="微软雅黑" panose="020B0503020204020204" pitchFamily="34" charset="-122"/>
              </a:rPr>
              <a:t>毕业论文答辩</a:t>
            </a:r>
          </a:p>
        </p:txBody>
      </p:sp>
      <p:sp>
        <p:nvSpPr>
          <p:cNvPr id="12" name="文本框 11"/>
          <p:cNvSpPr txBox="1"/>
          <p:nvPr/>
        </p:nvSpPr>
        <p:spPr>
          <a:xfrm>
            <a:off x="1684224" y="2680788"/>
            <a:ext cx="8823570" cy="769441"/>
          </a:xfrm>
          <a:prstGeom prst="rect">
            <a:avLst/>
          </a:prstGeom>
          <a:noFill/>
        </p:spPr>
        <p:txBody>
          <a:bodyPr wrap="none" rtlCol="0">
            <a:spAutoFit/>
          </a:bodyPr>
          <a:lstStyle/>
          <a:p>
            <a:pPr algn="ctr"/>
            <a:r>
              <a:rPr lang="en-US" altLang="zh-CN" sz="4400" b="1" dirty="0">
                <a:solidFill>
                  <a:schemeClr val="bg1"/>
                </a:solidFill>
                <a:latin typeface="微软雅黑" panose="020B0503020204020204" pitchFamily="34" charset="-122"/>
                <a:ea typeface="微软雅黑" panose="020B0503020204020204" pitchFamily="34" charset="-122"/>
              </a:rPr>
              <a:t>Linux</a:t>
            </a:r>
            <a:r>
              <a:rPr lang="zh-CN" altLang="en-US" sz="4400" b="1" dirty="0">
                <a:solidFill>
                  <a:schemeClr val="bg1"/>
                </a:solidFill>
                <a:latin typeface="微软雅黑" panose="020B0503020204020204" pitchFamily="34" charset="-122"/>
                <a:ea typeface="微软雅黑" panose="020B0503020204020204" pitchFamily="34" charset="-122"/>
              </a:rPr>
              <a:t>内核的漏洞态势感知与预测</a:t>
            </a:r>
          </a:p>
        </p:txBody>
      </p:sp>
      <p:sp>
        <p:nvSpPr>
          <p:cNvPr id="13" name="文本框 12"/>
          <p:cNvSpPr txBox="1"/>
          <p:nvPr/>
        </p:nvSpPr>
        <p:spPr>
          <a:xfrm>
            <a:off x="2322788" y="3377357"/>
            <a:ext cx="7546425" cy="369332"/>
          </a:xfrm>
          <a:prstGeom prst="rect">
            <a:avLst/>
          </a:prstGeom>
          <a:noFill/>
        </p:spPr>
        <p:txBody>
          <a:bodyPr wrap="non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Perception and Prediction of Vulnerability Situation of Linux Kernel</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20" name="文本框 19"/>
          <p:cNvSpPr txBox="1"/>
          <p:nvPr/>
        </p:nvSpPr>
        <p:spPr>
          <a:xfrm>
            <a:off x="5105987" y="5574873"/>
            <a:ext cx="1980029"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报告人：陈力恒</a:t>
            </a:r>
          </a:p>
        </p:txBody>
      </p:sp>
      <p:sp>
        <p:nvSpPr>
          <p:cNvPr id="21" name="文本框 20"/>
          <p:cNvSpPr txBox="1"/>
          <p:nvPr/>
        </p:nvSpPr>
        <p:spPr>
          <a:xfrm>
            <a:off x="4721267" y="5974983"/>
            <a:ext cx="2749471"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指导老师：何永忠老师</a:t>
            </a:r>
          </a:p>
        </p:txBody>
      </p:sp>
      <p:cxnSp>
        <p:nvCxnSpPr>
          <p:cNvPr id="24" name="直接连接符 23"/>
          <p:cNvCxnSpPr>
            <a:cxnSpLocks/>
          </p:cNvCxnSpPr>
          <p:nvPr/>
        </p:nvCxnSpPr>
        <p:spPr>
          <a:xfrm>
            <a:off x="-57654" y="3111500"/>
            <a:ext cx="1660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cxnSpLocks/>
          </p:cNvCxnSpPr>
          <p:nvPr/>
        </p:nvCxnSpPr>
        <p:spPr>
          <a:xfrm>
            <a:off x="10507794" y="3111500"/>
            <a:ext cx="16691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050" name="图片 4">
            <a:extLst>
              <a:ext uri="{FF2B5EF4-FFF2-40B4-BE49-F238E27FC236}">
                <a16:creationId xmlns:a16="http://schemas.microsoft.com/office/drawing/2014/main" id="{660C65B7-C867-44E5-B99D-BD99BDDB91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74" t="16527" r="59949" b="33441"/>
          <a:stretch/>
        </p:blipFill>
        <p:spPr bwMode="auto">
          <a:xfrm>
            <a:off x="2141605" y="730843"/>
            <a:ext cx="7908791" cy="57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95AE0922-4D0C-4C21-A648-F42598AE0A6A}"/>
              </a:ext>
            </a:extLst>
          </p:cNvPr>
          <p:cNvSpPr/>
          <p:nvPr/>
        </p:nvSpPr>
        <p:spPr>
          <a:xfrm>
            <a:off x="6579908" y="2168166"/>
            <a:ext cx="518475" cy="3393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168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051" name="图片 7">
            <a:extLst>
              <a:ext uri="{FF2B5EF4-FFF2-40B4-BE49-F238E27FC236}">
                <a16:creationId xmlns:a16="http://schemas.microsoft.com/office/drawing/2014/main" id="{B8334AA4-01F5-44A3-B7D5-1F34C32A7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3" t="7291" r="3333" b="6999"/>
          <a:stretch>
            <a:fillRect/>
          </a:stretch>
        </p:blipFill>
        <p:spPr bwMode="auto">
          <a:xfrm>
            <a:off x="169494" y="607576"/>
            <a:ext cx="5881530" cy="55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3">
            <a:extLst>
              <a:ext uri="{FF2B5EF4-FFF2-40B4-BE49-F238E27FC236}">
                <a16:creationId xmlns:a16="http://schemas.microsoft.com/office/drawing/2014/main" id="{61F085B7-F1D3-49E2-8765-98C8716B2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157" t="25748" r="28664" b="4926"/>
          <a:stretch>
            <a:fillRect/>
          </a:stretch>
        </p:blipFill>
        <p:spPr bwMode="auto">
          <a:xfrm>
            <a:off x="6051024" y="607575"/>
            <a:ext cx="5971482" cy="477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49001023-F02A-43AF-BA73-23E41EAC6DAA}"/>
              </a:ext>
            </a:extLst>
          </p:cNvPr>
          <p:cNvSpPr/>
          <p:nvPr/>
        </p:nvSpPr>
        <p:spPr>
          <a:xfrm>
            <a:off x="97681" y="1791093"/>
            <a:ext cx="5784643" cy="5373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88B16E7-F77D-4F65-B003-F2C20BC99FDD}"/>
              </a:ext>
            </a:extLst>
          </p:cNvPr>
          <p:cNvSpPr/>
          <p:nvPr/>
        </p:nvSpPr>
        <p:spPr>
          <a:xfrm>
            <a:off x="97682" y="4727925"/>
            <a:ext cx="5784644" cy="1814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C5B94F6-B5B2-4A03-9442-01BF94C735CC}"/>
              </a:ext>
            </a:extLst>
          </p:cNvPr>
          <p:cNvSpPr/>
          <p:nvPr/>
        </p:nvSpPr>
        <p:spPr>
          <a:xfrm>
            <a:off x="97682" y="5178010"/>
            <a:ext cx="5784644" cy="5373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043C3E5-9285-4969-93F7-DDEC216FAB97}"/>
              </a:ext>
            </a:extLst>
          </p:cNvPr>
          <p:cNvSpPr/>
          <p:nvPr/>
        </p:nvSpPr>
        <p:spPr>
          <a:xfrm>
            <a:off x="6792283" y="1019666"/>
            <a:ext cx="5221917" cy="6394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595B65A-424F-47B9-8B1A-DB4CE3DA0C82}"/>
              </a:ext>
            </a:extLst>
          </p:cNvPr>
          <p:cNvSpPr/>
          <p:nvPr/>
        </p:nvSpPr>
        <p:spPr>
          <a:xfrm>
            <a:off x="6792283" y="2328421"/>
            <a:ext cx="5221917" cy="6394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748C64B-E967-45BC-82E2-31097511E33B}"/>
              </a:ext>
            </a:extLst>
          </p:cNvPr>
          <p:cNvSpPr/>
          <p:nvPr/>
        </p:nvSpPr>
        <p:spPr>
          <a:xfrm>
            <a:off x="6337303" y="1978842"/>
            <a:ext cx="5676897" cy="189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连接符: 曲线 24">
            <a:extLst>
              <a:ext uri="{FF2B5EF4-FFF2-40B4-BE49-F238E27FC236}">
                <a16:creationId xmlns:a16="http://schemas.microsoft.com/office/drawing/2014/main" id="{AA33035A-71C1-4D01-B942-F96D1AD96993}"/>
              </a:ext>
            </a:extLst>
          </p:cNvPr>
          <p:cNvCxnSpPr>
            <a:cxnSpLocks/>
            <a:stCxn id="13" idx="3"/>
            <a:endCxn id="23" idx="1"/>
          </p:cNvCxnSpPr>
          <p:nvPr/>
        </p:nvCxnSpPr>
        <p:spPr>
          <a:xfrm flipV="1">
            <a:off x="5882326" y="2073504"/>
            <a:ext cx="454977" cy="2745132"/>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连接符: 曲线 27">
            <a:extLst>
              <a:ext uri="{FF2B5EF4-FFF2-40B4-BE49-F238E27FC236}">
                <a16:creationId xmlns:a16="http://schemas.microsoft.com/office/drawing/2014/main" id="{CF4B7FAF-66A8-4682-A0E0-F1BD014EF74F}"/>
              </a:ext>
            </a:extLst>
          </p:cNvPr>
          <p:cNvCxnSpPr>
            <a:cxnSpLocks/>
            <a:stCxn id="10" idx="3"/>
            <a:endCxn id="15" idx="1"/>
          </p:cNvCxnSpPr>
          <p:nvPr/>
        </p:nvCxnSpPr>
        <p:spPr>
          <a:xfrm flipV="1">
            <a:off x="5882324" y="1339392"/>
            <a:ext cx="909959" cy="720365"/>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连接符: 曲线 30">
            <a:extLst>
              <a:ext uri="{FF2B5EF4-FFF2-40B4-BE49-F238E27FC236}">
                <a16:creationId xmlns:a16="http://schemas.microsoft.com/office/drawing/2014/main" id="{B81EF1F8-375D-4BDF-B07A-4AA2D81DD28D}"/>
              </a:ext>
            </a:extLst>
          </p:cNvPr>
          <p:cNvCxnSpPr>
            <a:cxnSpLocks/>
            <a:stCxn id="14" idx="3"/>
            <a:endCxn id="16" idx="1"/>
          </p:cNvCxnSpPr>
          <p:nvPr/>
        </p:nvCxnSpPr>
        <p:spPr>
          <a:xfrm flipV="1">
            <a:off x="5882326" y="2648147"/>
            <a:ext cx="909957" cy="2798527"/>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037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漏洞数据纠正</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79153"/>
            <a:ext cx="8278174" cy="1937775"/>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为纠正</a:t>
            </a:r>
            <a:r>
              <a:rPr lang="en-US" altLang="zh-CN" kern="0" dirty="0">
                <a:latin typeface="微软雅黑" panose="020B0503020204020204" pitchFamily="34" charset="-122"/>
                <a:ea typeface="微软雅黑" panose="020B0503020204020204" pitchFamily="34" charset="-122"/>
                <a:cs typeface="微软雅黑"/>
              </a:rPr>
              <a:t>NVD</a:t>
            </a:r>
            <a:r>
              <a:rPr lang="zh-CN" altLang="en-US" kern="0" dirty="0">
                <a:latin typeface="微软雅黑" panose="020B0503020204020204" pitchFamily="34" charset="-122"/>
                <a:ea typeface="微软雅黑" panose="020B0503020204020204" pitchFamily="34" charset="-122"/>
                <a:cs typeface="微软雅黑"/>
              </a:rPr>
              <a:t>中“受漏洞影响版本”的错误，故编写</a:t>
            </a:r>
            <a:r>
              <a:rPr lang="zh-CN" altLang="en-US" sz="2000" b="1" kern="0" dirty="0">
                <a:latin typeface="微软雅黑" panose="020B0503020204020204" pitchFamily="34" charset="-122"/>
                <a:ea typeface="微软雅黑" panose="020B0503020204020204" pitchFamily="34" charset="-122"/>
                <a:cs typeface="微软雅黑"/>
              </a:rPr>
              <a:t>漏洞检测工具</a:t>
            </a:r>
            <a:r>
              <a:rPr lang="zh-CN" altLang="en-US" kern="0" dirty="0">
                <a:latin typeface="微软雅黑" panose="020B0503020204020204" pitchFamily="34" charset="-122"/>
                <a:ea typeface="微软雅黑" panose="020B0503020204020204" pitchFamily="34" charset="-122"/>
                <a:cs typeface="微软雅黑"/>
              </a:rPr>
              <a:t>。利用漏洞检测工具判断</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所在的所有</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内核版本。查询</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内核发布时间表</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确定其中最早的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内核版本及漏洞最早存在时间。将漏洞最早存在时间与漏洞被发现的时间相减便可得到</a:t>
            </a:r>
            <a:r>
              <a:rPr lang="zh-CN" altLang="en-US" sz="2000" b="1" kern="0" dirty="0">
                <a:latin typeface="微软雅黑" panose="020B0503020204020204" pitchFamily="34" charset="-122"/>
                <a:ea typeface="微软雅黑" panose="020B0503020204020204" pitchFamily="34" charset="-122"/>
                <a:cs typeface="微软雅黑"/>
              </a:rPr>
              <a:t>漏洞最早存在到被发现时间间隔</a:t>
            </a:r>
            <a:r>
              <a:rPr lang="zh-CN" altLang="en-US" kern="0" dirty="0">
                <a:latin typeface="微软雅黑" panose="020B0503020204020204" pitchFamily="34" charset="-122"/>
                <a:ea typeface="微软雅黑" panose="020B0503020204020204" pitchFamily="34" charset="-122"/>
                <a:cs typeface="微软雅黑"/>
              </a:rPr>
              <a:t>。编写“漏洞检测工具”前须编写“代码预处理工具”、“代码匹配工具”、“代码定位工具”。</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9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代码预处理工具</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99158"/>
            <a:ext cx="8278174" cy="1897764"/>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将代码预处理，以方便代码匹配等更为复杂的工作。比如将“</a:t>
            </a:r>
            <a:r>
              <a:rPr lang="en-US" altLang="zh-CN" kern="0" dirty="0">
                <a:latin typeface="微软雅黑" panose="020B0503020204020204" pitchFamily="34" charset="-122"/>
                <a:ea typeface="微软雅黑" panose="020B0503020204020204" pitchFamily="34" charset="-122"/>
                <a:cs typeface="微软雅黑"/>
              </a:rPr>
              <a:t>static int </a:t>
            </a:r>
            <a:r>
              <a:rPr lang="en-US" altLang="zh-CN" kern="0" dirty="0" err="1">
                <a:latin typeface="微软雅黑" panose="020B0503020204020204" pitchFamily="34" charset="-122"/>
                <a:ea typeface="微软雅黑" panose="020B0503020204020204" pitchFamily="34" charset="-122"/>
                <a:cs typeface="微软雅黑"/>
              </a:rPr>
              <a:t>crypto_ccm_auth</a:t>
            </a:r>
            <a:r>
              <a:rPr lang="en-US" altLang="zh-CN" kern="0" dirty="0">
                <a:latin typeface="微软雅黑" panose="020B0503020204020204" pitchFamily="34" charset="-122"/>
                <a:ea typeface="微软雅黑" panose="020B0503020204020204" pitchFamily="34" charset="-122"/>
                <a:cs typeface="微软雅黑"/>
              </a:rPr>
              <a:t>(struct </a:t>
            </a:r>
            <a:r>
              <a:rPr lang="en-US" altLang="zh-CN" kern="0" dirty="0" err="1">
                <a:latin typeface="微软雅黑" panose="020B0503020204020204" pitchFamily="34" charset="-122"/>
                <a:ea typeface="微软雅黑" panose="020B0503020204020204" pitchFamily="34" charset="-122"/>
                <a:cs typeface="微软雅黑"/>
              </a:rPr>
              <a:t>aead_request</a:t>
            </a:r>
            <a:r>
              <a:rPr lang="en-US" altLang="zh-CN" kern="0" dirty="0">
                <a:latin typeface="微软雅黑" panose="020B0503020204020204" pitchFamily="34" charset="-122"/>
                <a:ea typeface="微软雅黑" panose="020B0503020204020204" pitchFamily="34" charset="-122"/>
                <a:cs typeface="微软雅黑"/>
              </a:rPr>
              <a:t> *req, struct </a:t>
            </a:r>
            <a:r>
              <a:rPr lang="en-US" altLang="zh-CN" kern="0" dirty="0" err="1">
                <a:latin typeface="微软雅黑" panose="020B0503020204020204" pitchFamily="34" charset="-122"/>
                <a:ea typeface="微软雅黑" panose="020B0503020204020204" pitchFamily="34" charset="-122"/>
                <a:cs typeface="微软雅黑"/>
              </a:rPr>
              <a:t>scatterlist</a:t>
            </a:r>
            <a:r>
              <a:rPr lang="en-US" altLang="zh-CN" kern="0" dirty="0">
                <a:latin typeface="微软雅黑" panose="020B0503020204020204" pitchFamily="34" charset="-122"/>
                <a:ea typeface="微软雅黑" panose="020B0503020204020204" pitchFamily="34" charset="-122"/>
                <a:cs typeface="微软雅黑"/>
              </a:rPr>
              <a:t> *plain,”</a:t>
            </a:r>
            <a:r>
              <a:rPr lang="zh-CN" altLang="en-US" kern="0" dirty="0">
                <a:latin typeface="微软雅黑" panose="020B0503020204020204" pitchFamily="34" charset="-122"/>
                <a:ea typeface="微软雅黑" panose="020B0503020204020204" pitchFamily="34" charset="-122"/>
                <a:cs typeface="微软雅黑"/>
              </a:rPr>
              <a:t>转化为“</a:t>
            </a:r>
            <a:r>
              <a:rPr lang="en-US" altLang="zh-CN" kern="0" dirty="0">
                <a:latin typeface="微软雅黑" panose="020B0503020204020204" pitchFamily="34" charset="-122"/>
                <a:ea typeface="微软雅黑" panose="020B0503020204020204" pitchFamily="34" charset="-122"/>
                <a:cs typeface="微软雅黑"/>
              </a:rPr>
              <a:t>static int </a:t>
            </a:r>
            <a:r>
              <a:rPr lang="en-US" altLang="zh-CN" kern="0" dirty="0" err="1">
                <a:latin typeface="微软雅黑" panose="020B0503020204020204" pitchFamily="34" charset="-122"/>
                <a:ea typeface="微软雅黑" panose="020B0503020204020204" pitchFamily="34" charset="-122"/>
                <a:cs typeface="微软雅黑"/>
              </a:rPr>
              <a:t>crypto_ccm_auth</a:t>
            </a:r>
            <a:r>
              <a:rPr lang="en-US" altLang="zh-CN" kern="0" dirty="0">
                <a:latin typeface="微软雅黑" panose="020B0503020204020204" pitchFamily="34" charset="-122"/>
                <a:ea typeface="微软雅黑" panose="020B0503020204020204" pitchFamily="34" charset="-122"/>
                <a:cs typeface="微软雅黑"/>
              </a:rPr>
              <a:t> ( struct </a:t>
            </a:r>
            <a:r>
              <a:rPr lang="en-US" altLang="zh-CN" kern="0" dirty="0" err="1">
                <a:latin typeface="微软雅黑" panose="020B0503020204020204" pitchFamily="34" charset="-122"/>
                <a:ea typeface="微软雅黑" panose="020B0503020204020204" pitchFamily="34" charset="-122"/>
                <a:cs typeface="微软雅黑"/>
              </a:rPr>
              <a:t>aead_request</a:t>
            </a:r>
            <a:r>
              <a:rPr lang="en-US" altLang="zh-CN" kern="0" dirty="0">
                <a:latin typeface="微软雅黑" panose="020B0503020204020204" pitchFamily="34" charset="-122"/>
                <a:ea typeface="微软雅黑" panose="020B0503020204020204" pitchFamily="34" charset="-122"/>
                <a:cs typeface="微软雅黑"/>
              </a:rPr>
              <a:t> * req , struct </a:t>
            </a:r>
            <a:r>
              <a:rPr lang="en-US" altLang="zh-CN" kern="0" dirty="0" err="1">
                <a:latin typeface="微软雅黑" panose="020B0503020204020204" pitchFamily="34" charset="-122"/>
                <a:ea typeface="微软雅黑" panose="020B0503020204020204" pitchFamily="34" charset="-122"/>
                <a:cs typeface="微软雅黑"/>
              </a:rPr>
              <a:t>scatterlist</a:t>
            </a:r>
            <a:r>
              <a:rPr lang="en-US" altLang="zh-CN" kern="0" dirty="0">
                <a:latin typeface="微软雅黑" panose="020B0503020204020204" pitchFamily="34" charset="-122"/>
                <a:ea typeface="微软雅黑" panose="020B0503020204020204" pitchFamily="34" charset="-122"/>
                <a:cs typeface="微软雅黑"/>
              </a:rPr>
              <a:t> * plain ,”</a:t>
            </a:r>
            <a:r>
              <a:rPr lang="zh-CN" altLang="en-US" kern="0" dirty="0">
                <a:latin typeface="微软雅黑" panose="020B0503020204020204" pitchFamily="34" charset="-122"/>
                <a:ea typeface="微软雅黑" panose="020B0503020204020204" pitchFamily="34" charset="-122"/>
                <a:cs typeface="微软雅黑"/>
              </a:rPr>
              <a:t>，即将所有</a:t>
            </a:r>
            <a:r>
              <a:rPr lang="zh-CN" altLang="en-US" sz="2000" b="1" kern="0" dirty="0">
                <a:latin typeface="微软雅黑" panose="020B0503020204020204" pitchFamily="34" charset="-122"/>
                <a:ea typeface="微软雅黑" panose="020B0503020204020204" pitchFamily="34" charset="-122"/>
                <a:cs typeface="微软雅黑"/>
              </a:rPr>
              <a:t>非字符与字符用空格隔开</a:t>
            </a:r>
            <a:r>
              <a:rPr lang="zh-CN" altLang="en-US" kern="0" dirty="0">
                <a:latin typeface="微软雅黑" panose="020B0503020204020204" pitchFamily="34" charset="-122"/>
                <a:ea typeface="微软雅黑" panose="020B0503020204020204" pitchFamily="34" charset="-122"/>
                <a:cs typeface="微软雅黑"/>
              </a:rPr>
              <a:t>，同时去掉首尾的空格。如此便能避免因为代码书写格式不一致导致代码被判定为不同。</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01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051729"/>
            <a:chOff x="2023970" y="874322"/>
            <a:chExt cx="8415430" cy="4051729"/>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代码匹配工具</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719616"/>
              <a:ext cx="8278174" cy="2938048"/>
            </a:xfrm>
            <a:prstGeom prst="rect">
              <a:avLst/>
            </a:prstGeom>
          </p:spPr>
          <p:txBody>
            <a:bodyPr wrap="square" anchor="ctr">
              <a:spAutoFit/>
            </a:bodyPr>
            <a:lstStyle/>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方案一：判断一段代码是否按顺序出现在另一段代码中</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方案二：一段代码与另一段代码完全相同</a:t>
              </a:r>
            </a:p>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由于一个</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段中的漏洞代码在某些版本内核的漏洞文件的漏洞代码处，其间被穿插其他代码，方案二出现问题，因此采用方案一。</a:t>
              </a:r>
            </a:p>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判断代码段</a:t>
              </a:r>
              <a:r>
                <a:rPr lang="en-US" altLang="zh-CN" kern="0" dirty="0">
                  <a:latin typeface="微软雅黑" panose="020B0503020204020204" pitchFamily="34" charset="-122"/>
                  <a:ea typeface="微软雅黑" panose="020B0503020204020204" pitchFamily="34" charset="-122"/>
                  <a:cs typeface="微软雅黑"/>
                </a:rPr>
                <a:t>A</a:t>
              </a:r>
              <a:r>
                <a:rPr lang="zh-CN" altLang="en-US" kern="0" dirty="0">
                  <a:latin typeface="微软雅黑" panose="020B0503020204020204" pitchFamily="34" charset="-122"/>
                  <a:ea typeface="微软雅黑" panose="020B0503020204020204" pitchFamily="34" charset="-122"/>
                  <a:cs typeface="微软雅黑"/>
                </a:rPr>
                <a:t>是否依序出现于代码段</a:t>
              </a:r>
              <a:r>
                <a:rPr lang="en-US" altLang="zh-CN" kern="0" dirty="0">
                  <a:latin typeface="微软雅黑" panose="020B0503020204020204" pitchFamily="34" charset="-122"/>
                  <a:ea typeface="微软雅黑" panose="020B0503020204020204" pitchFamily="34" charset="-122"/>
                  <a:cs typeface="微软雅黑"/>
                </a:rPr>
                <a:t>B</a:t>
              </a:r>
              <a:r>
                <a:rPr lang="zh-CN" altLang="en-US" kern="0" dirty="0">
                  <a:latin typeface="微软雅黑" panose="020B0503020204020204" pitchFamily="34" charset="-122"/>
                  <a:ea typeface="微软雅黑" panose="020B0503020204020204" pitchFamily="34" charset="-122"/>
                  <a:cs typeface="微软雅黑"/>
                </a:rPr>
                <a:t>。每一次选取代码段</a:t>
              </a:r>
              <a:r>
                <a:rPr lang="en-US" altLang="zh-CN" kern="0" dirty="0">
                  <a:latin typeface="微软雅黑" panose="020B0503020204020204" pitchFamily="34" charset="-122"/>
                  <a:ea typeface="微软雅黑" panose="020B0503020204020204" pitchFamily="34" charset="-122"/>
                  <a:cs typeface="微软雅黑"/>
                </a:rPr>
                <a:t>A</a:t>
              </a:r>
              <a:r>
                <a:rPr lang="zh-CN" altLang="en-US" kern="0" dirty="0">
                  <a:latin typeface="微软雅黑" panose="020B0503020204020204" pitchFamily="34" charset="-122"/>
                  <a:ea typeface="微软雅黑" panose="020B0503020204020204" pitchFamily="34" charset="-122"/>
                  <a:cs typeface="微软雅黑"/>
                </a:rPr>
                <a:t>中的一行代码，进行代码预处理，然后与代码段</a:t>
              </a:r>
              <a:r>
                <a:rPr lang="en-US" altLang="zh-CN" kern="0" dirty="0">
                  <a:latin typeface="微软雅黑" panose="020B0503020204020204" pitchFamily="34" charset="-122"/>
                  <a:ea typeface="微软雅黑" panose="020B0503020204020204" pitchFamily="34" charset="-122"/>
                  <a:cs typeface="微软雅黑"/>
                </a:rPr>
                <a:t>B</a:t>
              </a:r>
              <a:r>
                <a:rPr lang="zh-CN" altLang="en-US" kern="0" dirty="0">
                  <a:latin typeface="微软雅黑" panose="020B0503020204020204" pitchFamily="34" charset="-122"/>
                  <a:ea typeface="微软雅黑" panose="020B0503020204020204" pitchFamily="34" charset="-122"/>
                  <a:cs typeface="微软雅黑"/>
                </a:rPr>
                <a:t>中的第一行开始逐行匹配（代码段</a:t>
              </a:r>
              <a:r>
                <a:rPr lang="en-US" altLang="zh-CN" kern="0" dirty="0">
                  <a:latin typeface="微软雅黑" panose="020B0503020204020204" pitchFamily="34" charset="-122"/>
                  <a:ea typeface="微软雅黑" panose="020B0503020204020204" pitchFamily="34" charset="-122"/>
                  <a:cs typeface="微软雅黑"/>
                </a:rPr>
                <a:t>B</a:t>
              </a:r>
              <a:r>
                <a:rPr lang="zh-CN" altLang="en-US" kern="0" dirty="0">
                  <a:latin typeface="微软雅黑" panose="020B0503020204020204" pitchFamily="34" charset="-122"/>
                  <a:ea typeface="微软雅黑" panose="020B0503020204020204" pitchFamily="34" charset="-122"/>
                  <a:cs typeface="微软雅黑"/>
                </a:rPr>
                <a:t>中的每一行代码也需要通过代码预处理）。如果代码段</a:t>
              </a:r>
              <a:r>
                <a:rPr lang="en-US" altLang="zh-CN" kern="0" dirty="0">
                  <a:latin typeface="微软雅黑" panose="020B0503020204020204" pitchFamily="34" charset="-122"/>
                  <a:ea typeface="微软雅黑" panose="020B0503020204020204" pitchFamily="34" charset="-122"/>
                  <a:cs typeface="微软雅黑"/>
                </a:rPr>
                <a:t>A</a:t>
              </a:r>
              <a:r>
                <a:rPr lang="zh-CN" altLang="en-US" kern="0" dirty="0">
                  <a:latin typeface="微软雅黑" panose="020B0503020204020204" pitchFamily="34" charset="-122"/>
                  <a:ea typeface="微软雅黑" panose="020B0503020204020204" pitchFamily="34" charset="-122"/>
                  <a:cs typeface="微软雅黑"/>
                </a:rPr>
                <a:t>中的每一行代码都依序出现于代码段</a:t>
              </a:r>
              <a:r>
                <a:rPr lang="en-US" altLang="zh-CN" kern="0" dirty="0">
                  <a:latin typeface="微软雅黑" panose="020B0503020204020204" pitchFamily="34" charset="-122"/>
                  <a:ea typeface="微软雅黑" panose="020B0503020204020204" pitchFamily="34" charset="-122"/>
                  <a:cs typeface="微软雅黑"/>
                </a:rPr>
                <a:t>B</a:t>
              </a:r>
              <a:r>
                <a:rPr lang="zh-CN" altLang="en-US" kern="0" dirty="0">
                  <a:latin typeface="微软雅黑" panose="020B0503020204020204" pitchFamily="34" charset="-122"/>
                  <a:ea typeface="微软雅黑" panose="020B0503020204020204" pitchFamily="34" charset="-122"/>
                  <a:cs typeface="微软雅黑"/>
                </a:rPr>
                <a:t>中，那么就输出存在。</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04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143440"/>
            <a:chOff x="2023970" y="874322"/>
            <a:chExt cx="8415430" cy="4143440"/>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代码定位工具</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359516"/>
              <a:ext cx="8278174" cy="3658246"/>
            </a:xfrm>
            <a:prstGeom prst="rect">
              <a:avLst/>
            </a:prstGeom>
          </p:spPr>
          <p:txBody>
            <a:bodyPr wrap="square" anchor="ctr">
              <a:spAutoFit/>
            </a:bodyPr>
            <a:lstStyle/>
            <a:p>
              <a:pPr marL="342900" lvl="0" indent="-342900" algn="just">
                <a:lnSpc>
                  <a:spcPct val="130000"/>
                </a:lnSpc>
                <a:buFont typeface="+mj-lt"/>
                <a:buAutoNum type="arabicPeriod"/>
                <a:defRPr/>
              </a:pPr>
              <a:r>
                <a:rPr lang="zh-CN" altLang="en-US" kern="0" dirty="0">
                  <a:latin typeface="微软雅黑" panose="020B0503020204020204" pitchFamily="34" charset="-122"/>
                  <a:ea typeface="微软雅黑" panose="020B0503020204020204" pitchFamily="34" charset="-122"/>
                  <a:cs typeface="微软雅黑"/>
                </a:rPr>
                <a:t>在代码文件中，根据正则表达式“</a:t>
              </a:r>
              <a:r>
                <a:rPr lang="en-US" altLang="zh-CN" b="1" kern="0" dirty="0">
                  <a:latin typeface="微软雅黑" panose="020B0503020204020204" pitchFamily="34" charset="-122"/>
                  <a:ea typeface="微软雅黑" panose="020B0503020204020204" pitchFamily="34" charset="-122"/>
                  <a:cs typeface="微软雅黑"/>
                </a:rPr>
                <a:t>\</a:t>
              </a:r>
              <a:r>
                <a:rPr lang="en-US" altLang="zh-CN" b="1" kern="0" dirty="0" err="1">
                  <a:latin typeface="微软雅黑" panose="020B0503020204020204" pitchFamily="34" charset="-122"/>
                  <a:ea typeface="微软雅黑" panose="020B0503020204020204" pitchFamily="34" charset="-122"/>
                  <a:cs typeface="微软雅黑"/>
                </a:rPr>
                <a:t>bstruct</a:t>
              </a:r>
              <a:r>
                <a:rPr lang="en-US" altLang="zh-CN" b="1" kern="0" dirty="0">
                  <a:latin typeface="微软雅黑" panose="020B0503020204020204" pitchFamily="34" charset="-122"/>
                  <a:ea typeface="微软雅黑" panose="020B0503020204020204" pitchFamily="34" charset="-122"/>
                  <a:cs typeface="微软雅黑"/>
                </a:rPr>
                <a:t> (\w+) {</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提取所有的结构体名，根据正则表达式“</a:t>
              </a:r>
              <a:r>
                <a:rPr lang="en-US" altLang="zh-CN" b="1" kern="0" dirty="0">
                  <a:latin typeface="微软雅黑" panose="020B0503020204020204" pitchFamily="34" charset="-122"/>
                  <a:ea typeface="微软雅黑" panose="020B0503020204020204" pitchFamily="34" charset="-122"/>
                  <a:cs typeface="微软雅黑"/>
                </a:rPr>
                <a:t>(?!</a:t>
              </a:r>
              <a:r>
                <a:rPr lang="en-US" altLang="zh-CN" b="1" kern="0" dirty="0" err="1">
                  <a:latin typeface="微软雅黑" panose="020B0503020204020204" pitchFamily="34" charset="-122"/>
                  <a:ea typeface="微软雅黑" panose="020B0503020204020204" pitchFamily="34" charset="-122"/>
                  <a:cs typeface="微软雅黑"/>
                </a:rPr>
                <a:t>if|while</a:t>
              </a:r>
              <a:r>
                <a:rPr lang="en-US" altLang="zh-CN" b="1" kern="0" dirty="0">
                  <a:latin typeface="微软雅黑" panose="020B0503020204020204" pitchFamily="34" charset="-122"/>
                  <a:ea typeface="微软雅黑" panose="020B0503020204020204" pitchFamily="34" charset="-122"/>
                  <a:cs typeface="微软雅黑"/>
                </a:rPr>
                <a:t>)(\w+) (?:\* )*(?!</a:t>
              </a:r>
              <a:r>
                <a:rPr lang="en-US" altLang="zh-CN" b="1" kern="0" dirty="0" err="1">
                  <a:latin typeface="微软雅黑" panose="020B0503020204020204" pitchFamily="34" charset="-122"/>
                  <a:ea typeface="微软雅黑" panose="020B0503020204020204" pitchFamily="34" charset="-122"/>
                  <a:cs typeface="微软雅黑"/>
                </a:rPr>
                <a:t>if|while</a:t>
              </a:r>
              <a:r>
                <a:rPr lang="en-US" altLang="zh-CN" b="1" kern="0" dirty="0">
                  <a:latin typeface="微软雅黑" panose="020B0503020204020204" pitchFamily="34" charset="-122"/>
                  <a:ea typeface="微软雅黑" panose="020B0503020204020204" pitchFamily="34" charset="-122"/>
                  <a:cs typeface="微软雅黑"/>
                </a:rPr>
                <a:t>)(\w+) \([^)]*\) {</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提取所有函数体名。</a:t>
              </a:r>
            </a:p>
            <a:p>
              <a:pPr marL="342900" lvl="0" indent="-342900" algn="just">
                <a:lnSpc>
                  <a:spcPct val="130000"/>
                </a:lnSpc>
                <a:buFont typeface="+mj-lt"/>
                <a:buAutoNum type="arabicPeriod"/>
                <a:defRPr/>
              </a:pPr>
              <a:r>
                <a:rPr lang="zh-CN" altLang="en-US" kern="0" dirty="0">
                  <a:latin typeface="微软雅黑" panose="020B0503020204020204" pitchFamily="34" charset="-122"/>
                  <a:ea typeface="微软雅黑" panose="020B0503020204020204" pitchFamily="34" charset="-122"/>
                  <a:cs typeface="微软雅黑"/>
                </a:rPr>
                <a:t>重头遍历文件，逐个模块名查找对应行号，然后根据大括号配对的原则，确定模块的起止行号，然后将模块起止行号同模块名保存在本地</a:t>
              </a:r>
              <a:r>
                <a:rPr lang="en-US" altLang="zh-CN" kern="0" dirty="0">
                  <a:latin typeface="微软雅黑" panose="020B0503020204020204" pitchFamily="34" charset="-122"/>
                  <a:ea typeface="微软雅黑" panose="020B0503020204020204" pitchFamily="34" charset="-122"/>
                  <a:cs typeface="微软雅黑"/>
                </a:rPr>
                <a:t>Module-BM</a:t>
              </a:r>
              <a:r>
                <a:rPr lang="zh-CN" altLang="en-US" kern="0" dirty="0">
                  <a:latin typeface="微软雅黑" panose="020B0503020204020204" pitchFamily="34" charset="-122"/>
                  <a:ea typeface="微软雅黑" panose="020B0503020204020204" pitchFamily="34" charset="-122"/>
                  <a:cs typeface="微软雅黑"/>
                </a:rPr>
                <a:t>文件的一行中（保存本地可避免对文件重复提炼）。</a:t>
              </a:r>
            </a:p>
            <a:p>
              <a:pPr marL="342900" lvl="0" indent="-342900" algn="just">
                <a:lnSpc>
                  <a:spcPct val="130000"/>
                </a:lnSpc>
                <a:buFont typeface="+mj-lt"/>
                <a:buAutoNum type="arabicPeriod"/>
                <a:defRPr/>
              </a:pPr>
              <a:r>
                <a:rPr lang="zh-CN" altLang="en-US" kern="0" dirty="0">
                  <a:latin typeface="微软雅黑" panose="020B0503020204020204" pitchFamily="34" charset="-122"/>
                  <a:ea typeface="微软雅黑" panose="020B0503020204020204" pitchFamily="34" charset="-122"/>
                  <a:cs typeface="微软雅黑"/>
                </a:rPr>
                <a:t>先完成漏洞修改前代码文件的模块提炼，之后利用“代码匹配工具”逐个</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段判断其所在模块，然后将模块信息逐行保存至本地</a:t>
              </a:r>
              <a:r>
                <a:rPr lang="en-US" altLang="zh-CN" kern="0" dirty="0">
                  <a:latin typeface="微软雅黑" panose="020B0503020204020204" pitchFamily="34" charset="-122"/>
                  <a:ea typeface="微软雅黑" panose="020B0503020204020204" pitchFamily="34" charset="-122"/>
                  <a:cs typeface="微软雅黑"/>
                </a:rPr>
                <a:t>Module-Diff</a:t>
              </a:r>
              <a:r>
                <a:rPr lang="zh-CN" altLang="en-US" kern="0" dirty="0">
                  <a:latin typeface="微软雅黑" panose="020B0503020204020204" pitchFamily="34" charset="-122"/>
                  <a:ea typeface="微软雅黑" panose="020B0503020204020204" pitchFamily="34" charset="-122"/>
                  <a:cs typeface="微软雅黑"/>
                </a:rPr>
                <a:t>文件中。</a:t>
              </a:r>
            </a:p>
            <a:p>
              <a:pPr marL="342900" lvl="0" indent="-342900" algn="just">
                <a:lnSpc>
                  <a:spcPct val="130000"/>
                </a:lnSpc>
                <a:buFont typeface="+mj-lt"/>
                <a:buAutoNum type="arabicPeriod"/>
                <a:defRPr/>
              </a:pPr>
              <a:r>
                <a:rPr lang="zh-CN" altLang="en-US" kern="0" dirty="0">
                  <a:latin typeface="微软雅黑" panose="020B0503020204020204" pitchFamily="34" charset="-122"/>
                  <a:ea typeface="微软雅黑" panose="020B0503020204020204" pitchFamily="34" charset="-122"/>
                  <a:cs typeface="微软雅黑"/>
                </a:rPr>
                <a:t>漏洞检测工具中，</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段根据所在模块名在</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内核疑似漏洞文件中定位模块，然后在该模块中进行代码匹配判断是否存在漏洞。</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56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163448"/>
            <a:chOff x="2023970" y="874322"/>
            <a:chExt cx="8415430" cy="4163448"/>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漏洞检测工具</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339513"/>
              <a:ext cx="8278174" cy="3698257"/>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以一项</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的所有补丁文件（文件名是漏洞的路径名，其中</a:t>
              </a:r>
              <a:r>
                <a:rPr lang="zh-CN" altLang="en-US" sz="2000" b="1" kern="0" dirty="0">
                  <a:latin typeface="微软雅黑" panose="020B0503020204020204" pitchFamily="34" charset="-122"/>
                  <a:ea typeface="微软雅黑" panose="020B0503020204020204" pitchFamily="34" charset="-122"/>
                  <a:cs typeface="微软雅黑"/>
                </a:rPr>
                <a:t>路径分隔符</a:t>
              </a:r>
              <a:r>
                <a:rPr lang="zh-CN" altLang="en-US" kern="0" dirty="0">
                  <a:latin typeface="微软雅黑" panose="020B0503020204020204" pitchFamily="34" charset="-122"/>
                  <a:ea typeface="微软雅黑" panose="020B0503020204020204" pitchFamily="34" charset="-122"/>
                  <a:cs typeface="微软雅黑"/>
                </a:rPr>
                <a:t>替换成“</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以防操作系统错误地解析）和一个版本的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源代码根目录作为输入，以存在与否作为输出。一个漏洞涉及若干漏洞文件，对应补丁包含若干补丁文件，需要逐个文件地判断补丁文件中删除代码是否存在于该版本内核中。对于一个补丁文件，通过其文件名确定漏洞文件的路径。一个补丁文件包含若干</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段，需要逐个判断</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是否存在于漏洞文件中。如果只将漏洞代码对疑似漏洞文件全文匹配，那么可能在不相关的函数中匹配到漏洞代码。通过“代码定位工具”确定漏洞代码所在模块名，然后判断漏洞代码是否存在疑似漏洞文件的该模块中，如果“代码定位工具”定位不到模块名，则在疑似漏洞文件中全文匹配。</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11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3331729"/>
            <a:chOff x="2023970" y="874322"/>
            <a:chExt cx="8415430" cy="3331729"/>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漏洞态势感知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357728"/>
              <a:ext cx="8278174" cy="2737994"/>
            </a:xfrm>
            <a:prstGeom prst="rect">
              <a:avLst/>
            </a:prstGeom>
          </p:spPr>
          <p:txBody>
            <a:bodyPr wrap="square" anchor="ctr">
              <a:spAutoFit/>
            </a:bodyPr>
            <a:lstStyle/>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根据每年发现的不同</a:t>
              </a:r>
              <a:r>
                <a:rPr lang="zh-CN" altLang="en-US" sz="2000" b="1" kern="0" dirty="0">
                  <a:latin typeface="微软雅黑" panose="020B0503020204020204" pitchFamily="34" charset="-122"/>
                  <a:ea typeface="微软雅黑" panose="020B0503020204020204" pitchFamily="34" charset="-122"/>
                  <a:cs typeface="微软雅黑"/>
                </a:rPr>
                <a:t>漏洞危害等级</a:t>
              </a:r>
              <a:r>
                <a:rPr lang="zh-CN" altLang="en-US" kern="0" dirty="0">
                  <a:latin typeface="微软雅黑" panose="020B0503020204020204" pitchFamily="34" charset="-122"/>
                  <a:ea typeface="微软雅黑" panose="020B0503020204020204" pitchFamily="34" charset="-122"/>
                  <a:cs typeface="微软雅黑"/>
                </a:rPr>
                <a:t>的漏洞数量绘制漏洞危害等级走势图，以便获得对漏洞趋势的直观的了解。</a:t>
              </a:r>
              <a:endParaRPr lang="en-US" altLang="zh-CN" kern="0" dirty="0">
                <a:latin typeface="微软雅黑" panose="020B0503020204020204" pitchFamily="34" charset="-122"/>
                <a:ea typeface="微软雅黑" panose="020B0503020204020204" pitchFamily="34" charset="-122"/>
                <a:cs typeface="微软雅黑"/>
              </a:endParaRPr>
            </a:p>
            <a:p>
              <a:pPr marL="28575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本毕业设计旨在预测</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内核稳定化时长，需确定</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a:t>
              </a:r>
              <a:r>
                <a:rPr lang="zh-CN" altLang="en-US" sz="2000" b="1" kern="0" dirty="0">
                  <a:latin typeface="微软雅黑" panose="020B0503020204020204" pitchFamily="34" charset="-122"/>
                  <a:ea typeface="微软雅黑" panose="020B0503020204020204" pitchFamily="34" charset="-122"/>
                  <a:cs typeface="微软雅黑"/>
                </a:rPr>
                <a:t>关键漏洞类型</a:t>
              </a:r>
              <a:r>
                <a:rPr lang="zh-CN" altLang="en-US" kern="0" dirty="0">
                  <a:latin typeface="微软雅黑" panose="020B0503020204020204" pitchFamily="34" charset="-122"/>
                  <a:ea typeface="微软雅黑" panose="020B0503020204020204" pitchFamily="34" charset="-122"/>
                  <a:cs typeface="微软雅黑"/>
                </a:rPr>
                <a:t>并预测其高危害等级（本毕业设计中</a:t>
              </a:r>
              <a:r>
                <a:rPr lang="zh-CN" altLang="en-US" sz="2000" b="1" kern="0" dirty="0">
                  <a:latin typeface="微软雅黑" panose="020B0503020204020204" pitchFamily="34" charset="-122"/>
                  <a:ea typeface="微软雅黑" panose="020B0503020204020204" pitchFamily="34" charset="-122"/>
                  <a:cs typeface="微软雅黑"/>
                </a:rPr>
                <a:t>稳定状态指高危害等级的关键漏洞类型的漏洞平均而言已被修复</a:t>
              </a:r>
              <a:r>
                <a:rPr lang="zh-CN" altLang="en-US" kern="0" dirty="0">
                  <a:latin typeface="微软雅黑" panose="020B0503020204020204" pitchFamily="34" charset="-122"/>
                  <a:ea typeface="微软雅黑" panose="020B0503020204020204" pitchFamily="34" charset="-122"/>
                  <a:cs typeface="微软雅黑"/>
                </a:rPr>
                <a:t>）漏洞最早存在到被发现时间间隔以计算稳定化时长。那么如何获取</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内核的关键漏洞类型呢？本毕业设计提出了四种确定标准。</a:t>
              </a:r>
            </a:p>
          </p:txBody>
        </p:sp>
        <p:sp>
          <p:nvSpPr>
            <p:cNvPr id="10" name="矩形 9"/>
            <p:cNvSpPr/>
            <p:nvPr/>
          </p:nvSpPr>
          <p:spPr>
            <a:xfrm>
              <a:off x="2023970" y="966051"/>
              <a:ext cx="36000" cy="32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1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083426"/>
            <a:chOff x="2023970" y="874322"/>
            <a:chExt cx="8415430" cy="4083426"/>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关键漏洞类型确立标准</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419535"/>
              <a:ext cx="8278174" cy="3538213"/>
            </a:xfrm>
            <a:prstGeom prst="rect">
              <a:avLst/>
            </a:prstGeom>
          </p:spPr>
          <p:txBody>
            <a:bodyPr wrap="square" anchor="ctr">
              <a:spAutoFit/>
            </a:bodyPr>
            <a:lstStyle/>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根据各种漏洞类型的</a:t>
              </a:r>
              <a:r>
                <a:rPr lang="zh-CN" altLang="en-US" sz="2000" b="1" kern="0" dirty="0">
                  <a:latin typeface="微软雅黑" panose="020B0503020204020204" pitchFamily="34" charset="-122"/>
                  <a:ea typeface="微软雅黑" panose="020B0503020204020204" pitchFamily="34" charset="-122"/>
                  <a:cs typeface="微软雅黑"/>
                </a:rPr>
                <a:t>漏洞数量</a:t>
              </a:r>
              <a:r>
                <a:rPr lang="zh-CN" altLang="en-US" kern="0" dirty="0">
                  <a:latin typeface="微软雅黑" panose="020B0503020204020204" pitchFamily="34" charset="-122"/>
                  <a:ea typeface="微软雅黑" panose="020B0503020204020204" pitchFamily="34" charset="-122"/>
                  <a:cs typeface="微软雅黑"/>
                </a:rPr>
                <a:t>确定关键漏洞类型。</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根据</a:t>
              </a:r>
              <a:r>
                <a:rPr lang="zh-CN" altLang="en-US" sz="2000" b="1" kern="0" dirty="0">
                  <a:latin typeface="微软雅黑" panose="020B0503020204020204" pitchFamily="34" charset="-122"/>
                  <a:ea typeface="微软雅黑" panose="020B0503020204020204" pitchFamily="34" charset="-122"/>
                  <a:cs typeface="微软雅黑"/>
                </a:rPr>
                <a:t>高危害漏洞中</a:t>
              </a:r>
              <a:r>
                <a:rPr lang="zh-CN" altLang="en-US" kern="0" dirty="0">
                  <a:latin typeface="微软雅黑" panose="020B0503020204020204" pitchFamily="34" charset="-122"/>
                  <a:ea typeface="微软雅黑" panose="020B0503020204020204" pitchFamily="34" charset="-122"/>
                  <a:cs typeface="微软雅黑"/>
                </a:rPr>
                <a:t>各种漏洞类型的</a:t>
              </a:r>
              <a:r>
                <a:rPr lang="zh-CN" altLang="en-US" sz="2000" b="1" kern="0" dirty="0">
                  <a:latin typeface="微软雅黑" panose="020B0503020204020204" pitchFamily="34" charset="-122"/>
                  <a:ea typeface="微软雅黑" panose="020B0503020204020204" pitchFamily="34" charset="-122"/>
                  <a:cs typeface="微软雅黑"/>
                </a:rPr>
                <a:t>漏洞数量</a:t>
              </a:r>
              <a:r>
                <a:rPr lang="zh-CN" altLang="en-US" kern="0" dirty="0">
                  <a:latin typeface="微软雅黑" panose="020B0503020204020204" pitchFamily="34" charset="-122"/>
                  <a:ea typeface="微软雅黑" panose="020B0503020204020204" pitchFamily="34" charset="-122"/>
                  <a:cs typeface="微软雅黑"/>
                </a:rPr>
                <a:t>确定关键漏洞类型。</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利用公式</a:t>
              </a:r>
              <a:r>
                <a:rPr lang="zh-CN" altLang="en-US" sz="2000" b="1" kern="0" dirty="0">
                  <a:latin typeface="微软雅黑" panose="020B0503020204020204" pitchFamily="34" charset="-122"/>
                  <a:ea typeface="微软雅黑" panose="020B0503020204020204" pitchFamily="34" charset="-122"/>
                  <a:cs typeface="微软雅黑"/>
                </a:rPr>
                <a:t>某漏洞类型的影响程度</a:t>
              </a:r>
              <a:r>
                <a:rPr lang="en-US" altLang="zh-CN" sz="2000" b="1" kern="0" dirty="0">
                  <a:latin typeface="微软雅黑" panose="020B0503020204020204" pitchFamily="34" charset="-122"/>
                  <a:ea typeface="微软雅黑" panose="020B0503020204020204" pitchFamily="34" charset="-122"/>
                  <a:cs typeface="微软雅黑"/>
                </a:rPr>
                <a:t>=1*</a:t>
              </a:r>
              <a:r>
                <a:rPr lang="zh-CN" altLang="en-US" sz="2000" b="1" kern="0" dirty="0">
                  <a:latin typeface="微软雅黑" panose="020B0503020204020204" pitchFamily="34" charset="-122"/>
                  <a:ea typeface="微软雅黑" panose="020B0503020204020204" pitchFamily="34" charset="-122"/>
                  <a:cs typeface="微软雅黑"/>
                </a:rPr>
                <a:t>该漏洞类型的低危害漏洞数量</a:t>
              </a:r>
              <a:r>
                <a:rPr lang="en-US" altLang="zh-CN" sz="2000" b="1" kern="0" dirty="0">
                  <a:latin typeface="微软雅黑" panose="020B0503020204020204" pitchFamily="34" charset="-122"/>
                  <a:ea typeface="微软雅黑" panose="020B0503020204020204" pitchFamily="34" charset="-122"/>
                  <a:cs typeface="微软雅黑"/>
                </a:rPr>
                <a:t>+2*</a:t>
              </a:r>
              <a:r>
                <a:rPr lang="zh-CN" altLang="en-US" sz="2000" b="1" kern="0" dirty="0">
                  <a:latin typeface="微软雅黑" panose="020B0503020204020204" pitchFamily="34" charset="-122"/>
                  <a:ea typeface="微软雅黑" panose="020B0503020204020204" pitchFamily="34" charset="-122"/>
                  <a:cs typeface="微软雅黑"/>
                </a:rPr>
                <a:t>该漏洞类型的中危害漏洞数量</a:t>
              </a:r>
              <a:r>
                <a:rPr lang="en-US" altLang="zh-CN" sz="2000" b="1" kern="0" dirty="0">
                  <a:latin typeface="微软雅黑" panose="020B0503020204020204" pitchFamily="34" charset="-122"/>
                  <a:ea typeface="微软雅黑" panose="020B0503020204020204" pitchFamily="34" charset="-122"/>
                  <a:cs typeface="微软雅黑"/>
                </a:rPr>
                <a:t>+3*</a:t>
              </a:r>
              <a:r>
                <a:rPr lang="zh-CN" altLang="en-US" sz="2000" b="1" kern="0" dirty="0">
                  <a:latin typeface="微软雅黑" panose="020B0503020204020204" pitchFamily="34" charset="-122"/>
                  <a:ea typeface="微软雅黑" panose="020B0503020204020204" pitchFamily="34" charset="-122"/>
                  <a:cs typeface="微软雅黑"/>
                </a:rPr>
                <a:t>该漏洞类型的高危害漏洞数量</a:t>
              </a:r>
              <a:r>
                <a:rPr lang="zh-CN" altLang="en-US" kern="0" dirty="0">
                  <a:latin typeface="微软雅黑" panose="020B0503020204020204" pitchFamily="34" charset="-122"/>
                  <a:ea typeface="微软雅黑" panose="020B0503020204020204" pitchFamily="34" charset="-122"/>
                  <a:cs typeface="微软雅黑"/>
                </a:rPr>
                <a:t>确定各种漏洞类型的影响程度，选取影响程度最大的作为关键漏洞类型。</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利用公式</a:t>
              </a:r>
              <a:r>
                <a:rPr lang="zh-CN" altLang="en-US" sz="2000" b="1" kern="0" dirty="0">
                  <a:latin typeface="微软雅黑" panose="020B0503020204020204" pitchFamily="34" charset="-122"/>
                  <a:ea typeface="微软雅黑" panose="020B0503020204020204" pitchFamily="34" charset="-122"/>
                  <a:cs typeface="微软雅黑"/>
                </a:rPr>
                <a:t>某漏洞类型的影响程度</a:t>
              </a:r>
              <a:r>
                <a:rPr lang="en-US" altLang="zh-CN" sz="2000" b="1" kern="0" dirty="0">
                  <a:latin typeface="微软雅黑" panose="020B0503020204020204" pitchFamily="34" charset="-122"/>
                  <a:ea typeface="微软雅黑" panose="020B0503020204020204" pitchFamily="34" charset="-122"/>
                  <a:cs typeface="微软雅黑"/>
                </a:rPr>
                <a:t>=∑</a:t>
              </a:r>
              <a:r>
                <a:rPr lang="zh-CN" altLang="en-US" sz="2000" b="1" kern="0" dirty="0">
                  <a:latin typeface="微软雅黑" panose="020B0503020204020204" pitchFamily="34" charset="-122"/>
                  <a:ea typeface="微软雅黑" panose="020B0503020204020204" pitchFamily="34" charset="-122"/>
                  <a:cs typeface="微软雅黑"/>
                </a:rPr>
                <a:t>该漏洞类型的每个漏洞的</a:t>
              </a:r>
              <a:r>
                <a:rPr lang="en-US" altLang="zh-CN" sz="2000" b="1" kern="0" dirty="0">
                  <a:latin typeface="微软雅黑" panose="020B0503020204020204" pitchFamily="34" charset="-122"/>
                  <a:ea typeface="微软雅黑" panose="020B0503020204020204" pitchFamily="34" charset="-122"/>
                  <a:cs typeface="微软雅黑"/>
                </a:rPr>
                <a:t>CVSSv2</a:t>
              </a:r>
              <a:r>
                <a:rPr lang="zh-CN" altLang="en-US" sz="2000" b="1" kern="0" dirty="0">
                  <a:latin typeface="微软雅黑" panose="020B0503020204020204" pitchFamily="34" charset="-122"/>
                  <a:ea typeface="微软雅黑" panose="020B0503020204020204" pitchFamily="34" charset="-122"/>
                  <a:cs typeface="微软雅黑"/>
                </a:rPr>
                <a:t>评分</a:t>
              </a:r>
              <a:r>
                <a:rPr lang="zh-CN" altLang="en-US" kern="0" dirty="0">
                  <a:latin typeface="微软雅黑" panose="020B0503020204020204" pitchFamily="34" charset="-122"/>
                  <a:ea typeface="微软雅黑" panose="020B0503020204020204" pitchFamily="34" charset="-122"/>
                  <a:cs typeface="微软雅黑"/>
                </a:rPr>
                <a:t>确定各种漏洞类型的影响程度，选取影响程度最大的作为关键漏洞类型。</a:t>
              </a:r>
            </a:p>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本毕业设计中，将以上四个标准下的关键漏洞类型都作为需要考虑的关键漏洞类型。</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11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61103"/>
            <a:ext cx="8278174" cy="1973874"/>
          </a:xfrm>
          <a:prstGeom prst="rect">
            <a:avLst/>
          </a:prstGeom>
        </p:spPr>
        <p:txBody>
          <a:bodyPr wrap="square" anchor="ctr">
            <a:spAutoFit/>
          </a:bodyPr>
          <a:lstStyle/>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将修正后的数据进行分组</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训练组和测试组，用训练组在</a:t>
            </a:r>
            <a:r>
              <a:rPr lang="en-US" altLang="zh-CN" kern="0" dirty="0">
                <a:latin typeface="微软雅黑" panose="020B0503020204020204" pitchFamily="34" charset="-122"/>
                <a:ea typeface="微软雅黑" panose="020B0503020204020204" pitchFamily="34" charset="-122"/>
                <a:cs typeface="微软雅黑"/>
              </a:rPr>
              <a:t>BP</a:t>
            </a:r>
            <a:r>
              <a:rPr lang="zh-CN" altLang="en-US" kern="0" dirty="0">
                <a:latin typeface="微软雅黑" panose="020B0503020204020204" pitchFamily="34" charset="-122"/>
                <a:ea typeface="微软雅黑" panose="020B0503020204020204" pitchFamily="34" charset="-122"/>
                <a:cs typeface="微软雅黑"/>
              </a:rPr>
              <a:t>神经网络中进行建模，最终得到</a:t>
            </a:r>
            <a:r>
              <a:rPr lang="en-US" altLang="zh-CN" kern="0" dirty="0">
                <a:latin typeface="微软雅黑" panose="020B0503020204020204" pitchFamily="34" charset="-122"/>
                <a:ea typeface="微软雅黑" panose="020B0503020204020204" pitchFamily="34" charset="-122"/>
                <a:cs typeface="微软雅黑"/>
              </a:rPr>
              <a:t>BP</a:t>
            </a:r>
            <a:r>
              <a:rPr lang="zh-CN" altLang="en-US" kern="0" dirty="0">
                <a:latin typeface="微软雅黑" panose="020B0503020204020204" pitchFamily="34" charset="-122"/>
                <a:ea typeface="微软雅黑" panose="020B0503020204020204" pitchFamily="34" charset="-122"/>
                <a:cs typeface="微软雅黑"/>
              </a:rPr>
              <a:t>神经网络的各层之间的权重。将训练阶段得到的权重对测试组数据进行测试，确定模型的</a:t>
            </a:r>
            <a:r>
              <a:rPr lang="zh-CN" altLang="en-US" sz="2000" b="1" kern="0" dirty="0">
                <a:latin typeface="微软雅黑" panose="020B0503020204020204" pitchFamily="34" charset="-122"/>
                <a:ea typeface="微软雅黑" panose="020B0503020204020204" pitchFamily="34" charset="-122"/>
                <a:cs typeface="微软雅黑"/>
              </a:rPr>
              <a:t>准确度</a:t>
            </a:r>
            <a:r>
              <a:rPr lang="zh-CN" altLang="en-US" kern="0" dirty="0">
                <a:latin typeface="微软雅黑" panose="020B0503020204020204" pitchFamily="34" charset="-122"/>
                <a:ea typeface="微软雅黑" panose="020B0503020204020204" pitchFamily="34" charset="-122"/>
                <a:cs typeface="微软雅黑"/>
              </a:rPr>
              <a:t>。</a:t>
            </a:r>
            <a:endParaRPr lang="en-US" altLang="zh-CN" kern="0" dirty="0">
              <a:latin typeface="微软雅黑" panose="020B0503020204020204" pitchFamily="34" charset="-122"/>
              <a:ea typeface="微软雅黑" panose="020B0503020204020204" pitchFamily="34" charset="-122"/>
              <a:cs typeface="微软雅黑"/>
            </a:endParaRPr>
          </a:p>
          <a:p>
            <a:pPr marL="28575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将</a:t>
            </a:r>
            <a:r>
              <a:rPr lang="zh-CN" altLang="en-US" sz="2000" b="1" kern="0" dirty="0">
                <a:latin typeface="微软雅黑" panose="020B0503020204020204" pitchFamily="34" charset="-122"/>
                <a:ea typeface="微软雅黑" panose="020B0503020204020204" pitchFamily="34" charset="-122"/>
                <a:cs typeface="微软雅黑"/>
              </a:rPr>
              <a:t>高危害等级</a:t>
            </a:r>
            <a:r>
              <a:rPr lang="zh-CN" altLang="en-US" kern="0" dirty="0">
                <a:latin typeface="微软雅黑" panose="020B0503020204020204" pitchFamily="34" charset="-122"/>
                <a:ea typeface="微软雅黑" panose="020B0503020204020204" pitchFamily="34" charset="-122"/>
                <a:cs typeface="微软雅黑"/>
              </a:rPr>
              <a:t>的</a:t>
            </a:r>
            <a:r>
              <a:rPr lang="zh-CN" altLang="en-US" sz="2000" b="1" kern="0" dirty="0">
                <a:latin typeface="微软雅黑" panose="020B0503020204020204" pitchFamily="34" charset="-122"/>
                <a:ea typeface="微软雅黑" panose="020B0503020204020204" pitchFamily="34" charset="-122"/>
                <a:cs typeface="微软雅黑"/>
              </a:rPr>
              <a:t>关键漏洞类型</a:t>
            </a:r>
            <a:r>
              <a:rPr lang="zh-CN" altLang="en-US" kern="0" dirty="0">
                <a:latin typeface="微软雅黑" panose="020B0503020204020204" pitchFamily="34" charset="-122"/>
                <a:ea typeface="微软雅黑" panose="020B0503020204020204" pitchFamily="34" charset="-122"/>
                <a:cs typeface="微软雅黑"/>
              </a:rPr>
              <a:t>的漏洞进行预测，获得其最早存在到被发现时间间隔。以漏洞数量为权重</a:t>
            </a:r>
            <a:r>
              <a:rPr lang="zh-CN" altLang="en-US" sz="2000" b="1" kern="0" dirty="0">
                <a:latin typeface="微软雅黑" panose="020B0503020204020204" pitchFamily="34" charset="-122"/>
                <a:ea typeface="微软雅黑" panose="020B0503020204020204" pitchFamily="34" charset="-122"/>
                <a:cs typeface="微软雅黑"/>
              </a:rPr>
              <a:t>加权平均</a:t>
            </a:r>
            <a:r>
              <a:rPr lang="zh-CN" altLang="en-US" kern="0" dirty="0">
                <a:latin typeface="微软雅黑" panose="020B0503020204020204" pitchFamily="34" charset="-122"/>
                <a:ea typeface="微软雅黑" panose="020B0503020204020204" pitchFamily="34" charset="-122"/>
                <a:cs typeface="微软雅黑"/>
              </a:rPr>
              <a:t>确定</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内核的稳定化时长。</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6787"/>
            <a:ext cx="1919072" cy="777944"/>
            <a:chOff x="1800204" y="2885687"/>
            <a:chExt cx="1919072" cy="777944"/>
          </a:xfrm>
        </p:grpSpPr>
        <p:sp>
          <p:nvSpPr>
            <p:cNvPr id="76" name="矩形 75"/>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毕设引言</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grpSp>
      <p:grpSp>
        <p:nvGrpSpPr>
          <p:cNvPr id="132" name="组合 131"/>
          <p:cNvGrpSpPr/>
          <p:nvPr/>
        </p:nvGrpSpPr>
        <p:grpSpPr>
          <a:xfrm>
            <a:off x="1800204" y="4075917"/>
            <a:ext cx="1919072" cy="752544"/>
            <a:chOff x="1800204" y="4086984"/>
            <a:chExt cx="1919072" cy="752544"/>
          </a:xfrm>
        </p:grpSpPr>
        <p:sp>
          <p:nvSpPr>
            <p:cNvPr id="82" name="矩形 81"/>
            <p:cNvSpPr/>
            <p:nvPr/>
          </p:nvSpPr>
          <p:spPr>
            <a:xfrm>
              <a:off x="1800204"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背景知识</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3" name="矩形 82"/>
            <p:cNvSpPr/>
            <p:nvPr/>
          </p:nvSpPr>
          <p:spPr>
            <a:xfrm>
              <a:off x="1800204" y="4562529"/>
              <a:ext cx="128753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BACKGROUND</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grpSp>
      <p:grpSp>
        <p:nvGrpSpPr>
          <p:cNvPr id="140" name="组合 139"/>
          <p:cNvGrpSpPr/>
          <p:nvPr/>
        </p:nvGrpSpPr>
        <p:grpSpPr>
          <a:xfrm>
            <a:off x="4694848" y="2805284"/>
            <a:ext cx="3110116" cy="760950"/>
            <a:chOff x="4694848" y="2805284"/>
            <a:chExt cx="3110116" cy="760950"/>
          </a:xfrm>
        </p:grpSpPr>
        <p:grpSp>
          <p:nvGrpSpPr>
            <p:cNvPr id="134" name="组合 133"/>
            <p:cNvGrpSpPr/>
            <p:nvPr/>
          </p:nvGrpSpPr>
          <p:grpSpPr>
            <a:xfrm>
              <a:off x="5517158" y="2805284"/>
              <a:ext cx="2287806" cy="760950"/>
              <a:chOff x="5517158" y="2885687"/>
              <a:chExt cx="2287806" cy="760950"/>
            </a:xfrm>
          </p:grpSpPr>
          <p:sp>
            <p:nvSpPr>
              <p:cNvPr id="88" name="矩形 87"/>
              <p:cNvSpPr/>
              <p:nvPr/>
            </p:nvSpPr>
            <p:spPr>
              <a:xfrm>
                <a:off x="5517158"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设计实现</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89" name="矩形 88"/>
              <p:cNvSpPr/>
              <p:nvPr/>
            </p:nvSpPr>
            <p:spPr>
              <a:xfrm>
                <a:off x="5517158" y="3369638"/>
                <a:ext cx="2287806"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DESIGN&amp;IMPLEMENTATION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grpSp>
      </p:grpSp>
      <p:grpSp>
        <p:nvGrpSpPr>
          <p:cNvPr id="141" name="组合 140"/>
          <p:cNvGrpSpPr/>
          <p:nvPr/>
        </p:nvGrpSpPr>
        <p:grpSpPr>
          <a:xfrm>
            <a:off x="4647692" y="4088617"/>
            <a:ext cx="2788538" cy="727144"/>
            <a:chOff x="4647692" y="4088617"/>
            <a:chExt cx="2788538" cy="727144"/>
          </a:xfrm>
        </p:grpSpPr>
        <p:grpSp>
          <p:nvGrpSpPr>
            <p:cNvPr id="133" name="组合 132"/>
            <p:cNvGrpSpPr/>
            <p:nvPr/>
          </p:nvGrpSpPr>
          <p:grpSpPr>
            <a:xfrm>
              <a:off x="5517158" y="4088617"/>
              <a:ext cx="1919072" cy="727144"/>
              <a:chOff x="5517158" y="4014051"/>
              <a:chExt cx="1919072" cy="727144"/>
            </a:xfrm>
          </p:grpSpPr>
          <p:sp>
            <p:nvSpPr>
              <p:cNvPr id="94" name="矩形 93"/>
              <p:cNvSpPr/>
              <p:nvPr/>
            </p:nvSpPr>
            <p:spPr>
              <a:xfrm>
                <a:off x="5517158" y="401405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毕设成果</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sp>
            <p:nvSpPr>
              <p:cNvPr id="95" name="矩形 94"/>
              <p:cNvSpPr/>
              <p:nvPr/>
            </p:nvSpPr>
            <p:spPr>
              <a:xfrm>
                <a:off x="5517158" y="4464196"/>
                <a:ext cx="1282723"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ACHIEVEMENT</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grpSp>
      </p:grpSp>
      <p:grpSp>
        <p:nvGrpSpPr>
          <p:cNvPr id="142" name="组合 141"/>
          <p:cNvGrpSpPr/>
          <p:nvPr/>
        </p:nvGrpSpPr>
        <p:grpSpPr>
          <a:xfrm>
            <a:off x="8437508" y="2825759"/>
            <a:ext cx="2725037" cy="720000"/>
            <a:chOff x="8437508" y="2825759"/>
            <a:chExt cx="2725037" cy="720000"/>
          </a:xfrm>
        </p:grpSpPr>
        <p:grpSp>
          <p:nvGrpSpPr>
            <p:cNvPr id="135" name="组合 134"/>
            <p:cNvGrpSpPr/>
            <p:nvPr/>
          </p:nvGrpSpPr>
          <p:grpSpPr>
            <a:xfrm>
              <a:off x="9243473" y="2828537"/>
              <a:ext cx="1919072" cy="714444"/>
              <a:chOff x="9243473" y="2936506"/>
              <a:chExt cx="1919072" cy="714444"/>
            </a:xfrm>
          </p:grpSpPr>
          <p:sp>
            <p:nvSpPr>
              <p:cNvPr id="100" name="矩形 99"/>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论文结论</a:t>
                </a:r>
              </a:p>
            </p:txBody>
          </p:sp>
          <p:sp>
            <p:nvSpPr>
              <p:cNvPr id="101" name="矩形 100"/>
              <p:cNvSpPr/>
              <p:nvPr/>
            </p:nvSpPr>
            <p:spPr>
              <a:xfrm>
                <a:off x="9243473" y="3373951"/>
                <a:ext cx="1217000" cy="276999"/>
              </a:xfrm>
              <a:prstGeom prst="rect">
                <a:avLst/>
              </a:prstGeom>
            </p:spPr>
            <p:txBody>
              <a:bodyPr wrap="none">
                <a:spAutoFit/>
              </a:bodyPr>
              <a:lstStyle/>
              <a:p>
                <a:pPr lvl="0"/>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CONCLUSION</a:t>
                </a: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grpSp>
      </p:grpSp>
      <p:grpSp>
        <p:nvGrpSpPr>
          <p:cNvPr id="143" name="组合 142"/>
          <p:cNvGrpSpPr/>
          <p:nvPr/>
        </p:nvGrpSpPr>
        <p:grpSpPr>
          <a:xfrm>
            <a:off x="8405758" y="4092189"/>
            <a:ext cx="2756787" cy="720000"/>
            <a:chOff x="8405758" y="4092189"/>
            <a:chExt cx="2756787" cy="720000"/>
          </a:xfrm>
        </p:grpSpPr>
        <p:grpSp>
          <p:nvGrpSpPr>
            <p:cNvPr id="136" name="组合 135"/>
            <p:cNvGrpSpPr/>
            <p:nvPr/>
          </p:nvGrpSpPr>
          <p:grpSpPr>
            <a:xfrm>
              <a:off x="9243473" y="4094967"/>
              <a:ext cx="1919072" cy="714444"/>
              <a:chOff x="9243473" y="4086984"/>
              <a:chExt cx="1919072" cy="714444"/>
            </a:xfrm>
          </p:grpSpPr>
          <p:sp>
            <p:nvSpPr>
              <p:cNvPr id="108" name="矩形 107"/>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参考文献</a:t>
                </a:r>
              </a:p>
            </p:txBody>
          </p:sp>
          <p:sp>
            <p:nvSpPr>
              <p:cNvPr id="109" name="矩形 108"/>
              <p:cNvSpPr/>
              <p:nvPr/>
            </p:nvSpPr>
            <p:spPr>
              <a:xfrm>
                <a:off x="9243473" y="4524429"/>
                <a:ext cx="1035861" cy="276999"/>
              </a:xfrm>
              <a:prstGeom prst="rect">
                <a:avLst/>
              </a:prstGeom>
            </p:spPr>
            <p:txBody>
              <a:bodyPr wrap="none">
                <a:spAutoFit/>
              </a:bodyPr>
              <a:lstStyle/>
              <a:p>
                <a:pPr lvl="0"/>
                <a:r>
                  <a:rPr lang="en-US" altLang="zh-CN" sz="1200" kern="0" dirty="0">
                    <a:solidFill>
                      <a:schemeClr val="bg1"/>
                    </a:solidFill>
                    <a:latin typeface="微软雅黑" panose="020B0503020204020204" pitchFamily="34" charset="-122"/>
                    <a:ea typeface="微软雅黑" panose="020B0503020204020204" pitchFamily="34" charset="-122"/>
                    <a:cs typeface="微软雅黑"/>
                  </a:rPr>
                  <a:t>REFERENCE</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90439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051729"/>
            <a:chOff x="2023970" y="874322"/>
            <a:chExt cx="8415430" cy="4051729"/>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en-US" altLang="zh-CN" sz="2400" b="1" kern="0" dirty="0">
                  <a:latin typeface="微软雅黑" panose="020B0503020204020204" pitchFamily="34" charset="-122"/>
                  <a:ea typeface="微软雅黑" panose="020B0503020204020204" pitchFamily="34" charset="-122"/>
                  <a:cs typeface="微软雅黑"/>
                </a:rPr>
                <a:t>BP</a:t>
              </a:r>
              <a:r>
                <a:rPr lang="zh-CN" altLang="en-US" sz="2400" b="1" kern="0" dirty="0">
                  <a:latin typeface="微软雅黑" panose="020B0503020204020204" pitchFamily="34" charset="-122"/>
                  <a:ea typeface="微软雅黑" panose="020B0503020204020204" pitchFamily="34" charset="-122"/>
                  <a:cs typeface="微软雅黑"/>
                </a:rPr>
                <a:t>神经网络</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801595"/>
              <a:ext cx="8278174" cy="2774093"/>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根据输入的神经网络</a:t>
              </a:r>
              <a:r>
                <a:rPr lang="zh-CN" altLang="en-US" sz="2000" b="1" kern="0" dirty="0">
                  <a:latin typeface="微软雅黑" panose="020B0503020204020204" pitchFamily="34" charset="-122"/>
                  <a:ea typeface="微软雅黑" panose="020B0503020204020204" pitchFamily="34" charset="-122"/>
                  <a:cs typeface="微软雅黑"/>
                </a:rPr>
                <a:t>结构</a:t>
              </a:r>
              <a:r>
                <a:rPr lang="zh-CN" altLang="en-US" kern="0" dirty="0">
                  <a:latin typeface="微软雅黑" panose="020B0503020204020204" pitchFamily="34" charset="-122"/>
                  <a:ea typeface="微软雅黑" panose="020B0503020204020204" pitchFamily="34" charset="-122"/>
                  <a:cs typeface="微软雅黑"/>
                </a:rPr>
                <a:t>初始化结点、权重。由于输出层可能为了实现</a:t>
              </a:r>
              <a:r>
                <a:rPr lang="zh-CN" altLang="en-US" sz="2000" b="1" kern="0" dirty="0">
                  <a:latin typeface="微软雅黑" panose="020B0503020204020204" pitchFamily="34" charset="-122"/>
                  <a:ea typeface="微软雅黑" panose="020B0503020204020204" pitchFamily="34" charset="-122"/>
                  <a:cs typeface="微软雅黑"/>
                </a:rPr>
                <a:t>分类</a:t>
              </a:r>
              <a:r>
                <a:rPr lang="zh-CN" altLang="en-US" kern="0" dirty="0">
                  <a:latin typeface="微软雅黑" panose="020B0503020204020204" pitchFamily="34" charset="-122"/>
                  <a:ea typeface="微软雅黑" panose="020B0503020204020204" pitchFamily="34" charset="-122"/>
                  <a:cs typeface="微软雅黑"/>
                </a:rPr>
                <a:t>，因此采用</a:t>
              </a:r>
              <a:r>
                <a:rPr lang="zh-CN" altLang="en-US" sz="2000" b="1" kern="0" dirty="0">
                  <a:latin typeface="微软雅黑" panose="020B0503020204020204" pitchFamily="34" charset="-122"/>
                  <a:ea typeface="微软雅黑" panose="020B0503020204020204" pitchFamily="34" charset="-122"/>
                  <a:cs typeface="微软雅黑"/>
                </a:rPr>
                <a:t>独热表示</a:t>
              </a:r>
              <a:r>
                <a:rPr lang="zh-CN" altLang="en-US" kern="0" dirty="0">
                  <a:latin typeface="微软雅黑" panose="020B0503020204020204" pitchFamily="34" charset="-122"/>
                  <a:ea typeface="微软雅黑" panose="020B0503020204020204" pitchFamily="34" charset="-122"/>
                  <a:cs typeface="微软雅黑"/>
                </a:rPr>
                <a:t>来分类输出。</a:t>
              </a:r>
            </a:p>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前馈时，输入层数据与各层权重依序相乘得输出层数据，与输出参考值相减得输出层差值。反馈时，利用</a:t>
              </a:r>
              <a:r>
                <a:rPr lang="en-US" altLang="zh-CN" sz="2000" b="1" kern="0" dirty="0">
                  <a:latin typeface="微软雅黑" panose="020B0503020204020204" pitchFamily="34" charset="-122"/>
                  <a:ea typeface="微软雅黑" panose="020B0503020204020204" pitchFamily="34" charset="-122"/>
                  <a:cs typeface="微软雅黑"/>
                </a:rPr>
                <a:t>S</a:t>
              </a:r>
              <a:r>
                <a:rPr lang="zh-CN" altLang="en-US" sz="2000" b="1" kern="0" dirty="0">
                  <a:latin typeface="微软雅黑" panose="020B0503020204020204" pitchFamily="34" charset="-122"/>
                  <a:ea typeface="微软雅黑" panose="020B0503020204020204" pitchFamily="34" charset="-122"/>
                  <a:cs typeface="微软雅黑"/>
                </a:rPr>
                <a:t>型函数导数</a:t>
              </a:r>
              <a:r>
                <a:rPr lang="zh-CN" altLang="en-US" kern="0" dirty="0">
                  <a:latin typeface="微软雅黑" panose="020B0503020204020204" pitchFamily="34" charset="-122"/>
                  <a:ea typeface="微软雅黑" panose="020B0503020204020204" pitchFamily="34" charset="-122"/>
                  <a:cs typeface="微软雅黑"/>
                </a:rPr>
                <a:t>乘每层</a:t>
              </a:r>
              <a:r>
                <a:rPr lang="zh-CN" altLang="en-US" sz="2000" b="1" kern="0" dirty="0">
                  <a:latin typeface="微软雅黑" panose="020B0503020204020204" pitchFamily="34" charset="-122"/>
                  <a:ea typeface="微软雅黑" panose="020B0503020204020204" pitchFamily="34" charset="-122"/>
                  <a:cs typeface="微软雅黑"/>
                </a:rPr>
                <a:t>输出差值</a:t>
              </a:r>
              <a:r>
                <a:rPr lang="zh-CN" altLang="en-US" kern="0" dirty="0">
                  <a:latin typeface="微软雅黑" panose="020B0503020204020204" pitchFamily="34" charset="-122"/>
                  <a:ea typeface="微软雅黑" panose="020B0503020204020204" pitchFamily="34" charset="-122"/>
                  <a:cs typeface="微软雅黑"/>
                </a:rPr>
                <a:t>得该层的</a:t>
              </a:r>
              <a:r>
                <a:rPr lang="zh-CN" altLang="en-US" sz="2000" b="1" kern="0" dirty="0">
                  <a:latin typeface="微软雅黑" panose="020B0503020204020204" pitchFamily="34" charset="-122"/>
                  <a:ea typeface="微软雅黑" panose="020B0503020204020204" pitchFamily="34" charset="-122"/>
                  <a:cs typeface="微软雅黑"/>
                </a:rPr>
                <a:t>输出误差</a:t>
              </a:r>
              <a:r>
                <a:rPr lang="zh-CN" altLang="en-US" kern="0" dirty="0">
                  <a:latin typeface="微软雅黑" panose="020B0503020204020204" pitchFamily="34" charset="-122"/>
                  <a:ea typeface="微软雅黑" panose="020B0503020204020204" pitchFamily="34" charset="-122"/>
                  <a:cs typeface="微软雅黑"/>
                </a:rPr>
                <a:t>，将前一层的转置乘以该层的输出误差作为两层间权重的更新值，再将该层的输出误差通过权重反馈给前一层作为前一层的输出差值。学习过程中，学习率利用</a:t>
              </a:r>
              <a:r>
                <a:rPr lang="zh-CN" altLang="en-US" sz="2000" b="1" kern="0" dirty="0">
                  <a:latin typeface="微软雅黑" panose="020B0503020204020204" pitchFamily="34" charset="-122"/>
                  <a:ea typeface="微软雅黑" panose="020B0503020204020204" pitchFamily="34" charset="-122"/>
                  <a:cs typeface="微软雅黑"/>
                </a:rPr>
                <a:t>退火算法</a:t>
              </a:r>
              <a:r>
                <a:rPr lang="zh-CN" altLang="en-US" kern="0" dirty="0">
                  <a:latin typeface="微软雅黑" panose="020B0503020204020204" pitchFamily="34" charset="-122"/>
                  <a:ea typeface="微软雅黑" panose="020B0503020204020204" pitchFamily="34" charset="-122"/>
                  <a:cs typeface="微软雅黑"/>
                </a:rPr>
                <a:t>以避免学习后期出现</a:t>
              </a:r>
              <a:r>
                <a:rPr lang="zh-CN" altLang="en-US" sz="2000" b="1" kern="0" dirty="0">
                  <a:latin typeface="微软雅黑" panose="020B0503020204020204" pitchFamily="34" charset="-122"/>
                  <a:ea typeface="微软雅黑" panose="020B0503020204020204" pitchFamily="34" charset="-122"/>
                  <a:cs typeface="微软雅黑"/>
                </a:rPr>
                <a:t>震荡现象</a:t>
              </a:r>
              <a:r>
                <a:rPr lang="zh-CN" altLang="en-US" kern="0" dirty="0">
                  <a:latin typeface="微软雅黑" panose="020B0503020204020204" pitchFamily="34" charset="-122"/>
                  <a:ea typeface="微软雅黑" panose="020B0503020204020204" pitchFamily="34" charset="-122"/>
                  <a:cs typeface="微软雅黑"/>
                </a:rPr>
                <a:t>。</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98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0"/>
            <a:ext cx="2788538" cy="727144"/>
            <a:chOff x="4647692" y="4088617"/>
            <a:chExt cx="2788538" cy="727144"/>
          </a:xfrm>
        </p:grpSpPr>
        <p:grpSp>
          <p:nvGrpSpPr>
            <p:cNvPr id="12" name="组合 11"/>
            <p:cNvGrpSpPr/>
            <p:nvPr/>
          </p:nvGrpSpPr>
          <p:grpSpPr>
            <a:xfrm>
              <a:off x="5517158" y="4088617"/>
              <a:ext cx="1919072" cy="727144"/>
              <a:chOff x="5517158" y="4014051"/>
              <a:chExt cx="1919072" cy="727144"/>
            </a:xfrm>
          </p:grpSpPr>
          <p:sp>
            <p:nvSpPr>
              <p:cNvPr id="16" name="矩形 15"/>
              <p:cNvSpPr/>
              <p:nvPr/>
            </p:nvSpPr>
            <p:spPr>
              <a:xfrm>
                <a:off x="5517158" y="4014051"/>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7" name="矩形 16"/>
              <p:cNvSpPr/>
              <p:nvPr/>
            </p:nvSpPr>
            <p:spPr>
              <a:xfrm>
                <a:off x="5517158" y="4464196"/>
                <a:ext cx="1282723"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47692" y="4092189"/>
              <a:ext cx="891717" cy="720000"/>
              <a:chOff x="4380992" y="4020050"/>
              <a:chExt cx="891717" cy="720000"/>
            </a:xfrm>
          </p:grpSpPr>
          <p:sp>
            <p:nvSpPr>
              <p:cNvPr id="14" name="矩形 13"/>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04</a:t>
                </a:r>
              </a:p>
            </p:txBody>
          </p:sp>
        </p:grpSp>
      </p:grpSp>
    </p:spTree>
    <p:extLst>
      <p:ext uri="{BB962C8B-B14F-4D97-AF65-F5344CB8AC3E}">
        <p14:creationId xmlns:p14="http://schemas.microsoft.com/office/powerpoint/2010/main" val="53881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5" y="2175222"/>
            <a:ext cx="4230148"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漏洞数据获取与筛选：第一步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979263"/>
            <a:ext cx="8278174" cy="1137556"/>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通过“</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信息爬虫工具</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将所有</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的各项信息保存至</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信息表</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中，各项信息包括：</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编号、漏洞描述、分析描述、漏洞类型、</a:t>
            </a:r>
            <a:r>
              <a:rPr lang="en-US" altLang="zh-CN" kern="0" dirty="0">
                <a:latin typeface="微软雅黑" panose="020B0503020204020204" pitchFamily="34" charset="-122"/>
                <a:ea typeface="微软雅黑" panose="020B0503020204020204" pitchFamily="34" charset="-122"/>
                <a:cs typeface="微软雅黑"/>
              </a:rPr>
              <a:t>CVSS</a:t>
            </a:r>
            <a:r>
              <a:rPr lang="zh-CN" altLang="en-US" kern="0" dirty="0">
                <a:latin typeface="微软雅黑" panose="020B0503020204020204" pitchFamily="34" charset="-122"/>
                <a:ea typeface="微软雅黑" panose="020B0503020204020204" pitchFamily="34" charset="-122"/>
                <a:cs typeface="微软雅黑"/>
              </a:rPr>
              <a:t>评分、参考链接等。</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51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EC83323-B5EB-474E-AA1F-335285A70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4783"/>
          <a:stretch>
            <a:fillRect/>
          </a:stretch>
        </p:blipFill>
        <p:spPr bwMode="auto">
          <a:xfrm>
            <a:off x="175725" y="1712049"/>
            <a:ext cx="11840550" cy="343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D8FF783C-A0F3-4597-9483-8066E0FADD01}"/>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5CE9103D-EF3F-4087-8174-4A2F2B640CF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441ECD4-AB7C-4B2E-9B70-244324B6E79D}"/>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7C1B3906-979D-465A-ACD9-8643D1B91C71}"/>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6C12E98-8CA1-4CAF-8701-E66E8186A2DF}"/>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05475D4-5339-4E7E-A319-75A568526670}"/>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6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66D1048-305C-4958-8A8A-C87574F36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4487"/>
          <a:stretch>
            <a:fillRect/>
          </a:stretch>
        </p:blipFill>
        <p:spPr bwMode="auto">
          <a:xfrm>
            <a:off x="175800" y="1383840"/>
            <a:ext cx="11840400" cy="409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7BD3616D-78EF-4366-9F52-DA55AFDEF3EA}"/>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3" name="矩形 12">
            <a:extLst>
              <a:ext uri="{FF2B5EF4-FFF2-40B4-BE49-F238E27FC236}">
                <a16:creationId xmlns:a16="http://schemas.microsoft.com/office/drawing/2014/main" id="{46795FBB-4E77-46FE-94BE-F10E2D074B9B}"/>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4" name="矩形 13">
            <a:extLst>
              <a:ext uri="{FF2B5EF4-FFF2-40B4-BE49-F238E27FC236}">
                <a16:creationId xmlns:a16="http://schemas.microsoft.com/office/drawing/2014/main" id="{BB889C98-5CB0-4F1A-AA0B-179181E4B201}"/>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a:extLst>
              <a:ext uri="{FF2B5EF4-FFF2-40B4-BE49-F238E27FC236}">
                <a16:creationId xmlns:a16="http://schemas.microsoft.com/office/drawing/2014/main" id="{EECD5F08-0AD8-45BC-A768-5B1835926911}"/>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6" name="直接连接符 15">
            <a:extLst>
              <a:ext uri="{FF2B5EF4-FFF2-40B4-BE49-F238E27FC236}">
                <a16:creationId xmlns:a16="http://schemas.microsoft.com/office/drawing/2014/main" id="{9092F9D3-B19A-413E-93D2-94ABD3CCE92D}"/>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3DB29BD-9B2E-4C2E-8E0B-2561D3968A3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46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415644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漏洞数据获取与筛选：第二步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3159312"/>
            <a:ext cx="8278174" cy="777457"/>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发现数量足够多且具有补丁代码的网站为</a:t>
            </a:r>
            <a:r>
              <a:rPr lang="en-US" altLang="zh-CN" kern="0" dirty="0">
                <a:latin typeface="微软雅黑" panose="020B0503020204020204" pitchFamily="34" charset="-122"/>
                <a:ea typeface="微软雅黑" panose="020B0503020204020204" pitchFamily="34" charset="-122"/>
                <a:cs typeface="微软雅黑"/>
              </a:rPr>
              <a:t>git.kernel.org</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1158</a:t>
            </a:r>
            <a:r>
              <a:rPr lang="zh-CN" altLang="en-US" kern="0" dirty="0">
                <a:latin typeface="微软雅黑" panose="020B0503020204020204" pitchFamily="34" charset="-122"/>
                <a:ea typeface="微软雅黑" panose="020B0503020204020204" pitchFamily="34" charset="-122"/>
                <a:cs typeface="微软雅黑"/>
              </a:rPr>
              <a:t>次）、</a:t>
            </a:r>
            <a:r>
              <a:rPr lang="en-US" altLang="zh-CN" kern="0" dirty="0">
                <a:latin typeface="微软雅黑" panose="020B0503020204020204" pitchFamily="34" charset="-122"/>
                <a:ea typeface="微软雅黑" panose="020B0503020204020204" pitchFamily="34" charset="-122"/>
                <a:cs typeface="微软雅黑"/>
              </a:rPr>
              <a:t>github.com</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783</a:t>
            </a:r>
            <a:r>
              <a:rPr lang="zh-CN" altLang="en-US" kern="0" dirty="0">
                <a:latin typeface="微软雅黑" panose="020B0503020204020204" pitchFamily="34" charset="-122"/>
                <a:ea typeface="微软雅黑" panose="020B0503020204020204" pitchFamily="34" charset="-122"/>
                <a:cs typeface="微软雅黑"/>
              </a:rPr>
              <a:t>次）、</a:t>
            </a:r>
            <a:r>
              <a:rPr lang="en-US" altLang="zh-CN" kern="0" dirty="0">
                <a:latin typeface="微软雅黑" panose="020B0503020204020204" pitchFamily="34" charset="-122"/>
                <a:ea typeface="微软雅黑" panose="020B0503020204020204" pitchFamily="34" charset="-122"/>
                <a:cs typeface="微软雅黑"/>
              </a:rPr>
              <a:t>patchwork.kernel.org</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31</a:t>
            </a:r>
            <a:r>
              <a:rPr lang="zh-CN" altLang="en-US" kern="0" dirty="0">
                <a:latin typeface="微软雅黑" panose="020B0503020204020204" pitchFamily="34" charset="-122"/>
                <a:ea typeface="微软雅黑" panose="020B0503020204020204" pitchFamily="34" charset="-122"/>
                <a:cs typeface="微软雅黑"/>
              </a:rPr>
              <a:t>次）。</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BFAD3F00-6E93-4FE4-AC19-7C4B6573047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5DE5669E-3B0D-4E9A-A365-B7496683CE3A}"/>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8C6722BF-4ECE-45C3-8412-86BAECC29211}"/>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E3908C2-C6CF-48A6-9274-DDF871A9919F}"/>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566207A7-DF23-4D27-B3FE-957A5D660FF5}"/>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6360182-ECBF-4DA5-AFD1-3F8598247A4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745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a:extLst>
              <a:ext uri="{FF2B5EF4-FFF2-40B4-BE49-F238E27FC236}">
                <a16:creationId xmlns:a16="http://schemas.microsoft.com/office/drawing/2014/main" id="{6DB94572-A7CD-4544-8748-04365A05B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5" t="12880" r="77902" b="55803"/>
          <a:stretch>
            <a:fillRect/>
          </a:stretch>
        </p:blipFill>
        <p:spPr bwMode="auto">
          <a:xfrm>
            <a:off x="3266421" y="905109"/>
            <a:ext cx="5659159" cy="504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273AB3D9-8666-4FB3-8B4A-241041D8AB28}"/>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3" name="矩形 12">
            <a:extLst>
              <a:ext uri="{FF2B5EF4-FFF2-40B4-BE49-F238E27FC236}">
                <a16:creationId xmlns:a16="http://schemas.microsoft.com/office/drawing/2014/main" id="{5960BFB4-26C8-4FA4-B7D0-826B56DB6B74}"/>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4" name="矩形 13">
            <a:extLst>
              <a:ext uri="{FF2B5EF4-FFF2-40B4-BE49-F238E27FC236}">
                <a16:creationId xmlns:a16="http://schemas.microsoft.com/office/drawing/2014/main" id="{695F55F0-6271-4E8C-8934-1091B816C88D}"/>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a:extLst>
              <a:ext uri="{FF2B5EF4-FFF2-40B4-BE49-F238E27FC236}">
                <a16:creationId xmlns:a16="http://schemas.microsoft.com/office/drawing/2014/main" id="{937DFDD1-3005-43E4-BF1D-4822AC9A1C86}"/>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6" name="直接连接符 15">
            <a:extLst>
              <a:ext uri="{FF2B5EF4-FFF2-40B4-BE49-F238E27FC236}">
                <a16:creationId xmlns:a16="http://schemas.microsoft.com/office/drawing/2014/main" id="{296F47FB-3A41-4B67-AD2E-2022B9580231}"/>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F480F917-2707-438E-9153-C7BEE286077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 name="流程图: 过程 1">
            <a:extLst>
              <a:ext uri="{FF2B5EF4-FFF2-40B4-BE49-F238E27FC236}">
                <a16:creationId xmlns:a16="http://schemas.microsoft.com/office/drawing/2014/main" id="{34A4DCF4-78B8-4693-9370-E68C970CB824}"/>
              </a:ext>
            </a:extLst>
          </p:cNvPr>
          <p:cNvSpPr/>
          <p:nvPr/>
        </p:nvSpPr>
        <p:spPr>
          <a:xfrm>
            <a:off x="3266421" y="2516957"/>
            <a:ext cx="5659160" cy="30777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过程 10">
            <a:extLst>
              <a:ext uri="{FF2B5EF4-FFF2-40B4-BE49-F238E27FC236}">
                <a16:creationId xmlns:a16="http://schemas.microsoft.com/office/drawing/2014/main" id="{B069A97B-FC14-48AE-B117-E1E5116ABD25}"/>
              </a:ext>
            </a:extLst>
          </p:cNvPr>
          <p:cNvSpPr/>
          <p:nvPr/>
        </p:nvSpPr>
        <p:spPr>
          <a:xfrm>
            <a:off x="3277416" y="4055099"/>
            <a:ext cx="5659160" cy="307777"/>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582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4222428"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漏洞数据获取与筛选：第三步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619163"/>
            <a:ext cx="8278174" cy="1857753"/>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通过补丁下载工具，将补丁信息各自保存在以</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编号为名的文件夹中，共计</a:t>
            </a:r>
            <a:r>
              <a:rPr lang="en-US" altLang="zh-CN" kern="0" dirty="0">
                <a:latin typeface="微软雅黑" panose="020B0503020204020204" pitchFamily="34" charset="-122"/>
                <a:ea typeface="微软雅黑" panose="020B0503020204020204" pitchFamily="34" charset="-122"/>
                <a:cs typeface="微软雅黑"/>
              </a:rPr>
              <a:t>1131</a:t>
            </a:r>
            <a:r>
              <a:rPr lang="zh-CN" altLang="en-US" kern="0" dirty="0">
                <a:latin typeface="微软雅黑" panose="020B0503020204020204" pitchFamily="34" charset="-122"/>
                <a:ea typeface="微软雅黑" panose="020B0503020204020204" pitchFamily="34" charset="-122"/>
                <a:cs typeface="微软雅黑"/>
              </a:rPr>
              <a:t>个。每个文件夹的文件结构如图所示，</a:t>
            </a:r>
            <a:r>
              <a:rPr lang="en-US" altLang="zh-CN" kern="0" dirty="0">
                <a:latin typeface="微软雅黑" panose="020B0503020204020204" pitchFamily="34" charset="-122"/>
                <a:ea typeface="微软雅黑" panose="020B0503020204020204" pitchFamily="34" charset="-122"/>
                <a:cs typeface="微软雅黑"/>
              </a:rPr>
              <a:t>Source.txt</a:t>
            </a:r>
            <a:r>
              <a:rPr lang="zh-CN" altLang="en-US" kern="0" dirty="0">
                <a:latin typeface="微软雅黑" panose="020B0503020204020204" pitchFamily="34" charset="-122"/>
                <a:ea typeface="微软雅黑" panose="020B0503020204020204" pitchFamily="34" charset="-122"/>
                <a:cs typeface="微软雅黑"/>
              </a:rPr>
              <a:t>保存补丁来源，以漏洞文件路径命名的文件是补丁文件（其中路径分隔符被替换成“</a:t>
            </a:r>
            <a:r>
              <a:rPr lang="en-US" altLang="zh-CN" kern="0" dirty="0">
                <a:latin typeface="微软雅黑" panose="020B0503020204020204" pitchFamily="34" charset="-122"/>
                <a:ea typeface="微软雅黑" panose="020B0503020204020204" pitchFamily="34" charset="-122"/>
                <a:cs typeface="微软雅黑"/>
              </a:rPr>
              <a:t>~!@#”</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(AM)”</a:t>
            </a:r>
            <a:r>
              <a:rPr lang="zh-CN" altLang="en-US" kern="0" dirty="0">
                <a:latin typeface="微软雅黑" panose="020B0503020204020204" pitchFamily="34" charset="-122"/>
                <a:ea typeface="微软雅黑" panose="020B0503020204020204" pitchFamily="34" charset="-122"/>
                <a:cs typeface="微软雅黑"/>
              </a:rPr>
              <a:t>开头的文件是漏洞修改后代码文件，“</a:t>
            </a:r>
            <a:r>
              <a:rPr lang="en-US" altLang="zh-CN" kern="0" dirty="0">
                <a:latin typeface="微软雅黑" panose="020B0503020204020204" pitchFamily="34" charset="-122"/>
                <a:ea typeface="微软雅黑" panose="020B0503020204020204" pitchFamily="34" charset="-122"/>
                <a:cs typeface="微软雅黑"/>
              </a:rPr>
              <a:t>(BM)”</a:t>
            </a:r>
            <a:r>
              <a:rPr lang="zh-CN" altLang="en-US" kern="0" dirty="0">
                <a:latin typeface="微软雅黑" panose="020B0503020204020204" pitchFamily="34" charset="-122"/>
                <a:ea typeface="微软雅黑" panose="020B0503020204020204" pitchFamily="34" charset="-122"/>
                <a:cs typeface="微软雅黑"/>
              </a:rPr>
              <a:t>开头的文件是漏洞修改前代码文件。</a:t>
            </a:r>
          </a:p>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每一个补丁文件中往往存在若干</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段，每个</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段包括</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头和补丁代码。</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B9E621B2-97A1-4A40-AC50-351984B60476}"/>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5CA37C5A-EBAB-4C87-A1A5-1EE4687E05A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0EDE06EA-2EAE-43EC-A756-D52AEA8001A3}"/>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3FA20227-A1A4-4C16-983C-4C6D476AFAE7}"/>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A42721F-F619-49BC-960A-D1C0B1C90751}"/>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405D558-9515-4A77-B8E5-3AB1B9A09A22}"/>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91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82CA3CD9-A2DE-42D0-B8A2-AF9C9CD576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15" t="14949" r="16888" b="50809"/>
          <a:stretch/>
        </p:blipFill>
        <p:spPr bwMode="auto">
          <a:xfrm>
            <a:off x="169494" y="607575"/>
            <a:ext cx="5096341" cy="21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a:extLst>
              <a:ext uri="{FF2B5EF4-FFF2-40B4-BE49-F238E27FC236}">
                <a16:creationId xmlns:a16="http://schemas.microsoft.com/office/drawing/2014/main" id="{E941A69D-5AFC-486E-A2DB-3355558599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78" t="14696" r="15616" b="53226"/>
          <a:stretch/>
        </p:blipFill>
        <p:spPr bwMode="auto">
          <a:xfrm>
            <a:off x="6273242" y="607575"/>
            <a:ext cx="5464700" cy="211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1">
            <a:extLst>
              <a:ext uri="{FF2B5EF4-FFF2-40B4-BE49-F238E27FC236}">
                <a16:creationId xmlns:a16="http://schemas.microsoft.com/office/drawing/2014/main" id="{EC477430-453F-4EC4-A521-97B90324D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7" t="7918" r="13591" b="44875"/>
          <a:stretch>
            <a:fillRect/>
          </a:stretch>
        </p:blipFill>
        <p:spPr bwMode="auto">
          <a:xfrm>
            <a:off x="6273241" y="3035481"/>
            <a:ext cx="5389331" cy="246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481139B-8DC5-4581-8EA2-C38B7ED2E55C}"/>
              </a:ext>
            </a:extLst>
          </p:cNvPr>
          <p:cNvSpPr/>
          <p:nvPr/>
        </p:nvSpPr>
        <p:spPr>
          <a:xfrm>
            <a:off x="238125" y="919262"/>
            <a:ext cx="5027710" cy="2707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EA38A16-B3EE-419C-AE6A-1A68EFD30CE3}"/>
              </a:ext>
            </a:extLst>
          </p:cNvPr>
          <p:cNvSpPr/>
          <p:nvPr/>
        </p:nvSpPr>
        <p:spPr>
          <a:xfrm>
            <a:off x="6273241" y="2190226"/>
            <a:ext cx="5389330" cy="2100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1E9E30F-7B8A-42D6-893E-5C0E7470C764}"/>
              </a:ext>
            </a:extLst>
          </p:cNvPr>
          <p:cNvSpPr/>
          <p:nvPr/>
        </p:nvSpPr>
        <p:spPr>
          <a:xfrm>
            <a:off x="6246516" y="3707411"/>
            <a:ext cx="5491426" cy="1797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CC4C5922-38C0-4A13-A9CA-8FA8A08579A9}"/>
              </a:ext>
            </a:extLst>
          </p:cNvPr>
          <p:cNvSpPr/>
          <p:nvPr/>
        </p:nvSpPr>
        <p:spPr>
          <a:xfrm>
            <a:off x="1098119" y="3398593"/>
            <a:ext cx="3239089" cy="2540145"/>
          </a:xfrm>
          <a:prstGeom prst="wedgeRectCallout">
            <a:avLst>
              <a:gd name="adj1" fmla="val 106713"/>
              <a:gd name="adj2" fmla="val -336"/>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a:t>
            </a:r>
            <a:r>
              <a:rPr lang="en-US" altLang="zh-CN" dirty="0"/>
              <a:t>Diff</a:t>
            </a:r>
            <a:r>
              <a:rPr lang="zh-CN" altLang="en-US" dirty="0"/>
              <a:t>段：</a:t>
            </a:r>
            <a:endParaRPr lang="en-US" altLang="zh-CN" dirty="0"/>
          </a:p>
          <a:p>
            <a:pPr marL="285750" indent="-285750" algn="just">
              <a:buFont typeface="Arial" panose="020B0604020202020204" pitchFamily="34" charset="0"/>
              <a:buChar char="•"/>
            </a:pPr>
            <a:r>
              <a:rPr lang="en-US" altLang="zh-CN" dirty="0"/>
              <a:t>Diff</a:t>
            </a:r>
            <a:r>
              <a:rPr lang="zh-CN" altLang="en-US" dirty="0"/>
              <a:t>头（红框中第一行）</a:t>
            </a:r>
            <a:endParaRPr lang="en-US" altLang="zh-CN" dirty="0"/>
          </a:p>
          <a:p>
            <a:pPr marL="285750" indent="-285750" algn="just">
              <a:buFont typeface="Arial" panose="020B0604020202020204" pitchFamily="34" charset="0"/>
              <a:buChar char="•"/>
            </a:pPr>
            <a:r>
              <a:rPr lang="zh-CN" altLang="en-US" dirty="0"/>
              <a:t>补丁代码中的增加代码（ “</a:t>
            </a:r>
            <a:r>
              <a:rPr lang="en-US" altLang="zh-CN" dirty="0"/>
              <a:t>+</a:t>
            </a:r>
            <a:r>
              <a:rPr lang="zh-CN" altLang="en-US" dirty="0"/>
              <a:t>”开头行）</a:t>
            </a:r>
            <a:endParaRPr lang="en-US" altLang="zh-CN" dirty="0"/>
          </a:p>
          <a:p>
            <a:pPr marL="285750" indent="-285750" algn="just">
              <a:buFont typeface="Arial" panose="020B0604020202020204" pitchFamily="34" charset="0"/>
              <a:buChar char="•"/>
            </a:pPr>
            <a:r>
              <a:rPr lang="zh-CN" altLang="en-US" dirty="0"/>
              <a:t>补丁代码中的删除代码（ “</a:t>
            </a:r>
            <a:r>
              <a:rPr lang="en-US" altLang="zh-CN" dirty="0"/>
              <a:t>-</a:t>
            </a:r>
            <a:r>
              <a:rPr lang="zh-CN" altLang="en-US" dirty="0"/>
              <a:t>”开头行，即漏洞代码）</a:t>
            </a:r>
            <a:endParaRPr lang="en-US" altLang="zh-CN" dirty="0"/>
          </a:p>
          <a:p>
            <a:pPr marL="285750" indent="-285750" algn="just">
              <a:buFont typeface="Arial" panose="020B0604020202020204" pitchFamily="34" charset="0"/>
              <a:buChar char="•"/>
            </a:pPr>
            <a:r>
              <a:rPr lang="zh-CN" altLang="en-US" dirty="0"/>
              <a:t>非增加非删除代码（上下文环境）</a:t>
            </a:r>
            <a:endParaRPr lang="en-US" altLang="zh-CN" dirty="0"/>
          </a:p>
        </p:txBody>
      </p:sp>
      <p:sp>
        <p:nvSpPr>
          <p:cNvPr id="17" name="矩形 16">
            <a:extLst>
              <a:ext uri="{FF2B5EF4-FFF2-40B4-BE49-F238E27FC236}">
                <a16:creationId xmlns:a16="http://schemas.microsoft.com/office/drawing/2014/main" id="{5DAB5CB7-E330-4F96-84B9-B275B4179832}"/>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背景知识</a:t>
            </a:r>
          </a:p>
        </p:txBody>
      </p:sp>
      <p:sp>
        <p:nvSpPr>
          <p:cNvPr id="18" name="矩形 17">
            <a:extLst>
              <a:ext uri="{FF2B5EF4-FFF2-40B4-BE49-F238E27FC236}">
                <a16:creationId xmlns:a16="http://schemas.microsoft.com/office/drawing/2014/main" id="{D72A702A-79CF-4B0D-BDF9-C460AD69AA8E}"/>
              </a:ext>
            </a:extLst>
          </p:cNvPr>
          <p:cNvSpPr/>
          <p:nvPr/>
        </p:nvSpPr>
        <p:spPr>
          <a:xfrm>
            <a:off x="1734830" y="207466"/>
            <a:ext cx="1470274"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BACKGROUND</a:t>
            </a:r>
          </a:p>
        </p:txBody>
      </p:sp>
      <p:sp>
        <p:nvSpPr>
          <p:cNvPr id="19" name="矩形 18">
            <a:extLst>
              <a:ext uri="{FF2B5EF4-FFF2-40B4-BE49-F238E27FC236}">
                <a16:creationId xmlns:a16="http://schemas.microsoft.com/office/drawing/2014/main" id="{FACD6882-22B3-49E5-A90C-8575FD9FBAA1}"/>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BEB18901-CBA8-457B-AD8E-32B4299DBA0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21" name="直接连接符 20">
            <a:extLst>
              <a:ext uri="{FF2B5EF4-FFF2-40B4-BE49-F238E27FC236}">
                <a16:creationId xmlns:a16="http://schemas.microsoft.com/office/drawing/2014/main" id="{46C7B30C-4B94-40DE-B64F-830BFCDA508D}"/>
              </a:ext>
            </a:extLst>
          </p:cNvPr>
          <p:cNvCxnSpPr>
            <a:cxnSpLocks/>
          </p:cNvCxnSpPr>
          <p:nvPr/>
        </p:nvCxnSpPr>
        <p:spPr>
          <a:xfrm>
            <a:off x="3308808" y="361355"/>
            <a:ext cx="87053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7F9F168-2D45-40EE-83DE-CB1226F48913}"/>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对话气泡: 矩形 23">
            <a:extLst>
              <a:ext uri="{FF2B5EF4-FFF2-40B4-BE49-F238E27FC236}">
                <a16:creationId xmlns:a16="http://schemas.microsoft.com/office/drawing/2014/main" id="{52A7BE5C-0F90-4FA5-AE2E-28C5DCC1CC7D}"/>
              </a:ext>
            </a:extLst>
          </p:cNvPr>
          <p:cNvSpPr/>
          <p:nvPr/>
        </p:nvSpPr>
        <p:spPr>
          <a:xfrm>
            <a:off x="2222915" y="1967249"/>
            <a:ext cx="1586950" cy="433051"/>
          </a:xfrm>
          <a:prstGeom prst="wedgeRectCallout">
            <a:avLst>
              <a:gd name="adj1" fmla="val -10309"/>
              <a:gd name="adj2" fmla="val -222373"/>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一个补丁目录</a:t>
            </a:r>
            <a:endParaRPr lang="en-US" altLang="zh-CN" dirty="0"/>
          </a:p>
        </p:txBody>
      </p:sp>
      <p:sp>
        <p:nvSpPr>
          <p:cNvPr id="25" name="对话气泡: 矩形 24">
            <a:extLst>
              <a:ext uri="{FF2B5EF4-FFF2-40B4-BE49-F238E27FC236}">
                <a16:creationId xmlns:a16="http://schemas.microsoft.com/office/drawing/2014/main" id="{A9A938B0-7A74-4EB1-B018-BCB99B3BA69E}"/>
              </a:ext>
            </a:extLst>
          </p:cNvPr>
          <p:cNvSpPr/>
          <p:nvPr/>
        </p:nvSpPr>
        <p:spPr>
          <a:xfrm>
            <a:off x="9747076" y="1352697"/>
            <a:ext cx="1586950" cy="433051"/>
          </a:xfrm>
          <a:prstGeom prst="wedgeRectCallout">
            <a:avLst>
              <a:gd name="adj1" fmla="val -54861"/>
              <a:gd name="adj2" fmla="val 14551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一个补丁文件</a:t>
            </a:r>
            <a:endParaRPr lang="en-US" altLang="zh-CN" dirty="0"/>
          </a:p>
        </p:txBody>
      </p:sp>
      <p:cxnSp>
        <p:nvCxnSpPr>
          <p:cNvPr id="11" name="连接符: 曲线 10">
            <a:extLst>
              <a:ext uri="{FF2B5EF4-FFF2-40B4-BE49-F238E27FC236}">
                <a16:creationId xmlns:a16="http://schemas.microsoft.com/office/drawing/2014/main" id="{BA02831B-96A6-4FCF-8D30-0D912F187A5F}"/>
              </a:ext>
            </a:extLst>
          </p:cNvPr>
          <p:cNvCxnSpPr>
            <a:cxnSpLocks/>
            <a:stCxn id="23" idx="1"/>
            <a:endCxn id="6148" idx="0"/>
          </p:cNvCxnSpPr>
          <p:nvPr/>
        </p:nvCxnSpPr>
        <p:spPr>
          <a:xfrm rot="10800000" flipH="1" flipV="1">
            <a:off x="6273241" y="2295263"/>
            <a:ext cx="2694666" cy="740218"/>
          </a:xfrm>
          <a:prstGeom prst="curvedConnector4">
            <a:avLst>
              <a:gd name="adj1" fmla="val -8483"/>
              <a:gd name="adj2" fmla="val 57095"/>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连接符: 曲线 34">
            <a:extLst>
              <a:ext uri="{FF2B5EF4-FFF2-40B4-BE49-F238E27FC236}">
                <a16:creationId xmlns:a16="http://schemas.microsoft.com/office/drawing/2014/main" id="{4084A314-E998-476D-9390-F89EB24D1FA2}"/>
              </a:ext>
            </a:extLst>
          </p:cNvPr>
          <p:cNvCxnSpPr>
            <a:cxnSpLocks/>
            <a:stCxn id="7" idx="3"/>
            <a:endCxn id="6147" idx="1"/>
          </p:cNvCxnSpPr>
          <p:nvPr/>
        </p:nvCxnSpPr>
        <p:spPr>
          <a:xfrm>
            <a:off x="5265835" y="1054644"/>
            <a:ext cx="1007407" cy="611041"/>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02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C23190F-86C2-4B8E-99BE-2EEA0B760673}"/>
              </a:ext>
            </a:extLst>
          </p:cNvPr>
          <p:cNvGraphicFramePr>
            <a:graphicFrameLocks noGrp="1"/>
          </p:cNvGraphicFramePr>
          <p:nvPr>
            <p:extLst>
              <p:ext uri="{D42A27DB-BD31-4B8C-83A1-F6EECF244321}">
                <p14:modId xmlns:p14="http://schemas.microsoft.com/office/powerpoint/2010/main" val="1137436900"/>
              </p:ext>
            </p:extLst>
          </p:nvPr>
        </p:nvGraphicFramePr>
        <p:xfrm>
          <a:off x="1854724" y="1682314"/>
          <a:ext cx="8482553" cy="3493373"/>
        </p:xfrm>
        <a:graphic>
          <a:graphicData uri="http://schemas.openxmlformats.org/drawingml/2006/table">
            <a:tbl>
              <a:tblPr firstRow="1" bandRow="1">
                <a:tableStyleId>{21E4AEA4-8DFA-4A89-87EB-49C32662AFE0}</a:tableStyleId>
              </a:tblPr>
              <a:tblGrid>
                <a:gridCol w="4987704">
                  <a:extLst>
                    <a:ext uri="{9D8B030D-6E8A-4147-A177-3AD203B41FA5}">
                      <a16:colId xmlns:a16="http://schemas.microsoft.com/office/drawing/2014/main" val="3165801263"/>
                    </a:ext>
                  </a:extLst>
                </a:gridCol>
                <a:gridCol w="1932953">
                  <a:extLst>
                    <a:ext uri="{9D8B030D-6E8A-4147-A177-3AD203B41FA5}">
                      <a16:colId xmlns:a16="http://schemas.microsoft.com/office/drawing/2014/main" val="2155371961"/>
                    </a:ext>
                  </a:extLst>
                </a:gridCol>
                <a:gridCol w="1561896">
                  <a:extLst>
                    <a:ext uri="{9D8B030D-6E8A-4147-A177-3AD203B41FA5}">
                      <a16:colId xmlns:a16="http://schemas.microsoft.com/office/drawing/2014/main" val="1057443173"/>
                    </a:ext>
                  </a:extLst>
                </a:gridCol>
              </a:tblGrid>
              <a:tr h="643980">
                <a:tc>
                  <a:txBody>
                    <a:bodyPr/>
                    <a:lstStyle/>
                    <a:p>
                      <a:pPr marL="15875" algn="ctr">
                        <a:lnSpc>
                          <a:spcPts val="2000"/>
                        </a:lnSpc>
                        <a:spcAft>
                          <a:spcPts val="0"/>
                        </a:spcAft>
                      </a:pPr>
                      <a:r>
                        <a:rPr lang="zh-CN" altLang="en-US" sz="1800" kern="0" dirty="0"/>
                        <a:t>网站</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zh-CN" altLang="en-US" sz="1800" kern="0" dirty="0"/>
                        <a:t>数量</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zh-CN" altLang="en-US" sz="1800" kern="0" dirty="0"/>
                        <a:t>百分比</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324271077"/>
                  </a:ext>
                </a:extLst>
              </a:tr>
              <a:tr h="1323248">
                <a:tc>
                  <a:txBody>
                    <a:bodyPr/>
                    <a:lstStyle/>
                    <a:p>
                      <a:pPr algn="ctr">
                        <a:lnSpc>
                          <a:spcPts val="2000"/>
                        </a:lnSpc>
                        <a:spcAft>
                          <a:spcPts val="0"/>
                        </a:spcAft>
                      </a:pPr>
                      <a:r>
                        <a:rPr lang="en-US" sz="1800" kern="0" dirty="0"/>
                        <a:t>git.kernel.org</a:t>
                      </a:r>
                    </a:p>
                    <a:p>
                      <a:pPr algn="ctr">
                        <a:lnSpc>
                          <a:spcPts val="2000"/>
                        </a:lnSpc>
                        <a:spcAft>
                          <a:spcPts val="0"/>
                        </a:spcAft>
                      </a:pPr>
                      <a:r>
                        <a:rPr lang="en-US" sz="1800" kern="0" dirty="0"/>
                        <a:t>（</a:t>
                      </a:r>
                      <a:r>
                        <a:rPr lang="zh-CN" altLang="en-US" sz="1800" kern="0" dirty="0"/>
                        <a:t>有</a:t>
                      </a:r>
                      <a:r>
                        <a:rPr lang="en-US" altLang="zh-CN" sz="1800" kern="0" dirty="0"/>
                        <a:t>BM</a:t>
                      </a:r>
                      <a:r>
                        <a:rPr lang="zh-CN" altLang="en-US" sz="1800" kern="0" dirty="0"/>
                        <a:t>文件，有</a:t>
                      </a:r>
                      <a:r>
                        <a:rPr lang="en-US" altLang="zh-CN" sz="1800" kern="0" dirty="0"/>
                        <a:t>BM</a:t>
                      </a:r>
                      <a:r>
                        <a:rPr lang="zh-CN" altLang="en-US" sz="1800" kern="0" dirty="0"/>
                        <a:t>文件</a:t>
                      </a:r>
                      <a:r>
                        <a:rPr lang="en-US" sz="1800" kern="0" dirty="0"/>
                        <a:t>）</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marL="10795" indent="-10795" algn="ctr">
                        <a:lnSpc>
                          <a:spcPts val="2000"/>
                        </a:lnSpc>
                        <a:spcAft>
                          <a:spcPts val="0"/>
                        </a:spcAft>
                      </a:pPr>
                      <a:r>
                        <a:rPr lang="en-US" sz="1800" kern="0" dirty="0"/>
                        <a:t>1073</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0"/>
                        <a:t>95%</a:t>
                      </a:r>
                      <a:endParaRPr lang="zh-CN" altLang="en-US" sz="1800" kern="0">
                        <a:solidFill>
                          <a:schemeClr val="tx1"/>
                        </a:solidFill>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90902324"/>
                  </a:ext>
                </a:extLst>
              </a:tr>
              <a:tr h="643980">
                <a:tc>
                  <a:txBody>
                    <a:bodyPr/>
                    <a:lstStyle/>
                    <a:p>
                      <a:pPr algn="ctr">
                        <a:lnSpc>
                          <a:spcPts val="2000"/>
                        </a:lnSpc>
                        <a:spcAft>
                          <a:spcPts val="0"/>
                        </a:spcAft>
                      </a:pPr>
                      <a:r>
                        <a:rPr lang="en-US" sz="1800" kern="0" dirty="0"/>
                        <a:t>github.com</a:t>
                      </a:r>
                    </a:p>
                    <a:p>
                      <a:pPr algn="ctr">
                        <a:lnSpc>
                          <a:spcPts val="2000"/>
                        </a:lnSpc>
                        <a:spcAft>
                          <a:spcPts val="0"/>
                        </a:spcAft>
                      </a:pPr>
                      <a:r>
                        <a:rPr lang="zh-CN" altLang="en-US" sz="1800" kern="0" dirty="0"/>
                        <a:t>（有</a:t>
                      </a:r>
                      <a:r>
                        <a:rPr lang="en-US" altLang="zh-CN" sz="1800" kern="0" dirty="0"/>
                        <a:t>BM</a:t>
                      </a:r>
                      <a:r>
                        <a:rPr lang="zh-CN" altLang="en-US" sz="1800" kern="0" dirty="0"/>
                        <a:t>文件，无</a:t>
                      </a:r>
                      <a:r>
                        <a:rPr lang="en-US" altLang="zh-CN" sz="1800" kern="0" dirty="0"/>
                        <a:t>AM</a:t>
                      </a:r>
                      <a:r>
                        <a:rPr lang="zh-CN" altLang="en-US" sz="1800" kern="0" dirty="0"/>
                        <a:t>文件）</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marL="10795" indent="-10795" algn="ctr">
                        <a:lnSpc>
                          <a:spcPts val="2000"/>
                        </a:lnSpc>
                        <a:spcAft>
                          <a:spcPts val="0"/>
                        </a:spcAft>
                      </a:pPr>
                      <a:r>
                        <a:rPr lang="en-US" sz="1800" kern="0" dirty="0"/>
                        <a:t>43</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0" dirty="0"/>
                        <a:t>4%</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97277166"/>
                  </a:ext>
                </a:extLst>
              </a:tr>
              <a:tr h="882165">
                <a:tc>
                  <a:txBody>
                    <a:bodyPr/>
                    <a:lstStyle/>
                    <a:p>
                      <a:pPr algn="ctr">
                        <a:lnSpc>
                          <a:spcPts val="2000"/>
                        </a:lnSpc>
                        <a:spcAft>
                          <a:spcPts val="0"/>
                        </a:spcAft>
                      </a:pPr>
                      <a:r>
                        <a:rPr lang="en-US" sz="1800" kern="0" dirty="0"/>
                        <a:t>patchwork.kernel.org</a:t>
                      </a:r>
                    </a:p>
                    <a:p>
                      <a:pPr algn="ctr">
                        <a:lnSpc>
                          <a:spcPts val="2000"/>
                        </a:lnSpc>
                        <a:spcAft>
                          <a:spcPts val="0"/>
                        </a:spcAft>
                      </a:pPr>
                      <a:r>
                        <a:rPr lang="zh-CN" altLang="en-US" sz="1800" kern="0" dirty="0"/>
                        <a:t>（无</a:t>
                      </a:r>
                      <a:r>
                        <a:rPr lang="en-US" altLang="zh-CN" sz="1800" kern="0" dirty="0"/>
                        <a:t>BM</a:t>
                      </a:r>
                      <a:r>
                        <a:rPr lang="zh-CN" altLang="en-US" sz="1800" kern="0" dirty="0"/>
                        <a:t>文件，无</a:t>
                      </a:r>
                      <a:r>
                        <a:rPr lang="en-US" altLang="zh-CN" sz="1800" kern="0" dirty="0"/>
                        <a:t>AM</a:t>
                      </a:r>
                      <a:r>
                        <a:rPr lang="zh-CN" altLang="en-US" sz="1800" kern="0" dirty="0"/>
                        <a:t>文件）</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marL="10795" indent="-10795" algn="ctr">
                        <a:lnSpc>
                          <a:spcPts val="2000"/>
                        </a:lnSpc>
                        <a:spcAft>
                          <a:spcPts val="0"/>
                        </a:spcAft>
                      </a:pPr>
                      <a:r>
                        <a:rPr lang="en-US" sz="1800" kern="0"/>
                        <a:t>15</a:t>
                      </a:r>
                      <a:endParaRPr lang="zh-CN" altLang="en-US" sz="1800" kern="0">
                        <a:solidFill>
                          <a:schemeClr val="tx1"/>
                        </a:solidFill>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000"/>
                        </a:lnSpc>
                        <a:spcAft>
                          <a:spcPts val="0"/>
                        </a:spcAft>
                      </a:pPr>
                      <a:r>
                        <a:rPr lang="en-US" sz="1800" kern="0" dirty="0"/>
                        <a:t>1%</a:t>
                      </a:r>
                      <a:endParaRPr lang="zh-CN" altLang="en-US" sz="1800" kern="0" dirty="0">
                        <a:solidFill>
                          <a:schemeClr val="tx1"/>
                        </a:solidFill>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7716508"/>
                  </a:ext>
                </a:extLst>
              </a:tr>
            </a:tbl>
          </a:graphicData>
        </a:graphic>
      </p:graphicFrame>
      <p:sp>
        <p:nvSpPr>
          <p:cNvPr id="19" name="矩形 18">
            <a:extLst>
              <a:ext uri="{FF2B5EF4-FFF2-40B4-BE49-F238E27FC236}">
                <a16:creationId xmlns:a16="http://schemas.microsoft.com/office/drawing/2014/main" id="{BFE80913-D2FD-4543-9DBD-80253AA9C867}"/>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24" name="矩形 23">
            <a:extLst>
              <a:ext uri="{FF2B5EF4-FFF2-40B4-BE49-F238E27FC236}">
                <a16:creationId xmlns:a16="http://schemas.microsoft.com/office/drawing/2014/main" id="{C5DCFF1D-1B56-4A8D-B9A1-AF25C84B319E}"/>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25" name="矩形 24">
            <a:extLst>
              <a:ext uri="{FF2B5EF4-FFF2-40B4-BE49-F238E27FC236}">
                <a16:creationId xmlns:a16="http://schemas.microsoft.com/office/drawing/2014/main" id="{F55D9A8E-A3F1-4212-B570-E0D29593C493}"/>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7" name="矩形 26">
            <a:extLst>
              <a:ext uri="{FF2B5EF4-FFF2-40B4-BE49-F238E27FC236}">
                <a16:creationId xmlns:a16="http://schemas.microsoft.com/office/drawing/2014/main" id="{87157BF0-8449-4DD0-9FEB-C1AA0568B588}"/>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8" name="直接连接符 27">
            <a:extLst>
              <a:ext uri="{FF2B5EF4-FFF2-40B4-BE49-F238E27FC236}">
                <a16:creationId xmlns:a16="http://schemas.microsoft.com/office/drawing/2014/main" id="{E020CB29-016C-406C-9CE4-39671886D4EB}"/>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1D57166-D0A3-416B-A1A4-EBBE5C8B9E1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3" name="对话气泡: 矩形 2">
            <a:extLst>
              <a:ext uri="{FF2B5EF4-FFF2-40B4-BE49-F238E27FC236}">
                <a16:creationId xmlns:a16="http://schemas.microsoft.com/office/drawing/2014/main" id="{56F66956-136B-4ED8-936C-50D46F6A41B3}"/>
              </a:ext>
            </a:extLst>
          </p:cNvPr>
          <p:cNvSpPr/>
          <p:nvPr/>
        </p:nvSpPr>
        <p:spPr>
          <a:xfrm>
            <a:off x="10746557" y="1917984"/>
            <a:ext cx="1348033" cy="1042031"/>
          </a:xfrm>
          <a:prstGeom prst="wedgeRectCallout">
            <a:avLst>
              <a:gd name="adj1" fmla="val -96357"/>
              <a:gd name="adj2" fmla="val 91449"/>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有</a:t>
            </a:r>
            <a:r>
              <a:rPr lang="en-US" altLang="zh-CN" dirty="0"/>
              <a:t>BM</a:t>
            </a:r>
            <a:r>
              <a:rPr lang="zh-CN" altLang="en-US" dirty="0"/>
              <a:t>文件的补丁数量占到了</a:t>
            </a:r>
            <a:r>
              <a:rPr lang="en-US" altLang="zh-CN" dirty="0"/>
              <a:t>99%</a:t>
            </a:r>
            <a:endParaRPr lang="zh-CN" altLang="en-US" dirty="0"/>
          </a:p>
        </p:txBody>
      </p:sp>
      <p:sp>
        <p:nvSpPr>
          <p:cNvPr id="4" name="流程图: 过程 3">
            <a:extLst>
              <a:ext uri="{FF2B5EF4-FFF2-40B4-BE49-F238E27FC236}">
                <a16:creationId xmlns:a16="http://schemas.microsoft.com/office/drawing/2014/main" id="{B009D3AD-EC87-4CD1-BA4C-6D79F78AEC64}"/>
              </a:ext>
            </a:extLst>
          </p:cNvPr>
          <p:cNvSpPr/>
          <p:nvPr/>
        </p:nvSpPr>
        <p:spPr>
          <a:xfrm>
            <a:off x="8983744" y="2601798"/>
            <a:ext cx="1112363" cy="1583703"/>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18776F1-1D09-407B-9C95-37E7AD0615DF}"/>
              </a:ext>
            </a:extLst>
          </p:cNvPr>
          <p:cNvSpPr txBox="1"/>
          <p:nvPr/>
        </p:nvSpPr>
        <p:spPr>
          <a:xfrm>
            <a:off x="4618672" y="1220648"/>
            <a:ext cx="2954655" cy="461665"/>
          </a:xfrm>
          <a:prstGeom prst="rect">
            <a:avLst/>
          </a:prstGeom>
          <a:noFill/>
        </p:spPr>
        <p:txBody>
          <a:bodyPr wrap="none" rtlCol="0">
            <a:spAutoFit/>
          </a:bodyPr>
          <a:lstStyle/>
          <a:p>
            <a:pPr algn="ctr"/>
            <a:r>
              <a:rPr lang="zh-CN" altLang="en-US" sz="2400" b="1" kern="0" dirty="0">
                <a:latin typeface="微软雅黑" panose="020B0503020204020204" pitchFamily="34" charset="-122"/>
                <a:ea typeface="微软雅黑" panose="020B0503020204020204" pitchFamily="34" charset="-122"/>
              </a:rPr>
              <a:t>补丁代码来源分布表</a:t>
            </a:r>
          </a:p>
        </p:txBody>
      </p:sp>
    </p:spTree>
    <p:extLst>
      <p:ext uri="{BB962C8B-B14F-4D97-AF65-F5344CB8AC3E}">
        <p14:creationId xmlns:p14="http://schemas.microsoft.com/office/powerpoint/2010/main" val="294660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287"/>
            <a:ext cx="2758531" cy="777944"/>
            <a:chOff x="1163945" y="1717287"/>
            <a:chExt cx="2758531" cy="777944"/>
          </a:xfrm>
        </p:grpSpPr>
        <p:grpSp>
          <p:nvGrpSpPr>
            <p:cNvPr id="44" name="组合 43"/>
            <p:cNvGrpSpPr/>
            <p:nvPr/>
          </p:nvGrpSpPr>
          <p:grpSpPr>
            <a:xfrm>
              <a:off x="2003404" y="1717287"/>
              <a:ext cx="1919072" cy="777944"/>
              <a:chOff x="1800204" y="2885687"/>
              <a:chExt cx="1919072" cy="777944"/>
            </a:xfrm>
          </p:grpSpPr>
          <p:sp>
            <p:nvSpPr>
              <p:cNvPr id="45" name="矩形 44"/>
              <p:cNvSpPr/>
              <p:nvPr/>
            </p:nvSpPr>
            <p:spPr>
              <a:xfrm>
                <a:off x="1800204"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毕设引言</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01</a:t>
                </a:r>
              </a:p>
            </p:txBody>
          </p:sp>
        </p:grpSp>
      </p:grpSp>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3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4194146"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漏洞数据获取与筛选：第五步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3159312"/>
            <a:ext cx="8278174" cy="777457"/>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第三章中，确定了重点考虑的特征因子，通过“特征因子爬虫工具”，得到</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所有</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的特征因子。</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86CDD13E-353B-442B-A466-BC5FDBBA0BD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70CEF3B9-037F-496C-AF12-21A8307F92DF}"/>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CB2525C4-7883-4FFA-93D5-AB8B82A71DA0}"/>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7E9E494F-C12E-4D15-8588-BFFBBD452110}"/>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E9C195A5-437D-4832-B67D-FE0AE859345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9B35515-1143-4240-A06D-589ACFC467AF}"/>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11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507CB2F-57E6-4A03-A661-0FB3594FC669}"/>
              </a:ext>
            </a:extLst>
          </p:cNvPr>
          <p:cNvGrpSpPr/>
          <p:nvPr/>
        </p:nvGrpSpPr>
        <p:grpSpPr>
          <a:xfrm>
            <a:off x="169495" y="1122840"/>
            <a:ext cx="11844705" cy="4612320"/>
            <a:chOff x="169495" y="794078"/>
            <a:chExt cx="11844705" cy="4612320"/>
          </a:xfrm>
        </p:grpSpPr>
        <p:pic>
          <p:nvPicPr>
            <p:cNvPr id="7170" name="Picture 2">
              <a:extLst>
                <a:ext uri="{FF2B5EF4-FFF2-40B4-BE49-F238E27FC236}">
                  <a16:creationId xmlns:a16="http://schemas.microsoft.com/office/drawing/2014/main" id="{8044D85A-E884-4E9E-82FB-7857CE56E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6748"/>
            <a:stretch>
              <a:fillRect/>
            </a:stretch>
          </p:blipFill>
          <p:spPr bwMode="auto">
            <a:xfrm>
              <a:off x="169495" y="794078"/>
              <a:ext cx="11844705" cy="197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FC09132D-88FC-4B67-839E-0573B6B21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6475"/>
            <a:stretch>
              <a:fillRect/>
            </a:stretch>
          </p:blipFill>
          <p:spPr bwMode="auto">
            <a:xfrm>
              <a:off x="169495" y="3429000"/>
              <a:ext cx="11844705" cy="197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矩形 13">
            <a:extLst>
              <a:ext uri="{FF2B5EF4-FFF2-40B4-BE49-F238E27FC236}">
                <a16:creationId xmlns:a16="http://schemas.microsoft.com/office/drawing/2014/main" id="{197BF876-2FCC-43FD-9308-1AA17495EBB4}"/>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5" name="矩形 14">
            <a:extLst>
              <a:ext uri="{FF2B5EF4-FFF2-40B4-BE49-F238E27FC236}">
                <a16:creationId xmlns:a16="http://schemas.microsoft.com/office/drawing/2014/main" id="{9BBB9010-7B7E-4434-AA5F-7B1160EFBB6E}"/>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6" name="矩形 15">
            <a:extLst>
              <a:ext uri="{FF2B5EF4-FFF2-40B4-BE49-F238E27FC236}">
                <a16:creationId xmlns:a16="http://schemas.microsoft.com/office/drawing/2014/main" id="{3D9E2A6B-5EF5-4F9D-B964-053DD045D265}"/>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7" name="矩形 16">
            <a:extLst>
              <a:ext uri="{FF2B5EF4-FFF2-40B4-BE49-F238E27FC236}">
                <a16:creationId xmlns:a16="http://schemas.microsoft.com/office/drawing/2014/main" id="{BBD9D018-0470-4E20-ADE3-4EE9B5280987}"/>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9" name="直接连接符 18">
            <a:extLst>
              <a:ext uri="{FF2B5EF4-FFF2-40B4-BE49-F238E27FC236}">
                <a16:creationId xmlns:a16="http://schemas.microsoft.com/office/drawing/2014/main" id="{6D2FB132-942E-4012-B998-9123C7ED9DA5}"/>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319F4CB-1EBD-4EE8-BB06-77DF25FF06B5}"/>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漏洞数据纠正</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33382"/>
            <a:ext cx="8278174" cy="2217851"/>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通过“代码定位工具”，将</a:t>
            </a:r>
            <a:r>
              <a:rPr lang="en-US" altLang="zh-CN" kern="0" dirty="0">
                <a:latin typeface="微软雅黑" panose="020B0503020204020204" pitchFamily="34" charset="-122"/>
                <a:ea typeface="微软雅黑" panose="020B0503020204020204" pitchFamily="34" charset="-122"/>
                <a:cs typeface="微软雅黑"/>
              </a:rPr>
              <a:t>BM</a:t>
            </a:r>
            <a:r>
              <a:rPr lang="zh-CN" altLang="en-US" kern="0" dirty="0">
                <a:latin typeface="微软雅黑" panose="020B0503020204020204" pitchFamily="34" charset="-122"/>
                <a:ea typeface="微软雅黑" panose="020B0503020204020204" pitchFamily="34" charset="-122"/>
                <a:cs typeface="微软雅黑"/>
              </a:rPr>
              <a:t>文件的模块信息提炼得到</a:t>
            </a:r>
            <a:r>
              <a:rPr lang="en-US" altLang="zh-CN" kern="0" dirty="0">
                <a:latin typeface="微软雅黑" panose="020B0503020204020204" pitchFamily="34" charset="-122"/>
                <a:ea typeface="微软雅黑" panose="020B0503020204020204" pitchFamily="34" charset="-122"/>
                <a:cs typeface="微软雅黑"/>
              </a:rPr>
              <a:t>Module-BM</a:t>
            </a:r>
            <a:r>
              <a:rPr lang="zh-CN" altLang="en-US" kern="0" dirty="0">
                <a:latin typeface="微软雅黑" panose="020B0503020204020204" pitchFamily="34" charset="-122"/>
                <a:ea typeface="微软雅黑" panose="020B0503020204020204" pitchFamily="34" charset="-122"/>
                <a:cs typeface="微软雅黑"/>
              </a:rPr>
              <a:t>文件（存储</a:t>
            </a:r>
            <a:r>
              <a:rPr lang="en-US" altLang="zh-CN" kern="0" dirty="0">
                <a:latin typeface="微软雅黑" panose="020B0503020204020204" pitchFamily="34" charset="-122"/>
                <a:ea typeface="微软雅黑" panose="020B0503020204020204" pitchFamily="34" charset="-122"/>
                <a:cs typeface="微软雅黑"/>
              </a:rPr>
              <a:t>BM</a:t>
            </a:r>
            <a:r>
              <a:rPr lang="zh-CN" altLang="en-US" kern="0" dirty="0">
                <a:latin typeface="微软雅黑" panose="020B0503020204020204" pitchFamily="34" charset="-122"/>
                <a:ea typeface="微软雅黑" panose="020B0503020204020204" pitchFamily="34" charset="-122"/>
                <a:cs typeface="微软雅黑"/>
              </a:rPr>
              <a:t>文件的模块的关键信息的文件），其中包含模块是结构体还是函数、返回值（函数具有）、模块名、起始行号、结束行号。此外，在</a:t>
            </a:r>
            <a:r>
              <a:rPr lang="en-US" altLang="zh-CN" kern="0" dirty="0">
                <a:latin typeface="微软雅黑" panose="020B0503020204020204" pitchFamily="34" charset="-122"/>
                <a:ea typeface="微软雅黑" panose="020B0503020204020204" pitchFamily="34" charset="-122"/>
                <a:cs typeface="微软雅黑"/>
              </a:rPr>
              <a:t>Module-Diff</a:t>
            </a:r>
            <a:r>
              <a:rPr lang="zh-CN" altLang="en-US" kern="0" dirty="0">
                <a:latin typeface="微软雅黑" panose="020B0503020204020204" pitchFamily="34" charset="-122"/>
                <a:ea typeface="微软雅黑" panose="020B0503020204020204" pitchFamily="34" charset="-122"/>
                <a:cs typeface="微软雅黑"/>
              </a:rPr>
              <a:t>文件中（存储</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段所在模块的关键信息的文件）可以看到每个</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段所在模块的关键信息，每一行代表一个</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段所在模块的信息，若该行为空，则说明这段代码处于全局中。通过</a:t>
            </a:r>
            <a:r>
              <a:rPr lang="en-US" altLang="zh-CN" kern="0" dirty="0" err="1">
                <a:latin typeface="微软雅黑" panose="020B0503020204020204" pitchFamily="34" charset="-122"/>
                <a:ea typeface="微软雅黑" panose="020B0503020204020204" pitchFamily="34" charset="-122"/>
                <a:cs typeface="微软雅黑"/>
              </a:rPr>
              <a:t>Moddle</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文件来解决补丁代码中</a:t>
            </a:r>
            <a:r>
              <a:rPr lang="en-US" altLang="zh-CN" kern="0" dirty="0">
                <a:latin typeface="微软雅黑" panose="020B0503020204020204" pitchFamily="34" charset="-122"/>
                <a:ea typeface="微软雅黑" panose="020B0503020204020204" pitchFamily="34" charset="-122"/>
                <a:cs typeface="微软雅黑"/>
              </a:rPr>
              <a:t>Diff</a:t>
            </a:r>
            <a:r>
              <a:rPr lang="zh-CN" altLang="en-US" kern="0" dirty="0">
                <a:latin typeface="微软雅黑" panose="020B0503020204020204" pitchFamily="34" charset="-122"/>
                <a:ea typeface="微软雅黑" panose="020B0503020204020204" pitchFamily="34" charset="-122"/>
                <a:cs typeface="微软雅黑"/>
              </a:rPr>
              <a:t>头存在错误的问题。</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DF1DD36D-38D1-4C83-9819-92AD33B64E49}"/>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64A2F369-7D90-4694-9270-E2229DDEAB9E}"/>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55F7EA6-0996-4ED2-B2D1-F4E8C7710611}"/>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4CDCA0A6-55A3-4EB5-B16B-B3BBD08C0674}"/>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80DDCD12-EE80-47DE-8BC4-C95B6D6C2A1F}"/>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A3A0D3-230D-4EB7-89A2-6C5C69038405}"/>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633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4">
            <a:extLst>
              <a:ext uri="{FF2B5EF4-FFF2-40B4-BE49-F238E27FC236}">
                <a16:creationId xmlns:a16="http://schemas.microsoft.com/office/drawing/2014/main" id="{BDF26E35-3CDA-4A0A-8985-B9E21082C6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 t="35143" r="46654" b="14507"/>
          <a:stretch/>
        </p:blipFill>
        <p:spPr bwMode="auto">
          <a:xfrm>
            <a:off x="169495" y="691871"/>
            <a:ext cx="4409006" cy="443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5">
            <a:extLst>
              <a:ext uri="{FF2B5EF4-FFF2-40B4-BE49-F238E27FC236}">
                <a16:creationId xmlns:a16="http://schemas.microsoft.com/office/drawing/2014/main" id="{F96EA037-3D59-4C05-B4E5-7BF08F988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6" t="7677" r="6606" b="61813"/>
          <a:stretch>
            <a:fillRect/>
          </a:stretch>
        </p:blipFill>
        <p:spPr bwMode="auto">
          <a:xfrm>
            <a:off x="4741848" y="2837468"/>
            <a:ext cx="7272351" cy="25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E291CA24-D20F-4D59-8F73-B6B0CC9A8273}"/>
              </a:ext>
            </a:extLst>
          </p:cNvPr>
          <p:cNvSpPr/>
          <p:nvPr/>
        </p:nvSpPr>
        <p:spPr>
          <a:xfrm>
            <a:off x="169495" y="3181949"/>
            <a:ext cx="2431205" cy="2470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1CB1CF9-E647-46CE-A88F-326BA3429136}"/>
              </a:ext>
            </a:extLst>
          </p:cNvPr>
          <p:cNvSpPr/>
          <p:nvPr/>
        </p:nvSpPr>
        <p:spPr>
          <a:xfrm>
            <a:off x="164024" y="4231659"/>
            <a:ext cx="2431205" cy="2470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445991E-70F1-470B-96A9-1399BC55AFF5}"/>
              </a:ext>
            </a:extLst>
          </p:cNvPr>
          <p:cNvSpPr/>
          <p:nvPr/>
        </p:nvSpPr>
        <p:spPr>
          <a:xfrm>
            <a:off x="4714255" y="2806251"/>
            <a:ext cx="4137514" cy="227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89E5E6D-15B5-4B49-8751-76FDB89079B9}"/>
              </a:ext>
            </a:extLst>
          </p:cNvPr>
          <p:cNvSpPr/>
          <p:nvPr/>
        </p:nvSpPr>
        <p:spPr>
          <a:xfrm>
            <a:off x="4714255" y="3005286"/>
            <a:ext cx="4137514" cy="227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DB0AE0D-51F5-41D8-8E07-F3E43F144A0F}"/>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26" name="矩形 25">
            <a:extLst>
              <a:ext uri="{FF2B5EF4-FFF2-40B4-BE49-F238E27FC236}">
                <a16:creationId xmlns:a16="http://schemas.microsoft.com/office/drawing/2014/main" id="{1337BD9A-B62C-4BAB-A668-B5F3343C2669}"/>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27" name="矩形 26">
            <a:extLst>
              <a:ext uri="{FF2B5EF4-FFF2-40B4-BE49-F238E27FC236}">
                <a16:creationId xmlns:a16="http://schemas.microsoft.com/office/drawing/2014/main" id="{28F63110-FE1A-41A0-BB13-E2839E40A27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a:extLst>
              <a:ext uri="{FF2B5EF4-FFF2-40B4-BE49-F238E27FC236}">
                <a16:creationId xmlns:a16="http://schemas.microsoft.com/office/drawing/2014/main" id="{2ADB5063-D25D-46C5-AC16-7E81F66A0128}"/>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9" name="直接连接符 28">
            <a:extLst>
              <a:ext uri="{FF2B5EF4-FFF2-40B4-BE49-F238E27FC236}">
                <a16:creationId xmlns:a16="http://schemas.microsoft.com/office/drawing/2014/main" id="{8B0A5E57-9E5F-47BA-BBAB-7593E4CC6C1C}"/>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B808C50-FFD4-489D-AE10-133843CD37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4" name="连接符: 曲线 3">
            <a:extLst>
              <a:ext uri="{FF2B5EF4-FFF2-40B4-BE49-F238E27FC236}">
                <a16:creationId xmlns:a16="http://schemas.microsoft.com/office/drawing/2014/main" id="{4712D726-DF0E-4FD4-83D7-3DC9DBF0FAA1}"/>
              </a:ext>
            </a:extLst>
          </p:cNvPr>
          <p:cNvCxnSpPr>
            <a:cxnSpLocks/>
            <a:stCxn id="15" idx="3"/>
            <a:endCxn id="17" idx="1"/>
          </p:cNvCxnSpPr>
          <p:nvPr/>
        </p:nvCxnSpPr>
        <p:spPr>
          <a:xfrm flipV="1">
            <a:off x="2600700" y="2919901"/>
            <a:ext cx="2113555" cy="385574"/>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连接符: 曲线 19">
            <a:extLst>
              <a:ext uri="{FF2B5EF4-FFF2-40B4-BE49-F238E27FC236}">
                <a16:creationId xmlns:a16="http://schemas.microsoft.com/office/drawing/2014/main" id="{65BA1602-BB7F-44FF-9EED-9D7459C6F6F9}"/>
              </a:ext>
            </a:extLst>
          </p:cNvPr>
          <p:cNvCxnSpPr>
            <a:cxnSpLocks/>
            <a:stCxn id="16" idx="3"/>
            <a:endCxn id="19" idx="1"/>
          </p:cNvCxnSpPr>
          <p:nvPr/>
        </p:nvCxnSpPr>
        <p:spPr>
          <a:xfrm flipV="1">
            <a:off x="2595229" y="3118936"/>
            <a:ext cx="2119026" cy="1236249"/>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371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7808AC3D-4CF7-47C2-BA67-96877B8A4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 t="7698" r="2844" b="37224"/>
          <a:stretch>
            <a:fillRect/>
          </a:stretch>
        </p:blipFill>
        <p:spPr bwMode="auto">
          <a:xfrm>
            <a:off x="169494" y="776172"/>
            <a:ext cx="7751429" cy="468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2">
            <a:extLst>
              <a:ext uri="{FF2B5EF4-FFF2-40B4-BE49-F238E27FC236}">
                <a16:creationId xmlns:a16="http://schemas.microsoft.com/office/drawing/2014/main" id="{168C915E-E22F-4638-9D52-268A325F4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5" t="12068" r="41650" b="75267"/>
          <a:stretch>
            <a:fillRect/>
          </a:stretch>
        </p:blipFill>
        <p:spPr bwMode="auto">
          <a:xfrm>
            <a:off x="6306532" y="1052992"/>
            <a:ext cx="5715974" cy="7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4C298D74-A625-48E1-9667-760E4BFE0881}"/>
              </a:ext>
            </a:extLst>
          </p:cNvPr>
          <p:cNvSpPr/>
          <p:nvPr/>
        </p:nvSpPr>
        <p:spPr>
          <a:xfrm>
            <a:off x="169494" y="1937611"/>
            <a:ext cx="3488106" cy="12175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2246CE9-33FE-4CC7-B7EC-2081B3261EF7}"/>
              </a:ext>
            </a:extLst>
          </p:cNvPr>
          <p:cNvSpPr/>
          <p:nvPr/>
        </p:nvSpPr>
        <p:spPr>
          <a:xfrm>
            <a:off x="169493" y="3376737"/>
            <a:ext cx="4760725" cy="2081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BF028F7-A1F6-4665-A4B7-8BA404AE4C12}"/>
              </a:ext>
            </a:extLst>
          </p:cNvPr>
          <p:cNvSpPr/>
          <p:nvPr/>
        </p:nvSpPr>
        <p:spPr>
          <a:xfrm>
            <a:off x="6229852" y="959378"/>
            <a:ext cx="4724094" cy="277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FF385F0-BC23-4857-8233-9F9DBC8D66A1}"/>
              </a:ext>
            </a:extLst>
          </p:cNvPr>
          <p:cNvSpPr/>
          <p:nvPr/>
        </p:nvSpPr>
        <p:spPr>
          <a:xfrm>
            <a:off x="6229852" y="1243842"/>
            <a:ext cx="5629068" cy="254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08EB798-890E-45CB-8148-771B44E6F5FA}"/>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26" name="矩形 25">
            <a:extLst>
              <a:ext uri="{FF2B5EF4-FFF2-40B4-BE49-F238E27FC236}">
                <a16:creationId xmlns:a16="http://schemas.microsoft.com/office/drawing/2014/main" id="{8C06156C-C4CC-45A5-B405-333D1F043F4C}"/>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27" name="矩形 26">
            <a:extLst>
              <a:ext uri="{FF2B5EF4-FFF2-40B4-BE49-F238E27FC236}">
                <a16:creationId xmlns:a16="http://schemas.microsoft.com/office/drawing/2014/main" id="{93D77819-B8AE-49C8-AD8A-38F815513A4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a:extLst>
              <a:ext uri="{FF2B5EF4-FFF2-40B4-BE49-F238E27FC236}">
                <a16:creationId xmlns:a16="http://schemas.microsoft.com/office/drawing/2014/main" id="{014599FF-82CA-49E7-B83B-9377B55168BD}"/>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9" name="直接连接符 28">
            <a:extLst>
              <a:ext uri="{FF2B5EF4-FFF2-40B4-BE49-F238E27FC236}">
                <a16:creationId xmlns:a16="http://schemas.microsoft.com/office/drawing/2014/main" id="{386532CE-DE25-43CF-B7CD-A09FC3260999}"/>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D455323-81F2-4D04-9879-83B88199394E}"/>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cxnSp>
        <p:nvCxnSpPr>
          <p:cNvPr id="3" name="连接符: 曲线 2">
            <a:extLst>
              <a:ext uri="{FF2B5EF4-FFF2-40B4-BE49-F238E27FC236}">
                <a16:creationId xmlns:a16="http://schemas.microsoft.com/office/drawing/2014/main" id="{FC4A0B9B-A626-4A43-8513-027B5E2A2795}"/>
              </a:ext>
            </a:extLst>
          </p:cNvPr>
          <p:cNvCxnSpPr>
            <a:cxnSpLocks/>
            <a:stCxn id="14" idx="3"/>
            <a:endCxn id="17" idx="1"/>
          </p:cNvCxnSpPr>
          <p:nvPr/>
        </p:nvCxnSpPr>
        <p:spPr>
          <a:xfrm flipV="1">
            <a:off x="3657600" y="1098222"/>
            <a:ext cx="2572252" cy="1448182"/>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连接符: 曲线 17">
            <a:extLst>
              <a:ext uri="{FF2B5EF4-FFF2-40B4-BE49-F238E27FC236}">
                <a16:creationId xmlns:a16="http://schemas.microsoft.com/office/drawing/2014/main" id="{A0A2D0C2-F889-4A21-A47E-97BD4533A6F4}"/>
              </a:ext>
            </a:extLst>
          </p:cNvPr>
          <p:cNvCxnSpPr>
            <a:cxnSpLocks/>
            <a:stCxn id="15" idx="3"/>
            <a:endCxn id="19" idx="1"/>
          </p:cNvCxnSpPr>
          <p:nvPr/>
        </p:nvCxnSpPr>
        <p:spPr>
          <a:xfrm flipV="1">
            <a:off x="4930218" y="1370919"/>
            <a:ext cx="1299634" cy="3046506"/>
          </a:xfrm>
          <a:prstGeom prst="curvedConnector3">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4709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612A4FA-BD00-4676-8F26-8D6BC21A519B}"/>
              </a:ext>
            </a:extLst>
          </p:cNvPr>
          <p:cNvGraphicFramePr>
            <a:graphicFrameLocks noGrp="1"/>
          </p:cNvGraphicFramePr>
          <p:nvPr>
            <p:extLst>
              <p:ext uri="{D42A27DB-BD31-4B8C-83A1-F6EECF244321}">
                <p14:modId xmlns:p14="http://schemas.microsoft.com/office/powerpoint/2010/main" val="708287167"/>
              </p:ext>
            </p:extLst>
          </p:nvPr>
        </p:nvGraphicFramePr>
        <p:xfrm>
          <a:off x="2615415" y="1182327"/>
          <a:ext cx="6961170" cy="5322910"/>
        </p:xfrm>
        <a:graphic>
          <a:graphicData uri="http://schemas.openxmlformats.org/drawingml/2006/table">
            <a:tbl>
              <a:tblPr firstRow="1" bandRow="1">
                <a:tableStyleId>{21E4AEA4-8DFA-4A89-87EB-49C32662AFE0}</a:tableStyleId>
              </a:tblPr>
              <a:tblGrid>
                <a:gridCol w="2320390">
                  <a:extLst>
                    <a:ext uri="{9D8B030D-6E8A-4147-A177-3AD203B41FA5}">
                      <a16:colId xmlns:a16="http://schemas.microsoft.com/office/drawing/2014/main" val="3405006569"/>
                    </a:ext>
                  </a:extLst>
                </a:gridCol>
                <a:gridCol w="2320390">
                  <a:extLst>
                    <a:ext uri="{9D8B030D-6E8A-4147-A177-3AD203B41FA5}">
                      <a16:colId xmlns:a16="http://schemas.microsoft.com/office/drawing/2014/main" val="4020381248"/>
                    </a:ext>
                  </a:extLst>
                </a:gridCol>
                <a:gridCol w="2320390">
                  <a:extLst>
                    <a:ext uri="{9D8B030D-6E8A-4147-A177-3AD203B41FA5}">
                      <a16:colId xmlns:a16="http://schemas.microsoft.com/office/drawing/2014/main" val="3203014606"/>
                    </a:ext>
                  </a:extLst>
                </a:gridCol>
              </a:tblGrid>
              <a:tr h="532291">
                <a:tc>
                  <a:txBody>
                    <a:bodyPr/>
                    <a:lstStyle/>
                    <a:p>
                      <a:pPr algn="ctr">
                        <a:lnSpc>
                          <a:spcPts val="2000"/>
                        </a:lnSpc>
                        <a:spcAft>
                          <a:spcPts val="0"/>
                        </a:spcAft>
                      </a:pPr>
                      <a:r>
                        <a:rPr lang="zh-CN" altLang="en-US" dirty="0"/>
                        <a:t>文件类型</a:t>
                      </a:r>
                    </a:p>
                  </a:txBody>
                  <a:tcPr marL="68580" marR="68580" marT="0" marB="0" anchor="ctr"/>
                </a:tc>
                <a:tc>
                  <a:txBody>
                    <a:bodyPr/>
                    <a:lstStyle/>
                    <a:p>
                      <a:pPr algn="ctr">
                        <a:lnSpc>
                          <a:spcPts val="2000"/>
                        </a:lnSpc>
                        <a:spcAft>
                          <a:spcPts val="0"/>
                        </a:spcAft>
                      </a:pPr>
                      <a:r>
                        <a:rPr lang="zh-CN" altLang="en-US" dirty="0"/>
                        <a:t>数量</a:t>
                      </a:r>
                    </a:p>
                  </a:txBody>
                  <a:tcPr marL="68580" marR="68580" marT="0" marB="0" anchor="ctr"/>
                </a:tc>
                <a:tc>
                  <a:txBody>
                    <a:bodyPr/>
                    <a:lstStyle/>
                    <a:p>
                      <a:pPr algn="ctr">
                        <a:lnSpc>
                          <a:spcPts val="2000"/>
                        </a:lnSpc>
                        <a:spcAft>
                          <a:spcPts val="0"/>
                        </a:spcAft>
                      </a:pPr>
                      <a:r>
                        <a:rPr lang="zh-CN" altLang="en-US" dirty="0"/>
                        <a:t>百分比</a:t>
                      </a:r>
                    </a:p>
                  </a:txBody>
                  <a:tcPr marL="68580" marR="68580" marT="0" marB="0" anchor="ctr"/>
                </a:tc>
                <a:extLst>
                  <a:ext uri="{0D108BD9-81ED-4DB2-BD59-A6C34878D82A}">
                    <a16:rowId xmlns:a16="http://schemas.microsoft.com/office/drawing/2014/main" val="1612679560"/>
                  </a:ext>
                </a:extLst>
              </a:tr>
              <a:tr h="532291">
                <a:tc>
                  <a:txBody>
                    <a:bodyPr/>
                    <a:lstStyle/>
                    <a:p>
                      <a:pPr algn="ctr">
                        <a:lnSpc>
                          <a:spcPts val="2000"/>
                        </a:lnSpc>
                        <a:spcAft>
                          <a:spcPts val="0"/>
                        </a:spcAft>
                      </a:pPr>
                      <a:r>
                        <a:rPr lang="zh-CN" altLang="en-US" dirty="0"/>
                        <a:t>无后缀</a:t>
                      </a:r>
                    </a:p>
                  </a:txBody>
                  <a:tcPr marL="68580" marR="68580" marT="0" marB="0" anchor="ctr"/>
                </a:tc>
                <a:tc>
                  <a:txBody>
                    <a:bodyPr/>
                    <a:lstStyle/>
                    <a:p>
                      <a:pPr algn="ctr">
                        <a:lnSpc>
                          <a:spcPts val="2000"/>
                        </a:lnSpc>
                        <a:spcAft>
                          <a:spcPts val="0"/>
                        </a:spcAft>
                      </a:pPr>
                      <a:r>
                        <a:rPr lang="en-US" dirty="0"/>
                        <a:t>4799</a:t>
                      </a:r>
                      <a:endParaRPr lang="zh-CN" altLang="en-US" dirty="0"/>
                    </a:p>
                  </a:txBody>
                  <a:tcPr marL="68580" marR="68580" marT="0" marB="0" anchor="ctr"/>
                </a:tc>
                <a:tc>
                  <a:txBody>
                    <a:bodyPr/>
                    <a:lstStyle/>
                    <a:p>
                      <a:pPr algn="ctr">
                        <a:lnSpc>
                          <a:spcPts val="2000"/>
                        </a:lnSpc>
                        <a:spcAft>
                          <a:spcPts val="0"/>
                        </a:spcAft>
                      </a:pPr>
                      <a:r>
                        <a:rPr lang="en-US"/>
                        <a:t>10%</a:t>
                      </a:r>
                      <a:endParaRPr lang="zh-CN" altLang="en-US"/>
                    </a:p>
                  </a:txBody>
                  <a:tcPr marL="68580" marR="68580" marT="0" marB="0" anchor="ctr"/>
                </a:tc>
                <a:extLst>
                  <a:ext uri="{0D108BD9-81ED-4DB2-BD59-A6C34878D82A}">
                    <a16:rowId xmlns:a16="http://schemas.microsoft.com/office/drawing/2014/main" val="3688373020"/>
                  </a:ext>
                </a:extLst>
              </a:tr>
              <a:tr h="532291">
                <a:tc>
                  <a:txBody>
                    <a:bodyPr/>
                    <a:lstStyle/>
                    <a:p>
                      <a:pPr algn="ctr">
                        <a:lnSpc>
                          <a:spcPts val="2000"/>
                        </a:lnSpc>
                        <a:spcAft>
                          <a:spcPts val="0"/>
                        </a:spcAft>
                      </a:pPr>
                      <a:r>
                        <a:rPr lang="en-US"/>
                        <a:t>.c</a:t>
                      </a:r>
                      <a:endParaRPr lang="zh-CN" altLang="en-US"/>
                    </a:p>
                  </a:txBody>
                  <a:tcPr marL="68580" marR="68580" marT="0" marB="0" anchor="ctr"/>
                </a:tc>
                <a:tc>
                  <a:txBody>
                    <a:bodyPr/>
                    <a:lstStyle/>
                    <a:p>
                      <a:pPr algn="ctr">
                        <a:lnSpc>
                          <a:spcPts val="2000"/>
                        </a:lnSpc>
                        <a:spcAft>
                          <a:spcPts val="0"/>
                        </a:spcAft>
                      </a:pPr>
                      <a:r>
                        <a:rPr lang="en-US" dirty="0"/>
                        <a:t>20981</a:t>
                      </a:r>
                      <a:endParaRPr lang="zh-CN" altLang="en-US" dirty="0"/>
                    </a:p>
                  </a:txBody>
                  <a:tcPr marL="68580" marR="68580" marT="0" marB="0" anchor="ctr"/>
                </a:tc>
                <a:tc>
                  <a:txBody>
                    <a:bodyPr/>
                    <a:lstStyle/>
                    <a:p>
                      <a:pPr algn="ctr">
                        <a:lnSpc>
                          <a:spcPts val="2000"/>
                        </a:lnSpc>
                        <a:spcAft>
                          <a:spcPts val="0"/>
                        </a:spcAft>
                      </a:pPr>
                      <a:r>
                        <a:rPr lang="en-US"/>
                        <a:t>43%</a:t>
                      </a:r>
                      <a:endParaRPr lang="zh-CN" altLang="en-US"/>
                    </a:p>
                  </a:txBody>
                  <a:tcPr marL="68580" marR="68580" marT="0" marB="0" anchor="ctr"/>
                </a:tc>
                <a:extLst>
                  <a:ext uri="{0D108BD9-81ED-4DB2-BD59-A6C34878D82A}">
                    <a16:rowId xmlns:a16="http://schemas.microsoft.com/office/drawing/2014/main" val="2964088744"/>
                  </a:ext>
                </a:extLst>
              </a:tr>
              <a:tr h="532291">
                <a:tc>
                  <a:txBody>
                    <a:bodyPr/>
                    <a:lstStyle/>
                    <a:p>
                      <a:pPr algn="ctr">
                        <a:lnSpc>
                          <a:spcPts val="2000"/>
                        </a:lnSpc>
                        <a:spcAft>
                          <a:spcPts val="0"/>
                        </a:spcAft>
                      </a:pPr>
                      <a:r>
                        <a:rPr lang="en-US" dirty="0"/>
                        <a:t>.h</a:t>
                      </a:r>
                      <a:endParaRPr lang="zh-CN" altLang="en-US" dirty="0"/>
                    </a:p>
                  </a:txBody>
                  <a:tcPr marL="68580" marR="68580" marT="0" marB="0" anchor="ctr"/>
                </a:tc>
                <a:tc>
                  <a:txBody>
                    <a:bodyPr/>
                    <a:lstStyle/>
                    <a:p>
                      <a:pPr algn="ctr">
                        <a:lnSpc>
                          <a:spcPts val="2000"/>
                        </a:lnSpc>
                        <a:spcAft>
                          <a:spcPts val="0"/>
                        </a:spcAft>
                      </a:pPr>
                      <a:r>
                        <a:rPr lang="en-US" dirty="0"/>
                        <a:t>16555</a:t>
                      </a:r>
                      <a:endParaRPr lang="zh-CN" altLang="en-US" dirty="0"/>
                    </a:p>
                  </a:txBody>
                  <a:tcPr marL="68580" marR="68580" marT="0" marB="0" anchor="ctr"/>
                </a:tc>
                <a:tc>
                  <a:txBody>
                    <a:bodyPr/>
                    <a:lstStyle/>
                    <a:p>
                      <a:pPr algn="ctr">
                        <a:lnSpc>
                          <a:spcPts val="2000"/>
                        </a:lnSpc>
                        <a:spcAft>
                          <a:spcPts val="0"/>
                        </a:spcAft>
                      </a:pPr>
                      <a:r>
                        <a:rPr lang="en-US" dirty="0"/>
                        <a:t>34%</a:t>
                      </a:r>
                      <a:endParaRPr lang="zh-CN" altLang="en-US" dirty="0"/>
                    </a:p>
                  </a:txBody>
                  <a:tcPr marL="68580" marR="68580" marT="0" marB="0" anchor="ctr"/>
                </a:tc>
                <a:extLst>
                  <a:ext uri="{0D108BD9-81ED-4DB2-BD59-A6C34878D82A}">
                    <a16:rowId xmlns:a16="http://schemas.microsoft.com/office/drawing/2014/main" val="2709792957"/>
                  </a:ext>
                </a:extLst>
              </a:tr>
              <a:tr h="532291">
                <a:tc>
                  <a:txBody>
                    <a:bodyPr/>
                    <a:lstStyle/>
                    <a:p>
                      <a:pPr algn="ctr">
                        <a:lnSpc>
                          <a:spcPts val="2000"/>
                        </a:lnSpc>
                        <a:spcAft>
                          <a:spcPts val="0"/>
                        </a:spcAft>
                      </a:pPr>
                      <a:r>
                        <a:rPr lang="en-US" dirty="0"/>
                        <a:t>.S</a:t>
                      </a:r>
                      <a:endParaRPr lang="zh-CN" altLang="en-US" dirty="0"/>
                    </a:p>
                  </a:txBody>
                  <a:tcPr marL="68580" marR="68580" marT="0" marB="0" anchor="ctr"/>
                </a:tc>
                <a:tc>
                  <a:txBody>
                    <a:bodyPr/>
                    <a:lstStyle/>
                    <a:p>
                      <a:pPr algn="ctr">
                        <a:lnSpc>
                          <a:spcPts val="2000"/>
                        </a:lnSpc>
                        <a:spcAft>
                          <a:spcPts val="0"/>
                        </a:spcAft>
                      </a:pPr>
                      <a:r>
                        <a:rPr lang="en-US" dirty="0"/>
                        <a:t>1386</a:t>
                      </a:r>
                      <a:endParaRPr lang="zh-CN" altLang="en-US" dirty="0"/>
                    </a:p>
                  </a:txBody>
                  <a:tcPr marL="68580" marR="68580" marT="0" marB="0" anchor="ctr"/>
                </a:tc>
                <a:tc>
                  <a:txBody>
                    <a:bodyPr/>
                    <a:lstStyle/>
                    <a:p>
                      <a:pPr algn="ctr">
                        <a:lnSpc>
                          <a:spcPts val="2000"/>
                        </a:lnSpc>
                        <a:spcAft>
                          <a:spcPts val="0"/>
                        </a:spcAft>
                      </a:pPr>
                      <a:r>
                        <a:rPr lang="en-US" dirty="0"/>
                        <a:t>3%</a:t>
                      </a:r>
                      <a:endParaRPr lang="zh-CN" altLang="en-US" dirty="0"/>
                    </a:p>
                  </a:txBody>
                  <a:tcPr marL="68580" marR="68580" marT="0" marB="0" anchor="ctr"/>
                </a:tc>
                <a:extLst>
                  <a:ext uri="{0D108BD9-81ED-4DB2-BD59-A6C34878D82A}">
                    <a16:rowId xmlns:a16="http://schemas.microsoft.com/office/drawing/2014/main" val="2378722763"/>
                  </a:ext>
                </a:extLst>
              </a:tr>
              <a:tr h="532291">
                <a:tc>
                  <a:txBody>
                    <a:bodyPr/>
                    <a:lstStyle/>
                    <a:p>
                      <a:pPr algn="ctr">
                        <a:lnSpc>
                          <a:spcPts val="2000"/>
                        </a:lnSpc>
                        <a:spcAft>
                          <a:spcPts val="0"/>
                        </a:spcAft>
                      </a:pPr>
                      <a:r>
                        <a:rPr lang="en-US"/>
                        <a:t>.dtsi</a:t>
                      </a:r>
                      <a:endParaRPr lang="zh-CN" altLang="en-US"/>
                    </a:p>
                  </a:txBody>
                  <a:tcPr marL="68580" marR="68580" marT="0" marB="0" anchor="ctr"/>
                </a:tc>
                <a:tc>
                  <a:txBody>
                    <a:bodyPr/>
                    <a:lstStyle/>
                    <a:p>
                      <a:pPr algn="ctr">
                        <a:lnSpc>
                          <a:spcPts val="2000"/>
                        </a:lnSpc>
                        <a:spcAft>
                          <a:spcPts val="0"/>
                        </a:spcAft>
                      </a:pPr>
                      <a:r>
                        <a:rPr lang="en-US"/>
                        <a:t>621</a:t>
                      </a:r>
                      <a:endParaRPr lang="zh-CN" altLang="en-US"/>
                    </a:p>
                  </a:txBody>
                  <a:tcPr marL="68580" marR="68580" marT="0" marB="0" anchor="ctr"/>
                </a:tc>
                <a:tc>
                  <a:txBody>
                    <a:bodyPr/>
                    <a:lstStyle/>
                    <a:p>
                      <a:pPr algn="ctr">
                        <a:lnSpc>
                          <a:spcPts val="2000"/>
                        </a:lnSpc>
                        <a:spcAft>
                          <a:spcPts val="0"/>
                        </a:spcAft>
                      </a:pPr>
                      <a:r>
                        <a:rPr lang="en-US" dirty="0"/>
                        <a:t>1%</a:t>
                      </a:r>
                      <a:endParaRPr lang="zh-CN" altLang="en-US" dirty="0"/>
                    </a:p>
                  </a:txBody>
                  <a:tcPr marL="68580" marR="68580" marT="0" marB="0" anchor="ctr"/>
                </a:tc>
                <a:extLst>
                  <a:ext uri="{0D108BD9-81ED-4DB2-BD59-A6C34878D82A}">
                    <a16:rowId xmlns:a16="http://schemas.microsoft.com/office/drawing/2014/main" val="1325151778"/>
                  </a:ext>
                </a:extLst>
              </a:tr>
              <a:tr h="532291">
                <a:tc>
                  <a:txBody>
                    <a:bodyPr/>
                    <a:lstStyle/>
                    <a:p>
                      <a:pPr algn="ctr">
                        <a:lnSpc>
                          <a:spcPts val="2000"/>
                        </a:lnSpc>
                        <a:spcAft>
                          <a:spcPts val="0"/>
                        </a:spcAft>
                      </a:pPr>
                      <a:r>
                        <a:rPr lang="en-US"/>
                        <a:t>.dts</a:t>
                      </a:r>
                      <a:endParaRPr lang="zh-CN" altLang="en-US"/>
                    </a:p>
                  </a:txBody>
                  <a:tcPr marL="68580" marR="68580" marT="0" marB="0" anchor="ctr"/>
                </a:tc>
                <a:tc>
                  <a:txBody>
                    <a:bodyPr/>
                    <a:lstStyle/>
                    <a:p>
                      <a:pPr algn="ctr">
                        <a:lnSpc>
                          <a:spcPts val="2000"/>
                        </a:lnSpc>
                        <a:spcAft>
                          <a:spcPts val="0"/>
                        </a:spcAft>
                      </a:pPr>
                      <a:r>
                        <a:rPr lang="en-US"/>
                        <a:t>791</a:t>
                      </a:r>
                      <a:endParaRPr lang="zh-CN" altLang="en-US"/>
                    </a:p>
                  </a:txBody>
                  <a:tcPr marL="68580" marR="68580" marT="0" marB="0" anchor="ctr"/>
                </a:tc>
                <a:tc>
                  <a:txBody>
                    <a:bodyPr/>
                    <a:lstStyle/>
                    <a:p>
                      <a:pPr algn="ctr">
                        <a:lnSpc>
                          <a:spcPts val="2000"/>
                        </a:lnSpc>
                        <a:spcAft>
                          <a:spcPts val="0"/>
                        </a:spcAft>
                      </a:pPr>
                      <a:r>
                        <a:rPr lang="en-US" dirty="0"/>
                        <a:t>2%</a:t>
                      </a:r>
                      <a:endParaRPr lang="zh-CN" altLang="en-US" dirty="0"/>
                    </a:p>
                  </a:txBody>
                  <a:tcPr marL="68580" marR="68580" marT="0" marB="0" anchor="ctr"/>
                </a:tc>
                <a:extLst>
                  <a:ext uri="{0D108BD9-81ED-4DB2-BD59-A6C34878D82A}">
                    <a16:rowId xmlns:a16="http://schemas.microsoft.com/office/drawing/2014/main" val="1913081780"/>
                  </a:ext>
                </a:extLst>
              </a:tr>
              <a:tr h="532291">
                <a:tc>
                  <a:txBody>
                    <a:bodyPr/>
                    <a:lstStyle/>
                    <a:p>
                      <a:pPr algn="ctr">
                        <a:lnSpc>
                          <a:spcPts val="2000"/>
                        </a:lnSpc>
                        <a:spcAft>
                          <a:spcPts val="0"/>
                        </a:spcAft>
                      </a:pPr>
                      <a:r>
                        <a:rPr lang="en-US"/>
                        <a:t>.txt</a:t>
                      </a:r>
                      <a:endParaRPr lang="zh-CN" altLang="en-US"/>
                    </a:p>
                  </a:txBody>
                  <a:tcPr marL="68580" marR="68580" marT="0" marB="0" anchor="ctr"/>
                </a:tc>
                <a:tc>
                  <a:txBody>
                    <a:bodyPr/>
                    <a:lstStyle/>
                    <a:p>
                      <a:pPr algn="ctr">
                        <a:lnSpc>
                          <a:spcPts val="2000"/>
                        </a:lnSpc>
                        <a:spcAft>
                          <a:spcPts val="0"/>
                        </a:spcAft>
                      </a:pPr>
                      <a:r>
                        <a:rPr lang="en-US"/>
                        <a:t>2698</a:t>
                      </a:r>
                      <a:endParaRPr lang="zh-CN" altLang="en-US"/>
                    </a:p>
                  </a:txBody>
                  <a:tcPr marL="68580" marR="68580" marT="0" marB="0" anchor="ctr"/>
                </a:tc>
                <a:tc>
                  <a:txBody>
                    <a:bodyPr/>
                    <a:lstStyle/>
                    <a:p>
                      <a:pPr algn="ctr">
                        <a:lnSpc>
                          <a:spcPts val="2000"/>
                        </a:lnSpc>
                        <a:spcAft>
                          <a:spcPts val="0"/>
                        </a:spcAft>
                      </a:pPr>
                      <a:r>
                        <a:rPr lang="en-US" dirty="0"/>
                        <a:t>5%</a:t>
                      </a:r>
                      <a:endParaRPr lang="zh-CN" altLang="en-US" dirty="0"/>
                    </a:p>
                  </a:txBody>
                  <a:tcPr marL="68580" marR="68580" marT="0" marB="0" anchor="ctr"/>
                </a:tc>
                <a:extLst>
                  <a:ext uri="{0D108BD9-81ED-4DB2-BD59-A6C34878D82A}">
                    <a16:rowId xmlns:a16="http://schemas.microsoft.com/office/drawing/2014/main" val="728938339"/>
                  </a:ext>
                </a:extLst>
              </a:tr>
              <a:tr h="532291">
                <a:tc>
                  <a:txBody>
                    <a:bodyPr/>
                    <a:lstStyle/>
                    <a:p>
                      <a:pPr algn="ctr">
                        <a:lnSpc>
                          <a:spcPts val="2000"/>
                        </a:lnSpc>
                        <a:spcAft>
                          <a:spcPts val="0"/>
                        </a:spcAft>
                      </a:pPr>
                      <a:r>
                        <a:rPr lang="zh-CN" altLang="en-US"/>
                        <a:t>其他</a:t>
                      </a:r>
                    </a:p>
                  </a:txBody>
                  <a:tcPr marL="68580" marR="68580" marT="0" marB="0" anchor="ctr"/>
                </a:tc>
                <a:tc>
                  <a:txBody>
                    <a:bodyPr/>
                    <a:lstStyle/>
                    <a:p>
                      <a:pPr algn="ctr">
                        <a:lnSpc>
                          <a:spcPts val="2000"/>
                        </a:lnSpc>
                        <a:spcAft>
                          <a:spcPts val="0"/>
                        </a:spcAft>
                      </a:pPr>
                      <a:r>
                        <a:rPr lang="en-US"/>
                        <a:t>1126</a:t>
                      </a:r>
                      <a:endParaRPr lang="zh-CN" altLang="en-US"/>
                    </a:p>
                  </a:txBody>
                  <a:tcPr marL="68580" marR="68580" marT="0" marB="0" anchor="ctr"/>
                </a:tc>
                <a:tc>
                  <a:txBody>
                    <a:bodyPr/>
                    <a:lstStyle/>
                    <a:p>
                      <a:pPr algn="ctr">
                        <a:lnSpc>
                          <a:spcPts val="2000"/>
                        </a:lnSpc>
                        <a:spcAft>
                          <a:spcPts val="0"/>
                        </a:spcAft>
                      </a:pPr>
                      <a:r>
                        <a:rPr lang="en-US" dirty="0"/>
                        <a:t>2%</a:t>
                      </a:r>
                      <a:endParaRPr lang="zh-CN" altLang="en-US" dirty="0"/>
                    </a:p>
                  </a:txBody>
                  <a:tcPr marL="68580" marR="68580" marT="0" marB="0" anchor="ctr"/>
                </a:tc>
                <a:extLst>
                  <a:ext uri="{0D108BD9-81ED-4DB2-BD59-A6C34878D82A}">
                    <a16:rowId xmlns:a16="http://schemas.microsoft.com/office/drawing/2014/main" val="4231724792"/>
                  </a:ext>
                </a:extLst>
              </a:tr>
              <a:tr h="532291">
                <a:tc>
                  <a:txBody>
                    <a:bodyPr/>
                    <a:lstStyle/>
                    <a:p>
                      <a:pPr algn="ctr">
                        <a:lnSpc>
                          <a:spcPts val="2000"/>
                        </a:lnSpc>
                        <a:spcAft>
                          <a:spcPts val="0"/>
                        </a:spcAft>
                      </a:pPr>
                      <a:r>
                        <a:rPr lang="zh-CN" altLang="en-US"/>
                        <a:t>总计</a:t>
                      </a:r>
                    </a:p>
                  </a:txBody>
                  <a:tcPr marL="68580" marR="68580" marT="0" marB="0" anchor="ctr"/>
                </a:tc>
                <a:tc>
                  <a:txBody>
                    <a:bodyPr/>
                    <a:lstStyle/>
                    <a:p>
                      <a:pPr algn="ctr">
                        <a:lnSpc>
                          <a:spcPts val="2000"/>
                        </a:lnSpc>
                        <a:spcAft>
                          <a:spcPts val="0"/>
                        </a:spcAft>
                      </a:pPr>
                      <a:r>
                        <a:rPr lang="en-US"/>
                        <a:t>48957</a:t>
                      </a:r>
                      <a:endParaRPr lang="zh-CN" altLang="en-US"/>
                    </a:p>
                  </a:txBody>
                  <a:tcPr marL="68580" marR="68580" marT="0" marB="0" anchor="ctr"/>
                </a:tc>
                <a:tc>
                  <a:txBody>
                    <a:bodyPr/>
                    <a:lstStyle/>
                    <a:p>
                      <a:pPr algn="ctr">
                        <a:lnSpc>
                          <a:spcPts val="2000"/>
                        </a:lnSpc>
                        <a:spcAft>
                          <a:spcPts val="0"/>
                        </a:spcAft>
                      </a:pPr>
                      <a:r>
                        <a:rPr lang="en-US" dirty="0"/>
                        <a:t>100%</a:t>
                      </a:r>
                      <a:endParaRPr lang="zh-CN" altLang="en-US" dirty="0"/>
                    </a:p>
                  </a:txBody>
                  <a:tcPr marL="68580" marR="68580" marT="0" marB="0" anchor="ctr"/>
                </a:tc>
                <a:extLst>
                  <a:ext uri="{0D108BD9-81ED-4DB2-BD59-A6C34878D82A}">
                    <a16:rowId xmlns:a16="http://schemas.microsoft.com/office/drawing/2014/main" val="3596541672"/>
                  </a:ext>
                </a:extLst>
              </a:tr>
            </a:tbl>
          </a:graphicData>
        </a:graphic>
      </p:graphicFrame>
      <p:sp>
        <p:nvSpPr>
          <p:cNvPr id="23" name="矩形 22">
            <a:extLst>
              <a:ext uri="{FF2B5EF4-FFF2-40B4-BE49-F238E27FC236}">
                <a16:creationId xmlns:a16="http://schemas.microsoft.com/office/drawing/2014/main" id="{09947C5B-E1D5-4E66-A19F-59B64E3E1390}"/>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24" name="矩形 23">
            <a:extLst>
              <a:ext uri="{FF2B5EF4-FFF2-40B4-BE49-F238E27FC236}">
                <a16:creationId xmlns:a16="http://schemas.microsoft.com/office/drawing/2014/main" id="{076E91D3-AD80-4AC7-9DCC-14DF9D909E01}"/>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25" name="矩形 24">
            <a:extLst>
              <a:ext uri="{FF2B5EF4-FFF2-40B4-BE49-F238E27FC236}">
                <a16:creationId xmlns:a16="http://schemas.microsoft.com/office/drawing/2014/main" id="{95306477-F30A-4BC1-AEA0-C84590CFBA2D}"/>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6" name="矩形 25">
            <a:extLst>
              <a:ext uri="{FF2B5EF4-FFF2-40B4-BE49-F238E27FC236}">
                <a16:creationId xmlns:a16="http://schemas.microsoft.com/office/drawing/2014/main" id="{91D04386-9C3E-4DEA-B086-B95C35CCD40F}"/>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27" name="直接连接符 26">
            <a:extLst>
              <a:ext uri="{FF2B5EF4-FFF2-40B4-BE49-F238E27FC236}">
                <a16:creationId xmlns:a16="http://schemas.microsoft.com/office/drawing/2014/main" id="{7ACECB55-A599-4485-8751-8ACA1CE078C4}"/>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B4502A0-0F92-4C1C-8789-0A29E0CD4790}"/>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EF8D792-53DD-4EAB-A4FE-CFB855935FD5}"/>
              </a:ext>
            </a:extLst>
          </p:cNvPr>
          <p:cNvSpPr/>
          <p:nvPr/>
        </p:nvSpPr>
        <p:spPr>
          <a:xfrm>
            <a:off x="7984315" y="2226668"/>
            <a:ext cx="858028" cy="1025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话气泡: 矩形 10">
            <a:extLst>
              <a:ext uri="{FF2B5EF4-FFF2-40B4-BE49-F238E27FC236}">
                <a16:creationId xmlns:a16="http://schemas.microsoft.com/office/drawing/2014/main" id="{72A4DCF3-6D1D-4FA1-868B-64CCA098A107}"/>
              </a:ext>
            </a:extLst>
          </p:cNvPr>
          <p:cNvSpPr/>
          <p:nvPr/>
        </p:nvSpPr>
        <p:spPr>
          <a:xfrm>
            <a:off x="10237509" y="1069572"/>
            <a:ext cx="1348033" cy="1532223"/>
          </a:xfrm>
          <a:prstGeom prst="wedgeRectCallout">
            <a:avLst>
              <a:gd name="adj1" fmla="val -150204"/>
              <a:gd name="adj2" fmla="val 6973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altLang="zh-CN" dirty="0"/>
              <a:t>C</a:t>
            </a:r>
            <a:r>
              <a:rPr lang="zh-CN" altLang="en-US" dirty="0"/>
              <a:t>语言文件占了</a:t>
            </a:r>
            <a:r>
              <a:rPr lang="en-US" altLang="zh-CN" dirty="0"/>
              <a:t>Linux</a:t>
            </a:r>
            <a:r>
              <a:rPr lang="zh-CN" altLang="en-US" dirty="0"/>
              <a:t>内核文件的</a:t>
            </a:r>
            <a:r>
              <a:rPr lang="en-US" altLang="zh-CN" dirty="0"/>
              <a:t>77%</a:t>
            </a:r>
            <a:r>
              <a:rPr lang="zh-CN" altLang="en-US" dirty="0"/>
              <a:t>（</a:t>
            </a:r>
            <a:r>
              <a:rPr lang="en-US" altLang="zh-CN" dirty="0"/>
              <a:t>Linux v4.0.1</a:t>
            </a:r>
            <a:r>
              <a:rPr lang="zh-CN" altLang="en-US" dirty="0"/>
              <a:t>）</a:t>
            </a:r>
          </a:p>
        </p:txBody>
      </p:sp>
      <p:sp>
        <p:nvSpPr>
          <p:cNvPr id="12" name="文本框 11">
            <a:extLst>
              <a:ext uri="{FF2B5EF4-FFF2-40B4-BE49-F238E27FC236}">
                <a16:creationId xmlns:a16="http://schemas.microsoft.com/office/drawing/2014/main" id="{9CB55CD0-D054-44E1-A5F8-0A47EFE157B5}"/>
              </a:ext>
            </a:extLst>
          </p:cNvPr>
          <p:cNvSpPr txBox="1"/>
          <p:nvPr/>
        </p:nvSpPr>
        <p:spPr>
          <a:xfrm>
            <a:off x="4200292" y="731400"/>
            <a:ext cx="3791423" cy="461665"/>
          </a:xfrm>
          <a:prstGeom prst="rect">
            <a:avLst/>
          </a:prstGeom>
          <a:noFill/>
        </p:spPr>
        <p:txBody>
          <a:bodyPr wrap="none" rtlCol="0">
            <a:spAutoFit/>
          </a:bodyPr>
          <a:lstStyle/>
          <a:p>
            <a:pPr algn="ctr"/>
            <a:r>
              <a:rPr lang="en-US" altLang="zh-CN" sz="2400" b="1" kern="0" dirty="0">
                <a:latin typeface="微软雅黑" panose="020B0503020204020204" pitchFamily="34" charset="-122"/>
                <a:ea typeface="微软雅黑" panose="020B0503020204020204" pitchFamily="34" charset="-122"/>
              </a:rPr>
              <a:t>Linux</a:t>
            </a:r>
            <a:r>
              <a:rPr lang="zh-CN" altLang="en-US" sz="2400" b="1" kern="0" dirty="0">
                <a:latin typeface="微软雅黑" panose="020B0503020204020204" pitchFamily="34" charset="-122"/>
                <a:ea typeface="微软雅黑" panose="020B0503020204020204" pitchFamily="34" charset="-122"/>
              </a:rPr>
              <a:t>内核文件类型分布表</a:t>
            </a:r>
          </a:p>
        </p:txBody>
      </p:sp>
    </p:spTree>
    <p:extLst>
      <p:ext uri="{BB962C8B-B14F-4D97-AF65-F5344CB8AC3E}">
        <p14:creationId xmlns:p14="http://schemas.microsoft.com/office/powerpoint/2010/main" val="1231980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漏洞数据纠正（续）</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673421"/>
            <a:ext cx="8278174" cy="1937775"/>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部分</a:t>
            </a:r>
            <a:r>
              <a:rPr lang="en-US" altLang="zh-CN" kern="0" dirty="0">
                <a:latin typeface="微软雅黑" panose="020B0503020204020204" pitchFamily="34" charset="-122"/>
                <a:ea typeface="微软雅黑" panose="020B0503020204020204" pitchFamily="34" charset="-122"/>
                <a:cs typeface="微软雅黑"/>
              </a:rPr>
              <a:t>CVE</a:t>
            </a:r>
            <a:r>
              <a:rPr lang="zh-CN" altLang="en-US" sz="2000" b="1" kern="0" dirty="0">
                <a:latin typeface="微软雅黑" panose="020B0503020204020204" pitchFamily="34" charset="-122"/>
                <a:ea typeface="微软雅黑" panose="020B0503020204020204" pitchFamily="34" charset="-122"/>
                <a:cs typeface="微软雅黑"/>
              </a:rPr>
              <a:t>没有补丁代码</a:t>
            </a:r>
            <a:r>
              <a:rPr lang="zh-CN" altLang="en-US" kern="0" dirty="0">
                <a:latin typeface="微软雅黑" panose="020B0503020204020204" pitchFamily="34" charset="-122"/>
                <a:ea typeface="微软雅黑" panose="020B0503020204020204" pitchFamily="34" charset="-122"/>
                <a:cs typeface="微软雅黑"/>
              </a:rPr>
              <a:t>，无法使用漏洞检测工具；本次实验采用的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内核为</a:t>
            </a:r>
            <a:r>
              <a:rPr lang="en-US" altLang="zh-CN" kern="0" dirty="0">
                <a:latin typeface="微软雅黑" panose="020B0503020204020204" pitchFamily="34" charset="-122"/>
                <a:ea typeface="微软雅黑" panose="020B0503020204020204" pitchFamily="34" charset="-122"/>
                <a:cs typeface="微软雅黑"/>
              </a:rPr>
              <a:t>80</a:t>
            </a:r>
            <a:r>
              <a:rPr lang="zh-CN" altLang="en-US" kern="0" dirty="0">
                <a:latin typeface="微软雅黑" panose="020B0503020204020204" pitchFamily="34" charset="-122"/>
                <a:ea typeface="微软雅黑" panose="020B0503020204020204" pitchFamily="34" charset="-122"/>
                <a:cs typeface="微软雅黑"/>
              </a:rPr>
              <a:t>个左右的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a:t>
            </a:r>
            <a:r>
              <a:rPr lang="zh-CN" altLang="en-US" sz="2000" b="1" kern="0" dirty="0">
                <a:latin typeface="微软雅黑" panose="020B0503020204020204" pitchFamily="34" charset="-122"/>
                <a:ea typeface="微软雅黑" panose="020B0503020204020204" pitchFamily="34" charset="-122"/>
                <a:cs typeface="微软雅黑"/>
              </a:rPr>
              <a:t>正式版本</a:t>
            </a:r>
            <a:r>
              <a:rPr lang="zh-CN" altLang="en-US" kern="0" dirty="0">
                <a:latin typeface="微软雅黑" panose="020B0503020204020204" pitchFamily="34" charset="-122"/>
                <a:ea typeface="微软雅黑" panose="020B0503020204020204" pitchFamily="34" charset="-122"/>
                <a:cs typeface="微软雅黑"/>
              </a:rPr>
              <a:t>，有些漏洞存在于</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内核的测试版本，因此部分</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可能检测不到</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版本（对于这一点，只需要解压更多的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内核，但是漏洞检测工具所花费的时间将大幅增加。本人下载的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内核版本数量超过</a:t>
            </a:r>
            <a:r>
              <a:rPr lang="en-US" altLang="zh-CN" kern="0" dirty="0">
                <a:latin typeface="微软雅黑" panose="020B0503020204020204" pitchFamily="34" charset="-122"/>
                <a:ea typeface="微软雅黑" panose="020B0503020204020204" pitchFamily="34" charset="-122"/>
                <a:cs typeface="微软雅黑"/>
              </a:rPr>
              <a:t>2000</a:t>
            </a:r>
            <a:r>
              <a:rPr lang="zh-CN" altLang="en-US" kern="0" dirty="0">
                <a:latin typeface="微软雅黑" panose="020B0503020204020204" pitchFamily="34" charset="-122"/>
                <a:ea typeface="微软雅黑" panose="020B0503020204020204" pitchFamily="34" charset="-122"/>
                <a:cs typeface="微软雅黑"/>
              </a:rPr>
              <a:t>）。最终得到</a:t>
            </a:r>
            <a:r>
              <a:rPr lang="en-US" altLang="zh-CN" kern="0" dirty="0">
                <a:latin typeface="微软雅黑" panose="020B0503020204020204" pitchFamily="34" charset="-122"/>
                <a:ea typeface="微软雅黑" panose="020B0503020204020204" pitchFamily="34" charset="-122"/>
                <a:cs typeface="微软雅黑"/>
              </a:rPr>
              <a:t>800</a:t>
            </a:r>
            <a:r>
              <a:rPr lang="zh-CN" altLang="en-US" kern="0" dirty="0">
                <a:latin typeface="微软雅黑" panose="020B0503020204020204" pitchFamily="34" charset="-122"/>
                <a:ea typeface="微软雅黑" panose="020B0503020204020204" pitchFamily="34" charset="-122"/>
                <a:cs typeface="微软雅黑"/>
              </a:rPr>
              <a:t>条左右包含修正的漏洞最早存在版本的</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信息。</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F28C6211-5D26-4A07-947C-A265AFBE8F24}"/>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E172B2CD-0DE5-4E0E-BAD1-EB3F2E22F8D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6301AF7A-A4EB-4F86-B7F6-5685F828C952}"/>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E0C41D1B-73CC-44E8-81BE-88613EAC7F5A}"/>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68518F9-DD5B-4C99-B46D-C0974B45182E}"/>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EAEA8727-D5D4-47D5-81F7-BEE6B34A5703}"/>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860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6">
            <a:extLst>
              <a:ext uri="{FF2B5EF4-FFF2-40B4-BE49-F238E27FC236}">
                <a16:creationId xmlns:a16="http://schemas.microsoft.com/office/drawing/2014/main" id="{8DC11F6B-887F-439C-921A-006E8ECA8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40" t="13908" r="38506" b="58347"/>
          <a:stretch>
            <a:fillRect/>
          </a:stretch>
        </p:blipFill>
        <p:spPr bwMode="auto">
          <a:xfrm>
            <a:off x="255554" y="1936442"/>
            <a:ext cx="11680893" cy="298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9889A5AD-D5D2-4143-AB88-5C480A05BCA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94D1C66E-2FE6-48D6-9C86-5758376BE0BF}"/>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2D424299-A5F4-45D9-9663-033B17850B80}"/>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7368ECB9-E066-420B-B324-1F7A25182FA1}"/>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636DD9C6-F75B-4489-AEFB-6704B7780549}"/>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0C3A642-454D-4836-A323-D31846D4C85D}"/>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880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漏洞态势感知：第一步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941207"/>
            <a:ext cx="8278174" cy="1213666"/>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根据不同危害等级的漏洞数量绘制漏洞危害等级走势图，高危害漏洞的发现数量</a:t>
            </a:r>
            <a:r>
              <a:rPr lang="zh-CN" altLang="en-US" sz="2000" b="1" kern="0" dirty="0">
                <a:latin typeface="微软雅黑" panose="020B0503020204020204" pitchFamily="34" charset="-122"/>
                <a:ea typeface="微软雅黑" panose="020B0503020204020204" pitchFamily="34" charset="-122"/>
                <a:cs typeface="微软雅黑"/>
              </a:rPr>
              <a:t>随年份增加而波动上升</a:t>
            </a:r>
            <a:r>
              <a:rPr lang="zh-CN" altLang="en-US" kern="0" dirty="0">
                <a:latin typeface="微软雅黑" panose="020B0503020204020204" pitchFamily="34" charset="-122"/>
                <a:ea typeface="微软雅黑" panose="020B0503020204020204" pitchFamily="34" charset="-122"/>
                <a:cs typeface="微软雅黑"/>
              </a:rPr>
              <a:t>，而中危害漏洞的发现数量</a:t>
            </a:r>
            <a:r>
              <a:rPr lang="zh-CN" altLang="en-US" sz="2000" b="1" kern="0" dirty="0">
                <a:latin typeface="微软雅黑" panose="020B0503020204020204" pitchFamily="34" charset="-122"/>
                <a:ea typeface="微软雅黑" panose="020B0503020204020204" pitchFamily="34" charset="-122"/>
                <a:cs typeface="微软雅黑"/>
              </a:rPr>
              <a:t>先增加后稳定</a:t>
            </a:r>
            <a:r>
              <a:rPr lang="zh-CN" altLang="en-US" kern="0" dirty="0">
                <a:latin typeface="微软雅黑" panose="020B0503020204020204" pitchFamily="34" charset="-122"/>
                <a:ea typeface="微软雅黑" panose="020B0503020204020204" pitchFamily="34" charset="-122"/>
                <a:cs typeface="微软雅黑"/>
              </a:rPr>
              <a:t>，在</a:t>
            </a:r>
            <a:r>
              <a:rPr lang="en-US" altLang="zh-CN" kern="0" dirty="0">
                <a:latin typeface="微软雅黑" panose="020B0503020204020204" pitchFamily="34" charset="-122"/>
                <a:ea typeface="微软雅黑" panose="020B0503020204020204" pitchFamily="34" charset="-122"/>
                <a:cs typeface="微软雅黑"/>
              </a:rPr>
              <a:t>37%</a:t>
            </a:r>
            <a:r>
              <a:rPr lang="zh-CN" altLang="en-US" kern="0" dirty="0">
                <a:latin typeface="微软雅黑" panose="020B0503020204020204" pitchFamily="34" charset="-122"/>
                <a:ea typeface="微软雅黑" panose="020B0503020204020204" pitchFamily="34" charset="-122"/>
                <a:cs typeface="微软雅黑"/>
              </a:rPr>
              <a:t>左右，低危害漏洞的发现数量</a:t>
            </a:r>
            <a:r>
              <a:rPr lang="zh-CN" altLang="en-US" sz="2000" b="1" kern="0" dirty="0">
                <a:latin typeface="微软雅黑" panose="020B0503020204020204" pitchFamily="34" charset="-122"/>
                <a:ea typeface="微软雅黑" panose="020B0503020204020204" pitchFamily="34" charset="-122"/>
                <a:cs typeface="微软雅黑"/>
              </a:rPr>
              <a:t>比例低且稳定</a:t>
            </a:r>
            <a:r>
              <a:rPr lang="zh-CN" altLang="en-US" kern="0" dirty="0">
                <a:latin typeface="微软雅黑" panose="020B0503020204020204" pitchFamily="34" charset="-122"/>
                <a:ea typeface="微软雅黑" panose="020B0503020204020204" pitchFamily="34" charset="-122"/>
                <a:cs typeface="微软雅黑"/>
              </a:rPr>
              <a:t>，在</a:t>
            </a:r>
            <a:r>
              <a:rPr lang="en-US" altLang="zh-CN" kern="0" dirty="0">
                <a:latin typeface="微软雅黑" panose="020B0503020204020204" pitchFamily="34" charset="-122"/>
                <a:ea typeface="微软雅黑" panose="020B0503020204020204" pitchFamily="34" charset="-122"/>
                <a:cs typeface="微软雅黑"/>
              </a:rPr>
              <a:t>10%</a:t>
            </a:r>
            <a:r>
              <a:rPr lang="zh-CN" altLang="en-US" kern="0" dirty="0">
                <a:latin typeface="微软雅黑" panose="020B0503020204020204" pitchFamily="34" charset="-122"/>
                <a:ea typeface="微软雅黑" panose="020B0503020204020204" pitchFamily="34" charset="-122"/>
                <a:cs typeface="微软雅黑"/>
              </a:rPr>
              <a:t>左右。</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0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6CF62B1-D79B-45B1-A122-04076DA01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8" y="728790"/>
            <a:ext cx="11844705" cy="585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0D900B29-3132-424E-AACD-3018E2574A36}"/>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7B4E6134-3E7A-4FF2-A10D-6E77D7EDF4CF}"/>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E2C2146D-4108-4DCC-AEC8-97B9AB8E7433}"/>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764BA1E1-8C41-46EC-8564-10C866BFEC12}"/>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EF51DE8-BF9E-4D43-98C5-612B3115B900}"/>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E21621A-F569-4CE4-A5D8-E5CEEA8FFD1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58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2033136"/>
            <a:ext cx="8415430" cy="2791729"/>
            <a:chOff x="2023970" y="874322"/>
            <a:chExt cx="8415430" cy="2791729"/>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引言</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295790"/>
              <a:ext cx="8278174" cy="2333972"/>
            </a:xfrm>
            <a:prstGeom prst="rect">
              <a:avLst/>
            </a:prstGeom>
          </p:spPr>
          <p:txBody>
            <a:bodyPr wrap="square" anchor="ctr">
              <a:spAutoFit/>
            </a:bodyPr>
            <a:lstStyle/>
            <a:p>
              <a:pPr lvl="0" algn="just">
                <a:lnSpc>
                  <a:spcPct val="130000"/>
                </a:lnSpc>
                <a:defRPr/>
              </a:pP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a:t>
              </a:r>
              <a:r>
                <a:rPr lang="zh-CN" altLang="en-US" sz="2000" b="1" kern="0" dirty="0">
                  <a:latin typeface="微软雅黑" panose="020B0503020204020204" pitchFamily="34" charset="-122"/>
                  <a:ea typeface="微软雅黑" panose="020B0503020204020204" pitchFamily="34" charset="-122"/>
                  <a:cs typeface="微软雅黑"/>
                </a:rPr>
                <a:t>稳定性</a:t>
              </a:r>
              <a:r>
                <a:rPr lang="zh-CN" altLang="en-US" kern="0" dirty="0">
                  <a:latin typeface="微软雅黑" panose="020B0503020204020204" pitchFamily="34" charset="-122"/>
                  <a:ea typeface="微软雅黑" panose="020B0503020204020204" pitchFamily="34" charset="-122"/>
                  <a:cs typeface="微软雅黑"/>
                </a:rPr>
                <a:t>非常大程度影响了各类</a:t>
              </a:r>
              <a:r>
                <a:rPr lang="zh-CN" altLang="en-US" sz="2000" b="1" kern="0" dirty="0">
                  <a:latin typeface="微软雅黑" panose="020B0503020204020204" pitchFamily="34" charset="-122"/>
                  <a:ea typeface="微软雅黑" panose="020B0503020204020204" pitchFamily="34" charset="-122"/>
                  <a:cs typeface="微软雅黑"/>
                </a:rPr>
                <a:t>定制操作系统</a:t>
              </a:r>
              <a:r>
                <a:rPr lang="zh-CN" altLang="en-US" kern="0" dirty="0">
                  <a:latin typeface="微软雅黑" panose="020B0503020204020204" pitchFamily="34" charset="-122"/>
                  <a:ea typeface="微软雅黑" panose="020B0503020204020204" pitchFamily="34" charset="-122"/>
                  <a:cs typeface="微软雅黑"/>
                </a:rPr>
                <a:t>和</a:t>
              </a:r>
              <a:r>
                <a:rPr lang="zh-CN" altLang="en-US" sz="2000" b="1" kern="0" dirty="0">
                  <a:latin typeface="微软雅黑" panose="020B0503020204020204" pitchFamily="34" charset="-122"/>
                  <a:ea typeface="微软雅黑" panose="020B0503020204020204" pitchFamily="34" charset="-122"/>
                  <a:cs typeface="微软雅黑"/>
                </a:rPr>
                <a:t>相关产品</a:t>
              </a:r>
              <a:r>
                <a:rPr lang="zh-CN" altLang="en-US" kern="0" dirty="0">
                  <a:latin typeface="微软雅黑" panose="020B0503020204020204" pitchFamily="34" charset="-122"/>
                  <a:ea typeface="微软雅黑" panose="020B0503020204020204" pitchFamily="34" charset="-122"/>
                  <a:cs typeface="微软雅黑"/>
                </a:rPr>
                <a:t>的稳定性。新发布的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内核版本由于尚未被广泛使用，很多漏洞尚未显现，这些新版本不够安全、稳定。本毕业设计研究、预测</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内核刚实现或发布的版本从不稳定状态到</a:t>
              </a:r>
              <a:r>
                <a:rPr lang="zh-CN" altLang="en-US" sz="2000" b="1" kern="0" dirty="0">
                  <a:latin typeface="微软雅黑" panose="020B0503020204020204" pitchFamily="34" charset="-122"/>
                  <a:ea typeface="微软雅黑" panose="020B0503020204020204" pitchFamily="34" charset="-122"/>
                  <a:cs typeface="微软雅黑"/>
                </a:rPr>
                <a:t>指定稳定状态</a:t>
              </a:r>
              <a:r>
                <a:rPr lang="zh-CN" altLang="en-US" kern="0" dirty="0">
                  <a:latin typeface="微软雅黑" panose="020B0503020204020204" pitchFamily="34" charset="-122"/>
                  <a:ea typeface="微软雅黑" panose="020B0503020204020204" pitchFamily="34" charset="-122"/>
                  <a:cs typeface="微软雅黑"/>
                </a:rPr>
                <a:t>所需时长（简称</a:t>
              </a:r>
              <a:r>
                <a:rPr lang="zh-CN" altLang="en-US" sz="2000" b="1" kern="0" dirty="0">
                  <a:latin typeface="微软雅黑" panose="020B0503020204020204" pitchFamily="34" charset="-122"/>
                  <a:ea typeface="微软雅黑" panose="020B0503020204020204" pitchFamily="34" charset="-122"/>
                  <a:cs typeface="微软雅黑"/>
                </a:rPr>
                <a:t>稳定化时长</a:t>
              </a:r>
              <a:r>
                <a:rPr lang="zh-CN" altLang="en-US" kern="0" dirty="0">
                  <a:latin typeface="微软雅黑" panose="020B0503020204020204" pitchFamily="34" charset="-122"/>
                  <a:ea typeface="微软雅黑" panose="020B0503020204020204" pitchFamily="34" charset="-122"/>
                  <a:cs typeface="微软雅黑"/>
                </a:rPr>
                <a:t>），即预测新版本需要多长时间的测试、使用、修复等工作才能达到指定的稳定状态。此外，可以确定已到达指定稳定状态的</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a:t>
              </a:r>
              <a:r>
                <a:rPr lang="zh-CN" altLang="en-US" sz="2000" b="1" kern="0" dirty="0">
                  <a:latin typeface="微软雅黑" panose="020B0503020204020204" pitchFamily="34" charset="-122"/>
                  <a:ea typeface="微软雅黑" panose="020B0503020204020204" pitchFamily="34" charset="-122"/>
                  <a:cs typeface="微软雅黑"/>
                </a:rPr>
                <a:t>历史版本</a:t>
              </a:r>
              <a:r>
                <a:rPr lang="zh-CN" altLang="en-US" kern="0" dirty="0">
                  <a:latin typeface="微软雅黑" panose="020B0503020204020204" pitchFamily="34" charset="-122"/>
                  <a:ea typeface="微软雅黑" panose="020B0503020204020204" pitchFamily="34" charset="-122"/>
                  <a:cs typeface="微软雅黑"/>
                </a:rPr>
                <a:t>，并用于定制操作系统。</a:t>
              </a:r>
            </a:p>
          </p:txBody>
        </p:sp>
        <p:sp>
          <p:nvSpPr>
            <p:cNvPr id="10" name="矩形 9"/>
            <p:cNvSpPr/>
            <p:nvPr/>
          </p:nvSpPr>
          <p:spPr>
            <a:xfrm>
              <a:off x="2023970" y="966051"/>
              <a:ext cx="36000" cy="27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3" name="矩形 12">
            <a:extLst>
              <a:ext uri="{FF2B5EF4-FFF2-40B4-BE49-F238E27FC236}">
                <a16:creationId xmlns:a16="http://schemas.microsoft.com/office/drawing/2014/main" id="{8AB8011A-6757-43DC-BC17-06D7C4232368}"/>
              </a:ext>
            </a:extLst>
          </p:cNvPr>
          <p:cNvSpPr/>
          <p:nvPr/>
        </p:nvSpPr>
        <p:spPr>
          <a:xfrm>
            <a:off x="572920" y="161299"/>
            <a:ext cx="1260496" cy="400110"/>
          </a:xfrm>
          <a:prstGeom prst="rect">
            <a:avLst/>
          </a:prstGeom>
        </p:spPr>
        <p:txBody>
          <a:bodyPr wrap="square" anchor="ctr">
            <a:spAutoFit/>
          </a:bodyPr>
          <a:lstStyle/>
          <a:p>
            <a:pPr lvl="0">
              <a:defRPr/>
            </a:pPr>
            <a:r>
              <a:rPr lang="zh-CN" altLang="en-US" sz="2000" b="1" kern="0" dirty="0">
                <a:latin typeface="微软雅黑" panose="020B0503020204020204" pitchFamily="34" charset="-122"/>
                <a:ea typeface="微软雅黑" panose="020B0503020204020204" pitchFamily="34" charset="-122"/>
                <a:cs typeface="微软雅黑"/>
              </a:rPr>
              <a:t>毕设引言</a:t>
            </a:r>
            <a:endParaRPr lang="en-US" altLang="zh-CN" sz="2000" b="1" kern="0" dirty="0">
              <a:latin typeface="微软雅黑" panose="020B0503020204020204" pitchFamily="34" charset="-122"/>
              <a:ea typeface="微软雅黑" panose="020B0503020204020204" pitchFamily="34" charset="-122"/>
              <a:cs typeface="微软雅黑"/>
            </a:endParaRPr>
          </a:p>
        </p:txBody>
      </p:sp>
      <p:sp>
        <p:nvSpPr>
          <p:cNvPr id="14" name="矩形 13">
            <a:extLst>
              <a:ext uri="{FF2B5EF4-FFF2-40B4-BE49-F238E27FC236}">
                <a16:creationId xmlns:a16="http://schemas.microsoft.com/office/drawing/2014/main" id="{795A0A4A-BAF4-473F-9DF2-73E04734CE6A}"/>
              </a:ext>
            </a:extLst>
          </p:cNvPr>
          <p:cNvSpPr/>
          <p:nvPr/>
        </p:nvSpPr>
        <p:spPr>
          <a:xfrm>
            <a:off x="1734830" y="20746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71FA9793-C47D-4075-A919-83328EBDA87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DBF48516-BA57-4B5C-A683-CDB68203CF84}"/>
              </a:ext>
            </a:extLst>
          </p:cNvPr>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p>
        </p:txBody>
      </p:sp>
      <p:cxnSp>
        <p:nvCxnSpPr>
          <p:cNvPr id="17" name="直接连接符 16">
            <a:extLst>
              <a:ext uri="{FF2B5EF4-FFF2-40B4-BE49-F238E27FC236}">
                <a16:creationId xmlns:a16="http://schemas.microsoft.com/office/drawing/2014/main" id="{5D1279EA-424F-4496-A70E-EB8E22648C61}"/>
              </a:ext>
            </a:extLst>
          </p:cNvPr>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8253143-0EEC-4DF9-BF86-6A20AC7D17D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96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漏洞态势感知：第二步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3225299"/>
            <a:ext cx="8278174" cy="777457"/>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本次实验中，以高危害程度的</a:t>
            </a:r>
            <a:r>
              <a:rPr lang="en-US" altLang="zh-CN" kern="0" dirty="0">
                <a:latin typeface="微软雅黑" panose="020B0503020204020204" pitchFamily="34" charset="-122"/>
                <a:ea typeface="微软雅黑" panose="020B0503020204020204" pitchFamily="34" charset="-122"/>
                <a:cs typeface="微软雅黑"/>
              </a:rPr>
              <a:t>CWE-264</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CWE-362</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CWE-189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CWE-119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CWE-399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CWE-416</a:t>
            </a:r>
            <a:r>
              <a:rPr lang="zh-CN" altLang="en-US" kern="0" dirty="0">
                <a:latin typeface="微软雅黑" panose="020B0503020204020204" pitchFamily="34" charset="-122"/>
                <a:ea typeface="微软雅黑" panose="020B0503020204020204" pitchFamily="34" charset="-122"/>
                <a:cs typeface="微软雅黑"/>
              </a:rPr>
              <a:t>类型的漏洞作为关键漏洞。</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E043E457-03A9-438E-BFBA-758A50412F0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10800DF7-B8D5-4C7D-87D1-6A7C9AB50B7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8AC697E-1336-43F7-9C7C-C35D3C80B03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986C3BA2-2FD3-4A88-9A80-6F094B51932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26355F5-B626-4B88-87D6-F57F87DD7D18}"/>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BC5F-F7B4-4A53-9892-843C100639A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253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043E457-03A9-438E-BFBA-758A50412F0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10800DF7-B8D5-4C7D-87D1-6A7C9AB50B7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8AC697E-1336-43F7-9C7C-C35D3C80B03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986C3BA2-2FD3-4A88-9A80-6F094B51932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26355F5-B626-4B88-87D6-F57F87DD7D18}"/>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BC5F-F7B4-4A53-9892-843C100639A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3314" name="Picture 2">
            <a:extLst>
              <a:ext uri="{FF2B5EF4-FFF2-40B4-BE49-F238E27FC236}">
                <a16:creationId xmlns:a16="http://schemas.microsoft.com/office/drawing/2014/main" id="{A6608074-6441-40B1-A8A1-627F15B46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0" y="540000"/>
            <a:ext cx="11160000" cy="611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1935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043E457-03A9-438E-BFBA-758A50412F0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10800DF7-B8D5-4C7D-87D1-6A7C9AB50B7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8AC697E-1336-43F7-9C7C-C35D3C80B03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986C3BA2-2FD3-4A88-9A80-6F094B51932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26355F5-B626-4B88-87D6-F57F87DD7D18}"/>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BC5F-F7B4-4A53-9892-843C100639A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4338" name="Picture 2">
            <a:extLst>
              <a:ext uri="{FF2B5EF4-FFF2-40B4-BE49-F238E27FC236}">
                <a16:creationId xmlns:a16="http://schemas.microsoft.com/office/drawing/2014/main" id="{7F9CD72B-341D-4459-879E-410D94A9D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0" y="540000"/>
            <a:ext cx="11160000" cy="624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197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043E457-03A9-438E-BFBA-758A50412F0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10800DF7-B8D5-4C7D-87D1-6A7C9AB50B7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8AC697E-1336-43F7-9C7C-C35D3C80B03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986C3BA2-2FD3-4A88-9A80-6F094B51932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26355F5-B626-4B88-87D6-F57F87DD7D18}"/>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BC5F-F7B4-4A53-9892-843C100639A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5362" name="Picture 2">
            <a:extLst>
              <a:ext uri="{FF2B5EF4-FFF2-40B4-BE49-F238E27FC236}">
                <a16:creationId xmlns:a16="http://schemas.microsoft.com/office/drawing/2014/main" id="{F8C8B258-5129-4EC5-9EED-44EBED1C1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0" y="540000"/>
            <a:ext cx="11160000" cy="577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360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043E457-03A9-438E-BFBA-758A50412F0C}"/>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10800DF7-B8D5-4C7D-87D1-6A7C9AB50B73}"/>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B8AC697E-1336-43F7-9C7C-C35D3C80B036}"/>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986C3BA2-2FD3-4A88-9A80-6F094B51932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B26355F5-B626-4B88-87D6-F57F87DD7D18}"/>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694BC5F-F7B4-4A53-9892-843C100639A6}"/>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6386" name="Picture 2">
            <a:extLst>
              <a:ext uri="{FF2B5EF4-FFF2-40B4-BE49-F238E27FC236}">
                <a16:creationId xmlns:a16="http://schemas.microsoft.com/office/drawing/2014/main" id="{E09C4399-AE52-4430-8868-B84ECE228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000" y="540000"/>
            <a:ext cx="11160000" cy="581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411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漏洞态势预测：第一步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39357"/>
            <a:ext cx="8278174" cy="2337884"/>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本毕业设计使用</a:t>
            </a:r>
            <a:r>
              <a:rPr lang="en-US" altLang="zh-CN" sz="2000" b="1" kern="0" dirty="0" err="1">
                <a:latin typeface="微软雅黑" panose="020B0503020204020204" pitchFamily="34" charset="-122"/>
                <a:ea typeface="微软雅黑" panose="020B0503020204020204" pitchFamily="34" charset="-122"/>
                <a:cs typeface="微软雅黑"/>
              </a:rPr>
              <a:t>Pybrain</a:t>
            </a:r>
            <a:r>
              <a:rPr lang="zh-CN" altLang="en-US" kern="0" dirty="0">
                <a:latin typeface="微软雅黑" panose="020B0503020204020204" pitchFamily="34" charset="-122"/>
                <a:ea typeface="微软雅黑" panose="020B0503020204020204" pitchFamily="34" charset="-122"/>
                <a:cs typeface="微软雅黑"/>
              </a:rPr>
              <a:t>和我编写的</a:t>
            </a:r>
            <a:r>
              <a:rPr lang="en-US" altLang="zh-CN" sz="2000" b="1" kern="0" dirty="0">
                <a:latin typeface="微软雅黑" panose="020B0503020204020204" pitchFamily="34" charset="-122"/>
                <a:ea typeface="微软雅黑" panose="020B0503020204020204" pitchFamily="34" charset="-122"/>
                <a:cs typeface="微软雅黑"/>
              </a:rPr>
              <a:t>BPNN</a:t>
            </a:r>
            <a:r>
              <a:rPr lang="zh-CN" altLang="en-US" sz="2000" b="1" kern="0" dirty="0">
                <a:latin typeface="微软雅黑" panose="020B0503020204020204" pitchFamily="34" charset="-122"/>
                <a:ea typeface="微软雅黑" panose="020B0503020204020204" pitchFamily="34" charset="-122"/>
                <a:cs typeface="微软雅黑"/>
              </a:rPr>
              <a:t>工具</a:t>
            </a:r>
            <a:r>
              <a:rPr lang="zh-CN" altLang="en-US" kern="0" dirty="0">
                <a:latin typeface="微软雅黑" panose="020B0503020204020204" pitchFamily="34" charset="-122"/>
                <a:ea typeface="微软雅黑" panose="020B0503020204020204" pitchFamily="34" charset="-122"/>
                <a:cs typeface="微软雅黑"/>
              </a:rPr>
              <a:t>实现漏洞态势预测。关于</a:t>
            </a:r>
            <a:r>
              <a:rPr lang="en-US" altLang="zh-CN" kern="0" dirty="0">
                <a:latin typeface="微软雅黑" panose="020B0503020204020204" pitchFamily="34" charset="-122"/>
                <a:ea typeface="微软雅黑" panose="020B0503020204020204" pitchFamily="34" charset="-122"/>
                <a:cs typeface="微软雅黑"/>
              </a:rPr>
              <a:t>BP</a:t>
            </a:r>
            <a:r>
              <a:rPr lang="zh-CN" altLang="en-US" kern="0" dirty="0">
                <a:latin typeface="微软雅黑" panose="020B0503020204020204" pitchFamily="34" charset="-122"/>
                <a:ea typeface="微软雅黑" panose="020B0503020204020204" pitchFamily="34" charset="-122"/>
                <a:cs typeface="微软雅黑"/>
              </a:rPr>
              <a:t>神经网络的训练数据，需要利用“特征因子标准化工具”提取和标准化特征因子，其中</a:t>
            </a:r>
            <a:r>
              <a:rPr lang="en-US" altLang="zh-CN" sz="2000" b="1" kern="0" dirty="0">
                <a:latin typeface="微软雅黑" panose="020B0503020204020204" pitchFamily="34" charset="-122"/>
                <a:ea typeface="微软雅黑" panose="020B0503020204020204" pitchFamily="34" charset="-122"/>
                <a:cs typeface="微软雅黑"/>
              </a:rPr>
              <a:t>CWE</a:t>
            </a:r>
            <a:r>
              <a:rPr lang="zh-CN" altLang="en-US" sz="2000" b="1" kern="0" dirty="0">
                <a:latin typeface="微软雅黑" panose="020B0503020204020204" pitchFamily="34" charset="-122"/>
                <a:ea typeface="微软雅黑" panose="020B0503020204020204" pitchFamily="34" charset="-122"/>
                <a:cs typeface="微软雅黑"/>
              </a:rPr>
              <a:t>编号为独热表示</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a:t>
            </a:r>
            <a:r>
              <a:rPr lang="zh-CN" altLang="en-US" kern="0" dirty="0">
                <a:latin typeface="微软雅黑" panose="020B0503020204020204" pitchFamily="34" charset="-122"/>
                <a:ea typeface="微软雅黑" panose="020B0503020204020204" pitchFamily="34" charset="-122"/>
                <a:cs typeface="微软雅黑"/>
              </a:rPr>
              <a:t>编号为离散非连续数据），</a:t>
            </a:r>
            <a:r>
              <a:rPr lang="zh-CN" altLang="en-US" sz="2000" b="1" kern="0" dirty="0">
                <a:latin typeface="微软雅黑" panose="020B0503020204020204" pitchFamily="34" charset="-122"/>
                <a:ea typeface="微软雅黑" panose="020B0503020204020204" pitchFamily="34" charset="-122"/>
                <a:cs typeface="微软雅黑"/>
              </a:rPr>
              <a:t>漏洞危害程度</a:t>
            </a:r>
            <a:r>
              <a:rPr lang="zh-CN" altLang="en-US" kern="0" dirty="0">
                <a:latin typeface="微软雅黑" panose="020B0503020204020204" pitchFamily="34" charset="-122"/>
                <a:ea typeface="微软雅黑" panose="020B0503020204020204" pitchFamily="34" charset="-122"/>
                <a:cs typeface="微软雅黑"/>
              </a:rPr>
              <a:t>中</a:t>
            </a:r>
            <a:r>
              <a:rPr lang="en-US" altLang="zh-CN" kern="0" dirty="0">
                <a:latin typeface="微软雅黑" panose="020B0503020204020204" pitchFamily="34" charset="-122"/>
                <a:ea typeface="微软雅黑" panose="020B0503020204020204" pitchFamily="34" charset="-122"/>
                <a:cs typeface="微软雅黑"/>
              </a:rPr>
              <a:t>0</a:t>
            </a:r>
            <a:r>
              <a:rPr lang="zh-CN" altLang="en-US" kern="0" dirty="0">
                <a:latin typeface="微软雅黑" panose="020B0503020204020204" pitchFamily="34" charset="-122"/>
                <a:ea typeface="微软雅黑" panose="020B0503020204020204" pitchFamily="34" charset="-122"/>
                <a:cs typeface="微软雅黑"/>
              </a:rPr>
              <a:t>对应低危害，</a:t>
            </a:r>
            <a:r>
              <a:rPr lang="en-US" altLang="zh-CN" kern="0" dirty="0">
                <a:latin typeface="微软雅黑" panose="020B0503020204020204" pitchFamily="34" charset="-122"/>
                <a:ea typeface="微软雅黑" panose="020B0503020204020204" pitchFamily="34" charset="-122"/>
                <a:cs typeface="微软雅黑"/>
              </a:rPr>
              <a:t>0.5</a:t>
            </a:r>
            <a:r>
              <a:rPr lang="zh-CN" altLang="en-US" kern="0" dirty="0">
                <a:latin typeface="微软雅黑" panose="020B0503020204020204" pitchFamily="34" charset="-122"/>
                <a:ea typeface="微软雅黑" panose="020B0503020204020204" pitchFamily="34" charset="-122"/>
                <a:cs typeface="微软雅黑"/>
              </a:rPr>
              <a:t>对应中危害，</a:t>
            </a:r>
            <a:r>
              <a:rPr lang="en-US" altLang="zh-CN" kern="0" dirty="0">
                <a:latin typeface="微软雅黑" panose="020B0503020204020204" pitchFamily="34" charset="-122"/>
                <a:ea typeface="微软雅黑" panose="020B0503020204020204" pitchFamily="34" charset="-122"/>
                <a:cs typeface="微软雅黑"/>
              </a:rPr>
              <a:t>1</a:t>
            </a:r>
            <a:r>
              <a:rPr lang="zh-CN" altLang="en-US" kern="0" dirty="0">
                <a:latin typeface="微软雅黑" panose="020B0503020204020204" pitchFamily="34" charset="-122"/>
                <a:ea typeface="微软雅黑" panose="020B0503020204020204" pitchFamily="34" charset="-122"/>
                <a:cs typeface="微软雅黑"/>
              </a:rPr>
              <a:t>对应高危害（目前暂未采用</a:t>
            </a:r>
            <a:r>
              <a:rPr lang="en-US" altLang="zh-CN" kern="0" dirty="0">
                <a:latin typeface="微软雅黑" panose="020B0503020204020204" pitchFamily="34" charset="-122"/>
                <a:ea typeface="微软雅黑" panose="020B0503020204020204" pitchFamily="34" charset="-122"/>
                <a:cs typeface="微软雅黑"/>
              </a:rPr>
              <a:t>CVSS</a:t>
            </a:r>
            <a:r>
              <a:rPr lang="zh-CN" altLang="en-US" kern="0" dirty="0">
                <a:latin typeface="微软雅黑" panose="020B0503020204020204" pitchFamily="34" charset="-122"/>
                <a:ea typeface="微软雅黑" panose="020B0503020204020204" pitchFamily="34" charset="-122"/>
                <a:cs typeface="微软雅黑"/>
              </a:rPr>
              <a:t>评分），前两者作为工具的输入数据；漏洞最早存在到被发现时间间隔采用</a:t>
            </a:r>
            <a:r>
              <a:rPr lang="zh-CN" altLang="en-US" sz="2000" b="1" kern="0" dirty="0">
                <a:latin typeface="微软雅黑" panose="020B0503020204020204" pitchFamily="34" charset="-122"/>
                <a:ea typeface="微软雅黑" panose="020B0503020204020204" pitchFamily="34" charset="-122"/>
                <a:cs typeface="微软雅黑"/>
              </a:rPr>
              <a:t>月份数</a:t>
            </a:r>
            <a:r>
              <a:rPr lang="zh-CN" altLang="en-US" kern="0" dirty="0">
                <a:latin typeface="微软雅黑" panose="020B0503020204020204" pitchFamily="34" charset="-122"/>
                <a:ea typeface="微软雅黑" panose="020B0503020204020204" pitchFamily="34" charset="-122"/>
                <a:cs typeface="微软雅黑"/>
              </a:rPr>
              <a:t>（取值范围为</a:t>
            </a:r>
            <a:r>
              <a:rPr lang="en-US" altLang="zh-CN" kern="0" dirty="0">
                <a:latin typeface="微软雅黑" panose="020B0503020204020204" pitchFamily="34" charset="-122"/>
                <a:ea typeface="微软雅黑" panose="020B0503020204020204" pitchFamily="34" charset="-122"/>
                <a:cs typeface="微软雅黑"/>
              </a:rPr>
              <a:t>0</a:t>
            </a:r>
            <a:r>
              <a:rPr lang="zh-CN" altLang="en-US" kern="0" dirty="0">
                <a:latin typeface="微软雅黑" panose="020B0503020204020204" pitchFamily="34" charset="-122"/>
                <a:ea typeface="微软雅黑" panose="020B0503020204020204" pitchFamily="34" charset="-122"/>
                <a:cs typeface="微软雅黑"/>
              </a:rPr>
              <a:t>月</a:t>
            </a:r>
            <a:r>
              <a:rPr lang="en-US" altLang="zh-CN" kern="0" dirty="0">
                <a:latin typeface="微软雅黑" panose="020B0503020204020204" pitchFamily="34" charset="-122"/>
                <a:ea typeface="微软雅黑" panose="020B0503020204020204" pitchFamily="34" charset="-122"/>
                <a:cs typeface="微软雅黑"/>
              </a:rPr>
              <a:t>-300</a:t>
            </a:r>
            <a:r>
              <a:rPr lang="zh-CN" altLang="en-US" kern="0" dirty="0">
                <a:latin typeface="微软雅黑" panose="020B0503020204020204" pitchFamily="34" charset="-122"/>
                <a:ea typeface="微软雅黑" panose="020B0503020204020204" pitchFamily="34" charset="-122"/>
                <a:cs typeface="微软雅黑"/>
              </a:rPr>
              <a:t>月），这一项作为工具的输出参考值。</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375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en-US" altLang="zh-CN" sz="2400" b="1" kern="0" dirty="0" err="1">
                <a:latin typeface="微软雅黑" panose="020B0503020204020204" pitchFamily="34" charset="-122"/>
                <a:ea typeface="微软雅黑" panose="020B0503020204020204" pitchFamily="34" charset="-122"/>
                <a:cs typeface="微软雅黑"/>
              </a:rPr>
              <a:t>Pybrain</a:t>
            </a:r>
            <a:r>
              <a:rPr lang="zh-CN" altLang="en-US" sz="2400" b="1" kern="0" dirty="0">
                <a:latin typeface="微软雅黑" panose="020B0503020204020204" pitchFamily="34" charset="-122"/>
                <a:ea typeface="微软雅黑" panose="020B0503020204020204" pitchFamily="34" charset="-122"/>
                <a:cs typeface="微软雅黑"/>
              </a:rPr>
              <a:t>工具准确度</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799213"/>
            <a:ext cx="8278174" cy="1497654"/>
          </a:xfrm>
          <a:prstGeom prst="rect">
            <a:avLst/>
          </a:prstGeom>
        </p:spPr>
        <p:txBody>
          <a:bodyPr wrap="square" anchor="ctr">
            <a:spAutoFit/>
          </a:bodyPr>
          <a:lstStyle/>
          <a:p>
            <a:pPr lvl="0" algn="just">
              <a:lnSpc>
                <a:spcPct val="130000"/>
              </a:lnSpc>
              <a:defRPr/>
            </a:pPr>
            <a:r>
              <a:rPr lang="en-US" altLang="zh-CN" kern="0" dirty="0" err="1">
                <a:latin typeface="微软雅黑" panose="020B0503020204020204" pitchFamily="34" charset="-122"/>
                <a:ea typeface="微软雅黑" panose="020B0503020204020204" pitchFamily="34" charset="-122"/>
                <a:cs typeface="微软雅黑"/>
              </a:rPr>
              <a:t>Pybrain</a:t>
            </a:r>
            <a:r>
              <a:rPr lang="zh-CN" altLang="en-US" kern="0" dirty="0">
                <a:latin typeface="微软雅黑" panose="020B0503020204020204" pitchFamily="34" charset="-122"/>
                <a:ea typeface="微软雅黑" panose="020B0503020204020204" pitchFamily="34" charset="-122"/>
                <a:cs typeface="微软雅黑"/>
              </a:rPr>
              <a:t>工具（</a:t>
            </a:r>
            <a:r>
              <a:rPr lang="en-US" altLang="zh-CN" kern="0" dirty="0">
                <a:latin typeface="微软雅黑" panose="020B0503020204020204" pitchFamily="34" charset="-122"/>
                <a:ea typeface="微软雅黑" panose="020B0503020204020204" pitchFamily="34" charset="-122"/>
                <a:cs typeface="微软雅黑"/>
              </a:rPr>
              <a:t>BP</a:t>
            </a:r>
            <a:r>
              <a:rPr lang="zh-CN" altLang="en-US" kern="0" dirty="0">
                <a:latin typeface="微软雅黑" panose="020B0503020204020204" pitchFamily="34" charset="-122"/>
                <a:ea typeface="微软雅黑" panose="020B0503020204020204" pitchFamily="34" charset="-122"/>
                <a:cs typeface="微软雅黑"/>
              </a:rPr>
              <a:t>神经网络结构为输入层结点</a:t>
            </a:r>
            <a:r>
              <a:rPr lang="en-US" altLang="zh-CN" kern="0" dirty="0">
                <a:latin typeface="微软雅黑" panose="020B0503020204020204" pitchFamily="34" charset="-122"/>
                <a:ea typeface="微软雅黑" panose="020B0503020204020204" pitchFamily="34" charset="-122"/>
                <a:cs typeface="微软雅黑"/>
              </a:rPr>
              <a:t>125</a:t>
            </a:r>
            <a:r>
              <a:rPr lang="zh-CN" altLang="en-US" kern="0" dirty="0">
                <a:latin typeface="微软雅黑" panose="020B0503020204020204" pitchFamily="34" charset="-122"/>
                <a:ea typeface="微软雅黑" panose="020B0503020204020204" pitchFamily="34" charset="-122"/>
                <a:cs typeface="微软雅黑"/>
              </a:rPr>
              <a:t>个，单层隐含层结点</a:t>
            </a:r>
            <a:r>
              <a:rPr lang="en-US" altLang="zh-CN" kern="0" dirty="0">
                <a:latin typeface="微软雅黑" panose="020B0503020204020204" pitchFamily="34" charset="-122"/>
                <a:ea typeface="微软雅黑" panose="020B0503020204020204" pitchFamily="34" charset="-122"/>
                <a:cs typeface="微软雅黑"/>
              </a:rPr>
              <a:t>25</a:t>
            </a:r>
            <a:r>
              <a:rPr lang="zh-CN" altLang="en-US" kern="0" dirty="0">
                <a:latin typeface="微软雅黑" panose="020B0503020204020204" pitchFamily="34" charset="-122"/>
                <a:ea typeface="微软雅黑" panose="020B0503020204020204" pitchFamily="34" charset="-122"/>
                <a:cs typeface="微软雅黑"/>
              </a:rPr>
              <a:t>个，输出层结点</a:t>
            </a:r>
            <a:r>
              <a:rPr lang="en-US" altLang="zh-CN" kern="0" dirty="0">
                <a:latin typeface="微软雅黑" panose="020B0503020204020204" pitchFamily="34" charset="-122"/>
                <a:ea typeface="微软雅黑" panose="020B0503020204020204" pitchFamily="34" charset="-122"/>
                <a:cs typeface="微软雅黑"/>
              </a:rPr>
              <a:t>300</a:t>
            </a:r>
            <a:r>
              <a:rPr lang="zh-CN" altLang="en-US" kern="0" dirty="0">
                <a:latin typeface="微软雅黑" panose="020B0503020204020204" pitchFamily="34" charset="-122"/>
                <a:ea typeface="微软雅黑" panose="020B0503020204020204" pitchFamily="34" charset="-122"/>
                <a:cs typeface="微软雅黑"/>
              </a:rPr>
              <a:t>个）效果如图。测试样本测试的误差一年内的准确率为</a:t>
            </a:r>
            <a:r>
              <a:rPr lang="en-US" altLang="zh-CN" kern="0" dirty="0">
                <a:latin typeface="微软雅黑" panose="020B0503020204020204" pitchFamily="34" charset="-122"/>
                <a:ea typeface="微软雅黑" panose="020B0503020204020204" pitchFamily="34" charset="-122"/>
                <a:cs typeface="微软雅黑"/>
              </a:rPr>
              <a:t>43%</a:t>
            </a:r>
            <a:r>
              <a:rPr lang="zh-CN" altLang="en-US" kern="0" dirty="0">
                <a:latin typeface="微软雅黑" panose="020B0503020204020204" pitchFamily="34" charset="-122"/>
                <a:ea typeface="微软雅黑" panose="020B0503020204020204" pitchFamily="34" charset="-122"/>
                <a:cs typeface="微软雅黑"/>
              </a:rPr>
              <a:t>，误差三年内的准确率为</a:t>
            </a:r>
            <a:r>
              <a:rPr lang="en-US" altLang="zh-CN" kern="0" dirty="0">
                <a:latin typeface="微软雅黑" panose="020B0503020204020204" pitchFamily="34" charset="-122"/>
                <a:ea typeface="微软雅黑" panose="020B0503020204020204" pitchFamily="34" charset="-122"/>
                <a:cs typeface="微软雅黑"/>
              </a:rPr>
              <a:t>64%</a:t>
            </a:r>
            <a:r>
              <a:rPr lang="zh-CN" altLang="en-US" kern="0" dirty="0">
                <a:latin typeface="微软雅黑" panose="020B0503020204020204" pitchFamily="34" charset="-122"/>
                <a:ea typeface="微软雅黑" panose="020B0503020204020204" pitchFamily="34" charset="-122"/>
                <a:cs typeface="微软雅黑"/>
              </a:rPr>
              <a:t>，误差五年内的准确率</a:t>
            </a:r>
            <a:r>
              <a:rPr lang="en-US" altLang="zh-CN" kern="0" dirty="0">
                <a:latin typeface="微软雅黑" panose="020B0503020204020204" pitchFamily="34" charset="-122"/>
                <a:ea typeface="微软雅黑" panose="020B0503020204020204" pitchFamily="34" charset="-122"/>
                <a:cs typeface="微软雅黑"/>
              </a:rPr>
              <a:t>76%</a:t>
            </a:r>
            <a:r>
              <a:rPr lang="zh-CN" altLang="en-US" kern="0" dirty="0">
                <a:latin typeface="微软雅黑" panose="020B0503020204020204" pitchFamily="34" charset="-122"/>
                <a:ea typeface="微软雅黑" panose="020B0503020204020204" pitchFamily="34" charset="-122"/>
                <a:cs typeface="微软雅黑"/>
              </a:rPr>
              <a:t>；回归测试的误差一年内的准确率为</a:t>
            </a:r>
            <a:r>
              <a:rPr lang="en-US" altLang="zh-CN" kern="0" dirty="0">
                <a:latin typeface="微软雅黑" panose="020B0503020204020204" pitchFamily="34" charset="-122"/>
                <a:ea typeface="微软雅黑" panose="020B0503020204020204" pitchFamily="34" charset="-122"/>
                <a:cs typeface="微软雅黑"/>
              </a:rPr>
              <a:t>32%</a:t>
            </a:r>
            <a:r>
              <a:rPr lang="zh-CN" altLang="en-US" kern="0" dirty="0">
                <a:latin typeface="微软雅黑" panose="020B0503020204020204" pitchFamily="34" charset="-122"/>
                <a:ea typeface="微软雅黑" panose="020B0503020204020204" pitchFamily="34" charset="-122"/>
                <a:cs typeface="微软雅黑"/>
              </a:rPr>
              <a:t>，误差三年内的准确率为</a:t>
            </a:r>
            <a:r>
              <a:rPr lang="en-US" altLang="zh-CN" kern="0" dirty="0">
                <a:latin typeface="微软雅黑" panose="020B0503020204020204" pitchFamily="34" charset="-122"/>
                <a:ea typeface="微软雅黑" panose="020B0503020204020204" pitchFamily="34" charset="-122"/>
                <a:cs typeface="微软雅黑"/>
              </a:rPr>
              <a:t>58%</a:t>
            </a:r>
            <a:r>
              <a:rPr lang="zh-CN" altLang="en-US" kern="0" dirty="0">
                <a:latin typeface="微软雅黑" panose="020B0503020204020204" pitchFamily="34" charset="-122"/>
                <a:ea typeface="微软雅黑" panose="020B0503020204020204" pitchFamily="34" charset="-122"/>
                <a:cs typeface="微软雅黑"/>
              </a:rPr>
              <a:t>，误差五年内的准确率</a:t>
            </a:r>
            <a:r>
              <a:rPr lang="en-US" altLang="zh-CN" kern="0" dirty="0">
                <a:latin typeface="微软雅黑" panose="020B0503020204020204" pitchFamily="34" charset="-122"/>
                <a:ea typeface="微软雅黑" panose="020B0503020204020204" pitchFamily="34" charset="-122"/>
                <a:cs typeface="微软雅黑"/>
              </a:rPr>
              <a:t>72%</a:t>
            </a:r>
            <a:r>
              <a:rPr lang="zh-CN" altLang="en-US" kern="0" dirty="0">
                <a:latin typeface="微软雅黑" panose="020B0503020204020204" pitchFamily="34" charset="-122"/>
                <a:ea typeface="微软雅黑" panose="020B0503020204020204" pitchFamily="34" charset="-122"/>
                <a:cs typeface="微软雅黑"/>
              </a:rPr>
              <a:t>。</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56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7410" name="Picture 2">
            <a:extLst>
              <a:ext uri="{FF2B5EF4-FFF2-40B4-BE49-F238E27FC236}">
                <a16:creationId xmlns:a16="http://schemas.microsoft.com/office/drawing/2014/main" id="{4CCC8063-D96F-4502-B1CD-8449FF1EB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8" y="1342555"/>
            <a:ext cx="5308919" cy="417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a:extLst>
              <a:ext uri="{FF2B5EF4-FFF2-40B4-BE49-F238E27FC236}">
                <a16:creationId xmlns:a16="http://schemas.microsoft.com/office/drawing/2014/main" id="{9704E71F-20E0-431B-88FC-1AD84B084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567" y="1342571"/>
            <a:ext cx="6535786" cy="417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62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本人编写工具的准确度</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799213"/>
            <a:ext cx="8278174" cy="1497654"/>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本人编写的工具（</a:t>
            </a:r>
            <a:r>
              <a:rPr lang="en-US" altLang="zh-CN" kern="0" dirty="0">
                <a:latin typeface="微软雅黑" panose="020B0503020204020204" pitchFamily="34" charset="-122"/>
                <a:ea typeface="微软雅黑" panose="020B0503020204020204" pitchFamily="34" charset="-122"/>
                <a:cs typeface="微软雅黑"/>
              </a:rPr>
              <a:t>BP</a:t>
            </a:r>
            <a:r>
              <a:rPr lang="zh-CN" altLang="en-US" kern="0" dirty="0">
                <a:latin typeface="微软雅黑" panose="020B0503020204020204" pitchFamily="34" charset="-122"/>
                <a:ea typeface="微软雅黑" panose="020B0503020204020204" pitchFamily="34" charset="-122"/>
                <a:cs typeface="微软雅黑"/>
              </a:rPr>
              <a:t>神经网络结构为输入层结点</a:t>
            </a:r>
            <a:r>
              <a:rPr lang="en-US" altLang="zh-CN" kern="0" dirty="0">
                <a:latin typeface="微软雅黑" panose="020B0503020204020204" pitchFamily="34" charset="-122"/>
                <a:ea typeface="微软雅黑" panose="020B0503020204020204" pitchFamily="34" charset="-122"/>
                <a:cs typeface="微软雅黑"/>
              </a:rPr>
              <a:t>125</a:t>
            </a:r>
            <a:r>
              <a:rPr lang="zh-CN" altLang="en-US" kern="0" dirty="0">
                <a:latin typeface="微软雅黑" panose="020B0503020204020204" pitchFamily="34" charset="-122"/>
                <a:ea typeface="微软雅黑" panose="020B0503020204020204" pitchFamily="34" charset="-122"/>
                <a:cs typeface="微软雅黑"/>
              </a:rPr>
              <a:t>个，单层隐含层结点</a:t>
            </a:r>
            <a:r>
              <a:rPr lang="en-US" altLang="zh-CN" kern="0" dirty="0">
                <a:latin typeface="微软雅黑" panose="020B0503020204020204" pitchFamily="34" charset="-122"/>
                <a:ea typeface="微软雅黑" panose="020B0503020204020204" pitchFamily="34" charset="-122"/>
                <a:cs typeface="微软雅黑"/>
              </a:rPr>
              <a:t>25</a:t>
            </a:r>
            <a:r>
              <a:rPr lang="zh-CN" altLang="en-US" kern="0" dirty="0">
                <a:latin typeface="微软雅黑" panose="020B0503020204020204" pitchFamily="34" charset="-122"/>
                <a:ea typeface="微软雅黑" panose="020B0503020204020204" pitchFamily="34" charset="-122"/>
                <a:cs typeface="微软雅黑"/>
              </a:rPr>
              <a:t>个，输出层结点</a:t>
            </a:r>
            <a:r>
              <a:rPr lang="en-US" altLang="zh-CN" kern="0" dirty="0">
                <a:latin typeface="微软雅黑" panose="020B0503020204020204" pitchFamily="34" charset="-122"/>
                <a:ea typeface="微软雅黑" panose="020B0503020204020204" pitchFamily="34" charset="-122"/>
                <a:cs typeface="微软雅黑"/>
              </a:rPr>
              <a:t>300</a:t>
            </a:r>
            <a:r>
              <a:rPr lang="zh-CN" altLang="en-US" kern="0" dirty="0">
                <a:latin typeface="微软雅黑" panose="020B0503020204020204" pitchFamily="34" charset="-122"/>
                <a:ea typeface="微软雅黑" panose="020B0503020204020204" pitchFamily="34" charset="-122"/>
                <a:cs typeface="微软雅黑"/>
              </a:rPr>
              <a:t>个）效果。测试样本测试的误差一年内的准确率为</a:t>
            </a:r>
            <a:r>
              <a:rPr lang="en-US" altLang="zh-CN" kern="0" dirty="0">
                <a:latin typeface="微软雅黑" panose="020B0503020204020204" pitchFamily="34" charset="-122"/>
                <a:ea typeface="微软雅黑" panose="020B0503020204020204" pitchFamily="34" charset="-122"/>
                <a:cs typeface="微软雅黑"/>
              </a:rPr>
              <a:t>42%</a:t>
            </a:r>
            <a:r>
              <a:rPr lang="zh-CN" altLang="en-US" kern="0" dirty="0">
                <a:latin typeface="微软雅黑" panose="020B0503020204020204" pitchFamily="34" charset="-122"/>
                <a:ea typeface="微软雅黑" panose="020B0503020204020204" pitchFamily="34" charset="-122"/>
                <a:cs typeface="微软雅黑"/>
              </a:rPr>
              <a:t>，误差三年内的准确率为</a:t>
            </a:r>
            <a:r>
              <a:rPr lang="en-US" altLang="zh-CN" kern="0" dirty="0">
                <a:latin typeface="微软雅黑" panose="020B0503020204020204" pitchFamily="34" charset="-122"/>
                <a:ea typeface="微软雅黑" panose="020B0503020204020204" pitchFamily="34" charset="-122"/>
                <a:cs typeface="微软雅黑"/>
              </a:rPr>
              <a:t>69%</a:t>
            </a:r>
            <a:r>
              <a:rPr lang="zh-CN" altLang="en-US" kern="0" dirty="0">
                <a:latin typeface="微软雅黑" panose="020B0503020204020204" pitchFamily="34" charset="-122"/>
                <a:ea typeface="微软雅黑" panose="020B0503020204020204" pitchFamily="34" charset="-122"/>
                <a:cs typeface="微软雅黑"/>
              </a:rPr>
              <a:t>，误差五年内的准确率</a:t>
            </a:r>
            <a:r>
              <a:rPr lang="en-US" altLang="zh-CN" kern="0" dirty="0">
                <a:latin typeface="微软雅黑" panose="020B0503020204020204" pitchFamily="34" charset="-122"/>
                <a:ea typeface="微软雅黑" panose="020B0503020204020204" pitchFamily="34" charset="-122"/>
                <a:cs typeface="微软雅黑"/>
              </a:rPr>
              <a:t>77%</a:t>
            </a:r>
            <a:r>
              <a:rPr lang="zh-CN" altLang="en-US" kern="0" dirty="0">
                <a:latin typeface="微软雅黑" panose="020B0503020204020204" pitchFamily="34" charset="-122"/>
                <a:ea typeface="微软雅黑" panose="020B0503020204020204" pitchFamily="34" charset="-122"/>
                <a:cs typeface="微软雅黑"/>
              </a:rPr>
              <a:t>；回归测试的误差一年内的准确率为</a:t>
            </a:r>
            <a:r>
              <a:rPr lang="en-US" altLang="zh-CN" kern="0" dirty="0">
                <a:latin typeface="微软雅黑" panose="020B0503020204020204" pitchFamily="34" charset="-122"/>
                <a:ea typeface="微软雅黑" panose="020B0503020204020204" pitchFamily="34" charset="-122"/>
                <a:cs typeface="微软雅黑"/>
              </a:rPr>
              <a:t>37%</a:t>
            </a:r>
            <a:r>
              <a:rPr lang="zh-CN" altLang="en-US" kern="0" dirty="0">
                <a:latin typeface="微软雅黑" panose="020B0503020204020204" pitchFamily="34" charset="-122"/>
                <a:ea typeface="微软雅黑" panose="020B0503020204020204" pitchFamily="34" charset="-122"/>
                <a:cs typeface="微软雅黑"/>
              </a:rPr>
              <a:t>，误差三年内的准确率为</a:t>
            </a:r>
            <a:r>
              <a:rPr lang="en-US" altLang="zh-CN" kern="0" dirty="0">
                <a:latin typeface="微软雅黑" panose="020B0503020204020204" pitchFamily="34" charset="-122"/>
                <a:ea typeface="微软雅黑" panose="020B0503020204020204" pitchFamily="34" charset="-122"/>
                <a:cs typeface="微软雅黑"/>
              </a:rPr>
              <a:t>63%</a:t>
            </a:r>
            <a:r>
              <a:rPr lang="zh-CN" altLang="en-US" kern="0" dirty="0">
                <a:latin typeface="微软雅黑" panose="020B0503020204020204" pitchFamily="34" charset="-122"/>
                <a:ea typeface="微软雅黑" panose="020B0503020204020204" pitchFamily="34" charset="-122"/>
                <a:cs typeface="微软雅黑"/>
              </a:rPr>
              <a:t>，误差五年内的准确率</a:t>
            </a:r>
            <a:r>
              <a:rPr lang="en-US" altLang="zh-CN" kern="0" dirty="0">
                <a:latin typeface="微软雅黑" panose="020B0503020204020204" pitchFamily="34" charset="-122"/>
                <a:ea typeface="微软雅黑" panose="020B0503020204020204" pitchFamily="34" charset="-122"/>
                <a:cs typeface="微软雅黑"/>
              </a:rPr>
              <a:t>75%</a:t>
            </a:r>
            <a:r>
              <a:rPr lang="zh-CN" altLang="en-US" kern="0" dirty="0">
                <a:latin typeface="微软雅黑" panose="020B0503020204020204" pitchFamily="34" charset="-122"/>
                <a:ea typeface="微软雅黑" panose="020B0503020204020204" pitchFamily="34" charset="-122"/>
                <a:cs typeface="微软雅黑"/>
              </a:rPr>
              <a:t>。</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264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4290419-DC95-4BE3-BCBD-A0BBD7DB8B6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88189B74-D19E-4804-B2FB-7C74F2357336}"/>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1A29B3EA-2B16-468A-B833-9B0D7FF5209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C894B22F-576C-4570-930D-5B1B862D398C}"/>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102045D9-3154-4F0E-8A76-412C77FDE3AA}"/>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0838F2F-6B85-46F9-B4A3-EF1B2072A7C7}"/>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842A73D-9144-454A-A3E4-33CCAD9D0ADE}"/>
              </a:ext>
            </a:extLst>
          </p:cNvPr>
          <p:cNvGrpSpPr/>
          <p:nvPr/>
        </p:nvGrpSpPr>
        <p:grpSpPr>
          <a:xfrm>
            <a:off x="173648" y="1206659"/>
            <a:ext cx="11844705" cy="4444683"/>
            <a:chOff x="169495" y="702346"/>
            <a:chExt cx="8880236" cy="2876550"/>
          </a:xfrm>
        </p:grpSpPr>
        <p:pic>
          <p:nvPicPr>
            <p:cNvPr id="18434" name="Picture 2">
              <a:extLst>
                <a:ext uri="{FF2B5EF4-FFF2-40B4-BE49-F238E27FC236}">
                  <a16:creationId xmlns:a16="http://schemas.microsoft.com/office/drawing/2014/main" id="{FC207BB3-1DC1-469B-84B5-F78F31870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95" y="702346"/>
              <a:ext cx="43053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a:extLst>
                <a:ext uri="{FF2B5EF4-FFF2-40B4-BE49-F238E27FC236}">
                  <a16:creationId xmlns:a16="http://schemas.microsoft.com/office/drawing/2014/main" id="{84276540-FAFB-42EA-BA1F-1C724D66D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879"/>
            <a:stretch>
              <a:fillRect/>
            </a:stretch>
          </p:blipFill>
          <p:spPr bwMode="auto">
            <a:xfrm>
              <a:off x="4474794" y="702346"/>
              <a:ext cx="4574937" cy="287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9798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195963" y="1717200"/>
            <a:ext cx="2694494" cy="752544"/>
            <a:chOff x="1181643" y="1742687"/>
            <a:chExt cx="2694494" cy="752544"/>
          </a:xfrm>
        </p:grpSpPr>
        <p:grpSp>
          <p:nvGrpSpPr>
            <p:cNvPr id="25" name="组合 24"/>
            <p:cNvGrpSpPr/>
            <p:nvPr/>
          </p:nvGrpSpPr>
          <p:grpSpPr>
            <a:xfrm>
              <a:off x="1957065" y="1742687"/>
              <a:ext cx="1919072" cy="752544"/>
              <a:chOff x="1800204" y="4086984"/>
              <a:chExt cx="1919072" cy="752544"/>
            </a:xfrm>
          </p:grpSpPr>
          <p:sp>
            <p:nvSpPr>
              <p:cNvPr id="29" name="矩形 28"/>
              <p:cNvSpPr/>
              <p:nvPr/>
            </p:nvSpPr>
            <p:spPr>
              <a:xfrm>
                <a:off x="1800204"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背景知识</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30" name="矩形 29"/>
              <p:cNvSpPr/>
              <p:nvPr/>
            </p:nvSpPr>
            <p:spPr>
              <a:xfrm>
                <a:off x="1800204" y="4562529"/>
                <a:ext cx="1287532"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BACKGROUND</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02</a:t>
                </a:r>
              </a:p>
            </p:txBody>
          </p:sp>
        </p:grpSp>
      </p:grpSp>
    </p:spTree>
    <p:extLst>
      <p:ext uri="{BB962C8B-B14F-4D97-AF65-F5344CB8AC3E}">
        <p14:creationId xmlns:p14="http://schemas.microsoft.com/office/powerpoint/2010/main" val="1090323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3685100"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漏洞态势预测：第二步</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521654"/>
            <a:ext cx="8278174" cy="2297873"/>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预测的输入设置为</a:t>
            </a:r>
            <a:r>
              <a:rPr lang="en-US" altLang="zh-CN" kern="0" dirty="0">
                <a:latin typeface="微软雅黑" panose="020B0503020204020204" pitchFamily="34" charset="-122"/>
                <a:ea typeface="微软雅黑" panose="020B0503020204020204" pitchFamily="34" charset="-122"/>
                <a:cs typeface="微软雅黑"/>
              </a:rPr>
              <a:t>CWE-119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CWE-189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CWE-264</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CWE-362</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CWE-399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CWE-416</a:t>
            </a:r>
            <a:r>
              <a:rPr lang="zh-CN" altLang="en-US" kern="0" dirty="0">
                <a:latin typeface="微软雅黑" panose="020B0503020204020204" pitchFamily="34" charset="-122"/>
                <a:ea typeface="微软雅黑" panose="020B0503020204020204" pitchFamily="34" charset="-122"/>
                <a:cs typeface="微软雅黑"/>
              </a:rPr>
              <a:t>的</a:t>
            </a:r>
            <a:r>
              <a:rPr lang="zh-CN" altLang="en-US" sz="2000" b="1" kern="0" dirty="0">
                <a:latin typeface="微软雅黑" panose="020B0503020204020204" pitchFamily="34" charset="-122"/>
                <a:ea typeface="微软雅黑" panose="020B0503020204020204" pitchFamily="34" charset="-122"/>
                <a:cs typeface="微软雅黑"/>
              </a:rPr>
              <a:t>独热表示</a:t>
            </a:r>
            <a:r>
              <a:rPr lang="zh-CN" altLang="en-US" kern="0" dirty="0">
                <a:latin typeface="微软雅黑" panose="020B0503020204020204" pitchFamily="34" charset="-122"/>
                <a:ea typeface="微软雅黑" panose="020B0503020204020204" pitchFamily="34" charset="-122"/>
                <a:cs typeface="微软雅黑"/>
              </a:rPr>
              <a:t>和</a:t>
            </a:r>
            <a:r>
              <a:rPr lang="zh-CN" altLang="en-US" sz="2000" b="1" kern="0" dirty="0">
                <a:latin typeface="微软雅黑" panose="020B0503020204020204" pitchFamily="34" charset="-122"/>
                <a:ea typeface="微软雅黑" panose="020B0503020204020204" pitchFamily="34" charset="-122"/>
                <a:cs typeface="微软雅黑"/>
              </a:rPr>
              <a:t>高危害程度</a:t>
            </a:r>
            <a:r>
              <a:rPr lang="zh-CN" altLang="en-US" kern="0" dirty="0">
                <a:latin typeface="微软雅黑" panose="020B0503020204020204" pitchFamily="34" charset="-122"/>
                <a:ea typeface="微软雅黑" panose="020B0503020204020204" pitchFamily="34" charset="-122"/>
                <a:cs typeface="微软雅黑"/>
              </a:rPr>
              <a:t>（值表示为</a:t>
            </a:r>
            <a:r>
              <a:rPr lang="en-US" altLang="zh-CN" kern="0" dirty="0">
                <a:latin typeface="微软雅黑" panose="020B0503020204020204" pitchFamily="34" charset="-122"/>
                <a:ea typeface="微软雅黑" panose="020B0503020204020204" pitchFamily="34" charset="-122"/>
                <a:cs typeface="微软雅黑"/>
              </a:rPr>
              <a:t>1</a:t>
            </a:r>
            <a:r>
              <a:rPr lang="zh-CN" altLang="en-US" kern="0" dirty="0">
                <a:latin typeface="微软雅黑" panose="020B0503020204020204" pitchFamily="34" charset="-122"/>
                <a:ea typeface="微软雅黑" panose="020B0503020204020204" pitchFamily="34" charset="-122"/>
                <a:cs typeface="微软雅黑"/>
              </a:rPr>
              <a:t>，表示最高的危害程度），</a:t>
            </a:r>
            <a:r>
              <a:rPr lang="zh-CN" altLang="en-US" sz="2000" b="1" kern="0" dirty="0">
                <a:latin typeface="微软雅黑" panose="020B0503020204020204" pitchFamily="34" charset="-122"/>
                <a:ea typeface="微软雅黑" panose="020B0503020204020204" pitchFamily="34" charset="-122"/>
                <a:cs typeface="微软雅黑"/>
              </a:rPr>
              <a:t>预测结果</a:t>
            </a:r>
            <a:r>
              <a:rPr lang="zh-CN" altLang="en-US" kern="0" dirty="0">
                <a:latin typeface="微软雅黑" panose="020B0503020204020204" pitchFamily="34" charset="-122"/>
                <a:ea typeface="微软雅黑" panose="020B0503020204020204" pitchFamily="34" charset="-122"/>
                <a:cs typeface="微软雅黑"/>
              </a:rPr>
              <a:t>分别为</a:t>
            </a:r>
            <a:r>
              <a:rPr lang="en-US" altLang="zh-CN" kern="0" dirty="0">
                <a:latin typeface="微软雅黑" panose="020B0503020204020204" pitchFamily="34" charset="-122"/>
                <a:ea typeface="微软雅黑" panose="020B0503020204020204" pitchFamily="34" charset="-122"/>
                <a:cs typeface="微软雅黑"/>
              </a:rPr>
              <a:t>1</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26</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6</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266</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4</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57</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20</a:t>
            </a:r>
            <a:r>
              <a:rPr lang="zh-CN" altLang="en-US" kern="0" dirty="0">
                <a:latin typeface="微软雅黑" panose="020B0503020204020204" pitchFamily="34" charset="-122"/>
                <a:ea typeface="微软雅黑" panose="020B0503020204020204" pitchFamily="34" charset="-122"/>
                <a:cs typeface="微软雅黑"/>
              </a:rPr>
              <a:t>个月、</a:t>
            </a:r>
            <a:r>
              <a:rPr lang="en-US" altLang="zh-CN" kern="0" dirty="0">
                <a:latin typeface="微软雅黑" panose="020B0503020204020204" pitchFamily="34" charset="-122"/>
                <a:ea typeface="微软雅黑" panose="020B0503020204020204" pitchFamily="34" charset="-122"/>
                <a:cs typeface="微软雅黑"/>
              </a:rPr>
              <a:t>18</a:t>
            </a:r>
            <a:r>
              <a:rPr lang="zh-CN" altLang="en-US" kern="0" dirty="0">
                <a:latin typeface="微软雅黑" panose="020B0503020204020204" pitchFamily="34" charset="-122"/>
                <a:ea typeface="微软雅黑" panose="020B0503020204020204" pitchFamily="34" charset="-122"/>
                <a:cs typeface="微软雅黑"/>
              </a:rPr>
              <a:t>个月。如果采用平均的方法则结果为</a:t>
            </a:r>
            <a:r>
              <a:rPr lang="en-US" altLang="zh-CN" kern="0" dirty="0">
                <a:latin typeface="微软雅黑" panose="020B0503020204020204" pitchFamily="34" charset="-122"/>
                <a:ea typeface="微软雅黑" panose="020B0503020204020204" pitchFamily="34" charset="-122"/>
                <a:cs typeface="微软雅黑"/>
              </a:rPr>
              <a:t>49.75</a:t>
            </a:r>
            <a:r>
              <a:rPr lang="zh-CN" altLang="en-US" kern="0" dirty="0">
                <a:latin typeface="微软雅黑" panose="020B0503020204020204" pitchFamily="34" charset="-122"/>
                <a:ea typeface="微软雅黑" panose="020B0503020204020204" pitchFamily="34" charset="-122"/>
                <a:cs typeface="微软雅黑"/>
              </a:rPr>
              <a:t>个月，即</a:t>
            </a:r>
            <a:r>
              <a:rPr lang="en-US" altLang="zh-CN" kern="0" dirty="0">
                <a:latin typeface="微软雅黑" panose="020B0503020204020204" pitchFamily="34" charset="-122"/>
                <a:ea typeface="微软雅黑" panose="020B0503020204020204" pitchFamily="34" charset="-122"/>
                <a:cs typeface="微软雅黑"/>
              </a:rPr>
              <a:t>4.14</a:t>
            </a:r>
            <a:r>
              <a:rPr lang="zh-CN" altLang="en-US" kern="0" dirty="0">
                <a:latin typeface="微软雅黑" panose="020B0503020204020204" pitchFamily="34" charset="-122"/>
                <a:ea typeface="微软雅黑" panose="020B0503020204020204" pitchFamily="34" charset="-122"/>
                <a:cs typeface="微软雅黑"/>
              </a:rPr>
              <a:t>年。如果采用加权平均（以上述类型漏洞数量比例为权重：</a:t>
            </a:r>
            <a:r>
              <a:rPr lang="en-US" altLang="zh-CN" kern="0" dirty="0">
                <a:latin typeface="微软雅黑" panose="020B0503020204020204" pitchFamily="34" charset="-122"/>
                <a:ea typeface="微软雅黑" panose="020B0503020204020204" pitchFamily="34" charset="-122"/>
                <a:cs typeface="微软雅黑"/>
              </a:rPr>
              <a:t>18%</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15%</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14%</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15%</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8%</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18%</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2%</a:t>
            </a:r>
            <a:r>
              <a:rPr lang="zh-CN" altLang="en-US" kern="0" dirty="0">
                <a:latin typeface="微软雅黑" panose="020B0503020204020204" pitchFamily="34" charset="-122"/>
                <a:ea typeface="微软雅黑" panose="020B0503020204020204" pitchFamily="34" charset="-122"/>
                <a:cs typeface="微软雅黑"/>
              </a:rPr>
              <a:t>），则结果为</a:t>
            </a:r>
            <a:r>
              <a:rPr lang="en-US" altLang="zh-CN" kern="0" dirty="0">
                <a:latin typeface="微软雅黑" panose="020B0503020204020204" pitchFamily="34" charset="-122"/>
                <a:ea typeface="微软雅黑" panose="020B0503020204020204" pitchFamily="34" charset="-122"/>
                <a:cs typeface="微软雅黑"/>
              </a:rPr>
              <a:t>50.04</a:t>
            </a:r>
            <a:r>
              <a:rPr lang="zh-CN" altLang="en-US" kern="0" dirty="0">
                <a:latin typeface="微软雅黑" panose="020B0503020204020204" pitchFamily="34" charset="-122"/>
                <a:ea typeface="微软雅黑" panose="020B0503020204020204" pitchFamily="34" charset="-122"/>
                <a:cs typeface="微软雅黑"/>
              </a:rPr>
              <a:t>个月，即</a:t>
            </a:r>
            <a:r>
              <a:rPr lang="en-US" altLang="zh-CN" kern="0" dirty="0">
                <a:latin typeface="微软雅黑" panose="020B0503020204020204" pitchFamily="34" charset="-122"/>
                <a:ea typeface="微软雅黑" panose="020B0503020204020204" pitchFamily="34" charset="-122"/>
                <a:cs typeface="微软雅黑"/>
              </a:rPr>
              <a:t>4.17</a:t>
            </a:r>
            <a:r>
              <a:rPr lang="zh-CN" altLang="en-US" kern="0" dirty="0">
                <a:latin typeface="微软雅黑" panose="020B0503020204020204" pitchFamily="34" charset="-122"/>
                <a:ea typeface="微软雅黑" panose="020B0503020204020204" pitchFamily="34" charset="-122"/>
                <a:cs typeface="微软雅黑"/>
              </a:rPr>
              <a:t>年</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861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6" y="2175222"/>
            <a:ext cx="4475244"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漏洞态势预测：第二步（续）</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3139306"/>
            <a:ext cx="8278174" cy="817468"/>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当本人把</a:t>
            </a:r>
            <a:r>
              <a:rPr lang="zh-CN" altLang="en-US" sz="2000" b="1" kern="0" dirty="0">
                <a:latin typeface="微软雅黑" panose="020B0503020204020204" pitchFamily="34" charset="-122"/>
                <a:ea typeface="微软雅黑" panose="020B0503020204020204" pitchFamily="34" charset="-122"/>
                <a:cs typeface="微软雅黑"/>
              </a:rPr>
              <a:t>高危害程度</a:t>
            </a:r>
            <a:r>
              <a:rPr lang="zh-CN" altLang="en-US" kern="0" dirty="0">
                <a:latin typeface="微软雅黑" panose="020B0503020204020204" pitchFamily="34" charset="-122"/>
                <a:ea typeface="微软雅黑" panose="020B0503020204020204" pitchFamily="34" charset="-122"/>
                <a:cs typeface="微软雅黑"/>
              </a:rPr>
              <a:t>定义为值等于</a:t>
            </a:r>
            <a:r>
              <a:rPr lang="en-US" altLang="zh-CN" sz="2000" b="1" kern="0" dirty="0">
                <a:latin typeface="微软雅黑" panose="020B0503020204020204" pitchFamily="34" charset="-122"/>
                <a:ea typeface="微软雅黑" panose="020B0503020204020204" pitchFamily="34" charset="-122"/>
                <a:cs typeface="微软雅黑"/>
              </a:rPr>
              <a:t>0.7</a:t>
            </a:r>
            <a:r>
              <a:rPr lang="zh-CN" altLang="en-US" sz="2000" b="1" kern="0" dirty="0">
                <a:latin typeface="微软雅黑" panose="020B0503020204020204" pitchFamily="34" charset="-122"/>
                <a:ea typeface="微软雅黑" panose="020B0503020204020204" pitchFamily="34" charset="-122"/>
                <a:cs typeface="微软雅黑"/>
              </a:rPr>
              <a:t>、</a:t>
            </a:r>
            <a:r>
              <a:rPr lang="en-US" altLang="zh-CN" sz="2000" b="1" kern="0" dirty="0">
                <a:latin typeface="微软雅黑" panose="020B0503020204020204" pitchFamily="34" charset="-122"/>
                <a:ea typeface="微软雅黑" panose="020B0503020204020204" pitchFamily="34" charset="-122"/>
                <a:cs typeface="微软雅黑"/>
              </a:rPr>
              <a:t>0.8</a:t>
            </a:r>
            <a:r>
              <a:rPr lang="zh-CN" altLang="en-US" sz="2000" b="1" kern="0" dirty="0">
                <a:latin typeface="微软雅黑" panose="020B0503020204020204" pitchFamily="34" charset="-122"/>
                <a:ea typeface="微软雅黑" panose="020B0503020204020204" pitchFamily="34" charset="-122"/>
                <a:cs typeface="微软雅黑"/>
              </a:rPr>
              <a:t>、</a:t>
            </a:r>
            <a:r>
              <a:rPr lang="en-US" altLang="zh-CN" sz="2000" b="1" kern="0" dirty="0">
                <a:latin typeface="微软雅黑" panose="020B0503020204020204" pitchFamily="34" charset="-122"/>
                <a:ea typeface="微软雅黑" panose="020B0503020204020204" pitchFamily="34" charset="-122"/>
                <a:cs typeface="微软雅黑"/>
              </a:rPr>
              <a:t>0.9</a:t>
            </a:r>
            <a:r>
              <a:rPr lang="zh-CN" altLang="en-US" sz="2000" b="1" kern="0" dirty="0">
                <a:latin typeface="微软雅黑" panose="020B0503020204020204" pitchFamily="34" charset="-122"/>
                <a:ea typeface="微软雅黑" panose="020B0503020204020204" pitchFamily="34" charset="-122"/>
                <a:cs typeface="微软雅黑"/>
              </a:rPr>
              <a:t>、</a:t>
            </a:r>
            <a:r>
              <a:rPr lang="en-US" altLang="zh-CN" sz="2000" b="1" kern="0" dirty="0">
                <a:latin typeface="微软雅黑" panose="020B0503020204020204" pitchFamily="34" charset="-122"/>
                <a:ea typeface="微软雅黑" panose="020B0503020204020204" pitchFamily="34" charset="-122"/>
                <a:cs typeface="微软雅黑"/>
              </a:rPr>
              <a:t>1</a:t>
            </a:r>
            <a:r>
              <a:rPr lang="zh-CN" altLang="en-US" kern="0" dirty="0">
                <a:latin typeface="微软雅黑" panose="020B0503020204020204" pitchFamily="34" charset="-122"/>
                <a:ea typeface="微软雅黑" panose="020B0503020204020204" pitchFamily="34" charset="-122"/>
                <a:cs typeface="微软雅黑"/>
              </a:rPr>
              <a:t>时，得到的预测结果如表。</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635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A67DA655-2D8B-4749-9174-5140AA85975C}"/>
              </a:ext>
            </a:extLst>
          </p:cNvPr>
          <p:cNvGraphicFramePr>
            <a:graphicFrameLocks noGrp="1"/>
          </p:cNvGraphicFramePr>
          <p:nvPr>
            <p:extLst>
              <p:ext uri="{D42A27DB-BD31-4B8C-83A1-F6EECF244321}">
                <p14:modId xmlns:p14="http://schemas.microsoft.com/office/powerpoint/2010/main" val="121556840"/>
              </p:ext>
            </p:extLst>
          </p:nvPr>
        </p:nvGraphicFramePr>
        <p:xfrm>
          <a:off x="173649" y="1196463"/>
          <a:ext cx="11844702" cy="4653614"/>
        </p:xfrm>
        <a:graphic>
          <a:graphicData uri="http://schemas.openxmlformats.org/drawingml/2006/table">
            <a:tbl>
              <a:tblPr firstRow="1" bandRow="1">
                <a:tableStyleId>{21E4AEA4-8DFA-4A89-87EB-49C32662AFE0}</a:tableStyleId>
              </a:tblPr>
              <a:tblGrid>
                <a:gridCol w="1316078">
                  <a:extLst>
                    <a:ext uri="{9D8B030D-6E8A-4147-A177-3AD203B41FA5}">
                      <a16:colId xmlns:a16="http://schemas.microsoft.com/office/drawing/2014/main" val="1237866129"/>
                    </a:ext>
                  </a:extLst>
                </a:gridCol>
                <a:gridCol w="1316078">
                  <a:extLst>
                    <a:ext uri="{9D8B030D-6E8A-4147-A177-3AD203B41FA5}">
                      <a16:colId xmlns:a16="http://schemas.microsoft.com/office/drawing/2014/main" val="2668052117"/>
                    </a:ext>
                  </a:extLst>
                </a:gridCol>
                <a:gridCol w="1316078">
                  <a:extLst>
                    <a:ext uri="{9D8B030D-6E8A-4147-A177-3AD203B41FA5}">
                      <a16:colId xmlns:a16="http://schemas.microsoft.com/office/drawing/2014/main" val="901230715"/>
                    </a:ext>
                  </a:extLst>
                </a:gridCol>
                <a:gridCol w="1316078">
                  <a:extLst>
                    <a:ext uri="{9D8B030D-6E8A-4147-A177-3AD203B41FA5}">
                      <a16:colId xmlns:a16="http://schemas.microsoft.com/office/drawing/2014/main" val="3095421281"/>
                    </a:ext>
                  </a:extLst>
                </a:gridCol>
                <a:gridCol w="1316078">
                  <a:extLst>
                    <a:ext uri="{9D8B030D-6E8A-4147-A177-3AD203B41FA5}">
                      <a16:colId xmlns:a16="http://schemas.microsoft.com/office/drawing/2014/main" val="584787915"/>
                    </a:ext>
                  </a:extLst>
                </a:gridCol>
                <a:gridCol w="1316078">
                  <a:extLst>
                    <a:ext uri="{9D8B030D-6E8A-4147-A177-3AD203B41FA5}">
                      <a16:colId xmlns:a16="http://schemas.microsoft.com/office/drawing/2014/main" val="2843630788"/>
                    </a:ext>
                  </a:extLst>
                </a:gridCol>
                <a:gridCol w="1316078">
                  <a:extLst>
                    <a:ext uri="{9D8B030D-6E8A-4147-A177-3AD203B41FA5}">
                      <a16:colId xmlns:a16="http://schemas.microsoft.com/office/drawing/2014/main" val="4039966333"/>
                    </a:ext>
                  </a:extLst>
                </a:gridCol>
                <a:gridCol w="1316078">
                  <a:extLst>
                    <a:ext uri="{9D8B030D-6E8A-4147-A177-3AD203B41FA5}">
                      <a16:colId xmlns:a16="http://schemas.microsoft.com/office/drawing/2014/main" val="2080195607"/>
                    </a:ext>
                  </a:extLst>
                </a:gridCol>
                <a:gridCol w="1316078">
                  <a:extLst>
                    <a:ext uri="{9D8B030D-6E8A-4147-A177-3AD203B41FA5}">
                      <a16:colId xmlns:a16="http://schemas.microsoft.com/office/drawing/2014/main" val="1672097623"/>
                    </a:ext>
                  </a:extLst>
                </a:gridCol>
              </a:tblGrid>
              <a:tr h="1187146">
                <a:tc>
                  <a:txBody>
                    <a:bodyPr/>
                    <a:lstStyle/>
                    <a:p>
                      <a:pPr algn="r">
                        <a:lnSpc>
                          <a:spcPts val="2000"/>
                        </a:lnSpc>
                        <a:spcAft>
                          <a:spcPts val="0"/>
                        </a:spcAft>
                      </a:pPr>
                      <a:r>
                        <a:rPr lang="en-US" altLang="zh-CN" dirty="0"/>
                        <a:t>CWE</a:t>
                      </a:r>
                    </a:p>
                    <a:p>
                      <a:pPr algn="l">
                        <a:lnSpc>
                          <a:spcPts val="2000"/>
                        </a:lnSpc>
                        <a:spcAft>
                          <a:spcPts val="0"/>
                        </a:spcAft>
                      </a:pPr>
                      <a:r>
                        <a:rPr lang="en-US" altLang="zh-CN" dirty="0"/>
                        <a:t>SCORE</a:t>
                      </a:r>
                      <a:endParaRPr lang="zh-CN" altLang="en-US" dirty="0"/>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ctr">
                        <a:lnSpc>
                          <a:spcPts val="2000"/>
                        </a:lnSpc>
                        <a:spcAft>
                          <a:spcPts val="0"/>
                        </a:spcAft>
                      </a:pPr>
                      <a:r>
                        <a:rPr lang="en-US" dirty="0"/>
                        <a:t>CWE-119</a:t>
                      </a:r>
                      <a:endParaRPr lang="zh-CN" altLang="en-US" dirty="0"/>
                    </a:p>
                  </a:txBody>
                  <a:tcPr marL="68580" marR="68580" marT="0" marB="0" anchor="ctr"/>
                </a:tc>
                <a:tc>
                  <a:txBody>
                    <a:bodyPr/>
                    <a:lstStyle/>
                    <a:p>
                      <a:pPr algn="ctr">
                        <a:lnSpc>
                          <a:spcPts val="2000"/>
                        </a:lnSpc>
                        <a:spcAft>
                          <a:spcPts val="0"/>
                        </a:spcAft>
                      </a:pPr>
                      <a:r>
                        <a:rPr lang="en-US"/>
                        <a:t>CWE-189</a:t>
                      </a:r>
                      <a:endParaRPr lang="zh-CN" altLang="en-US"/>
                    </a:p>
                  </a:txBody>
                  <a:tcPr marL="68580" marR="68580" marT="0" marB="0" anchor="ctr"/>
                </a:tc>
                <a:tc>
                  <a:txBody>
                    <a:bodyPr/>
                    <a:lstStyle/>
                    <a:p>
                      <a:pPr algn="ctr">
                        <a:lnSpc>
                          <a:spcPts val="2000"/>
                        </a:lnSpc>
                        <a:spcAft>
                          <a:spcPts val="0"/>
                        </a:spcAft>
                      </a:pPr>
                      <a:r>
                        <a:rPr lang="en-US"/>
                        <a:t>CWE-20</a:t>
                      </a:r>
                      <a:endParaRPr lang="zh-CN" altLang="en-US"/>
                    </a:p>
                  </a:txBody>
                  <a:tcPr marL="68580" marR="68580" marT="0" marB="0" anchor="ctr"/>
                </a:tc>
                <a:tc>
                  <a:txBody>
                    <a:bodyPr/>
                    <a:lstStyle/>
                    <a:p>
                      <a:pPr algn="ctr">
                        <a:lnSpc>
                          <a:spcPts val="2000"/>
                        </a:lnSpc>
                        <a:spcAft>
                          <a:spcPts val="0"/>
                        </a:spcAft>
                      </a:pPr>
                      <a:r>
                        <a:rPr lang="en-US"/>
                        <a:t>CWE-200</a:t>
                      </a:r>
                      <a:endParaRPr lang="zh-CN" altLang="en-US"/>
                    </a:p>
                  </a:txBody>
                  <a:tcPr marL="68580" marR="68580" marT="0" marB="0" anchor="ctr"/>
                </a:tc>
                <a:tc>
                  <a:txBody>
                    <a:bodyPr/>
                    <a:lstStyle/>
                    <a:p>
                      <a:pPr algn="ctr">
                        <a:lnSpc>
                          <a:spcPts val="2000"/>
                        </a:lnSpc>
                        <a:spcAft>
                          <a:spcPts val="0"/>
                        </a:spcAft>
                      </a:pPr>
                      <a:r>
                        <a:rPr lang="en-US" dirty="0"/>
                        <a:t>CWE-264</a:t>
                      </a:r>
                      <a:endParaRPr lang="zh-CN" altLang="en-US" dirty="0"/>
                    </a:p>
                  </a:txBody>
                  <a:tcPr marL="68580" marR="68580" marT="0" marB="0" anchor="ctr"/>
                </a:tc>
                <a:tc>
                  <a:txBody>
                    <a:bodyPr/>
                    <a:lstStyle/>
                    <a:p>
                      <a:pPr algn="ctr">
                        <a:lnSpc>
                          <a:spcPts val="2000"/>
                        </a:lnSpc>
                        <a:spcAft>
                          <a:spcPts val="0"/>
                        </a:spcAft>
                      </a:pPr>
                      <a:r>
                        <a:rPr lang="en-US"/>
                        <a:t>CWE-362</a:t>
                      </a:r>
                      <a:endParaRPr lang="zh-CN" altLang="en-US"/>
                    </a:p>
                  </a:txBody>
                  <a:tcPr marL="68580" marR="68580" marT="0" marB="0" anchor="ctr"/>
                </a:tc>
                <a:tc>
                  <a:txBody>
                    <a:bodyPr/>
                    <a:lstStyle/>
                    <a:p>
                      <a:pPr algn="ctr">
                        <a:lnSpc>
                          <a:spcPts val="2000"/>
                        </a:lnSpc>
                        <a:spcAft>
                          <a:spcPts val="0"/>
                        </a:spcAft>
                      </a:pPr>
                      <a:r>
                        <a:rPr lang="en-US"/>
                        <a:t>CWE-399</a:t>
                      </a:r>
                      <a:endParaRPr lang="zh-CN" altLang="en-US"/>
                    </a:p>
                  </a:txBody>
                  <a:tcPr marL="68580" marR="68580" marT="0" marB="0" anchor="ctr"/>
                </a:tc>
                <a:tc>
                  <a:txBody>
                    <a:bodyPr/>
                    <a:lstStyle/>
                    <a:p>
                      <a:pPr algn="ctr">
                        <a:lnSpc>
                          <a:spcPts val="2000"/>
                        </a:lnSpc>
                        <a:spcAft>
                          <a:spcPts val="0"/>
                        </a:spcAft>
                      </a:pPr>
                      <a:r>
                        <a:rPr lang="en-US" dirty="0"/>
                        <a:t>CWE-416</a:t>
                      </a:r>
                      <a:endParaRPr lang="zh-CN" altLang="en-US" dirty="0"/>
                    </a:p>
                  </a:txBody>
                  <a:tcPr marL="68580" marR="68580" marT="0" marB="0" anchor="ctr"/>
                </a:tc>
                <a:extLst>
                  <a:ext uri="{0D108BD9-81ED-4DB2-BD59-A6C34878D82A}">
                    <a16:rowId xmlns:a16="http://schemas.microsoft.com/office/drawing/2014/main" val="1360811068"/>
                  </a:ext>
                </a:extLst>
              </a:tr>
              <a:tr h="866617">
                <a:tc>
                  <a:txBody>
                    <a:bodyPr/>
                    <a:lstStyle/>
                    <a:p>
                      <a:pPr algn="ctr">
                        <a:lnSpc>
                          <a:spcPts val="2000"/>
                        </a:lnSpc>
                        <a:spcAft>
                          <a:spcPts val="0"/>
                        </a:spcAft>
                      </a:pPr>
                      <a:r>
                        <a:rPr lang="en-US" dirty="0"/>
                        <a:t>1</a:t>
                      </a:r>
                      <a:endParaRPr lang="zh-CN" altLang="en-US" dirty="0"/>
                    </a:p>
                  </a:txBody>
                  <a:tcPr marL="68580" marR="68580" marT="0" marB="0" anchor="ctr"/>
                </a:tc>
                <a:tc>
                  <a:txBody>
                    <a:bodyPr/>
                    <a:lstStyle/>
                    <a:p>
                      <a:pPr algn="ctr">
                        <a:lnSpc>
                          <a:spcPts val="2000"/>
                        </a:lnSpc>
                        <a:spcAft>
                          <a:spcPts val="0"/>
                        </a:spcAft>
                      </a:pPr>
                      <a:r>
                        <a:rPr lang="en-US" dirty="0"/>
                        <a:t>1</a:t>
                      </a:r>
                      <a:endParaRPr lang="zh-CN" altLang="en-US" dirty="0"/>
                    </a:p>
                  </a:txBody>
                  <a:tcPr marL="68580" marR="68580" marT="0" marB="0" anchor="ctr"/>
                </a:tc>
                <a:tc>
                  <a:txBody>
                    <a:bodyPr/>
                    <a:lstStyle/>
                    <a:p>
                      <a:pPr algn="ctr">
                        <a:lnSpc>
                          <a:spcPts val="2000"/>
                        </a:lnSpc>
                        <a:spcAft>
                          <a:spcPts val="0"/>
                        </a:spcAft>
                      </a:pPr>
                      <a:r>
                        <a:rPr lang="en-US"/>
                        <a:t>26</a:t>
                      </a:r>
                      <a:endParaRPr lang="zh-CN" altLang="en-US"/>
                    </a:p>
                  </a:txBody>
                  <a:tcPr marL="68580" marR="68580" marT="0" marB="0" anchor="ctr"/>
                </a:tc>
                <a:tc>
                  <a:txBody>
                    <a:bodyPr/>
                    <a:lstStyle/>
                    <a:p>
                      <a:pPr algn="ctr">
                        <a:lnSpc>
                          <a:spcPts val="2000"/>
                        </a:lnSpc>
                        <a:spcAft>
                          <a:spcPts val="0"/>
                        </a:spcAft>
                      </a:pPr>
                      <a:r>
                        <a:rPr lang="en-US"/>
                        <a:t>6</a:t>
                      </a:r>
                      <a:endParaRPr lang="zh-CN" altLang="en-US"/>
                    </a:p>
                  </a:txBody>
                  <a:tcPr marL="68580" marR="68580" marT="0" marB="0" anchor="ctr"/>
                </a:tc>
                <a:tc>
                  <a:txBody>
                    <a:bodyPr/>
                    <a:lstStyle/>
                    <a:p>
                      <a:pPr algn="ctr">
                        <a:lnSpc>
                          <a:spcPts val="2000"/>
                        </a:lnSpc>
                        <a:spcAft>
                          <a:spcPts val="0"/>
                        </a:spcAft>
                      </a:pPr>
                      <a:r>
                        <a:rPr lang="en-US" dirty="0"/>
                        <a:t>266</a:t>
                      </a:r>
                      <a:endParaRPr lang="zh-CN" altLang="en-US" dirty="0"/>
                    </a:p>
                  </a:txBody>
                  <a:tcPr marL="68580" marR="68580" marT="0" marB="0" anchor="ctr"/>
                </a:tc>
                <a:tc>
                  <a:txBody>
                    <a:bodyPr/>
                    <a:lstStyle/>
                    <a:p>
                      <a:pPr algn="ctr">
                        <a:lnSpc>
                          <a:spcPts val="2000"/>
                        </a:lnSpc>
                        <a:spcAft>
                          <a:spcPts val="0"/>
                        </a:spcAft>
                      </a:pPr>
                      <a:r>
                        <a:rPr lang="en-US"/>
                        <a:t>4</a:t>
                      </a:r>
                      <a:endParaRPr lang="zh-CN" altLang="en-US"/>
                    </a:p>
                  </a:txBody>
                  <a:tcPr marL="68580" marR="68580" marT="0" marB="0" anchor="ctr"/>
                </a:tc>
                <a:tc>
                  <a:txBody>
                    <a:bodyPr/>
                    <a:lstStyle/>
                    <a:p>
                      <a:pPr algn="ctr">
                        <a:lnSpc>
                          <a:spcPts val="2000"/>
                        </a:lnSpc>
                        <a:spcAft>
                          <a:spcPts val="0"/>
                        </a:spcAft>
                      </a:pPr>
                      <a:r>
                        <a:rPr lang="en-US"/>
                        <a:t>57</a:t>
                      </a:r>
                      <a:endParaRPr lang="zh-CN" altLang="en-US"/>
                    </a:p>
                  </a:txBody>
                  <a:tcPr marL="68580" marR="68580" marT="0" marB="0" anchor="ctr"/>
                </a:tc>
                <a:tc>
                  <a:txBody>
                    <a:bodyPr/>
                    <a:lstStyle/>
                    <a:p>
                      <a:pPr algn="ctr">
                        <a:lnSpc>
                          <a:spcPts val="2000"/>
                        </a:lnSpc>
                        <a:spcAft>
                          <a:spcPts val="0"/>
                        </a:spcAft>
                      </a:pPr>
                      <a:r>
                        <a:rPr lang="en-US"/>
                        <a:t>20</a:t>
                      </a:r>
                      <a:endParaRPr lang="zh-CN" altLang="en-US"/>
                    </a:p>
                  </a:txBody>
                  <a:tcPr marL="68580" marR="68580" marT="0" marB="0" anchor="ctr"/>
                </a:tc>
                <a:tc>
                  <a:txBody>
                    <a:bodyPr/>
                    <a:lstStyle/>
                    <a:p>
                      <a:pPr algn="ctr">
                        <a:lnSpc>
                          <a:spcPts val="2000"/>
                        </a:lnSpc>
                        <a:spcAft>
                          <a:spcPts val="0"/>
                        </a:spcAft>
                      </a:pPr>
                      <a:r>
                        <a:rPr lang="en-US"/>
                        <a:t>18</a:t>
                      </a:r>
                      <a:endParaRPr lang="zh-CN" altLang="en-US"/>
                    </a:p>
                  </a:txBody>
                  <a:tcPr marL="68580" marR="68580" marT="0" marB="0" anchor="ctr"/>
                </a:tc>
                <a:extLst>
                  <a:ext uri="{0D108BD9-81ED-4DB2-BD59-A6C34878D82A}">
                    <a16:rowId xmlns:a16="http://schemas.microsoft.com/office/drawing/2014/main" val="433411627"/>
                  </a:ext>
                </a:extLst>
              </a:tr>
              <a:tr h="866617">
                <a:tc>
                  <a:txBody>
                    <a:bodyPr/>
                    <a:lstStyle/>
                    <a:p>
                      <a:pPr algn="ctr">
                        <a:lnSpc>
                          <a:spcPts val="2000"/>
                        </a:lnSpc>
                        <a:spcAft>
                          <a:spcPts val="0"/>
                        </a:spcAft>
                      </a:pPr>
                      <a:r>
                        <a:rPr lang="en-US"/>
                        <a:t>0.9</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26</a:t>
                      </a:r>
                      <a:endParaRPr lang="zh-CN" altLang="en-US"/>
                    </a:p>
                  </a:txBody>
                  <a:tcPr marL="68580" marR="68580" marT="0" marB="0" anchor="ctr"/>
                </a:tc>
                <a:tc>
                  <a:txBody>
                    <a:bodyPr/>
                    <a:lstStyle/>
                    <a:p>
                      <a:pPr algn="ctr">
                        <a:lnSpc>
                          <a:spcPts val="2000"/>
                        </a:lnSpc>
                        <a:spcAft>
                          <a:spcPts val="0"/>
                        </a:spcAft>
                      </a:pPr>
                      <a:r>
                        <a:rPr lang="en-US"/>
                        <a:t>6</a:t>
                      </a:r>
                      <a:endParaRPr lang="zh-CN" altLang="en-US"/>
                    </a:p>
                  </a:txBody>
                  <a:tcPr marL="68580" marR="68580" marT="0" marB="0" anchor="ctr"/>
                </a:tc>
                <a:tc>
                  <a:txBody>
                    <a:bodyPr/>
                    <a:lstStyle/>
                    <a:p>
                      <a:pPr algn="ctr">
                        <a:lnSpc>
                          <a:spcPts val="2000"/>
                        </a:lnSpc>
                        <a:spcAft>
                          <a:spcPts val="0"/>
                        </a:spcAft>
                      </a:pPr>
                      <a:r>
                        <a:rPr lang="en-US"/>
                        <a:t>266</a:t>
                      </a:r>
                      <a:endParaRPr lang="zh-CN" altLang="en-US"/>
                    </a:p>
                  </a:txBody>
                  <a:tcPr marL="68580" marR="68580" marT="0" marB="0" anchor="ctr"/>
                </a:tc>
                <a:tc>
                  <a:txBody>
                    <a:bodyPr/>
                    <a:lstStyle/>
                    <a:p>
                      <a:pPr algn="ctr">
                        <a:lnSpc>
                          <a:spcPts val="2000"/>
                        </a:lnSpc>
                        <a:spcAft>
                          <a:spcPts val="0"/>
                        </a:spcAft>
                      </a:pPr>
                      <a:r>
                        <a:rPr lang="en-US"/>
                        <a:t>23</a:t>
                      </a:r>
                      <a:endParaRPr lang="zh-CN" altLang="en-US"/>
                    </a:p>
                  </a:txBody>
                  <a:tcPr marL="68580" marR="68580" marT="0" marB="0" anchor="ctr"/>
                </a:tc>
                <a:tc>
                  <a:txBody>
                    <a:bodyPr/>
                    <a:lstStyle/>
                    <a:p>
                      <a:pPr algn="ctr">
                        <a:lnSpc>
                          <a:spcPts val="2000"/>
                        </a:lnSpc>
                        <a:spcAft>
                          <a:spcPts val="0"/>
                        </a:spcAft>
                      </a:pPr>
                      <a:r>
                        <a:rPr lang="en-US" dirty="0"/>
                        <a:t>25</a:t>
                      </a:r>
                      <a:endParaRPr lang="zh-CN" altLang="en-US" dirty="0"/>
                    </a:p>
                  </a:txBody>
                  <a:tcPr marL="68580" marR="68580" marT="0" marB="0" anchor="ctr"/>
                </a:tc>
                <a:tc>
                  <a:txBody>
                    <a:bodyPr/>
                    <a:lstStyle/>
                    <a:p>
                      <a:pPr algn="ctr">
                        <a:lnSpc>
                          <a:spcPts val="2000"/>
                        </a:lnSpc>
                        <a:spcAft>
                          <a:spcPts val="0"/>
                        </a:spcAft>
                      </a:pPr>
                      <a:r>
                        <a:rPr lang="en-US"/>
                        <a:t>20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extLst>
                  <a:ext uri="{0D108BD9-81ED-4DB2-BD59-A6C34878D82A}">
                    <a16:rowId xmlns:a16="http://schemas.microsoft.com/office/drawing/2014/main" val="1391484239"/>
                  </a:ext>
                </a:extLst>
              </a:tr>
              <a:tr h="866617">
                <a:tc>
                  <a:txBody>
                    <a:bodyPr/>
                    <a:lstStyle/>
                    <a:p>
                      <a:pPr algn="ctr">
                        <a:lnSpc>
                          <a:spcPts val="2000"/>
                        </a:lnSpc>
                        <a:spcAft>
                          <a:spcPts val="0"/>
                        </a:spcAft>
                      </a:pPr>
                      <a:r>
                        <a:rPr lang="en-US"/>
                        <a:t>0.8</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36</a:t>
                      </a:r>
                      <a:endParaRPr lang="zh-CN" altLang="en-US"/>
                    </a:p>
                  </a:txBody>
                  <a:tcPr marL="68580" marR="68580" marT="0" marB="0" anchor="ctr"/>
                </a:tc>
                <a:tc>
                  <a:txBody>
                    <a:bodyPr/>
                    <a:lstStyle/>
                    <a:p>
                      <a:pPr algn="ctr">
                        <a:lnSpc>
                          <a:spcPts val="2000"/>
                        </a:lnSpc>
                        <a:spcAft>
                          <a:spcPts val="0"/>
                        </a:spcAft>
                      </a:pPr>
                      <a:r>
                        <a:rPr lang="en-US"/>
                        <a:t>6</a:t>
                      </a:r>
                      <a:endParaRPr lang="zh-CN" altLang="en-US"/>
                    </a:p>
                  </a:txBody>
                  <a:tcPr marL="68580" marR="68580" marT="0" marB="0" anchor="ctr"/>
                </a:tc>
                <a:tc>
                  <a:txBody>
                    <a:bodyPr/>
                    <a:lstStyle/>
                    <a:p>
                      <a:pPr algn="ctr">
                        <a:lnSpc>
                          <a:spcPts val="2000"/>
                        </a:lnSpc>
                        <a:spcAft>
                          <a:spcPts val="0"/>
                        </a:spcAft>
                      </a:pPr>
                      <a:r>
                        <a:rPr lang="en-US"/>
                        <a:t>266</a:t>
                      </a:r>
                      <a:endParaRPr lang="zh-CN" altLang="en-US"/>
                    </a:p>
                  </a:txBody>
                  <a:tcPr marL="68580" marR="68580" marT="0" marB="0" anchor="ctr"/>
                </a:tc>
                <a:tc>
                  <a:txBody>
                    <a:bodyPr/>
                    <a:lstStyle/>
                    <a:p>
                      <a:pPr algn="ctr">
                        <a:lnSpc>
                          <a:spcPts val="2000"/>
                        </a:lnSpc>
                        <a:spcAft>
                          <a:spcPts val="0"/>
                        </a:spcAft>
                      </a:pPr>
                      <a:r>
                        <a:rPr lang="en-US"/>
                        <a:t>23</a:t>
                      </a:r>
                      <a:endParaRPr lang="zh-CN" altLang="en-US"/>
                    </a:p>
                  </a:txBody>
                  <a:tcPr marL="68580" marR="68580" marT="0" marB="0" anchor="ctr"/>
                </a:tc>
                <a:tc>
                  <a:txBody>
                    <a:bodyPr/>
                    <a:lstStyle/>
                    <a:p>
                      <a:pPr algn="ctr">
                        <a:lnSpc>
                          <a:spcPts val="2000"/>
                        </a:lnSpc>
                        <a:spcAft>
                          <a:spcPts val="0"/>
                        </a:spcAft>
                      </a:pPr>
                      <a:r>
                        <a:rPr lang="en-US"/>
                        <a:t>25</a:t>
                      </a:r>
                      <a:endParaRPr lang="zh-CN" altLang="en-US"/>
                    </a:p>
                  </a:txBody>
                  <a:tcPr marL="68580" marR="68580" marT="0" marB="0" anchor="ctr"/>
                </a:tc>
                <a:tc>
                  <a:txBody>
                    <a:bodyPr/>
                    <a:lstStyle/>
                    <a:p>
                      <a:pPr algn="ctr">
                        <a:lnSpc>
                          <a:spcPts val="2000"/>
                        </a:lnSpc>
                        <a:spcAft>
                          <a:spcPts val="0"/>
                        </a:spcAft>
                      </a:pPr>
                      <a:r>
                        <a:rPr lang="en-US"/>
                        <a:t>20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extLst>
                  <a:ext uri="{0D108BD9-81ED-4DB2-BD59-A6C34878D82A}">
                    <a16:rowId xmlns:a16="http://schemas.microsoft.com/office/drawing/2014/main" val="3165470171"/>
                  </a:ext>
                </a:extLst>
              </a:tr>
              <a:tr h="866617">
                <a:tc>
                  <a:txBody>
                    <a:bodyPr/>
                    <a:lstStyle/>
                    <a:p>
                      <a:pPr algn="ctr">
                        <a:lnSpc>
                          <a:spcPts val="2000"/>
                        </a:lnSpc>
                        <a:spcAft>
                          <a:spcPts val="0"/>
                        </a:spcAft>
                      </a:pPr>
                      <a:r>
                        <a:rPr lang="en-US"/>
                        <a:t>0.7</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36</a:t>
                      </a:r>
                      <a:endParaRPr lang="zh-CN" altLang="en-US"/>
                    </a:p>
                  </a:txBody>
                  <a:tcPr marL="68580" marR="68580" marT="0" marB="0" anchor="ctr"/>
                </a:tc>
                <a:tc>
                  <a:txBody>
                    <a:bodyPr/>
                    <a:lstStyle/>
                    <a:p>
                      <a:pPr algn="ctr">
                        <a:lnSpc>
                          <a:spcPts val="2000"/>
                        </a:lnSpc>
                        <a:spcAft>
                          <a:spcPts val="0"/>
                        </a:spcAft>
                      </a:pPr>
                      <a:r>
                        <a:rPr lang="en-US"/>
                        <a:t>36</a:t>
                      </a:r>
                      <a:endParaRPr lang="zh-CN" altLang="en-US"/>
                    </a:p>
                  </a:txBody>
                  <a:tcPr marL="68580" marR="68580" marT="0" marB="0" anchor="ctr"/>
                </a:tc>
                <a:tc>
                  <a:txBody>
                    <a:bodyPr/>
                    <a:lstStyle/>
                    <a:p>
                      <a:pPr algn="ctr">
                        <a:lnSpc>
                          <a:spcPts val="2000"/>
                        </a:lnSpc>
                        <a:spcAft>
                          <a:spcPts val="0"/>
                        </a:spcAft>
                      </a:pPr>
                      <a:r>
                        <a:rPr lang="en-US"/>
                        <a:t>266</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25</a:t>
                      </a:r>
                      <a:endParaRPr lang="zh-CN" altLang="en-US"/>
                    </a:p>
                  </a:txBody>
                  <a:tcPr marL="68580" marR="68580" marT="0" marB="0" anchor="ctr"/>
                </a:tc>
                <a:tc>
                  <a:txBody>
                    <a:bodyPr/>
                    <a:lstStyle/>
                    <a:p>
                      <a:pPr algn="ctr">
                        <a:lnSpc>
                          <a:spcPts val="2000"/>
                        </a:lnSpc>
                        <a:spcAft>
                          <a:spcPts val="0"/>
                        </a:spcAft>
                      </a:pPr>
                      <a:r>
                        <a:rPr lang="en-US"/>
                        <a:t>46</a:t>
                      </a:r>
                      <a:endParaRPr lang="zh-CN" altLang="en-US"/>
                    </a:p>
                  </a:txBody>
                  <a:tcPr marL="68580" marR="68580" marT="0" marB="0" anchor="ctr"/>
                </a:tc>
                <a:tc>
                  <a:txBody>
                    <a:bodyPr/>
                    <a:lstStyle/>
                    <a:p>
                      <a:pPr algn="ctr">
                        <a:lnSpc>
                          <a:spcPts val="2000"/>
                        </a:lnSpc>
                        <a:spcAft>
                          <a:spcPts val="0"/>
                        </a:spcAft>
                      </a:pPr>
                      <a:r>
                        <a:rPr lang="en-US" dirty="0"/>
                        <a:t>55</a:t>
                      </a:r>
                      <a:endParaRPr lang="zh-CN" altLang="en-US" dirty="0"/>
                    </a:p>
                  </a:txBody>
                  <a:tcPr marL="68580" marR="68580" marT="0" marB="0" anchor="ctr"/>
                </a:tc>
                <a:extLst>
                  <a:ext uri="{0D108BD9-81ED-4DB2-BD59-A6C34878D82A}">
                    <a16:rowId xmlns:a16="http://schemas.microsoft.com/office/drawing/2014/main" val="375197511"/>
                  </a:ext>
                </a:extLst>
              </a:tr>
            </a:tbl>
          </a:graphicData>
        </a:graphic>
      </p:graphicFrame>
      <p:sp>
        <p:nvSpPr>
          <p:cNvPr id="9" name="文本框 8">
            <a:extLst>
              <a:ext uri="{FF2B5EF4-FFF2-40B4-BE49-F238E27FC236}">
                <a16:creationId xmlns:a16="http://schemas.microsoft.com/office/drawing/2014/main" id="{667D1BC4-896D-40F3-8F04-65E72F4E9F12}"/>
              </a:ext>
            </a:extLst>
          </p:cNvPr>
          <p:cNvSpPr txBox="1"/>
          <p:nvPr/>
        </p:nvSpPr>
        <p:spPr>
          <a:xfrm>
            <a:off x="9752042" y="5850077"/>
            <a:ext cx="2262158" cy="369332"/>
          </a:xfrm>
          <a:prstGeom prst="rect">
            <a:avLst/>
          </a:prstGeom>
          <a:noFill/>
        </p:spPr>
        <p:txBody>
          <a:bodyPr wrap="none" rtlCol="0">
            <a:spAutoFit/>
          </a:bodyPr>
          <a:lstStyle/>
          <a:p>
            <a:r>
              <a:rPr lang="zh-CN" altLang="en-US" kern="0" dirty="0">
                <a:latin typeface="微软雅黑" panose="020B0503020204020204" pitchFamily="34" charset="-122"/>
                <a:ea typeface="微软雅黑" panose="020B0503020204020204" pitchFamily="34" charset="-122"/>
              </a:rPr>
              <a:t>表内数据单位：月数</a:t>
            </a:r>
          </a:p>
        </p:txBody>
      </p:sp>
      <p:sp>
        <p:nvSpPr>
          <p:cNvPr id="10" name="文本框 9">
            <a:extLst>
              <a:ext uri="{FF2B5EF4-FFF2-40B4-BE49-F238E27FC236}">
                <a16:creationId xmlns:a16="http://schemas.microsoft.com/office/drawing/2014/main" id="{8204AE5A-B3CC-457F-B3DD-A4A27F34A03B}"/>
              </a:ext>
            </a:extLst>
          </p:cNvPr>
          <p:cNvSpPr txBox="1"/>
          <p:nvPr/>
        </p:nvSpPr>
        <p:spPr>
          <a:xfrm>
            <a:off x="230452" y="731400"/>
            <a:ext cx="11731097" cy="461665"/>
          </a:xfrm>
          <a:prstGeom prst="rect">
            <a:avLst/>
          </a:prstGeom>
          <a:noFill/>
        </p:spPr>
        <p:txBody>
          <a:bodyPr wrap="none" rtlCol="0">
            <a:spAutoFit/>
          </a:bodyPr>
          <a:lstStyle/>
          <a:p>
            <a:pPr algn="ctr"/>
            <a:r>
              <a:rPr lang="en-US" altLang="zh-CN" sz="2400" b="1" kern="0" dirty="0">
                <a:latin typeface="微软雅黑" panose="020B0503020204020204" pitchFamily="34" charset="-122"/>
                <a:ea typeface="微软雅黑" panose="020B0503020204020204" pitchFamily="34" charset="-122"/>
              </a:rPr>
              <a:t>Linux</a:t>
            </a:r>
            <a:r>
              <a:rPr lang="zh-CN" altLang="en-US" sz="2400" b="1" kern="0" dirty="0">
                <a:latin typeface="微软雅黑" panose="020B0503020204020204" pitchFamily="34" charset="-122"/>
                <a:ea typeface="微软雅黑" panose="020B0503020204020204" pitchFamily="34" charset="-122"/>
              </a:rPr>
              <a:t>内核关键漏洞类型的不同高危害程度的漏洞最早存在到被发现时间间隔预测表</a:t>
            </a:r>
          </a:p>
        </p:txBody>
      </p:sp>
    </p:spTree>
    <p:extLst>
      <p:ext uri="{BB962C8B-B14F-4D97-AF65-F5344CB8AC3E}">
        <p14:creationId xmlns:p14="http://schemas.microsoft.com/office/powerpoint/2010/main" val="2867951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5" y="2175222"/>
            <a:ext cx="4183013"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漏洞态势预测：第二步（续）</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3339359"/>
            <a:ext cx="8278174" cy="417358"/>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预测结果的平均值为</a:t>
            </a:r>
            <a:r>
              <a:rPr lang="en-US" altLang="zh-CN" kern="0" dirty="0">
                <a:latin typeface="微软雅黑" panose="020B0503020204020204" pitchFamily="34" charset="-122"/>
                <a:ea typeface="微软雅黑" panose="020B0503020204020204" pitchFamily="34" charset="-122"/>
                <a:cs typeface="微软雅黑"/>
              </a:rPr>
              <a:t>4.1875</a:t>
            </a:r>
            <a:r>
              <a:rPr lang="zh-CN" altLang="en-US" kern="0" dirty="0">
                <a:latin typeface="微软雅黑" panose="020B0503020204020204" pitchFamily="34" charset="-122"/>
                <a:ea typeface="微软雅黑" panose="020B0503020204020204" pitchFamily="34" charset="-122"/>
                <a:cs typeface="微软雅黑"/>
              </a:rPr>
              <a:t>年。</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9876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A67DA655-2D8B-4749-9174-5140AA85975C}"/>
              </a:ext>
            </a:extLst>
          </p:cNvPr>
          <p:cNvGraphicFramePr>
            <a:graphicFrameLocks noGrp="1"/>
          </p:cNvGraphicFramePr>
          <p:nvPr>
            <p:extLst>
              <p:ext uri="{D42A27DB-BD31-4B8C-83A1-F6EECF244321}">
                <p14:modId xmlns:p14="http://schemas.microsoft.com/office/powerpoint/2010/main" val="988554332"/>
              </p:ext>
            </p:extLst>
          </p:nvPr>
        </p:nvGraphicFramePr>
        <p:xfrm>
          <a:off x="173649" y="1196463"/>
          <a:ext cx="11844702" cy="4653614"/>
        </p:xfrm>
        <a:graphic>
          <a:graphicData uri="http://schemas.openxmlformats.org/drawingml/2006/table">
            <a:tbl>
              <a:tblPr firstRow="1" bandRow="1">
                <a:tableStyleId>{21E4AEA4-8DFA-4A89-87EB-49C32662AFE0}</a:tableStyleId>
              </a:tblPr>
              <a:tblGrid>
                <a:gridCol w="1316078">
                  <a:extLst>
                    <a:ext uri="{9D8B030D-6E8A-4147-A177-3AD203B41FA5}">
                      <a16:colId xmlns:a16="http://schemas.microsoft.com/office/drawing/2014/main" val="1237866129"/>
                    </a:ext>
                  </a:extLst>
                </a:gridCol>
                <a:gridCol w="1316078">
                  <a:extLst>
                    <a:ext uri="{9D8B030D-6E8A-4147-A177-3AD203B41FA5}">
                      <a16:colId xmlns:a16="http://schemas.microsoft.com/office/drawing/2014/main" val="2668052117"/>
                    </a:ext>
                  </a:extLst>
                </a:gridCol>
                <a:gridCol w="1316078">
                  <a:extLst>
                    <a:ext uri="{9D8B030D-6E8A-4147-A177-3AD203B41FA5}">
                      <a16:colId xmlns:a16="http://schemas.microsoft.com/office/drawing/2014/main" val="901230715"/>
                    </a:ext>
                  </a:extLst>
                </a:gridCol>
                <a:gridCol w="1316078">
                  <a:extLst>
                    <a:ext uri="{9D8B030D-6E8A-4147-A177-3AD203B41FA5}">
                      <a16:colId xmlns:a16="http://schemas.microsoft.com/office/drawing/2014/main" val="3095421281"/>
                    </a:ext>
                  </a:extLst>
                </a:gridCol>
                <a:gridCol w="1316078">
                  <a:extLst>
                    <a:ext uri="{9D8B030D-6E8A-4147-A177-3AD203B41FA5}">
                      <a16:colId xmlns:a16="http://schemas.microsoft.com/office/drawing/2014/main" val="584787915"/>
                    </a:ext>
                  </a:extLst>
                </a:gridCol>
                <a:gridCol w="1316078">
                  <a:extLst>
                    <a:ext uri="{9D8B030D-6E8A-4147-A177-3AD203B41FA5}">
                      <a16:colId xmlns:a16="http://schemas.microsoft.com/office/drawing/2014/main" val="2843630788"/>
                    </a:ext>
                  </a:extLst>
                </a:gridCol>
                <a:gridCol w="1316078">
                  <a:extLst>
                    <a:ext uri="{9D8B030D-6E8A-4147-A177-3AD203B41FA5}">
                      <a16:colId xmlns:a16="http://schemas.microsoft.com/office/drawing/2014/main" val="4039966333"/>
                    </a:ext>
                  </a:extLst>
                </a:gridCol>
                <a:gridCol w="1316078">
                  <a:extLst>
                    <a:ext uri="{9D8B030D-6E8A-4147-A177-3AD203B41FA5}">
                      <a16:colId xmlns:a16="http://schemas.microsoft.com/office/drawing/2014/main" val="2080195607"/>
                    </a:ext>
                  </a:extLst>
                </a:gridCol>
                <a:gridCol w="1316078">
                  <a:extLst>
                    <a:ext uri="{9D8B030D-6E8A-4147-A177-3AD203B41FA5}">
                      <a16:colId xmlns:a16="http://schemas.microsoft.com/office/drawing/2014/main" val="1672097623"/>
                    </a:ext>
                  </a:extLst>
                </a:gridCol>
              </a:tblGrid>
              <a:tr h="1187146">
                <a:tc>
                  <a:txBody>
                    <a:bodyPr/>
                    <a:lstStyle/>
                    <a:p>
                      <a:pPr algn="r">
                        <a:lnSpc>
                          <a:spcPts val="2000"/>
                        </a:lnSpc>
                        <a:spcAft>
                          <a:spcPts val="0"/>
                        </a:spcAft>
                      </a:pPr>
                      <a:r>
                        <a:rPr lang="en-US" altLang="zh-CN" dirty="0"/>
                        <a:t>CWE</a:t>
                      </a:r>
                    </a:p>
                    <a:p>
                      <a:pPr algn="l">
                        <a:lnSpc>
                          <a:spcPts val="2000"/>
                        </a:lnSpc>
                        <a:spcAft>
                          <a:spcPts val="0"/>
                        </a:spcAft>
                      </a:pPr>
                      <a:r>
                        <a:rPr lang="en-US" altLang="zh-CN" dirty="0"/>
                        <a:t>SCORE</a:t>
                      </a:r>
                      <a:endParaRPr lang="zh-CN" altLang="en-US" dirty="0"/>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algn="ctr">
                        <a:lnSpc>
                          <a:spcPts val="2000"/>
                        </a:lnSpc>
                        <a:spcAft>
                          <a:spcPts val="0"/>
                        </a:spcAft>
                      </a:pPr>
                      <a:r>
                        <a:rPr lang="en-US" dirty="0"/>
                        <a:t>CWE-119</a:t>
                      </a:r>
                      <a:endParaRPr lang="zh-CN" altLang="en-US" dirty="0"/>
                    </a:p>
                  </a:txBody>
                  <a:tcPr marL="68580" marR="68580" marT="0" marB="0" anchor="ctr"/>
                </a:tc>
                <a:tc>
                  <a:txBody>
                    <a:bodyPr/>
                    <a:lstStyle/>
                    <a:p>
                      <a:pPr algn="ctr">
                        <a:lnSpc>
                          <a:spcPts val="2000"/>
                        </a:lnSpc>
                        <a:spcAft>
                          <a:spcPts val="0"/>
                        </a:spcAft>
                      </a:pPr>
                      <a:r>
                        <a:rPr lang="en-US"/>
                        <a:t>CWE-189</a:t>
                      </a:r>
                      <a:endParaRPr lang="zh-CN" altLang="en-US"/>
                    </a:p>
                  </a:txBody>
                  <a:tcPr marL="68580" marR="68580" marT="0" marB="0" anchor="ctr"/>
                </a:tc>
                <a:tc>
                  <a:txBody>
                    <a:bodyPr/>
                    <a:lstStyle/>
                    <a:p>
                      <a:pPr algn="ctr">
                        <a:lnSpc>
                          <a:spcPts val="2000"/>
                        </a:lnSpc>
                        <a:spcAft>
                          <a:spcPts val="0"/>
                        </a:spcAft>
                      </a:pPr>
                      <a:r>
                        <a:rPr lang="en-US"/>
                        <a:t>CWE-20</a:t>
                      </a:r>
                      <a:endParaRPr lang="zh-CN" altLang="en-US"/>
                    </a:p>
                  </a:txBody>
                  <a:tcPr marL="68580" marR="68580" marT="0" marB="0" anchor="ctr"/>
                </a:tc>
                <a:tc>
                  <a:txBody>
                    <a:bodyPr/>
                    <a:lstStyle/>
                    <a:p>
                      <a:pPr algn="ctr">
                        <a:lnSpc>
                          <a:spcPts val="2000"/>
                        </a:lnSpc>
                        <a:spcAft>
                          <a:spcPts val="0"/>
                        </a:spcAft>
                      </a:pPr>
                      <a:r>
                        <a:rPr lang="en-US"/>
                        <a:t>CWE-200</a:t>
                      </a:r>
                      <a:endParaRPr lang="zh-CN" altLang="en-US"/>
                    </a:p>
                  </a:txBody>
                  <a:tcPr marL="68580" marR="68580" marT="0" marB="0" anchor="ctr"/>
                </a:tc>
                <a:tc>
                  <a:txBody>
                    <a:bodyPr/>
                    <a:lstStyle/>
                    <a:p>
                      <a:pPr algn="ctr">
                        <a:lnSpc>
                          <a:spcPts val="2000"/>
                        </a:lnSpc>
                        <a:spcAft>
                          <a:spcPts val="0"/>
                        </a:spcAft>
                      </a:pPr>
                      <a:r>
                        <a:rPr lang="en-US"/>
                        <a:t>CWE-264</a:t>
                      </a:r>
                      <a:endParaRPr lang="zh-CN" altLang="en-US"/>
                    </a:p>
                  </a:txBody>
                  <a:tcPr marL="68580" marR="68580" marT="0" marB="0" anchor="ctr"/>
                </a:tc>
                <a:tc>
                  <a:txBody>
                    <a:bodyPr/>
                    <a:lstStyle/>
                    <a:p>
                      <a:pPr algn="ctr">
                        <a:lnSpc>
                          <a:spcPts val="2000"/>
                        </a:lnSpc>
                        <a:spcAft>
                          <a:spcPts val="0"/>
                        </a:spcAft>
                      </a:pPr>
                      <a:r>
                        <a:rPr lang="en-US"/>
                        <a:t>CWE-362</a:t>
                      </a:r>
                      <a:endParaRPr lang="zh-CN" altLang="en-US"/>
                    </a:p>
                  </a:txBody>
                  <a:tcPr marL="68580" marR="68580" marT="0" marB="0" anchor="ctr"/>
                </a:tc>
                <a:tc>
                  <a:txBody>
                    <a:bodyPr/>
                    <a:lstStyle/>
                    <a:p>
                      <a:pPr algn="ctr">
                        <a:lnSpc>
                          <a:spcPts val="2000"/>
                        </a:lnSpc>
                        <a:spcAft>
                          <a:spcPts val="0"/>
                        </a:spcAft>
                      </a:pPr>
                      <a:r>
                        <a:rPr lang="en-US" dirty="0"/>
                        <a:t>CWE-399</a:t>
                      </a:r>
                      <a:endParaRPr lang="zh-CN" altLang="en-US" dirty="0"/>
                    </a:p>
                  </a:txBody>
                  <a:tcPr marL="68580" marR="68580" marT="0" marB="0" anchor="ctr"/>
                </a:tc>
                <a:tc>
                  <a:txBody>
                    <a:bodyPr/>
                    <a:lstStyle/>
                    <a:p>
                      <a:pPr algn="ctr">
                        <a:lnSpc>
                          <a:spcPts val="2000"/>
                        </a:lnSpc>
                        <a:spcAft>
                          <a:spcPts val="0"/>
                        </a:spcAft>
                      </a:pPr>
                      <a:r>
                        <a:rPr lang="en-US"/>
                        <a:t>CWE-416</a:t>
                      </a:r>
                      <a:endParaRPr lang="zh-CN" altLang="en-US"/>
                    </a:p>
                  </a:txBody>
                  <a:tcPr marL="68580" marR="68580" marT="0" marB="0" anchor="ctr"/>
                </a:tc>
                <a:extLst>
                  <a:ext uri="{0D108BD9-81ED-4DB2-BD59-A6C34878D82A}">
                    <a16:rowId xmlns:a16="http://schemas.microsoft.com/office/drawing/2014/main" val="1360811068"/>
                  </a:ext>
                </a:extLst>
              </a:tr>
              <a:tr h="866617">
                <a:tc>
                  <a:txBody>
                    <a:bodyPr/>
                    <a:lstStyle/>
                    <a:p>
                      <a:pPr algn="ctr">
                        <a:lnSpc>
                          <a:spcPts val="2000"/>
                        </a:lnSpc>
                        <a:spcAft>
                          <a:spcPts val="0"/>
                        </a:spcAft>
                      </a:pPr>
                      <a:r>
                        <a:rPr lang="en-US" dirty="0"/>
                        <a:t>1</a:t>
                      </a:r>
                      <a:endParaRPr lang="zh-CN" altLang="en-US" dirty="0"/>
                    </a:p>
                  </a:txBody>
                  <a:tcPr marL="68580" marR="68580" marT="0" marB="0" anchor="ctr"/>
                </a:tc>
                <a:tc>
                  <a:txBody>
                    <a:bodyPr/>
                    <a:lstStyle/>
                    <a:p>
                      <a:pPr algn="ctr">
                        <a:lnSpc>
                          <a:spcPts val="2000"/>
                        </a:lnSpc>
                        <a:spcAft>
                          <a:spcPts val="0"/>
                        </a:spcAft>
                      </a:pPr>
                      <a:r>
                        <a:rPr lang="en-US" dirty="0"/>
                        <a:t>9</a:t>
                      </a:r>
                      <a:endParaRPr lang="zh-CN" altLang="en-US" dirty="0"/>
                    </a:p>
                  </a:txBody>
                  <a:tcPr marL="68580" marR="68580" marT="0" marB="0" anchor="ctr"/>
                </a:tc>
                <a:tc>
                  <a:txBody>
                    <a:bodyPr/>
                    <a:lstStyle/>
                    <a:p>
                      <a:pPr algn="ctr">
                        <a:lnSpc>
                          <a:spcPts val="2000"/>
                        </a:lnSpc>
                        <a:spcAft>
                          <a:spcPts val="0"/>
                        </a:spcAft>
                      </a:pPr>
                      <a:r>
                        <a:rPr lang="en-US"/>
                        <a:t>2</a:t>
                      </a:r>
                      <a:endParaRPr lang="zh-CN" altLang="en-US"/>
                    </a:p>
                  </a:txBody>
                  <a:tcPr marL="68580" marR="68580" marT="0" marB="0" anchor="ctr"/>
                </a:tc>
                <a:tc>
                  <a:txBody>
                    <a:bodyPr/>
                    <a:lstStyle/>
                    <a:p>
                      <a:pPr algn="ctr">
                        <a:lnSpc>
                          <a:spcPts val="2000"/>
                        </a:lnSpc>
                        <a:spcAft>
                          <a:spcPts val="0"/>
                        </a:spcAft>
                      </a:pPr>
                      <a:r>
                        <a:rPr lang="en-US"/>
                        <a:t>3</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3</a:t>
                      </a:r>
                      <a:endParaRPr lang="zh-CN" altLang="en-US"/>
                    </a:p>
                  </a:txBody>
                  <a:tcPr marL="68580" marR="68580" marT="0" marB="0" anchor="ctr"/>
                </a:tc>
                <a:extLst>
                  <a:ext uri="{0D108BD9-81ED-4DB2-BD59-A6C34878D82A}">
                    <a16:rowId xmlns:a16="http://schemas.microsoft.com/office/drawing/2014/main" val="433411627"/>
                  </a:ext>
                </a:extLst>
              </a:tr>
              <a:tr h="866617">
                <a:tc>
                  <a:txBody>
                    <a:bodyPr/>
                    <a:lstStyle/>
                    <a:p>
                      <a:pPr algn="ctr">
                        <a:lnSpc>
                          <a:spcPts val="2000"/>
                        </a:lnSpc>
                        <a:spcAft>
                          <a:spcPts val="0"/>
                        </a:spcAft>
                      </a:pPr>
                      <a:r>
                        <a:rPr lang="en-US"/>
                        <a:t>0.9</a:t>
                      </a:r>
                      <a:endParaRPr lang="zh-CN" altLang="en-US"/>
                    </a:p>
                  </a:txBody>
                  <a:tcPr marL="68580" marR="68580" marT="0" marB="0" anchor="ctr"/>
                </a:tc>
                <a:tc>
                  <a:txBody>
                    <a:bodyPr/>
                    <a:lstStyle/>
                    <a:p>
                      <a:pPr algn="ctr">
                        <a:lnSpc>
                          <a:spcPts val="2000"/>
                        </a:lnSpc>
                        <a:spcAft>
                          <a:spcPts val="0"/>
                        </a:spcAft>
                      </a:pPr>
                      <a:r>
                        <a:rPr lang="en-US"/>
                        <a:t>8</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8</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2</a:t>
                      </a:r>
                      <a:endParaRPr lang="zh-CN" altLang="en-US"/>
                    </a:p>
                  </a:txBody>
                  <a:tcPr marL="68580" marR="68580" marT="0" marB="0" anchor="ctr"/>
                </a:tc>
                <a:extLst>
                  <a:ext uri="{0D108BD9-81ED-4DB2-BD59-A6C34878D82A}">
                    <a16:rowId xmlns:a16="http://schemas.microsoft.com/office/drawing/2014/main" val="1391484239"/>
                  </a:ext>
                </a:extLst>
              </a:tr>
              <a:tr h="866617">
                <a:tc>
                  <a:txBody>
                    <a:bodyPr/>
                    <a:lstStyle/>
                    <a:p>
                      <a:pPr algn="ctr">
                        <a:lnSpc>
                          <a:spcPts val="2000"/>
                        </a:lnSpc>
                        <a:spcAft>
                          <a:spcPts val="0"/>
                        </a:spcAft>
                      </a:pPr>
                      <a:r>
                        <a:rPr lang="en-US"/>
                        <a:t>0.8</a:t>
                      </a:r>
                      <a:endParaRPr lang="zh-CN" altLang="en-US"/>
                    </a:p>
                  </a:txBody>
                  <a:tcPr marL="68580" marR="68580" marT="0" marB="0" anchor="ctr"/>
                </a:tc>
                <a:tc>
                  <a:txBody>
                    <a:bodyPr/>
                    <a:lstStyle/>
                    <a:p>
                      <a:pPr algn="ctr">
                        <a:lnSpc>
                          <a:spcPts val="2000"/>
                        </a:lnSpc>
                        <a:spcAft>
                          <a:spcPts val="0"/>
                        </a:spcAft>
                      </a:pPr>
                      <a:r>
                        <a:rPr lang="en-US"/>
                        <a:t>3</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1</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tc>
                  <a:txBody>
                    <a:bodyPr/>
                    <a:lstStyle/>
                    <a:p>
                      <a:pPr algn="ctr">
                        <a:lnSpc>
                          <a:spcPts val="2000"/>
                        </a:lnSpc>
                        <a:spcAft>
                          <a:spcPts val="0"/>
                        </a:spcAft>
                      </a:pPr>
                      <a:r>
                        <a:rPr lang="en-US"/>
                        <a:t>0</a:t>
                      </a:r>
                      <a:endParaRPr lang="zh-CN" altLang="en-US"/>
                    </a:p>
                  </a:txBody>
                  <a:tcPr marL="68580" marR="68580" marT="0" marB="0" anchor="ctr"/>
                </a:tc>
                <a:extLst>
                  <a:ext uri="{0D108BD9-81ED-4DB2-BD59-A6C34878D82A}">
                    <a16:rowId xmlns:a16="http://schemas.microsoft.com/office/drawing/2014/main" val="3165470171"/>
                  </a:ext>
                </a:extLst>
              </a:tr>
              <a:tr h="866617">
                <a:tc>
                  <a:txBody>
                    <a:bodyPr/>
                    <a:lstStyle/>
                    <a:p>
                      <a:pPr algn="ctr">
                        <a:lnSpc>
                          <a:spcPts val="2000"/>
                        </a:lnSpc>
                        <a:spcAft>
                          <a:spcPts val="0"/>
                        </a:spcAft>
                      </a:pPr>
                      <a:r>
                        <a:rPr lang="en-US"/>
                        <a:t>0.7</a:t>
                      </a:r>
                      <a:endParaRPr lang="zh-CN" altLang="en-US"/>
                    </a:p>
                  </a:txBody>
                  <a:tcPr marL="68580" marR="68580" marT="0" marB="0" anchor="ctr"/>
                </a:tc>
                <a:tc>
                  <a:txBody>
                    <a:bodyPr/>
                    <a:lstStyle/>
                    <a:p>
                      <a:pPr algn="ctr">
                        <a:lnSpc>
                          <a:spcPts val="2000"/>
                        </a:lnSpc>
                        <a:spcAft>
                          <a:spcPts val="0"/>
                        </a:spcAft>
                      </a:pPr>
                      <a:r>
                        <a:rPr lang="en-US"/>
                        <a:t>77</a:t>
                      </a:r>
                      <a:endParaRPr lang="zh-CN" altLang="en-US"/>
                    </a:p>
                  </a:txBody>
                  <a:tcPr marL="68580" marR="68580" marT="0" marB="0" anchor="ctr"/>
                </a:tc>
                <a:tc>
                  <a:txBody>
                    <a:bodyPr/>
                    <a:lstStyle/>
                    <a:p>
                      <a:pPr algn="ctr">
                        <a:lnSpc>
                          <a:spcPts val="2000"/>
                        </a:lnSpc>
                        <a:spcAft>
                          <a:spcPts val="0"/>
                        </a:spcAft>
                      </a:pPr>
                      <a:r>
                        <a:rPr lang="en-US"/>
                        <a:t>31</a:t>
                      </a:r>
                      <a:endParaRPr lang="zh-CN" altLang="en-US"/>
                    </a:p>
                  </a:txBody>
                  <a:tcPr marL="68580" marR="68580" marT="0" marB="0" anchor="ctr"/>
                </a:tc>
                <a:tc>
                  <a:txBody>
                    <a:bodyPr/>
                    <a:lstStyle/>
                    <a:p>
                      <a:pPr algn="ctr">
                        <a:lnSpc>
                          <a:spcPts val="2000"/>
                        </a:lnSpc>
                        <a:spcAft>
                          <a:spcPts val="0"/>
                        </a:spcAft>
                      </a:pPr>
                      <a:r>
                        <a:rPr lang="en-US"/>
                        <a:t>37</a:t>
                      </a:r>
                      <a:endParaRPr lang="zh-CN" altLang="en-US"/>
                    </a:p>
                  </a:txBody>
                  <a:tcPr marL="68580" marR="68580" marT="0" marB="0" anchor="ctr"/>
                </a:tc>
                <a:tc>
                  <a:txBody>
                    <a:bodyPr/>
                    <a:lstStyle/>
                    <a:p>
                      <a:pPr algn="ctr">
                        <a:lnSpc>
                          <a:spcPts val="2000"/>
                        </a:lnSpc>
                        <a:spcAft>
                          <a:spcPts val="0"/>
                        </a:spcAft>
                      </a:pPr>
                      <a:r>
                        <a:rPr lang="en-US"/>
                        <a:t>3</a:t>
                      </a:r>
                      <a:endParaRPr lang="zh-CN" altLang="en-US"/>
                    </a:p>
                  </a:txBody>
                  <a:tcPr marL="68580" marR="68580" marT="0" marB="0" anchor="ctr"/>
                </a:tc>
                <a:tc>
                  <a:txBody>
                    <a:bodyPr/>
                    <a:lstStyle/>
                    <a:p>
                      <a:pPr algn="ctr">
                        <a:lnSpc>
                          <a:spcPts val="2000"/>
                        </a:lnSpc>
                        <a:spcAft>
                          <a:spcPts val="0"/>
                        </a:spcAft>
                      </a:pPr>
                      <a:r>
                        <a:rPr lang="en-US"/>
                        <a:t>45</a:t>
                      </a:r>
                      <a:endParaRPr lang="zh-CN" altLang="en-US"/>
                    </a:p>
                  </a:txBody>
                  <a:tcPr marL="68580" marR="68580" marT="0" marB="0" anchor="ctr"/>
                </a:tc>
                <a:tc>
                  <a:txBody>
                    <a:bodyPr/>
                    <a:lstStyle/>
                    <a:p>
                      <a:pPr algn="ctr">
                        <a:lnSpc>
                          <a:spcPts val="2000"/>
                        </a:lnSpc>
                        <a:spcAft>
                          <a:spcPts val="0"/>
                        </a:spcAft>
                      </a:pPr>
                      <a:r>
                        <a:rPr lang="en-US"/>
                        <a:t>17</a:t>
                      </a:r>
                      <a:endParaRPr lang="zh-CN" altLang="en-US"/>
                    </a:p>
                  </a:txBody>
                  <a:tcPr marL="68580" marR="68580" marT="0" marB="0" anchor="ctr"/>
                </a:tc>
                <a:tc>
                  <a:txBody>
                    <a:bodyPr/>
                    <a:lstStyle/>
                    <a:p>
                      <a:pPr algn="ctr">
                        <a:lnSpc>
                          <a:spcPts val="2000"/>
                        </a:lnSpc>
                        <a:spcAft>
                          <a:spcPts val="0"/>
                        </a:spcAft>
                      </a:pPr>
                      <a:r>
                        <a:rPr lang="en-US"/>
                        <a:t>40</a:t>
                      </a:r>
                      <a:endParaRPr lang="zh-CN" altLang="en-US"/>
                    </a:p>
                  </a:txBody>
                  <a:tcPr marL="68580" marR="68580" marT="0" marB="0" anchor="ctr"/>
                </a:tc>
                <a:tc>
                  <a:txBody>
                    <a:bodyPr/>
                    <a:lstStyle/>
                    <a:p>
                      <a:pPr algn="ctr">
                        <a:lnSpc>
                          <a:spcPts val="2000"/>
                        </a:lnSpc>
                        <a:spcAft>
                          <a:spcPts val="0"/>
                        </a:spcAft>
                      </a:pPr>
                      <a:r>
                        <a:rPr lang="en-US" dirty="0"/>
                        <a:t>16</a:t>
                      </a:r>
                      <a:endParaRPr lang="zh-CN" altLang="en-US" dirty="0"/>
                    </a:p>
                  </a:txBody>
                  <a:tcPr marL="68580" marR="68580" marT="0" marB="0" anchor="ctr"/>
                </a:tc>
                <a:extLst>
                  <a:ext uri="{0D108BD9-81ED-4DB2-BD59-A6C34878D82A}">
                    <a16:rowId xmlns:a16="http://schemas.microsoft.com/office/drawing/2014/main" val="375197511"/>
                  </a:ext>
                </a:extLst>
              </a:tr>
            </a:tbl>
          </a:graphicData>
        </a:graphic>
      </p:graphicFrame>
      <p:sp>
        <p:nvSpPr>
          <p:cNvPr id="3" name="文本框 2">
            <a:extLst>
              <a:ext uri="{FF2B5EF4-FFF2-40B4-BE49-F238E27FC236}">
                <a16:creationId xmlns:a16="http://schemas.microsoft.com/office/drawing/2014/main" id="{81E5C8EE-A767-443E-A97F-60D94EFC14C0}"/>
              </a:ext>
            </a:extLst>
          </p:cNvPr>
          <p:cNvSpPr txBox="1"/>
          <p:nvPr/>
        </p:nvSpPr>
        <p:spPr>
          <a:xfrm>
            <a:off x="9991210" y="5850077"/>
            <a:ext cx="2022990" cy="369332"/>
          </a:xfrm>
          <a:prstGeom prst="rect">
            <a:avLst/>
          </a:prstGeom>
          <a:noFill/>
        </p:spPr>
        <p:txBody>
          <a:bodyPr wrap="none" rtlCol="0">
            <a:spAutoFit/>
          </a:bodyPr>
          <a:lstStyle/>
          <a:p>
            <a:r>
              <a:rPr lang="zh-CN" altLang="en-US" kern="0" dirty="0">
                <a:latin typeface="微软雅黑" panose="020B0503020204020204" pitchFamily="34" charset="-122"/>
                <a:ea typeface="微软雅黑" panose="020B0503020204020204" pitchFamily="34" charset="-122"/>
              </a:rPr>
              <a:t>表内数据单位：个</a:t>
            </a:r>
          </a:p>
        </p:txBody>
      </p:sp>
      <p:sp>
        <p:nvSpPr>
          <p:cNvPr id="10" name="文本框 9">
            <a:extLst>
              <a:ext uri="{FF2B5EF4-FFF2-40B4-BE49-F238E27FC236}">
                <a16:creationId xmlns:a16="http://schemas.microsoft.com/office/drawing/2014/main" id="{6E67286E-1EFD-4DA1-98B9-7DB6AD5D0526}"/>
              </a:ext>
            </a:extLst>
          </p:cNvPr>
          <p:cNvSpPr txBox="1"/>
          <p:nvPr/>
        </p:nvSpPr>
        <p:spPr>
          <a:xfrm>
            <a:off x="2161269" y="731400"/>
            <a:ext cx="7869463" cy="461665"/>
          </a:xfrm>
          <a:prstGeom prst="rect">
            <a:avLst/>
          </a:prstGeom>
          <a:noFill/>
        </p:spPr>
        <p:txBody>
          <a:bodyPr wrap="none" rtlCol="0">
            <a:spAutoFit/>
          </a:bodyPr>
          <a:lstStyle/>
          <a:p>
            <a:pPr algn="ctr"/>
            <a:r>
              <a:rPr lang="en-US" altLang="zh-CN" sz="2400" b="1" kern="0" dirty="0">
                <a:latin typeface="微软雅黑" panose="020B0503020204020204" pitchFamily="34" charset="-122"/>
                <a:ea typeface="微软雅黑" panose="020B0503020204020204" pitchFamily="34" charset="-122"/>
              </a:rPr>
              <a:t>Linux</a:t>
            </a:r>
            <a:r>
              <a:rPr lang="zh-CN" altLang="en-US" sz="2400" b="1" kern="0" dirty="0">
                <a:latin typeface="微软雅黑" panose="020B0503020204020204" pitchFamily="34" charset="-122"/>
                <a:ea typeface="微软雅黑" panose="020B0503020204020204" pitchFamily="34" charset="-122"/>
              </a:rPr>
              <a:t>内核关键漏洞类型的不同高危害程度的数量分布表</a:t>
            </a:r>
          </a:p>
        </p:txBody>
      </p:sp>
    </p:spTree>
    <p:extLst>
      <p:ext uri="{BB962C8B-B14F-4D97-AF65-F5344CB8AC3E}">
        <p14:creationId xmlns:p14="http://schemas.microsoft.com/office/powerpoint/2010/main" val="1168905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161225" y="2175222"/>
            <a:ext cx="4512951"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漏洞态势预测：第二步（续）</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2979260"/>
            <a:ext cx="8278174" cy="1137556"/>
          </a:xfrm>
          <a:prstGeom prst="rect">
            <a:avLst/>
          </a:prstGeom>
        </p:spPr>
        <p:txBody>
          <a:bodyPr wrap="square" anchor="ctr">
            <a:spAutoFit/>
          </a:bodyPr>
          <a:lstStyle/>
          <a:p>
            <a:pPr lvl="0" algn="just">
              <a:lnSpc>
                <a:spcPct val="130000"/>
              </a:lnSpc>
              <a:defRPr/>
            </a:pPr>
            <a:r>
              <a:rPr lang="zh-CN" altLang="en-US" kern="0" dirty="0">
                <a:latin typeface="微软雅黑" panose="020B0503020204020204" pitchFamily="34" charset="-122"/>
                <a:ea typeface="微软雅黑" panose="020B0503020204020204" pitchFamily="34" charset="-122"/>
                <a:cs typeface="微软雅黑"/>
              </a:rPr>
              <a:t>如果根据不同高危害程度以及不同漏洞类型的漏洞数量加权平均，则结果为</a:t>
            </a:r>
            <a:r>
              <a:rPr lang="en-US" altLang="zh-CN" kern="0" dirty="0">
                <a:latin typeface="微软雅黑" panose="020B0503020204020204" pitchFamily="34" charset="-122"/>
                <a:ea typeface="微软雅黑" panose="020B0503020204020204" pitchFamily="34" charset="-122"/>
                <a:cs typeface="微软雅黑"/>
              </a:rPr>
              <a:t>22.4</a:t>
            </a:r>
            <a:r>
              <a:rPr lang="zh-CN" altLang="en-US" kern="0" dirty="0">
                <a:latin typeface="微软雅黑" panose="020B0503020204020204" pitchFamily="34" charset="-122"/>
                <a:ea typeface="微软雅黑" panose="020B0503020204020204" pitchFamily="34" charset="-122"/>
                <a:cs typeface="微软雅黑"/>
              </a:rPr>
              <a:t>个月，即</a:t>
            </a:r>
            <a:r>
              <a:rPr lang="en-US" altLang="zh-CN" kern="0" dirty="0">
                <a:latin typeface="微软雅黑" panose="020B0503020204020204" pitchFamily="34" charset="-122"/>
                <a:ea typeface="微软雅黑" panose="020B0503020204020204" pitchFamily="34" charset="-122"/>
                <a:cs typeface="微软雅黑"/>
              </a:rPr>
              <a:t>1.87</a:t>
            </a:r>
            <a:r>
              <a:rPr lang="zh-CN" altLang="en-US" kern="0" dirty="0">
                <a:latin typeface="微软雅黑" panose="020B0503020204020204" pitchFamily="34" charset="-122"/>
                <a:ea typeface="微软雅黑" panose="020B0503020204020204" pitchFamily="34" charset="-122"/>
                <a:cs typeface="微软雅黑"/>
              </a:rPr>
              <a:t>年（相对于</a:t>
            </a:r>
            <a:r>
              <a:rPr lang="en-US" altLang="zh-CN" kern="0" dirty="0">
                <a:latin typeface="微软雅黑" panose="020B0503020204020204" pitchFamily="34" charset="-122"/>
                <a:ea typeface="微软雅黑" panose="020B0503020204020204" pitchFamily="34" charset="-122"/>
                <a:cs typeface="微软雅黑"/>
              </a:rPr>
              <a:t>4</a:t>
            </a:r>
            <a:r>
              <a:rPr lang="zh-CN" altLang="en-US" kern="0" dirty="0">
                <a:latin typeface="微软雅黑" panose="020B0503020204020204" pitchFamily="34" charset="-122"/>
                <a:ea typeface="微软雅黑" panose="020B0503020204020204" pitchFamily="34" charset="-122"/>
                <a:cs typeface="微软雅黑"/>
              </a:rPr>
              <a:t>年有明显差距，原因是时间间隔长的漏洞数量较少，时间间隔短的漏洞数量较多）。</a:t>
            </a:r>
          </a:p>
        </p:txBody>
      </p:sp>
      <p:sp>
        <p:nvSpPr>
          <p:cNvPr id="10" name="矩形 9"/>
          <p:cNvSpPr/>
          <p:nvPr/>
        </p:nvSpPr>
        <p:spPr>
          <a:xfrm>
            <a:off x="2023970" y="2266951"/>
            <a:ext cx="36000" cy="2029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3" name="矩形 12">
            <a:extLst>
              <a:ext uri="{FF2B5EF4-FFF2-40B4-BE49-F238E27FC236}">
                <a16:creationId xmlns:a16="http://schemas.microsoft.com/office/drawing/2014/main" id="{E9F87675-6114-4E0B-AA8C-01D3C82E5A45}"/>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毕设成果</a:t>
            </a:r>
          </a:p>
        </p:txBody>
      </p:sp>
      <p:sp>
        <p:nvSpPr>
          <p:cNvPr id="14" name="矩形 13">
            <a:extLst>
              <a:ext uri="{FF2B5EF4-FFF2-40B4-BE49-F238E27FC236}">
                <a16:creationId xmlns:a16="http://schemas.microsoft.com/office/drawing/2014/main" id="{D7C4E863-96FB-421C-AA5E-B993F4388D88}"/>
              </a:ext>
            </a:extLst>
          </p:cNvPr>
          <p:cNvSpPr/>
          <p:nvPr/>
        </p:nvSpPr>
        <p:spPr>
          <a:xfrm>
            <a:off x="1734830" y="207466"/>
            <a:ext cx="1467068"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ACHIEVEMENT</a:t>
            </a:r>
          </a:p>
        </p:txBody>
      </p:sp>
      <p:sp>
        <p:nvSpPr>
          <p:cNvPr id="15" name="矩形 14">
            <a:extLst>
              <a:ext uri="{FF2B5EF4-FFF2-40B4-BE49-F238E27FC236}">
                <a16:creationId xmlns:a16="http://schemas.microsoft.com/office/drawing/2014/main" id="{D918476E-2F8D-4C70-B1F0-C8B287FABDE7}"/>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1DC42E0A-C2D4-44DF-8A7F-02F3B42DC23B}"/>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p>
        </p:txBody>
      </p:sp>
      <p:cxnSp>
        <p:nvCxnSpPr>
          <p:cNvPr id="17" name="直接连接符 16">
            <a:extLst>
              <a:ext uri="{FF2B5EF4-FFF2-40B4-BE49-F238E27FC236}">
                <a16:creationId xmlns:a16="http://schemas.microsoft.com/office/drawing/2014/main" id="{7FE842F8-1CCC-41B1-BE94-DD7E061A67B2}"/>
              </a:ext>
            </a:extLst>
          </p:cNvPr>
          <p:cNvCxnSpPr>
            <a:cxnSpLocks/>
          </p:cNvCxnSpPr>
          <p:nvPr/>
        </p:nvCxnSpPr>
        <p:spPr>
          <a:xfrm>
            <a:off x="3431357" y="361354"/>
            <a:ext cx="85828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DFCEF0E-7971-46EF-8102-00FECA2B0D6C}"/>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21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25037" cy="720000"/>
            <a:chOff x="8437508" y="2825759"/>
            <a:chExt cx="2725037" cy="720000"/>
          </a:xfrm>
        </p:grpSpPr>
        <p:grpSp>
          <p:nvGrpSpPr>
            <p:cNvPr id="19" name="组合 18"/>
            <p:cNvGrpSpPr/>
            <p:nvPr/>
          </p:nvGrpSpPr>
          <p:grpSpPr>
            <a:xfrm>
              <a:off x="9243473" y="2828537"/>
              <a:ext cx="1919072" cy="714444"/>
              <a:chOff x="9243473" y="2936506"/>
              <a:chExt cx="1919072" cy="714444"/>
            </a:xfrm>
          </p:grpSpPr>
          <p:sp>
            <p:nvSpPr>
              <p:cNvPr id="23" name="矩形 22"/>
              <p:cNvSpPr/>
              <p:nvPr/>
            </p:nvSpPr>
            <p:spPr>
              <a:xfrm>
                <a:off x="9243473" y="2936506"/>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latin typeface="微软雅黑" panose="020B0503020204020204" pitchFamily="34" charset="-122"/>
                    <a:ea typeface="微软雅黑" panose="020B0503020204020204" pitchFamily="34" charset="-122"/>
                    <a:cs typeface="微软雅黑"/>
                  </a:rPr>
                  <a:t>论文结论</a:t>
                </a:r>
                <a:endPar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24" name="矩形 23"/>
              <p:cNvSpPr/>
              <p:nvPr/>
            </p:nvSpPr>
            <p:spPr>
              <a:xfrm>
                <a:off x="9243473" y="3373951"/>
                <a:ext cx="1217000" cy="276999"/>
              </a:xfrm>
              <a:prstGeom prst="rect">
                <a:avLst/>
              </a:prstGeom>
            </p:spPr>
            <p:txBody>
              <a:bodyPr wrap="none">
                <a:spAutoFit/>
              </a:bodyPr>
              <a:lstStyle/>
              <a:p>
                <a:pPr lvl="0"/>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CONCLUSION</a:t>
                </a:r>
              </a:p>
            </p:txBody>
          </p:sp>
        </p:grpSp>
        <p:grpSp>
          <p:nvGrpSpPr>
            <p:cNvPr id="20" name="组合 19"/>
            <p:cNvGrpSpPr/>
            <p:nvPr/>
          </p:nvGrpSpPr>
          <p:grpSpPr>
            <a:xfrm>
              <a:off x="8437508" y="2825759"/>
              <a:ext cx="822524" cy="720000"/>
              <a:chOff x="8132708" y="2905159"/>
              <a:chExt cx="822524" cy="720000"/>
            </a:xfrm>
          </p:grpSpPr>
          <p:sp>
            <p:nvSpPr>
              <p:cNvPr id="21" name="矩形 20"/>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05</a:t>
                </a:r>
              </a:p>
            </p:txBody>
          </p:sp>
        </p:grpSp>
      </p:grpSp>
    </p:spTree>
    <p:extLst>
      <p:ext uri="{BB962C8B-B14F-4D97-AF65-F5344CB8AC3E}">
        <p14:creationId xmlns:p14="http://schemas.microsoft.com/office/powerpoint/2010/main" val="125486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051729"/>
            <a:chOff x="2023970" y="874322"/>
            <a:chExt cx="8415430" cy="4051729"/>
          </a:xfrm>
        </p:grpSpPr>
        <p:sp>
          <p:nvSpPr>
            <p:cNvPr id="24" name="矩形 23"/>
            <p:cNvSpPr/>
            <p:nvPr/>
          </p:nvSpPr>
          <p:spPr>
            <a:xfrm>
              <a:off x="2161224" y="874322"/>
              <a:ext cx="4522379"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假设约束</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537045"/>
              <a:ext cx="8278174" cy="3058081"/>
            </a:xfrm>
            <a:prstGeom prst="rect">
              <a:avLst/>
            </a:prstGeom>
          </p:spPr>
          <p:txBody>
            <a:bodyPr wrap="square" anchor="ctr">
              <a:spAutoFit/>
            </a:bodyPr>
            <a:lstStyle/>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暂不考虑</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内核各版本之间在关键漏洞类型方面的</a:t>
              </a:r>
              <a:r>
                <a:rPr lang="zh-CN" altLang="en-US" sz="2000" b="1" kern="0" dirty="0">
                  <a:latin typeface="微软雅黑" panose="020B0503020204020204" pitchFamily="34" charset="-122"/>
                  <a:ea typeface="微软雅黑" panose="020B0503020204020204" pitchFamily="34" charset="-122"/>
                  <a:cs typeface="微软雅黑"/>
                </a:rPr>
                <a:t>差异</a:t>
              </a:r>
              <a:r>
                <a:rPr lang="zh-CN" altLang="en-US" kern="0" dirty="0">
                  <a:latin typeface="微软雅黑" panose="020B0503020204020204" pitchFamily="34" charset="-122"/>
                  <a:ea typeface="微软雅黑" panose="020B0503020204020204" pitchFamily="34" charset="-122"/>
                  <a:cs typeface="微软雅黑"/>
                </a:rPr>
                <a:t>。</a:t>
              </a:r>
            </a:p>
            <a:p>
              <a:pPr marL="285750" lvl="0" indent="-285750" algn="just">
                <a:lnSpc>
                  <a:spcPct val="130000"/>
                </a:lnSpc>
                <a:buFont typeface="Arial" panose="020B0604020202020204" pitchFamily="34" charset="0"/>
                <a:buChar char="•"/>
                <a:defRPr/>
              </a:pP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内核版本采用</a:t>
              </a:r>
              <a:r>
                <a:rPr lang="en-US" altLang="zh-CN" kern="0" dirty="0">
                  <a:latin typeface="微软雅黑" panose="020B0503020204020204" pitchFamily="34" charset="-122"/>
                  <a:ea typeface="微软雅黑" panose="020B0503020204020204" pitchFamily="34" charset="-122"/>
                  <a:cs typeface="微软雅黑"/>
                </a:rPr>
                <a:t>80</a:t>
              </a:r>
              <a:r>
                <a:rPr lang="zh-CN" altLang="en-US" kern="0" dirty="0">
                  <a:latin typeface="微软雅黑" panose="020B0503020204020204" pitchFamily="34" charset="-122"/>
                  <a:ea typeface="微软雅黑" panose="020B0503020204020204" pitchFamily="34" charset="-122"/>
                  <a:cs typeface="微软雅黑"/>
                </a:rPr>
                <a:t>个左右的部分</a:t>
              </a:r>
              <a:r>
                <a:rPr lang="zh-CN" altLang="en-US" sz="2000" b="1" kern="0" dirty="0">
                  <a:latin typeface="微软雅黑" panose="020B0503020204020204" pitchFamily="34" charset="-122"/>
                  <a:ea typeface="微软雅黑" panose="020B0503020204020204" pitchFamily="34" charset="-122"/>
                  <a:cs typeface="微软雅黑"/>
                </a:rPr>
                <a:t>正式版</a:t>
              </a:r>
              <a:r>
                <a:rPr lang="zh-CN" altLang="en-US" kern="0" dirty="0">
                  <a:latin typeface="微软雅黑" panose="020B0503020204020204" pitchFamily="34" charset="-122"/>
                  <a:ea typeface="微软雅黑" panose="020B0503020204020204" pitchFamily="34" charset="-122"/>
                  <a:cs typeface="微软雅黑"/>
                </a:rPr>
                <a:t>，暂不考虑测试版本等。</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只考虑漏洞最早存在到被发现时间间隔与漏洞类型、漏洞严重程度的关联性。</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神经网络结构：输入层结点</a:t>
              </a:r>
              <a:r>
                <a:rPr lang="en-US" altLang="zh-CN" kern="0" dirty="0">
                  <a:latin typeface="微软雅黑" panose="020B0503020204020204" pitchFamily="34" charset="-122"/>
                  <a:ea typeface="微软雅黑" panose="020B0503020204020204" pitchFamily="34" charset="-122"/>
                  <a:cs typeface="微软雅黑"/>
                </a:rPr>
                <a:t>125</a:t>
              </a:r>
              <a:r>
                <a:rPr lang="zh-CN" altLang="en-US" kern="0" dirty="0">
                  <a:latin typeface="微软雅黑" panose="020B0503020204020204" pitchFamily="34" charset="-122"/>
                  <a:ea typeface="微软雅黑" panose="020B0503020204020204" pitchFamily="34" charset="-122"/>
                  <a:cs typeface="微软雅黑"/>
                </a:rPr>
                <a:t>个，单层隐含层结点</a:t>
              </a:r>
              <a:r>
                <a:rPr lang="en-US" altLang="zh-CN" kern="0" dirty="0">
                  <a:latin typeface="微软雅黑" panose="020B0503020204020204" pitchFamily="34" charset="-122"/>
                  <a:ea typeface="微软雅黑" panose="020B0503020204020204" pitchFamily="34" charset="-122"/>
                  <a:cs typeface="微软雅黑"/>
                </a:rPr>
                <a:t>25</a:t>
              </a:r>
              <a:r>
                <a:rPr lang="zh-CN" altLang="en-US" kern="0" dirty="0">
                  <a:latin typeface="微软雅黑" panose="020B0503020204020204" pitchFamily="34" charset="-122"/>
                  <a:ea typeface="微软雅黑" panose="020B0503020204020204" pitchFamily="34" charset="-122"/>
                  <a:cs typeface="微软雅黑"/>
                </a:rPr>
                <a:t>个，输出层结点</a:t>
              </a:r>
              <a:r>
                <a:rPr lang="en-US" altLang="zh-CN" kern="0" dirty="0">
                  <a:latin typeface="微软雅黑" panose="020B0503020204020204" pitchFamily="34" charset="-122"/>
                  <a:ea typeface="微软雅黑" panose="020B0503020204020204" pitchFamily="34" charset="-122"/>
                  <a:cs typeface="微软雅黑"/>
                </a:rPr>
                <a:t>300</a:t>
              </a:r>
              <a:r>
                <a:rPr lang="zh-CN" altLang="en-US" kern="0" dirty="0">
                  <a:latin typeface="微软雅黑" panose="020B0503020204020204" pitchFamily="34" charset="-122"/>
                  <a:ea typeface="微软雅黑" panose="020B0503020204020204" pitchFamily="34" charset="-122"/>
                  <a:cs typeface="微软雅黑"/>
                </a:rPr>
                <a:t>个。</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漏洞检测工具未考虑漏洞</a:t>
              </a:r>
              <a:r>
                <a:rPr lang="zh-CN" altLang="en-US" sz="2000" b="1" kern="0" dirty="0">
                  <a:latin typeface="微软雅黑" panose="020B0503020204020204" pitchFamily="34" charset="-122"/>
                  <a:ea typeface="微软雅黑" panose="020B0503020204020204" pitchFamily="34" charset="-122"/>
                  <a:cs typeface="微软雅黑"/>
                </a:rPr>
                <a:t>文件名被修改</a:t>
              </a:r>
              <a:r>
                <a:rPr lang="zh-CN" altLang="en-US" kern="0" dirty="0">
                  <a:latin typeface="微软雅黑" panose="020B0503020204020204" pitchFamily="34" charset="-122"/>
                  <a:ea typeface="微软雅黑" panose="020B0503020204020204" pitchFamily="34" charset="-122"/>
                  <a:cs typeface="微软雅黑"/>
                </a:rPr>
                <a:t>的问题。</a:t>
              </a: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将高危害程度的</a:t>
              </a:r>
              <a:r>
                <a:rPr lang="en-US" altLang="zh-CN" kern="0" dirty="0">
                  <a:latin typeface="微软雅黑" panose="020B0503020204020204" pitchFamily="34" charset="-122"/>
                  <a:ea typeface="微软雅黑" panose="020B0503020204020204" pitchFamily="34" charset="-122"/>
                  <a:cs typeface="微软雅黑"/>
                </a:rPr>
                <a:t>CWE-119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CWE-189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CWE-200</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CWE-264</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CWE-362</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CWE-399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CWE-416</a:t>
              </a:r>
              <a:r>
                <a:rPr lang="zh-CN" altLang="en-US" kern="0" dirty="0">
                  <a:latin typeface="微软雅黑" panose="020B0503020204020204" pitchFamily="34" charset="-122"/>
                  <a:ea typeface="微软雅黑" panose="020B0503020204020204" pitchFamily="34" charset="-122"/>
                  <a:cs typeface="微软雅黑"/>
                </a:rPr>
                <a:t>漏洞视为</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内核的关键漏洞。本毕业设计的稳定状态指上述关键漏洞类型的高危漏洞平均而言被修复的阶段。</a:t>
              </a: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3" name="矩形 12">
            <a:extLst>
              <a:ext uri="{FF2B5EF4-FFF2-40B4-BE49-F238E27FC236}">
                <a16:creationId xmlns:a16="http://schemas.microsoft.com/office/drawing/2014/main" id="{52C34FBB-F598-4CB4-BC34-197E8724A150}"/>
              </a:ext>
            </a:extLst>
          </p:cNvPr>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论文结论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4" name="矩形 13">
            <a:extLst>
              <a:ext uri="{FF2B5EF4-FFF2-40B4-BE49-F238E27FC236}">
                <a16:creationId xmlns:a16="http://schemas.microsoft.com/office/drawing/2014/main" id="{5E1E2C3F-DC7D-4C08-82C9-5B1FB42A6446}"/>
              </a:ext>
            </a:extLst>
          </p:cNvPr>
          <p:cNvSpPr/>
          <p:nvPr/>
        </p:nvSpPr>
        <p:spPr>
          <a:xfrm>
            <a:off x="1734830" y="207466"/>
            <a:ext cx="1391728" cy="307777"/>
          </a:xfrm>
          <a:prstGeom prst="rect">
            <a:avLst/>
          </a:prstGeom>
        </p:spPr>
        <p:txBody>
          <a:bodyPr wrap="none">
            <a:spAutoFit/>
          </a:bodyPr>
          <a:lstStyle/>
          <a:p>
            <a:pPr lvl="0"/>
            <a:r>
              <a:rPr lang="en-US" altLang="zh-CN" sz="1400" kern="0" dirty="0">
                <a:latin typeface="微软雅黑" panose="020B0503020204020204" pitchFamily="34" charset="-122"/>
                <a:ea typeface="微软雅黑" panose="020B0503020204020204" pitchFamily="34" charset="-122"/>
              </a:rPr>
              <a:t>CONCLUSION</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9BB6F3A2-3BBE-48AB-A18F-8307D6630644}"/>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矩形 15">
            <a:extLst>
              <a:ext uri="{FF2B5EF4-FFF2-40B4-BE49-F238E27FC236}">
                <a16:creationId xmlns:a16="http://schemas.microsoft.com/office/drawing/2014/main" id="{5B1C46AD-84D3-47F0-9B3B-02EB5AB9241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a:extLst>
              <a:ext uri="{FF2B5EF4-FFF2-40B4-BE49-F238E27FC236}">
                <a16:creationId xmlns:a16="http://schemas.microsoft.com/office/drawing/2014/main" id="{B178B041-C531-49B1-BFC1-3F57F7C939D9}"/>
              </a:ext>
            </a:extLst>
          </p:cNvPr>
          <p:cNvCxnSpPr>
            <a:cxnSpLocks/>
          </p:cNvCxnSpPr>
          <p:nvPr/>
        </p:nvCxnSpPr>
        <p:spPr>
          <a:xfrm>
            <a:off x="3233629" y="361354"/>
            <a:ext cx="8780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679E830-C778-433F-8125-C05B2E92C7FE}"/>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246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lang="zh-CN" altLang="en-US" sz="2000" b="1" kern="0" dirty="0">
                <a:latin typeface="微软雅黑" panose="020B0503020204020204" pitchFamily="34" charset="-122"/>
                <a:ea typeface="微软雅黑" panose="020B0503020204020204" pitchFamily="34" charset="-122"/>
                <a:cs typeface="微软雅黑"/>
              </a:rPr>
              <a:t>论文结论</a:t>
            </a:r>
            <a:endPar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6" name="矩形 15"/>
          <p:cNvSpPr/>
          <p:nvPr/>
        </p:nvSpPr>
        <p:spPr>
          <a:xfrm>
            <a:off x="1734830" y="207466"/>
            <a:ext cx="1391728" cy="307777"/>
          </a:xfrm>
          <a:prstGeom prst="rect">
            <a:avLst/>
          </a:prstGeom>
        </p:spPr>
        <p:txBody>
          <a:bodyPr wrap="none">
            <a:spAutoFit/>
          </a:bodyPr>
          <a:lstStyle/>
          <a:p>
            <a:pPr lvl="0"/>
            <a:r>
              <a:rPr lang="en-US" altLang="zh-CN" sz="1400" kern="0" dirty="0">
                <a:latin typeface="微软雅黑" panose="020B0503020204020204" pitchFamily="34" charset="-122"/>
                <a:ea typeface="微软雅黑" panose="020B0503020204020204" pitchFamily="34" charset="-122"/>
              </a:rPr>
              <a:t>CONCLUSION</a:t>
            </a:r>
            <a:endPar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p>
        </p:txBody>
      </p:sp>
      <p:cxnSp>
        <p:nvCxnSpPr>
          <p:cNvPr id="17" name="直接连接符 16"/>
          <p:cNvCxnSpPr>
            <a:cxnSpLocks/>
          </p:cNvCxnSpPr>
          <p:nvPr/>
        </p:nvCxnSpPr>
        <p:spPr>
          <a:xfrm>
            <a:off x="3233629" y="361354"/>
            <a:ext cx="8780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790040" y="1732028"/>
            <a:ext cx="2505626" cy="4360588"/>
            <a:chOff x="790040" y="1732028"/>
            <a:chExt cx="2505626" cy="4360588"/>
          </a:xfrm>
        </p:grpSpPr>
        <p:sp>
          <p:nvSpPr>
            <p:cNvPr id="49" name="梯形 48"/>
            <p:cNvSpPr/>
            <p:nvPr/>
          </p:nvSpPr>
          <p:spPr bwMode="auto">
            <a:xfrm rot="16200000">
              <a:off x="-138152" y="2720836"/>
              <a:ext cx="4299972"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915923" y="3293794"/>
              <a:ext cx="2275065" cy="2025555"/>
            </a:xfrm>
            <a:prstGeom prst="rect">
              <a:avLst/>
            </a:prstGeom>
            <a:noFill/>
            <a:ln w="9525">
              <a:noFill/>
              <a:miter lim="800000"/>
              <a:headEnd/>
              <a:tailEnd/>
            </a:ln>
          </p:spPr>
          <p:txBody>
            <a:bodyPr anchor="ctr">
              <a:spAutoFit/>
            </a:bodyPr>
            <a:lstStyle/>
            <a:p>
              <a:pPr>
                <a:lnSpc>
                  <a:spcPct val="130000"/>
                </a:lnSpc>
              </a:pPr>
              <a:r>
                <a:rPr lang="zh-CN" altLang="en-US" sz="1400" dirty="0">
                  <a:solidFill>
                    <a:schemeClr val="bg1"/>
                  </a:solidFill>
                  <a:latin typeface="微软雅黑" pitchFamily="34" charset="-122"/>
                  <a:ea typeface="微软雅黑" pitchFamily="34" charset="-122"/>
                  <a:cs typeface="Calibri" pitchFamily="34" charset="0"/>
                </a:rPr>
                <a:t>高危害漏洞发现数量随年份增加而波动上升；中危害漏洞发现数量先增加后趋于稳定，</a:t>
              </a:r>
              <a:r>
                <a:rPr lang="en-US" altLang="zh-CN" sz="1400" dirty="0">
                  <a:solidFill>
                    <a:schemeClr val="bg1"/>
                  </a:solidFill>
                  <a:latin typeface="微软雅黑" pitchFamily="34" charset="-122"/>
                  <a:ea typeface="微软雅黑" pitchFamily="34" charset="-122"/>
                  <a:cs typeface="Calibri" pitchFamily="34" charset="0"/>
                </a:rPr>
                <a:t>37%</a:t>
              </a:r>
              <a:r>
                <a:rPr lang="zh-CN" altLang="en-US" sz="1400" dirty="0">
                  <a:solidFill>
                    <a:schemeClr val="bg1"/>
                  </a:solidFill>
                  <a:latin typeface="微软雅黑" pitchFamily="34" charset="-122"/>
                  <a:ea typeface="微软雅黑" pitchFamily="34" charset="-122"/>
                  <a:cs typeface="Calibri" pitchFamily="34" charset="0"/>
                </a:rPr>
                <a:t>左右；低危害漏洞发现数量比例较低且数量稳定，在</a:t>
              </a:r>
              <a:r>
                <a:rPr lang="en-US" altLang="zh-CN" sz="1400" dirty="0">
                  <a:solidFill>
                    <a:schemeClr val="bg1"/>
                  </a:solidFill>
                  <a:latin typeface="微软雅黑" pitchFamily="34" charset="-122"/>
                  <a:ea typeface="微软雅黑" pitchFamily="34" charset="-122"/>
                  <a:cs typeface="Calibri" pitchFamily="34" charset="0"/>
                </a:rPr>
                <a:t>10%</a:t>
              </a:r>
              <a:r>
                <a:rPr lang="zh-CN" altLang="en-US" sz="1400" dirty="0">
                  <a:solidFill>
                    <a:schemeClr val="bg1"/>
                  </a:solidFill>
                  <a:latin typeface="微软雅黑" pitchFamily="34" charset="-122"/>
                  <a:ea typeface="微软雅黑" pitchFamily="34" charset="-122"/>
                  <a:cs typeface="Calibri" pitchFamily="34" charset="0"/>
                </a:rPr>
                <a:t>左右。</a:t>
              </a:r>
            </a:p>
          </p:txBody>
        </p:sp>
        <p:sp>
          <p:nvSpPr>
            <p:cNvPr id="52" name="TextBox 27"/>
            <p:cNvSpPr txBox="1">
              <a:spLocks noChangeArrowheads="1"/>
            </p:cNvSpPr>
            <p:nvPr/>
          </p:nvSpPr>
          <p:spPr bwMode="auto">
            <a:xfrm>
              <a:off x="1059156" y="2889991"/>
              <a:ext cx="2236510" cy="400110"/>
            </a:xfrm>
            <a:prstGeom prst="rect">
              <a:avLst/>
            </a:prstGeom>
            <a:noFill/>
            <a:ln w="9525">
              <a:noFill/>
              <a:miter lim="800000"/>
              <a:headEnd/>
              <a:tailEnd/>
            </a:ln>
          </p:spPr>
          <p:txBody>
            <a:bodyPr wrap="none">
              <a:spAutoFit/>
            </a:bodyPr>
            <a:lstStyle/>
            <a:p>
              <a:r>
                <a:rPr lang="zh-CN" altLang="en-US" sz="2000" b="1" dirty="0">
                  <a:solidFill>
                    <a:schemeClr val="bg1"/>
                  </a:solidFill>
                  <a:latin typeface="微软雅黑" pitchFamily="34" charset="-122"/>
                  <a:ea typeface="微软雅黑" pitchFamily="34" charset="-122"/>
                </a:rPr>
                <a:t>漏洞危害等级走势</a:t>
              </a:r>
            </a:p>
          </p:txBody>
        </p:sp>
        <p:sp>
          <p:nvSpPr>
            <p:cNvPr id="3" name="矩形 2"/>
            <p:cNvSpPr/>
            <p:nvPr/>
          </p:nvSpPr>
          <p:spPr>
            <a:xfrm>
              <a:off x="2026110"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1</a:t>
              </a:r>
              <a:endParaRPr lang="zh-CN" altLang="en-US" sz="2000" dirty="0"/>
            </a:p>
          </p:txBody>
        </p:sp>
        <p:sp>
          <p:nvSpPr>
            <p:cNvPr id="4" name="椭圆 3"/>
            <p:cNvSpPr/>
            <p:nvPr/>
          </p:nvSpPr>
          <p:spPr>
            <a:xfrm>
              <a:off x="1049162"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1295536" y="1975774"/>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1953655"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3486204" y="1732028"/>
            <a:ext cx="2529068" cy="4360586"/>
            <a:chOff x="3486204" y="1732028"/>
            <a:chExt cx="2529068" cy="4360586"/>
          </a:xfrm>
        </p:grpSpPr>
        <p:sp>
          <p:nvSpPr>
            <p:cNvPr id="54" name="梯形 53"/>
            <p:cNvSpPr/>
            <p:nvPr/>
          </p:nvSpPr>
          <p:spPr bwMode="auto">
            <a:xfrm rot="5400000">
              <a:off x="2601681"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8" name="矩形 67"/>
            <p:cNvSpPr/>
            <p:nvPr/>
          </p:nvSpPr>
          <p:spPr>
            <a:xfrm>
              <a:off x="4821975"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2</a:t>
              </a:r>
              <a:endParaRPr lang="zh-CN" altLang="en-US" sz="2000" dirty="0"/>
            </a:p>
          </p:txBody>
        </p:sp>
        <p:sp>
          <p:nvSpPr>
            <p:cNvPr id="70" name="Rectangle 1"/>
            <p:cNvSpPr>
              <a:spLocks noChangeArrowheads="1"/>
            </p:cNvSpPr>
            <p:nvPr/>
          </p:nvSpPr>
          <p:spPr bwMode="auto">
            <a:xfrm>
              <a:off x="3655306" y="3307187"/>
              <a:ext cx="2275065" cy="905248"/>
            </a:xfrm>
            <a:prstGeom prst="rect">
              <a:avLst/>
            </a:prstGeom>
            <a:noFill/>
            <a:ln w="9525">
              <a:noFill/>
              <a:miter lim="800000"/>
              <a:headEnd/>
              <a:tailEnd/>
            </a:ln>
          </p:spPr>
          <p:txBody>
            <a:bodyPr anchor="ctr">
              <a:spAutoFit/>
            </a:bodyPr>
            <a:lstStyle/>
            <a:p>
              <a:pPr>
                <a:lnSpc>
                  <a:spcPct val="130000"/>
                </a:lnSpc>
              </a:pPr>
              <a:r>
                <a:rPr lang="zh-CN" altLang="en-US" sz="1400" dirty="0">
                  <a:solidFill>
                    <a:schemeClr val="bg1"/>
                  </a:solidFill>
                  <a:latin typeface="微软雅黑" pitchFamily="34" charset="-122"/>
                  <a:ea typeface="微软雅黑" pitchFamily="34" charset="-122"/>
                  <a:cs typeface="Calibri" pitchFamily="34" charset="0"/>
                </a:rPr>
                <a:t>在满足假设和约束的条件下，本文认为</a:t>
              </a:r>
              <a:r>
                <a:rPr lang="en-US" altLang="zh-CN" sz="1400" dirty="0">
                  <a:solidFill>
                    <a:schemeClr val="bg1"/>
                  </a:solidFill>
                  <a:latin typeface="微软雅黑" pitchFamily="34" charset="-122"/>
                  <a:ea typeface="微软雅黑" pitchFamily="34" charset="-122"/>
                  <a:cs typeface="Calibri" pitchFamily="34" charset="0"/>
                </a:rPr>
                <a:t>Linux</a:t>
              </a:r>
              <a:r>
                <a:rPr lang="zh-CN" altLang="en-US" sz="1400" dirty="0">
                  <a:solidFill>
                    <a:schemeClr val="bg1"/>
                  </a:solidFill>
                  <a:latin typeface="微软雅黑" pitchFamily="34" charset="-122"/>
                  <a:ea typeface="微软雅黑" pitchFamily="34" charset="-122"/>
                  <a:cs typeface="Calibri" pitchFamily="34" charset="0"/>
                </a:rPr>
                <a:t>内核的稳定化时长为</a:t>
              </a:r>
              <a:r>
                <a:rPr lang="en-US" altLang="zh-CN" sz="1400" dirty="0">
                  <a:solidFill>
                    <a:schemeClr val="bg1"/>
                  </a:solidFill>
                  <a:latin typeface="微软雅黑" pitchFamily="34" charset="-122"/>
                  <a:ea typeface="微软雅黑" pitchFamily="34" charset="-122"/>
                  <a:cs typeface="Calibri" pitchFamily="34" charset="0"/>
                </a:rPr>
                <a:t>2</a:t>
              </a:r>
              <a:r>
                <a:rPr lang="zh-CN" altLang="en-US" sz="1400" dirty="0">
                  <a:solidFill>
                    <a:schemeClr val="bg1"/>
                  </a:solidFill>
                  <a:latin typeface="微软雅黑" pitchFamily="34" charset="-122"/>
                  <a:ea typeface="微软雅黑" pitchFamily="34" charset="-122"/>
                  <a:cs typeface="Calibri" pitchFamily="34" charset="0"/>
                </a:rPr>
                <a:t>到</a:t>
              </a:r>
              <a:r>
                <a:rPr lang="en-US" altLang="zh-CN" sz="1400" dirty="0">
                  <a:solidFill>
                    <a:schemeClr val="bg1"/>
                  </a:solidFill>
                  <a:latin typeface="微软雅黑" pitchFamily="34" charset="-122"/>
                  <a:ea typeface="微软雅黑" pitchFamily="34" charset="-122"/>
                  <a:cs typeface="Calibri" pitchFamily="34" charset="0"/>
                </a:rPr>
                <a:t>4</a:t>
              </a:r>
              <a:r>
                <a:rPr lang="zh-CN" altLang="en-US" sz="1400" dirty="0">
                  <a:solidFill>
                    <a:schemeClr val="bg1"/>
                  </a:solidFill>
                  <a:latin typeface="微软雅黑" pitchFamily="34" charset="-122"/>
                  <a:ea typeface="微软雅黑" pitchFamily="34" charset="-122"/>
                  <a:cs typeface="Calibri" pitchFamily="34" charset="0"/>
                </a:rPr>
                <a:t>年左右。</a:t>
              </a:r>
            </a:p>
          </p:txBody>
        </p:sp>
        <p:sp>
          <p:nvSpPr>
            <p:cNvPr id="71" name="TextBox 27"/>
            <p:cNvSpPr txBox="1">
              <a:spLocks noChangeArrowheads="1"/>
            </p:cNvSpPr>
            <p:nvPr/>
          </p:nvSpPr>
          <p:spPr bwMode="auto">
            <a:xfrm>
              <a:off x="3798539" y="2889991"/>
              <a:ext cx="2208639" cy="400110"/>
            </a:xfrm>
            <a:prstGeom prst="rect">
              <a:avLst/>
            </a:prstGeom>
            <a:noFill/>
            <a:ln w="9525">
              <a:noFill/>
              <a:miter lim="800000"/>
              <a:headEnd/>
              <a:tailEnd/>
            </a:ln>
          </p:spPr>
          <p:txBody>
            <a:bodyPr wrap="square">
              <a:spAutoFit/>
            </a:bodyPr>
            <a:lstStyle/>
            <a:p>
              <a:r>
                <a:rPr lang="zh-CN" altLang="en-US" sz="2000" b="1" dirty="0">
                  <a:solidFill>
                    <a:schemeClr val="bg1"/>
                  </a:solidFill>
                  <a:latin typeface="微软雅黑" pitchFamily="34" charset="-122"/>
                  <a:ea typeface="微软雅黑" pitchFamily="34" charset="-122"/>
                </a:rPr>
                <a:t>稳定化时长</a:t>
              </a:r>
            </a:p>
          </p:txBody>
        </p:sp>
        <p:sp>
          <p:nvSpPr>
            <p:cNvPr id="72" name="椭圆 71"/>
            <p:cNvSpPr/>
            <p:nvPr/>
          </p:nvSpPr>
          <p:spPr>
            <a:xfrm>
              <a:off x="3847411"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4139937" y="1922893"/>
              <a:ext cx="425047" cy="528490"/>
              <a:chOff x="1668463" y="-2081213"/>
              <a:chExt cx="8858250" cy="11014076"/>
            </a:xfrm>
            <a:solidFill>
              <a:schemeClr val="bg1"/>
            </a:solidFill>
          </p:grpSpPr>
          <p:sp>
            <p:nvSpPr>
              <p:cNvPr id="84" name="Freeform 15"/>
              <p:cNvSpPr>
                <a:spLocks noEditPoints="1"/>
              </p:cNvSpPr>
              <p:nvPr/>
            </p:nvSpPr>
            <p:spPr bwMode="auto">
              <a:xfrm>
                <a:off x="1668463" y="-1466850"/>
                <a:ext cx="8858250" cy="10399713"/>
              </a:xfrm>
              <a:custGeom>
                <a:avLst/>
                <a:gdLst>
                  <a:gd name="T0" fmla="*/ 1927 w 2359"/>
                  <a:gd name="T1" fmla="*/ 183 h 2770"/>
                  <a:gd name="T2" fmla="*/ 2085 w 2359"/>
                  <a:gd name="T3" fmla="*/ 183 h 2770"/>
                  <a:gd name="T4" fmla="*/ 2176 w 2359"/>
                  <a:gd name="T5" fmla="*/ 274 h 2770"/>
                  <a:gd name="T6" fmla="*/ 2176 w 2359"/>
                  <a:gd name="T7" fmla="*/ 2496 h 2770"/>
                  <a:gd name="T8" fmla="*/ 2085 w 2359"/>
                  <a:gd name="T9" fmla="*/ 2588 h 2770"/>
                  <a:gd name="T10" fmla="*/ 274 w 2359"/>
                  <a:gd name="T11" fmla="*/ 2588 h 2770"/>
                  <a:gd name="T12" fmla="*/ 183 w 2359"/>
                  <a:gd name="T13" fmla="*/ 2496 h 2770"/>
                  <a:gd name="T14" fmla="*/ 183 w 2359"/>
                  <a:gd name="T15" fmla="*/ 274 h 2770"/>
                  <a:gd name="T16" fmla="*/ 274 w 2359"/>
                  <a:gd name="T17" fmla="*/ 183 h 2770"/>
                  <a:gd name="T18" fmla="*/ 465 w 2359"/>
                  <a:gd name="T19" fmla="*/ 183 h 2770"/>
                  <a:gd name="T20" fmla="*/ 474 w 2359"/>
                  <a:gd name="T21" fmla="*/ 181 h 2770"/>
                  <a:gd name="T22" fmla="*/ 550 w 2359"/>
                  <a:gd name="T23" fmla="*/ 92 h 2770"/>
                  <a:gd name="T24" fmla="*/ 474 w 2359"/>
                  <a:gd name="T25" fmla="*/ 3 h 2770"/>
                  <a:gd name="T26" fmla="*/ 465 w 2359"/>
                  <a:gd name="T27" fmla="*/ 0 h 2770"/>
                  <a:gd name="T28" fmla="*/ 274 w 2359"/>
                  <a:gd name="T29" fmla="*/ 0 h 2770"/>
                  <a:gd name="T30" fmla="*/ 0 w 2359"/>
                  <a:gd name="T31" fmla="*/ 274 h 2770"/>
                  <a:gd name="T32" fmla="*/ 0 w 2359"/>
                  <a:gd name="T33" fmla="*/ 2496 h 2770"/>
                  <a:gd name="T34" fmla="*/ 274 w 2359"/>
                  <a:gd name="T35" fmla="*/ 2770 h 2770"/>
                  <a:gd name="T36" fmla="*/ 2085 w 2359"/>
                  <a:gd name="T37" fmla="*/ 2770 h 2770"/>
                  <a:gd name="T38" fmla="*/ 2359 w 2359"/>
                  <a:gd name="T39" fmla="*/ 2496 h 2770"/>
                  <a:gd name="T40" fmla="*/ 2359 w 2359"/>
                  <a:gd name="T41" fmla="*/ 274 h 2770"/>
                  <a:gd name="T42" fmla="*/ 2085 w 2359"/>
                  <a:gd name="T43" fmla="*/ 0 h 2770"/>
                  <a:gd name="T44" fmla="*/ 1911 w 2359"/>
                  <a:gd name="T45" fmla="*/ 0 h 2770"/>
                  <a:gd name="T46" fmla="*/ 1880 w 2359"/>
                  <a:gd name="T47" fmla="*/ 1 h 2770"/>
                  <a:gd name="T48" fmla="*/ 1789 w 2359"/>
                  <a:gd name="T49" fmla="*/ 92 h 2770"/>
                  <a:gd name="T50" fmla="*/ 1880 w 2359"/>
                  <a:gd name="T51" fmla="*/ 182 h 2770"/>
                  <a:gd name="T52" fmla="*/ 1927 w 2359"/>
                  <a:gd name="T53" fmla="*/ 183 h 2770"/>
                  <a:gd name="T54" fmla="*/ 1927 w 2359"/>
                  <a:gd name="T55" fmla="*/ 183 h 2770"/>
                  <a:gd name="T56" fmla="*/ 1927 w 2359"/>
                  <a:gd name="T57" fmla="*/ 183 h 2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9" h="2770">
                    <a:moveTo>
                      <a:pt x="1927" y="183"/>
                    </a:moveTo>
                    <a:cubicBezTo>
                      <a:pt x="2085" y="183"/>
                      <a:pt x="2085" y="183"/>
                      <a:pt x="2085" y="183"/>
                    </a:cubicBezTo>
                    <a:cubicBezTo>
                      <a:pt x="2135" y="183"/>
                      <a:pt x="2176" y="224"/>
                      <a:pt x="2176" y="274"/>
                    </a:cubicBezTo>
                    <a:cubicBezTo>
                      <a:pt x="2176" y="2496"/>
                      <a:pt x="2176" y="2496"/>
                      <a:pt x="2176" y="2496"/>
                    </a:cubicBezTo>
                    <a:cubicBezTo>
                      <a:pt x="2176" y="2547"/>
                      <a:pt x="2135" y="2588"/>
                      <a:pt x="2085" y="2588"/>
                    </a:cubicBezTo>
                    <a:cubicBezTo>
                      <a:pt x="274" y="2588"/>
                      <a:pt x="274" y="2588"/>
                      <a:pt x="274" y="2588"/>
                    </a:cubicBezTo>
                    <a:cubicBezTo>
                      <a:pt x="223" y="2588"/>
                      <a:pt x="183" y="2547"/>
                      <a:pt x="183" y="2496"/>
                    </a:cubicBezTo>
                    <a:cubicBezTo>
                      <a:pt x="183" y="274"/>
                      <a:pt x="183" y="274"/>
                      <a:pt x="183" y="274"/>
                    </a:cubicBezTo>
                    <a:cubicBezTo>
                      <a:pt x="183" y="224"/>
                      <a:pt x="223" y="183"/>
                      <a:pt x="274" y="183"/>
                    </a:cubicBezTo>
                    <a:cubicBezTo>
                      <a:pt x="465" y="183"/>
                      <a:pt x="465" y="183"/>
                      <a:pt x="465" y="183"/>
                    </a:cubicBezTo>
                    <a:cubicBezTo>
                      <a:pt x="474" y="181"/>
                      <a:pt x="474" y="181"/>
                      <a:pt x="474" y="181"/>
                    </a:cubicBezTo>
                    <a:cubicBezTo>
                      <a:pt x="517" y="174"/>
                      <a:pt x="550" y="137"/>
                      <a:pt x="550" y="92"/>
                    </a:cubicBezTo>
                    <a:cubicBezTo>
                      <a:pt x="550" y="46"/>
                      <a:pt x="517" y="9"/>
                      <a:pt x="474" y="3"/>
                    </a:cubicBezTo>
                    <a:cubicBezTo>
                      <a:pt x="465" y="0"/>
                      <a:pt x="465" y="0"/>
                      <a:pt x="465" y="0"/>
                    </a:cubicBezTo>
                    <a:cubicBezTo>
                      <a:pt x="274" y="0"/>
                      <a:pt x="274" y="0"/>
                      <a:pt x="274" y="0"/>
                    </a:cubicBezTo>
                    <a:cubicBezTo>
                      <a:pt x="123" y="0"/>
                      <a:pt x="0" y="123"/>
                      <a:pt x="0" y="274"/>
                    </a:cubicBezTo>
                    <a:cubicBezTo>
                      <a:pt x="0" y="2496"/>
                      <a:pt x="0" y="2496"/>
                      <a:pt x="0" y="2496"/>
                    </a:cubicBezTo>
                    <a:cubicBezTo>
                      <a:pt x="0" y="2647"/>
                      <a:pt x="123" y="2770"/>
                      <a:pt x="274" y="2770"/>
                    </a:cubicBezTo>
                    <a:cubicBezTo>
                      <a:pt x="2085" y="2770"/>
                      <a:pt x="2085" y="2770"/>
                      <a:pt x="2085" y="2770"/>
                    </a:cubicBezTo>
                    <a:cubicBezTo>
                      <a:pt x="2236" y="2770"/>
                      <a:pt x="2359" y="2647"/>
                      <a:pt x="2359" y="2496"/>
                    </a:cubicBezTo>
                    <a:cubicBezTo>
                      <a:pt x="2359" y="274"/>
                      <a:pt x="2359" y="274"/>
                      <a:pt x="2359" y="274"/>
                    </a:cubicBezTo>
                    <a:cubicBezTo>
                      <a:pt x="2359" y="123"/>
                      <a:pt x="2236" y="0"/>
                      <a:pt x="2085" y="0"/>
                    </a:cubicBezTo>
                    <a:cubicBezTo>
                      <a:pt x="1911" y="0"/>
                      <a:pt x="1911" y="0"/>
                      <a:pt x="1911" y="0"/>
                    </a:cubicBezTo>
                    <a:cubicBezTo>
                      <a:pt x="1880" y="1"/>
                      <a:pt x="1880" y="1"/>
                      <a:pt x="1880" y="1"/>
                    </a:cubicBezTo>
                    <a:cubicBezTo>
                      <a:pt x="1830" y="1"/>
                      <a:pt x="1789" y="42"/>
                      <a:pt x="1789" y="92"/>
                    </a:cubicBezTo>
                    <a:cubicBezTo>
                      <a:pt x="1789" y="142"/>
                      <a:pt x="1830" y="182"/>
                      <a:pt x="1880" y="182"/>
                    </a:cubicBezTo>
                    <a:cubicBezTo>
                      <a:pt x="1927" y="183"/>
                      <a:pt x="1927" y="183"/>
                      <a:pt x="1927" y="183"/>
                    </a:cubicBezTo>
                    <a:close/>
                    <a:moveTo>
                      <a:pt x="1927" y="183"/>
                    </a:moveTo>
                    <a:cubicBezTo>
                      <a:pt x="1927" y="183"/>
                      <a:pt x="1927" y="183"/>
                      <a:pt x="1927"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6"/>
              <p:cNvSpPr>
                <a:spLocks noEditPoints="1"/>
              </p:cNvSpPr>
              <p:nvPr/>
            </p:nvSpPr>
            <p:spPr bwMode="auto">
              <a:xfrm>
                <a:off x="7218363"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39" y="418"/>
                      <a:pt x="0" y="379"/>
                      <a:pt x="0" y="331"/>
                    </a:cubicBezTo>
                    <a:cubicBezTo>
                      <a:pt x="0" y="87"/>
                      <a:pt x="0" y="87"/>
                      <a:pt x="0" y="87"/>
                    </a:cubicBezTo>
                    <a:cubicBezTo>
                      <a:pt x="0" y="39"/>
                      <a:pt x="39"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7"/>
              <p:cNvSpPr>
                <a:spLocks noEditPoints="1"/>
              </p:cNvSpPr>
              <p:nvPr/>
            </p:nvSpPr>
            <p:spPr bwMode="auto">
              <a:xfrm>
                <a:off x="4251326" y="-2081213"/>
                <a:ext cx="657225" cy="1568450"/>
              </a:xfrm>
              <a:custGeom>
                <a:avLst/>
                <a:gdLst>
                  <a:gd name="T0" fmla="*/ 175 w 175"/>
                  <a:gd name="T1" fmla="*/ 331 h 418"/>
                  <a:gd name="T2" fmla="*/ 88 w 175"/>
                  <a:gd name="T3" fmla="*/ 418 h 418"/>
                  <a:gd name="T4" fmla="*/ 88 w 175"/>
                  <a:gd name="T5" fmla="*/ 418 h 418"/>
                  <a:gd name="T6" fmla="*/ 0 w 175"/>
                  <a:gd name="T7" fmla="*/ 331 h 418"/>
                  <a:gd name="T8" fmla="*/ 0 w 175"/>
                  <a:gd name="T9" fmla="*/ 87 h 418"/>
                  <a:gd name="T10" fmla="*/ 88 w 175"/>
                  <a:gd name="T11" fmla="*/ 0 h 418"/>
                  <a:gd name="T12" fmla="*/ 88 w 175"/>
                  <a:gd name="T13" fmla="*/ 0 h 418"/>
                  <a:gd name="T14" fmla="*/ 175 w 175"/>
                  <a:gd name="T15" fmla="*/ 87 h 418"/>
                  <a:gd name="T16" fmla="*/ 175 w 175"/>
                  <a:gd name="T17" fmla="*/ 331 h 418"/>
                  <a:gd name="T18" fmla="*/ 175 w 175"/>
                  <a:gd name="T19" fmla="*/ 331 h 418"/>
                  <a:gd name="T20" fmla="*/ 175 w 175"/>
                  <a:gd name="T21" fmla="*/ 33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5" h="418">
                    <a:moveTo>
                      <a:pt x="175" y="331"/>
                    </a:moveTo>
                    <a:cubicBezTo>
                      <a:pt x="175" y="379"/>
                      <a:pt x="136" y="418"/>
                      <a:pt x="88" y="418"/>
                    </a:cubicBezTo>
                    <a:cubicBezTo>
                      <a:pt x="88" y="418"/>
                      <a:pt x="88" y="418"/>
                      <a:pt x="88" y="418"/>
                    </a:cubicBezTo>
                    <a:cubicBezTo>
                      <a:pt x="40" y="418"/>
                      <a:pt x="0" y="379"/>
                      <a:pt x="0" y="331"/>
                    </a:cubicBezTo>
                    <a:cubicBezTo>
                      <a:pt x="0" y="87"/>
                      <a:pt x="0" y="87"/>
                      <a:pt x="0" y="87"/>
                    </a:cubicBezTo>
                    <a:cubicBezTo>
                      <a:pt x="0" y="39"/>
                      <a:pt x="40" y="0"/>
                      <a:pt x="88" y="0"/>
                    </a:cubicBezTo>
                    <a:cubicBezTo>
                      <a:pt x="88" y="0"/>
                      <a:pt x="88" y="0"/>
                      <a:pt x="88" y="0"/>
                    </a:cubicBezTo>
                    <a:cubicBezTo>
                      <a:pt x="136" y="0"/>
                      <a:pt x="175" y="39"/>
                      <a:pt x="175" y="87"/>
                    </a:cubicBezTo>
                    <a:cubicBezTo>
                      <a:pt x="175" y="331"/>
                      <a:pt x="175" y="331"/>
                      <a:pt x="175" y="331"/>
                    </a:cubicBezTo>
                    <a:close/>
                    <a:moveTo>
                      <a:pt x="175" y="331"/>
                    </a:moveTo>
                    <a:cubicBezTo>
                      <a:pt x="175" y="331"/>
                      <a:pt x="175" y="331"/>
                      <a:pt x="175" y="3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
              <p:cNvSpPr>
                <a:spLocks noEditPoints="1"/>
              </p:cNvSpPr>
              <p:nvPr/>
            </p:nvSpPr>
            <p:spPr bwMode="auto">
              <a:xfrm>
                <a:off x="3902076" y="1239837"/>
                <a:ext cx="4391025" cy="4989513"/>
              </a:xfrm>
              <a:custGeom>
                <a:avLst/>
                <a:gdLst>
                  <a:gd name="T0" fmla="*/ 937 w 1169"/>
                  <a:gd name="T1" fmla="*/ 516 h 1329"/>
                  <a:gd name="T2" fmla="*/ 655 w 1169"/>
                  <a:gd name="T3" fmla="*/ 742 h 1329"/>
                  <a:gd name="T4" fmla="*/ 655 w 1169"/>
                  <a:gd name="T5" fmla="*/ 1252 h 1329"/>
                  <a:gd name="T6" fmla="*/ 583 w 1169"/>
                  <a:gd name="T7" fmla="*/ 1329 h 1329"/>
                  <a:gd name="T8" fmla="*/ 509 w 1169"/>
                  <a:gd name="T9" fmla="*/ 1249 h 1329"/>
                  <a:gd name="T10" fmla="*/ 509 w 1169"/>
                  <a:gd name="T11" fmla="*/ 727 h 1329"/>
                  <a:gd name="T12" fmla="*/ 229 w 1169"/>
                  <a:gd name="T13" fmla="*/ 364 h 1329"/>
                  <a:gd name="T14" fmla="*/ 0 w 1169"/>
                  <a:gd name="T15" fmla="*/ 184 h 1329"/>
                  <a:gd name="T16" fmla="*/ 206 w 1169"/>
                  <a:gd name="T17" fmla="*/ 0 h 1329"/>
                  <a:gd name="T18" fmla="*/ 583 w 1169"/>
                  <a:gd name="T19" fmla="*/ 470 h 1329"/>
                  <a:gd name="T20" fmla="*/ 964 w 1169"/>
                  <a:gd name="T21" fmla="*/ 174 h 1329"/>
                  <a:gd name="T22" fmla="*/ 1169 w 1169"/>
                  <a:gd name="T23" fmla="*/ 363 h 1329"/>
                  <a:gd name="T24" fmla="*/ 937 w 1169"/>
                  <a:gd name="T25" fmla="*/ 516 h 1329"/>
                  <a:gd name="T26" fmla="*/ 937 w 1169"/>
                  <a:gd name="T27" fmla="*/ 516 h 1329"/>
                  <a:gd name="T28" fmla="*/ 937 w 1169"/>
                  <a:gd name="T29" fmla="*/ 516 h 1329"/>
                  <a:gd name="T30" fmla="*/ 937 w 1169"/>
                  <a:gd name="T31" fmla="*/ 516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9" h="1329">
                    <a:moveTo>
                      <a:pt x="937" y="516"/>
                    </a:moveTo>
                    <a:cubicBezTo>
                      <a:pt x="687" y="516"/>
                      <a:pt x="655" y="644"/>
                      <a:pt x="655" y="742"/>
                    </a:cubicBezTo>
                    <a:cubicBezTo>
                      <a:pt x="655" y="1252"/>
                      <a:pt x="655" y="1252"/>
                      <a:pt x="655" y="1252"/>
                    </a:cubicBezTo>
                    <a:cubicBezTo>
                      <a:pt x="655" y="1286"/>
                      <a:pt x="628" y="1329"/>
                      <a:pt x="583" y="1329"/>
                    </a:cubicBezTo>
                    <a:cubicBezTo>
                      <a:pt x="541" y="1329"/>
                      <a:pt x="509" y="1288"/>
                      <a:pt x="509" y="1249"/>
                    </a:cubicBezTo>
                    <a:cubicBezTo>
                      <a:pt x="509" y="727"/>
                      <a:pt x="509" y="727"/>
                      <a:pt x="509" y="727"/>
                    </a:cubicBezTo>
                    <a:cubicBezTo>
                      <a:pt x="509" y="670"/>
                      <a:pt x="493" y="371"/>
                      <a:pt x="229" y="364"/>
                    </a:cubicBezTo>
                    <a:cubicBezTo>
                      <a:pt x="80" y="364"/>
                      <a:pt x="0" y="288"/>
                      <a:pt x="0" y="184"/>
                    </a:cubicBezTo>
                    <a:cubicBezTo>
                      <a:pt x="0" y="96"/>
                      <a:pt x="56" y="0"/>
                      <a:pt x="206" y="0"/>
                    </a:cubicBezTo>
                    <a:cubicBezTo>
                      <a:pt x="481" y="0"/>
                      <a:pt x="583" y="247"/>
                      <a:pt x="583" y="470"/>
                    </a:cubicBezTo>
                    <a:cubicBezTo>
                      <a:pt x="619" y="316"/>
                      <a:pt x="763" y="174"/>
                      <a:pt x="964" y="174"/>
                    </a:cubicBezTo>
                    <a:cubicBezTo>
                      <a:pt x="1065" y="174"/>
                      <a:pt x="1169" y="234"/>
                      <a:pt x="1169" y="363"/>
                    </a:cubicBezTo>
                    <a:cubicBezTo>
                      <a:pt x="1168" y="435"/>
                      <a:pt x="1118" y="516"/>
                      <a:pt x="937" y="516"/>
                    </a:cubicBezTo>
                    <a:cubicBezTo>
                      <a:pt x="937" y="516"/>
                      <a:pt x="937" y="516"/>
                      <a:pt x="937" y="516"/>
                    </a:cubicBezTo>
                    <a:close/>
                    <a:moveTo>
                      <a:pt x="937" y="516"/>
                    </a:moveTo>
                    <a:cubicBezTo>
                      <a:pt x="937" y="516"/>
                      <a:pt x="937" y="516"/>
                      <a:pt x="937" y="5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43" name="直接连接符 142"/>
            <p:cNvCxnSpPr/>
            <p:nvPr/>
          </p:nvCxnSpPr>
          <p:spPr>
            <a:xfrm>
              <a:off x="4785747"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6291578" y="1732028"/>
            <a:ext cx="2443588" cy="4360588"/>
            <a:chOff x="6291578" y="1732028"/>
            <a:chExt cx="2443588" cy="4360588"/>
          </a:xfrm>
        </p:grpSpPr>
        <p:sp>
          <p:nvSpPr>
            <p:cNvPr id="113" name="梯形 112"/>
            <p:cNvSpPr/>
            <p:nvPr/>
          </p:nvSpPr>
          <p:spPr bwMode="auto">
            <a:xfrm rot="16200000">
              <a:off x="5363386" y="2720836"/>
              <a:ext cx="4299972"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14" name="Rectangle 1"/>
            <p:cNvSpPr>
              <a:spLocks noChangeArrowheads="1"/>
            </p:cNvSpPr>
            <p:nvPr/>
          </p:nvSpPr>
          <p:spPr bwMode="auto">
            <a:xfrm>
              <a:off x="6417461" y="3317980"/>
              <a:ext cx="2275065" cy="1185324"/>
            </a:xfrm>
            <a:prstGeom prst="rect">
              <a:avLst/>
            </a:prstGeom>
            <a:noFill/>
            <a:ln w="9525">
              <a:noFill/>
              <a:miter lim="800000"/>
              <a:headEnd/>
              <a:tailEnd/>
            </a:ln>
          </p:spPr>
          <p:txBody>
            <a:bodyPr anchor="ctr">
              <a:spAutoFit/>
            </a:bodyPr>
            <a:lstStyle/>
            <a:p>
              <a:pPr>
                <a:lnSpc>
                  <a:spcPct val="130000"/>
                </a:lnSpc>
              </a:pPr>
              <a:r>
                <a:rPr lang="zh-CN" altLang="en-US" sz="1400" dirty="0">
                  <a:solidFill>
                    <a:schemeClr val="bg1"/>
                  </a:solidFill>
                  <a:latin typeface="微软雅黑" pitchFamily="34" charset="-122"/>
                  <a:ea typeface="微软雅黑" pitchFamily="34" charset="-122"/>
                  <a:cs typeface="Calibri" pitchFamily="34" charset="0"/>
                </a:rPr>
                <a:t>在基于</a:t>
              </a:r>
              <a:r>
                <a:rPr lang="en-US" altLang="zh-CN" sz="1400" dirty="0">
                  <a:solidFill>
                    <a:schemeClr val="bg1"/>
                  </a:solidFill>
                  <a:latin typeface="微软雅黑" pitchFamily="34" charset="-122"/>
                  <a:ea typeface="微软雅黑" pitchFamily="34" charset="-122"/>
                  <a:cs typeface="Calibri" pitchFamily="34" charset="0"/>
                </a:rPr>
                <a:t>Linux</a:t>
              </a:r>
              <a:r>
                <a:rPr lang="zh-CN" altLang="en-US" sz="1400" dirty="0">
                  <a:solidFill>
                    <a:schemeClr val="bg1"/>
                  </a:solidFill>
                  <a:latin typeface="微软雅黑" pitchFamily="34" charset="-122"/>
                  <a:ea typeface="微软雅黑" pitchFamily="34" charset="-122"/>
                  <a:cs typeface="Calibri" pitchFamily="34" charset="0"/>
                </a:rPr>
                <a:t>内核定制操作系统时，开发人员可以选取</a:t>
              </a:r>
              <a:r>
                <a:rPr lang="en-US" altLang="zh-CN" sz="1400" dirty="0">
                  <a:solidFill>
                    <a:schemeClr val="bg1"/>
                  </a:solidFill>
                  <a:latin typeface="微软雅黑" pitchFamily="34" charset="-122"/>
                  <a:ea typeface="微软雅黑" pitchFamily="34" charset="-122"/>
                  <a:cs typeface="Calibri" pitchFamily="34" charset="0"/>
                </a:rPr>
                <a:t>2</a:t>
              </a:r>
              <a:r>
                <a:rPr lang="zh-CN" altLang="en-US" sz="1400" dirty="0">
                  <a:solidFill>
                    <a:schemeClr val="bg1"/>
                  </a:solidFill>
                  <a:latin typeface="微软雅黑" pitchFamily="34" charset="-122"/>
                  <a:ea typeface="微软雅黑" pitchFamily="34" charset="-122"/>
                  <a:cs typeface="Calibri" pitchFamily="34" charset="0"/>
                </a:rPr>
                <a:t>到</a:t>
              </a:r>
              <a:r>
                <a:rPr lang="en-US" altLang="zh-CN" sz="1400" dirty="0">
                  <a:solidFill>
                    <a:schemeClr val="bg1"/>
                  </a:solidFill>
                  <a:latin typeface="微软雅黑" pitchFamily="34" charset="-122"/>
                  <a:ea typeface="微软雅黑" pitchFamily="34" charset="-122"/>
                  <a:cs typeface="Calibri" pitchFamily="34" charset="0"/>
                </a:rPr>
                <a:t>4</a:t>
              </a:r>
              <a:r>
                <a:rPr lang="zh-CN" altLang="en-US" sz="1400" dirty="0">
                  <a:solidFill>
                    <a:schemeClr val="bg1"/>
                  </a:solidFill>
                  <a:latin typeface="微软雅黑" pitchFamily="34" charset="-122"/>
                  <a:ea typeface="微软雅黑" pitchFamily="34" charset="-122"/>
                  <a:cs typeface="Calibri" pitchFamily="34" charset="0"/>
                </a:rPr>
                <a:t>年前发布的</a:t>
              </a:r>
              <a:r>
                <a:rPr lang="en-US" altLang="zh-CN" sz="1400" dirty="0">
                  <a:solidFill>
                    <a:schemeClr val="bg1"/>
                  </a:solidFill>
                  <a:latin typeface="微软雅黑" pitchFamily="34" charset="-122"/>
                  <a:ea typeface="微软雅黑" pitchFamily="34" charset="-122"/>
                  <a:cs typeface="Calibri" pitchFamily="34" charset="0"/>
                </a:rPr>
                <a:t>Linux</a:t>
              </a:r>
              <a:r>
                <a:rPr lang="zh-CN" altLang="en-US" sz="1400" dirty="0">
                  <a:solidFill>
                    <a:schemeClr val="bg1"/>
                  </a:solidFill>
                  <a:latin typeface="微软雅黑" pitchFamily="34" charset="-122"/>
                  <a:ea typeface="微软雅黑" pitchFamily="34" charset="-122"/>
                  <a:cs typeface="Calibri" pitchFamily="34" charset="0"/>
                </a:rPr>
                <a:t>内核作为参考。</a:t>
              </a:r>
            </a:p>
          </p:txBody>
        </p:sp>
        <p:sp>
          <p:nvSpPr>
            <p:cNvPr id="115" name="TextBox 27"/>
            <p:cNvSpPr txBox="1">
              <a:spLocks noChangeArrowheads="1"/>
            </p:cNvSpPr>
            <p:nvPr/>
          </p:nvSpPr>
          <p:spPr bwMode="auto">
            <a:xfrm>
              <a:off x="6560694" y="2889991"/>
              <a:ext cx="1998844" cy="400110"/>
            </a:xfrm>
            <a:prstGeom prst="rect">
              <a:avLst/>
            </a:prstGeom>
            <a:noFill/>
            <a:ln w="9525">
              <a:noFill/>
              <a:miter lim="800000"/>
              <a:headEnd/>
              <a:tailEnd/>
            </a:ln>
          </p:spPr>
          <p:txBody>
            <a:bodyPr wrap="square">
              <a:spAutoFit/>
            </a:bodyPr>
            <a:lstStyle/>
            <a:p>
              <a:r>
                <a:rPr lang="zh-CN" altLang="en-US" sz="2000" b="1" dirty="0">
                  <a:solidFill>
                    <a:schemeClr val="bg1"/>
                  </a:solidFill>
                  <a:latin typeface="微软雅黑" pitchFamily="34" charset="-122"/>
                  <a:ea typeface="微软雅黑" pitchFamily="34" charset="-122"/>
                </a:rPr>
                <a:t>版本选择问题</a:t>
              </a:r>
            </a:p>
          </p:txBody>
        </p:sp>
        <p:sp>
          <p:nvSpPr>
            <p:cNvPr id="117" name="矩形 116"/>
            <p:cNvSpPr/>
            <p:nvPr/>
          </p:nvSpPr>
          <p:spPr>
            <a:xfrm>
              <a:off x="7527648"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3</a:t>
              </a:r>
              <a:endParaRPr lang="zh-CN" altLang="en-US" sz="2000" dirty="0"/>
            </a:p>
          </p:txBody>
        </p:sp>
        <p:sp>
          <p:nvSpPr>
            <p:cNvPr id="121" name="椭圆 120"/>
            <p:cNvSpPr/>
            <p:nvPr/>
          </p:nvSpPr>
          <p:spPr>
            <a:xfrm>
              <a:off x="6550700"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22"/>
            <p:cNvSpPr>
              <a:spLocks noEditPoints="1"/>
            </p:cNvSpPr>
            <p:nvPr/>
          </p:nvSpPr>
          <p:spPr bwMode="auto">
            <a:xfrm>
              <a:off x="6787589" y="1993036"/>
              <a:ext cx="501004" cy="501004"/>
            </a:xfrm>
            <a:custGeom>
              <a:avLst/>
              <a:gdLst>
                <a:gd name="T0" fmla="*/ 2070 w 2791"/>
                <a:gd name="T1" fmla="*/ 2010 h 2791"/>
                <a:gd name="T2" fmla="*/ 1699 w 2791"/>
                <a:gd name="T3" fmla="*/ 2104 h 2791"/>
                <a:gd name="T4" fmla="*/ 791 w 2791"/>
                <a:gd name="T5" fmla="*/ 1719 h 2791"/>
                <a:gd name="T6" fmla="*/ 718 w 2791"/>
                <a:gd name="T7" fmla="*/ 1582 h 2791"/>
                <a:gd name="T8" fmla="*/ 748 w 2791"/>
                <a:gd name="T9" fmla="*/ 833 h 2791"/>
                <a:gd name="T10" fmla="*/ 1081 w 2791"/>
                <a:gd name="T11" fmla="*/ 517 h 2791"/>
                <a:gd name="T12" fmla="*/ 1933 w 2791"/>
                <a:gd name="T13" fmla="*/ 404 h 2791"/>
                <a:gd name="T14" fmla="*/ 2114 w 2791"/>
                <a:gd name="T15" fmla="*/ 506 h 2791"/>
                <a:gd name="T16" fmla="*/ 2158 w 2791"/>
                <a:gd name="T17" fmla="*/ 728 h 2791"/>
                <a:gd name="T18" fmla="*/ 2092 w 2791"/>
                <a:gd name="T19" fmla="*/ 978 h 2791"/>
                <a:gd name="T20" fmla="*/ 1972 w 2791"/>
                <a:gd name="T21" fmla="*/ 1153 h 2791"/>
                <a:gd name="T22" fmla="*/ 1858 w 2791"/>
                <a:gd name="T23" fmla="*/ 1232 h 2791"/>
                <a:gd name="T24" fmla="*/ 1702 w 2791"/>
                <a:gd name="T25" fmla="*/ 1322 h 2791"/>
                <a:gd name="T26" fmla="*/ 1691 w 2791"/>
                <a:gd name="T27" fmla="*/ 1322 h 2791"/>
                <a:gd name="T28" fmla="*/ 1564 w 2791"/>
                <a:gd name="T29" fmla="*/ 1253 h 2791"/>
                <a:gd name="T30" fmla="*/ 1544 w 2791"/>
                <a:gd name="T31" fmla="*/ 1126 h 2791"/>
                <a:gd name="T32" fmla="*/ 1726 w 2791"/>
                <a:gd name="T33" fmla="*/ 881 h 2791"/>
                <a:gd name="T34" fmla="*/ 1359 w 2791"/>
                <a:gd name="T35" fmla="*/ 881 h 2791"/>
                <a:gd name="T36" fmla="*/ 1400 w 2791"/>
                <a:gd name="T37" fmla="*/ 1097 h 2791"/>
                <a:gd name="T38" fmla="*/ 1395 w 2791"/>
                <a:gd name="T39" fmla="*/ 1116 h 2791"/>
                <a:gd name="T40" fmla="*/ 1175 w 2791"/>
                <a:gd name="T41" fmla="*/ 1395 h 2791"/>
                <a:gd name="T42" fmla="*/ 1570 w 2791"/>
                <a:gd name="T43" fmla="*/ 1530 h 2791"/>
                <a:gd name="T44" fmla="*/ 1717 w 2791"/>
                <a:gd name="T45" fmla="*/ 1469 h 2791"/>
                <a:gd name="T46" fmla="*/ 2056 w 2791"/>
                <a:gd name="T47" fmla="*/ 1653 h 2791"/>
                <a:gd name="T48" fmla="*/ 2256 w 2791"/>
                <a:gd name="T49" fmla="*/ 1234 h 2791"/>
                <a:gd name="T50" fmla="*/ 2230 w 2791"/>
                <a:gd name="T51" fmla="*/ 1030 h 2791"/>
                <a:gd name="T52" fmla="*/ 2458 w 2791"/>
                <a:gd name="T53" fmla="*/ 604 h 2791"/>
                <a:gd name="T54" fmla="*/ 2350 w 2791"/>
                <a:gd name="T55" fmla="*/ 37 h 2791"/>
                <a:gd name="T56" fmla="*/ 2124 w 2791"/>
                <a:gd name="T57" fmla="*/ 142 h 2791"/>
                <a:gd name="T58" fmla="*/ 1343 w 2791"/>
                <a:gd name="T59" fmla="*/ 257 h 2791"/>
                <a:gd name="T60" fmla="*/ 808 w 2791"/>
                <a:gd name="T61" fmla="*/ 0 h 2791"/>
                <a:gd name="T62" fmla="*/ 550 w 2791"/>
                <a:gd name="T63" fmla="*/ 537 h 2791"/>
                <a:gd name="T64" fmla="*/ 598 w 2791"/>
                <a:gd name="T65" fmla="*/ 823 h 2791"/>
                <a:gd name="T66" fmla="*/ 257 w 2791"/>
                <a:gd name="T67" fmla="*/ 1459 h 2791"/>
                <a:gd name="T68" fmla="*/ 0 w 2791"/>
                <a:gd name="T69" fmla="*/ 1836 h 2791"/>
                <a:gd name="T70" fmla="*/ 674 w 2791"/>
                <a:gd name="T71" fmla="*/ 2136 h 2791"/>
                <a:gd name="T72" fmla="*/ 1054 w 2791"/>
                <a:gd name="T73" fmla="*/ 2084 h 2791"/>
                <a:gd name="T74" fmla="*/ 1935 w 2791"/>
                <a:gd name="T75" fmla="*/ 2498 h 2791"/>
                <a:gd name="T76" fmla="*/ 2791 w 2791"/>
                <a:gd name="T77" fmla="*/ 2350 h 2791"/>
                <a:gd name="T78" fmla="*/ 2350 w 2791"/>
                <a:gd name="T79" fmla="*/ 191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1" h="2791">
                  <a:moveTo>
                    <a:pt x="2350" y="1910"/>
                  </a:moveTo>
                  <a:cubicBezTo>
                    <a:pt x="2244" y="1910"/>
                    <a:pt x="2146" y="1947"/>
                    <a:pt x="2070" y="2010"/>
                  </a:cubicBezTo>
                  <a:cubicBezTo>
                    <a:pt x="2071" y="2009"/>
                    <a:pt x="2071" y="2009"/>
                    <a:pt x="2071" y="2009"/>
                  </a:cubicBezTo>
                  <a:cubicBezTo>
                    <a:pt x="2071" y="2009"/>
                    <a:pt x="1928" y="2155"/>
                    <a:pt x="1699" y="2104"/>
                  </a:cubicBezTo>
                  <a:cubicBezTo>
                    <a:pt x="1015" y="1921"/>
                    <a:pt x="1015" y="1921"/>
                    <a:pt x="1015" y="1921"/>
                  </a:cubicBezTo>
                  <a:cubicBezTo>
                    <a:pt x="874" y="1870"/>
                    <a:pt x="813" y="1769"/>
                    <a:pt x="791" y="1719"/>
                  </a:cubicBezTo>
                  <a:cubicBezTo>
                    <a:pt x="775" y="1668"/>
                    <a:pt x="750" y="1622"/>
                    <a:pt x="717" y="1582"/>
                  </a:cubicBezTo>
                  <a:cubicBezTo>
                    <a:pt x="718" y="1582"/>
                    <a:pt x="718" y="1582"/>
                    <a:pt x="718" y="1582"/>
                  </a:cubicBezTo>
                  <a:cubicBezTo>
                    <a:pt x="718" y="1582"/>
                    <a:pt x="593" y="1437"/>
                    <a:pt x="641" y="1230"/>
                  </a:cubicBezTo>
                  <a:cubicBezTo>
                    <a:pt x="748" y="833"/>
                    <a:pt x="748" y="833"/>
                    <a:pt x="748" y="833"/>
                  </a:cubicBezTo>
                  <a:cubicBezTo>
                    <a:pt x="788" y="711"/>
                    <a:pt x="878" y="663"/>
                    <a:pt x="923" y="640"/>
                  </a:cubicBezTo>
                  <a:cubicBezTo>
                    <a:pt x="988" y="616"/>
                    <a:pt x="1042" y="573"/>
                    <a:pt x="1081" y="517"/>
                  </a:cubicBezTo>
                  <a:cubicBezTo>
                    <a:pt x="1108" y="483"/>
                    <a:pt x="1183" y="411"/>
                    <a:pt x="1315" y="404"/>
                  </a:cubicBezTo>
                  <a:cubicBezTo>
                    <a:pt x="1933" y="404"/>
                    <a:pt x="1933" y="404"/>
                    <a:pt x="1933" y="404"/>
                  </a:cubicBezTo>
                  <a:cubicBezTo>
                    <a:pt x="2033" y="412"/>
                    <a:pt x="2092" y="477"/>
                    <a:pt x="2111" y="501"/>
                  </a:cubicBezTo>
                  <a:cubicBezTo>
                    <a:pt x="2112" y="503"/>
                    <a:pt x="2113" y="504"/>
                    <a:pt x="2114" y="506"/>
                  </a:cubicBezTo>
                  <a:cubicBezTo>
                    <a:pt x="2114" y="506"/>
                    <a:pt x="2114" y="506"/>
                    <a:pt x="2114" y="506"/>
                  </a:cubicBezTo>
                  <a:cubicBezTo>
                    <a:pt x="2114" y="506"/>
                    <a:pt x="2191" y="609"/>
                    <a:pt x="2158" y="728"/>
                  </a:cubicBezTo>
                  <a:cubicBezTo>
                    <a:pt x="2158" y="728"/>
                    <a:pt x="2158" y="728"/>
                    <a:pt x="2158" y="728"/>
                  </a:cubicBezTo>
                  <a:cubicBezTo>
                    <a:pt x="2092" y="978"/>
                    <a:pt x="2092" y="978"/>
                    <a:pt x="2092" y="978"/>
                  </a:cubicBezTo>
                  <a:cubicBezTo>
                    <a:pt x="2091" y="980"/>
                    <a:pt x="2090" y="982"/>
                    <a:pt x="2090" y="984"/>
                  </a:cubicBezTo>
                  <a:cubicBezTo>
                    <a:pt x="2063" y="1084"/>
                    <a:pt x="2005" y="1133"/>
                    <a:pt x="1972" y="1153"/>
                  </a:cubicBezTo>
                  <a:cubicBezTo>
                    <a:pt x="1928" y="1168"/>
                    <a:pt x="1889" y="1195"/>
                    <a:pt x="1860" y="1230"/>
                  </a:cubicBezTo>
                  <a:cubicBezTo>
                    <a:pt x="1858" y="1232"/>
                    <a:pt x="1858" y="1232"/>
                    <a:pt x="1858" y="1232"/>
                  </a:cubicBezTo>
                  <a:cubicBezTo>
                    <a:pt x="1849" y="1243"/>
                    <a:pt x="1840" y="1255"/>
                    <a:pt x="1833" y="1268"/>
                  </a:cubicBezTo>
                  <a:cubicBezTo>
                    <a:pt x="1784" y="1321"/>
                    <a:pt x="1707" y="1322"/>
                    <a:pt x="1702" y="1322"/>
                  </a:cubicBezTo>
                  <a:cubicBezTo>
                    <a:pt x="1701" y="1322"/>
                    <a:pt x="1701" y="1322"/>
                    <a:pt x="1701" y="1322"/>
                  </a:cubicBezTo>
                  <a:cubicBezTo>
                    <a:pt x="1691" y="1322"/>
                    <a:pt x="1691" y="1322"/>
                    <a:pt x="1691" y="1322"/>
                  </a:cubicBezTo>
                  <a:cubicBezTo>
                    <a:pt x="1669" y="1321"/>
                    <a:pt x="1617" y="1313"/>
                    <a:pt x="1569" y="1260"/>
                  </a:cubicBezTo>
                  <a:cubicBezTo>
                    <a:pt x="1568" y="1258"/>
                    <a:pt x="1565" y="1256"/>
                    <a:pt x="1564" y="1253"/>
                  </a:cubicBezTo>
                  <a:cubicBezTo>
                    <a:pt x="1535" y="1212"/>
                    <a:pt x="1535" y="1172"/>
                    <a:pt x="1538" y="1150"/>
                  </a:cubicBezTo>
                  <a:cubicBezTo>
                    <a:pt x="1544" y="1126"/>
                    <a:pt x="1544" y="1126"/>
                    <a:pt x="1544" y="1126"/>
                  </a:cubicBezTo>
                  <a:cubicBezTo>
                    <a:pt x="1550" y="1111"/>
                    <a:pt x="1569" y="1073"/>
                    <a:pt x="1607" y="1053"/>
                  </a:cubicBezTo>
                  <a:cubicBezTo>
                    <a:pt x="1677" y="1027"/>
                    <a:pt x="1726" y="960"/>
                    <a:pt x="1726" y="881"/>
                  </a:cubicBezTo>
                  <a:cubicBezTo>
                    <a:pt x="1726" y="780"/>
                    <a:pt x="1644" y="698"/>
                    <a:pt x="1542" y="698"/>
                  </a:cubicBezTo>
                  <a:cubicBezTo>
                    <a:pt x="1441" y="698"/>
                    <a:pt x="1359" y="780"/>
                    <a:pt x="1359" y="881"/>
                  </a:cubicBezTo>
                  <a:cubicBezTo>
                    <a:pt x="1359" y="916"/>
                    <a:pt x="1368" y="948"/>
                    <a:pt x="1385" y="976"/>
                  </a:cubicBezTo>
                  <a:cubicBezTo>
                    <a:pt x="1408" y="1044"/>
                    <a:pt x="1400" y="1097"/>
                    <a:pt x="1400" y="1097"/>
                  </a:cubicBezTo>
                  <a:cubicBezTo>
                    <a:pt x="1400" y="1097"/>
                    <a:pt x="1400" y="1097"/>
                    <a:pt x="1400" y="1097"/>
                  </a:cubicBezTo>
                  <a:cubicBezTo>
                    <a:pt x="1395" y="1116"/>
                    <a:pt x="1395" y="1116"/>
                    <a:pt x="1395" y="1116"/>
                  </a:cubicBezTo>
                  <a:cubicBezTo>
                    <a:pt x="1387" y="1135"/>
                    <a:pt x="1368" y="1164"/>
                    <a:pt x="1318" y="1189"/>
                  </a:cubicBezTo>
                  <a:cubicBezTo>
                    <a:pt x="1234" y="1221"/>
                    <a:pt x="1175" y="1301"/>
                    <a:pt x="1175" y="1395"/>
                  </a:cubicBezTo>
                  <a:cubicBezTo>
                    <a:pt x="1175" y="1517"/>
                    <a:pt x="1273" y="1616"/>
                    <a:pt x="1395" y="1616"/>
                  </a:cubicBezTo>
                  <a:cubicBezTo>
                    <a:pt x="1466" y="1616"/>
                    <a:pt x="1530" y="1582"/>
                    <a:pt x="1570" y="1530"/>
                  </a:cubicBezTo>
                  <a:cubicBezTo>
                    <a:pt x="1633" y="1471"/>
                    <a:pt x="1695" y="1469"/>
                    <a:pt x="1695" y="1469"/>
                  </a:cubicBezTo>
                  <a:cubicBezTo>
                    <a:pt x="1717" y="1469"/>
                    <a:pt x="1717" y="1469"/>
                    <a:pt x="1717" y="1469"/>
                  </a:cubicBezTo>
                  <a:cubicBezTo>
                    <a:pt x="1746" y="1471"/>
                    <a:pt x="1798" y="1483"/>
                    <a:pt x="1840" y="1535"/>
                  </a:cubicBezTo>
                  <a:cubicBezTo>
                    <a:pt x="1886" y="1606"/>
                    <a:pt x="1966" y="1653"/>
                    <a:pt x="2056" y="1653"/>
                  </a:cubicBezTo>
                  <a:cubicBezTo>
                    <a:pt x="2198" y="1653"/>
                    <a:pt x="2313" y="1538"/>
                    <a:pt x="2313" y="1396"/>
                  </a:cubicBezTo>
                  <a:cubicBezTo>
                    <a:pt x="2313" y="1334"/>
                    <a:pt x="2292" y="1278"/>
                    <a:pt x="2256" y="1234"/>
                  </a:cubicBezTo>
                  <a:cubicBezTo>
                    <a:pt x="2238" y="1195"/>
                    <a:pt x="2208" y="1116"/>
                    <a:pt x="2227" y="1041"/>
                  </a:cubicBezTo>
                  <a:cubicBezTo>
                    <a:pt x="2228" y="1038"/>
                    <a:pt x="2229" y="1034"/>
                    <a:pt x="2230" y="1030"/>
                  </a:cubicBezTo>
                  <a:cubicBezTo>
                    <a:pt x="2298" y="777"/>
                    <a:pt x="2298" y="777"/>
                    <a:pt x="2298" y="777"/>
                  </a:cubicBezTo>
                  <a:cubicBezTo>
                    <a:pt x="2333" y="670"/>
                    <a:pt x="2428" y="618"/>
                    <a:pt x="2458" y="604"/>
                  </a:cubicBezTo>
                  <a:cubicBezTo>
                    <a:pt x="2567" y="561"/>
                    <a:pt x="2644" y="455"/>
                    <a:pt x="2644" y="331"/>
                  </a:cubicBezTo>
                  <a:cubicBezTo>
                    <a:pt x="2644" y="169"/>
                    <a:pt x="2512" y="37"/>
                    <a:pt x="2350" y="37"/>
                  </a:cubicBezTo>
                  <a:cubicBezTo>
                    <a:pt x="2259" y="37"/>
                    <a:pt x="2177" y="79"/>
                    <a:pt x="2123" y="144"/>
                  </a:cubicBezTo>
                  <a:cubicBezTo>
                    <a:pt x="2124" y="142"/>
                    <a:pt x="2124" y="142"/>
                    <a:pt x="2124" y="142"/>
                  </a:cubicBezTo>
                  <a:cubicBezTo>
                    <a:pt x="2124" y="142"/>
                    <a:pt x="2044" y="257"/>
                    <a:pt x="1892" y="257"/>
                  </a:cubicBezTo>
                  <a:cubicBezTo>
                    <a:pt x="1343" y="257"/>
                    <a:pt x="1343" y="257"/>
                    <a:pt x="1343" y="257"/>
                  </a:cubicBezTo>
                  <a:cubicBezTo>
                    <a:pt x="1191" y="257"/>
                    <a:pt x="1112" y="183"/>
                    <a:pt x="1083" y="147"/>
                  </a:cubicBezTo>
                  <a:cubicBezTo>
                    <a:pt x="1024" y="59"/>
                    <a:pt x="923" y="0"/>
                    <a:pt x="808" y="0"/>
                  </a:cubicBezTo>
                  <a:cubicBezTo>
                    <a:pt x="625" y="0"/>
                    <a:pt x="477" y="148"/>
                    <a:pt x="477" y="331"/>
                  </a:cubicBezTo>
                  <a:cubicBezTo>
                    <a:pt x="477" y="409"/>
                    <a:pt x="504" y="480"/>
                    <a:pt x="550" y="537"/>
                  </a:cubicBezTo>
                  <a:cubicBezTo>
                    <a:pt x="606" y="617"/>
                    <a:pt x="626" y="720"/>
                    <a:pt x="600" y="817"/>
                  </a:cubicBezTo>
                  <a:cubicBezTo>
                    <a:pt x="599" y="819"/>
                    <a:pt x="599" y="821"/>
                    <a:pt x="598" y="823"/>
                  </a:cubicBezTo>
                  <a:cubicBezTo>
                    <a:pt x="500" y="1191"/>
                    <a:pt x="500" y="1191"/>
                    <a:pt x="500" y="1191"/>
                  </a:cubicBezTo>
                  <a:cubicBezTo>
                    <a:pt x="438" y="1410"/>
                    <a:pt x="257" y="1459"/>
                    <a:pt x="257" y="1459"/>
                  </a:cubicBezTo>
                  <a:cubicBezTo>
                    <a:pt x="259" y="1459"/>
                    <a:pt x="259" y="1459"/>
                    <a:pt x="259" y="1459"/>
                  </a:cubicBezTo>
                  <a:cubicBezTo>
                    <a:pt x="108" y="1518"/>
                    <a:pt x="0" y="1664"/>
                    <a:pt x="0" y="1836"/>
                  </a:cubicBezTo>
                  <a:cubicBezTo>
                    <a:pt x="0" y="2059"/>
                    <a:pt x="181" y="2240"/>
                    <a:pt x="404" y="2240"/>
                  </a:cubicBezTo>
                  <a:cubicBezTo>
                    <a:pt x="508" y="2240"/>
                    <a:pt x="603" y="2201"/>
                    <a:pt x="674" y="2136"/>
                  </a:cubicBezTo>
                  <a:cubicBezTo>
                    <a:pt x="721" y="2104"/>
                    <a:pt x="851" y="2031"/>
                    <a:pt x="1022" y="2076"/>
                  </a:cubicBezTo>
                  <a:cubicBezTo>
                    <a:pt x="1033" y="2079"/>
                    <a:pt x="1043" y="2082"/>
                    <a:pt x="1054" y="2084"/>
                  </a:cubicBezTo>
                  <a:cubicBezTo>
                    <a:pt x="1662" y="2246"/>
                    <a:pt x="1662" y="2246"/>
                    <a:pt x="1662" y="2246"/>
                  </a:cubicBezTo>
                  <a:cubicBezTo>
                    <a:pt x="1840" y="2302"/>
                    <a:pt x="1917" y="2457"/>
                    <a:pt x="1935" y="2498"/>
                  </a:cubicBezTo>
                  <a:cubicBezTo>
                    <a:pt x="1996" y="2669"/>
                    <a:pt x="2159" y="2791"/>
                    <a:pt x="2350" y="2791"/>
                  </a:cubicBezTo>
                  <a:cubicBezTo>
                    <a:pt x="2594" y="2791"/>
                    <a:pt x="2791" y="2593"/>
                    <a:pt x="2791" y="2350"/>
                  </a:cubicBezTo>
                  <a:cubicBezTo>
                    <a:pt x="2791" y="2107"/>
                    <a:pt x="2594" y="1910"/>
                    <a:pt x="2350" y="1910"/>
                  </a:cubicBezTo>
                  <a:close/>
                  <a:moveTo>
                    <a:pt x="2350" y="1910"/>
                  </a:moveTo>
                  <a:cubicBezTo>
                    <a:pt x="2350" y="1910"/>
                    <a:pt x="2350" y="1910"/>
                    <a:pt x="2350" y="191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144" name="直接连接符 143"/>
            <p:cNvCxnSpPr/>
            <p:nvPr/>
          </p:nvCxnSpPr>
          <p:spPr>
            <a:xfrm>
              <a:off x="7491420"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8987742" y="1732028"/>
            <a:ext cx="2529068" cy="4360586"/>
            <a:chOff x="8987742" y="1732028"/>
            <a:chExt cx="2529068" cy="4360586"/>
          </a:xfrm>
        </p:grpSpPr>
        <p:sp>
          <p:nvSpPr>
            <p:cNvPr id="116" name="梯形 115"/>
            <p:cNvSpPr/>
            <p:nvPr/>
          </p:nvSpPr>
          <p:spPr bwMode="auto">
            <a:xfrm rot="5400000">
              <a:off x="8103219" y="2679023"/>
              <a:ext cx="4298114" cy="2529068"/>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10323513" y="2311079"/>
              <a:ext cx="848309"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结论</a:t>
              </a:r>
              <a:r>
                <a:rPr lang="en-US" altLang="zh-CN" sz="2000" dirty="0">
                  <a:solidFill>
                    <a:prstClr val="white"/>
                  </a:solidFill>
                  <a:latin typeface="微软雅黑" pitchFamily="34" charset="-122"/>
                  <a:ea typeface="微软雅黑" pitchFamily="34" charset="-122"/>
                </a:rPr>
                <a:t>4</a:t>
              </a:r>
              <a:endParaRPr lang="zh-CN" altLang="en-US" sz="2000" dirty="0"/>
            </a:p>
          </p:txBody>
        </p:sp>
        <p:sp>
          <p:nvSpPr>
            <p:cNvPr id="119" name="Rectangle 1"/>
            <p:cNvSpPr>
              <a:spLocks noChangeArrowheads="1"/>
            </p:cNvSpPr>
            <p:nvPr/>
          </p:nvSpPr>
          <p:spPr bwMode="auto">
            <a:xfrm>
              <a:off x="9156844" y="3327407"/>
              <a:ext cx="2275065" cy="1185324"/>
            </a:xfrm>
            <a:prstGeom prst="rect">
              <a:avLst/>
            </a:prstGeom>
            <a:noFill/>
            <a:ln w="9525">
              <a:noFill/>
              <a:miter lim="800000"/>
              <a:headEnd/>
              <a:tailEnd/>
            </a:ln>
          </p:spPr>
          <p:txBody>
            <a:bodyPr anchor="ctr">
              <a:spAutoFit/>
            </a:bodyPr>
            <a:lstStyle/>
            <a:p>
              <a:pPr>
                <a:lnSpc>
                  <a:spcPct val="130000"/>
                </a:lnSpc>
              </a:pPr>
              <a:r>
                <a:rPr lang="zh-CN" altLang="en-US" sz="1400" dirty="0">
                  <a:solidFill>
                    <a:schemeClr val="bg1"/>
                  </a:solidFill>
                  <a:latin typeface="微软雅黑" pitchFamily="34" charset="-122"/>
                  <a:ea typeface="微软雅黑" pitchFamily="34" charset="-122"/>
                  <a:cs typeface="Calibri" pitchFamily="34" charset="0"/>
                </a:rPr>
                <a:t>在</a:t>
              </a:r>
              <a:r>
                <a:rPr lang="en-US" altLang="zh-CN" sz="1400" dirty="0">
                  <a:solidFill>
                    <a:schemeClr val="bg1"/>
                  </a:solidFill>
                  <a:latin typeface="微软雅黑" pitchFamily="34" charset="-122"/>
                  <a:ea typeface="微软雅黑" pitchFamily="34" charset="-122"/>
                  <a:cs typeface="Calibri" pitchFamily="34" charset="0"/>
                </a:rPr>
                <a:t>Linux</a:t>
              </a:r>
              <a:r>
                <a:rPr lang="zh-CN" altLang="en-US" sz="1400" dirty="0">
                  <a:solidFill>
                    <a:schemeClr val="bg1"/>
                  </a:solidFill>
                  <a:latin typeface="微软雅黑" pitchFamily="34" charset="-122"/>
                  <a:ea typeface="微软雅黑" pitchFamily="34" charset="-122"/>
                  <a:cs typeface="Calibri" pitchFamily="34" charset="0"/>
                </a:rPr>
                <a:t>内核测试过程中，</a:t>
              </a:r>
              <a:r>
                <a:rPr lang="en-US" altLang="zh-CN" sz="1400" dirty="0">
                  <a:solidFill>
                    <a:schemeClr val="bg1"/>
                  </a:solidFill>
                  <a:latin typeface="微软雅黑" pitchFamily="34" charset="-122"/>
                  <a:ea typeface="微软雅黑" pitchFamily="34" charset="-122"/>
                  <a:cs typeface="Calibri" pitchFamily="34" charset="0"/>
                </a:rPr>
                <a:t>2</a:t>
              </a:r>
              <a:r>
                <a:rPr lang="zh-CN" altLang="en-US" sz="1400" dirty="0">
                  <a:solidFill>
                    <a:schemeClr val="bg1"/>
                  </a:solidFill>
                  <a:latin typeface="微软雅黑" pitchFamily="34" charset="-122"/>
                  <a:ea typeface="微软雅黑" pitchFamily="34" charset="-122"/>
                  <a:cs typeface="Calibri" pitchFamily="34" charset="0"/>
                </a:rPr>
                <a:t>到</a:t>
              </a:r>
              <a:r>
                <a:rPr lang="en-US" altLang="zh-CN" sz="1400" dirty="0">
                  <a:solidFill>
                    <a:schemeClr val="bg1"/>
                  </a:solidFill>
                  <a:latin typeface="微软雅黑" pitchFamily="34" charset="-122"/>
                  <a:ea typeface="微软雅黑" pitchFamily="34" charset="-122"/>
                  <a:cs typeface="Calibri" pitchFamily="34" charset="0"/>
                </a:rPr>
                <a:t>4</a:t>
              </a:r>
              <a:r>
                <a:rPr lang="zh-CN" altLang="en-US" sz="1400" dirty="0">
                  <a:solidFill>
                    <a:schemeClr val="bg1"/>
                  </a:solidFill>
                  <a:latin typeface="微软雅黑" pitchFamily="34" charset="-122"/>
                  <a:ea typeface="微软雅黑" pitchFamily="34" charset="-122"/>
                  <a:cs typeface="Calibri" pitchFamily="34" charset="0"/>
                </a:rPr>
                <a:t>年可以作为</a:t>
              </a:r>
              <a:r>
                <a:rPr lang="en-US" altLang="zh-CN" sz="1400" dirty="0">
                  <a:solidFill>
                    <a:schemeClr val="bg1"/>
                  </a:solidFill>
                  <a:latin typeface="微软雅黑" pitchFamily="34" charset="-122"/>
                  <a:ea typeface="微软雅黑" pitchFamily="34" charset="-122"/>
                  <a:cs typeface="Calibri" pitchFamily="34" charset="0"/>
                </a:rPr>
                <a:t>Linux</a:t>
              </a:r>
              <a:r>
                <a:rPr lang="zh-CN" altLang="en-US" sz="1400" dirty="0">
                  <a:solidFill>
                    <a:schemeClr val="bg1"/>
                  </a:solidFill>
                  <a:latin typeface="微软雅黑" pitchFamily="34" charset="-122"/>
                  <a:ea typeface="微软雅黑" pitchFamily="34" charset="-122"/>
                  <a:cs typeface="Calibri" pitchFamily="34" charset="0"/>
                </a:rPr>
                <a:t>内核关键的测试阶段时长的参考。</a:t>
              </a:r>
            </a:p>
          </p:txBody>
        </p:sp>
        <p:sp>
          <p:nvSpPr>
            <p:cNvPr id="120" name="TextBox 27"/>
            <p:cNvSpPr txBox="1">
              <a:spLocks noChangeArrowheads="1"/>
            </p:cNvSpPr>
            <p:nvPr/>
          </p:nvSpPr>
          <p:spPr bwMode="auto">
            <a:xfrm>
              <a:off x="9300076" y="2889991"/>
              <a:ext cx="1871746" cy="400110"/>
            </a:xfrm>
            <a:prstGeom prst="rect">
              <a:avLst/>
            </a:prstGeom>
            <a:noFill/>
            <a:ln w="9525">
              <a:noFill/>
              <a:miter lim="800000"/>
              <a:headEnd/>
              <a:tailEnd/>
            </a:ln>
          </p:spPr>
          <p:txBody>
            <a:bodyPr wrap="square">
              <a:spAutoFit/>
            </a:bodyPr>
            <a:lstStyle/>
            <a:p>
              <a:r>
                <a:rPr lang="zh-CN" altLang="en-US" sz="2000" b="1" dirty="0">
                  <a:solidFill>
                    <a:schemeClr val="bg1"/>
                  </a:solidFill>
                  <a:latin typeface="微软雅黑" pitchFamily="34" charset="-122"/>
                  <a:ea typeface="微软雅黑" pitchFamily="34" charset="-122"/>
                </a:rPr>
                <a:t>测试阶段时长</a:t>
              </a:r>
            </a:p>
          </p:txBody>
        </p:sp>
        <p:sp>
          <p:nvSpPr>
            <p:cNvPr id="122" name="椭圆 121"/>
            <p:cNvSpPr/>
            <p:nvPr/>
          </p:nvSpPr>
          <p:spPr>
            <a:xfrm>
              <a:off x="9348949" y="1732028"/>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9627228" y="1945891"/>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10294376" y="2719906"/>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1608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参考文献</a:t>
                </a:r>
              </a:p>
            </p:txBody>
          </p:sp>
          <p:sp>
            <p:nvSpPr>
              <p:cNvPr id="24" name="矩形 23"/>
              <p:cNvSpPr/>
              <p:nvPr/>
            </p:nvSpPr>
            <p:spPr>
              <a:xfrm>
                <a:off x="9243473" y="4524429"/>
                <a:ext cx="1035861" cy="276999"/>
              </a:xfrm>
              <a:prstGeom prst="rect">
                <a:avLst/>
              </a:prstGeom>
            </p:spPr>
            <p:txBody>
              <a:bodyPr wrap="none">
                <a:spAutoFit/>
              </a:bodyPr>
              <a:lstStyle/>
              <a:p>
                <a:pPr lvl="0"/>
                <a:r>
                  <a:rPr lang="en-US" altLang="zh-CN" sz="1200" kern="0" dirty="0">
                    <a:latin typeface="微软雅黑" panose="020B0503020204020204" pitchFamily="34" charset="-122"/>
                    <a:ea typeface="微软雅黑" panose="020B0503020204020204" pitchFamily="34" charset="-122"/>
                    <a:cs typeface="微软雅黑"/>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06</a:t>
                </a:r>
              </a:p>
            </p:txBody>
          </p:sp>
        </p:grpSp>
      </p:grpSp>
    </p:spTree>
    <p:extLst>
      <p:ext uri="{BB962C8B-B14F-4D97-AF65-F5344CB8AC3E}">
        <p14:creationId xmlns:p14="http://schemas.microsoft.com/office/powerpoint/2010/main" val="189192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直接连接符 34"/>
          <p:cNvCxnSpPr/>
          <p:nvPr/>
        </p:nvCxnSpPr>
        <p:spPr>
          <a:xfrm>
            <a:off x="7198289" y="2288369"/>
            <a:ext cx="1656953"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198289" y="4565553"/>
            <a:ext cx="1541450"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575201" y="2361824"/>
            <a:ext cx="1418510"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374238" y="4567240"/>
            <a:ext cx="1685151" cy="0"/>
          </a:xfrm>
          <a:prstGeom prst="line">
            <a:avLst/>
          </a:prstGeom>
          <a:ln>
            <a:solidFill>
              <a:schemeClr val="tx1"/>
            </a:solidFill>
            <a:prstDash val="dash"/>
            <a:headEnd type="oval"/>
            <a:tailEnd type="non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750824" y="1600496"/>
            <a:ext cx="4603783" cy="3657008"/>
            <a:chOff x="3636734" y="1927331"/>
            <a:chExt cx="4603783" cy="3657008"/>
          </a:xfrm>
        </p:grpSpPr>
        <p:sp>
          <p:nvSpPr>
            <p:cNvPr id="31" name="任意多边形 30"/>
            <p:cNvSpPr/>
            <p:nvPr/>
          </p:nvSpPr>
          <p:spPr>
            <a:xfrm>
              <a:off x="5931330" y="3764259"/>
              <a:ext cx="2309187" cy="1820080"/>
            </a:xfrm>
            <a:custGeom>
              <a:avLst/>
              <a:gdLst>
                <a:gd name="connsiteX0" fmla="*/ 1446355 w 2483644"/>
                <a:gd name="connsiteY0" fmla="*/ 0 h 1957586"/>
                <a:gd name="connsiteX1" fmla="*/ 1957528 w 2483644"/>
                <a:gd name="connsiteY1" fmla="*/ 0 h 1957586"/>
                <a:gd name="connsiteX2" fmla="*/ 1957515 w 2483644"/>
                <a:gd name="connsiteY2" fmla="*/ 268 h 1957586"/>
                <a:gd name="connsiteX3" fmla="*/ 2426230 w 2483644"/>
                <a:gd name="connsiteY3" fmla="*/ 268 h 1957586"/>
                <a:gd name="connsiteX4" fmla="*/ 2483644 w 2483644"/>
                <a:gd name="connsiteY4" fmla="*/ 57682 h 1957586"/>
                <a:gd name="connsiteX5" fmla="*/ 2483644 w 2483644"/>
                <a:gd name="connsiteY5" fmla="*/ 516990 h 1957586"/>
                <a:gd name="connsiteX6" fmla="*/ 2426230 w 2483644"/>
                <a:gd name="connsiteY6" fmla="*/ 574404 h 1957586"/>
                <a:gd name="connsiteX7" fmla="*/ 1866465 w 2483644"/>
                <a:gd name="connsiteY7" fmla="*/ 574404 h 1957586"/>
                <a:gd name="connsiteX8" fmla="*/ 1829255 w 2483644"/>
                <a:gd name="connsiteY8" fmla="*/ 686320 h 1957586"/>
                <a:gd name="connsiteX9" fmla="*/ 171610 w 2483644"/>
                <a:gd name="connsiteY9" fmla="*/ 1949461 h 1957586"/>
                <a:gd name="connsiteX10" fmla="*/ 0 w 2483644"/>
                <a:gd name="connsiteY10" fmla="*/ 1957586 h 1957586"/>
                <a:gd name="connsiteX11" fmla="*/ 0 w 2483644"/>
                <a:gd name="connsiteY11" fmla="*/ 1429264 h 1957586"/>
                <a:gd name="connsiteX12" fmla="*/ 1439792 w 2483644"/>
                <a:gd name="connsiteY12" fmla="*/ 129975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644" h="1957586">
                  <a:moveTo>
                    <a:pt x="1446355" y="0"/>
                  </a:moveTo>
                  <a:lnTo>
                    <a:pt x="1957528" y="0"/>
                  </a:lnTo>
                  <a:lnTo>
                    <a:pt x="1957515" y="268"/>
                  </a:lnTo>
                  <a:lnTo>
                    <a:pt x="2426230" y="268"/>
                  </a:lnTo>
                  <a:cubicBezTo>
                    <a:pt x="2457939" y="268"/>
                    <a:pt x="2483644" y="25973"/>
                    <a:pt x="2483644" y="57682"/>
                  </a:cubicBezTo>
                  <a:lnTo>
                    <a:pt x="2483644" y="516990"/>
                  </a:lnTo>
                  <a:cubicBezTo>
                    <a:pt x="2483644" y="548699"/>
                    <a:pt x="2457939" y="574404"/>
                    <a:pt x="2426230" y="574404"/>
                  </a:cubicBezTo>
                  <a:lnTo>
                    <a:pt x="1866465" y="574404"/>
                  </a:lnTo>
                  <a:lnTo>
                    <a:pt x="1829255" y="686320"/>
                  </a:lnTo>
                  <a:cubicBezTo>
                    <a:pt x="1567019" y="1373699"/>
                    <a:pt x="932144" y="1877072"/>
                    <a:pt x="171610" y="1949461"/>
                  </a:cubicBezTo>
                  <a:lnTo>
                    <a:pt x="0" y="1957586"/>
                  </a:lnTo>
                  <a:lnTo>
                    <a:pt x="0" y="1429264"/>
                  </a:lnTo>
                  <a:cubicBezTo>
                    <a:pt x="749346" y="1429264"/>
                    <a:pt x="1365678" y="859766"/>
                    <a:pt x="1439792" y="129975"/>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3636734" y="1927331"/>
              <a:ext cx="2272524" cy="1820078"/>
            </a:xfrm>
            <a:custGeom>
              <a:avLst/>
              <a:gdLst>
                <a:gd name="connsiteX0" fmla="*/ 2444212 w 2444212"/>
                <a:gd name="connsiteY0" fmla="*/ 0 h 1957584"/>
                <a:gd name="connsiteX1" fmla="*/ 2444212 w 2444212"/>
                <a:gd name="connsiteY1" fmla="*/ 530025 h 1957584"/>
                <a:gd name="connsiteX2" fmla="*/ 2341369 w 2444212"/>
                <a:gd name="connsiteY2" fmla="*/ 534894 h 1957584"/>
                <a:gd name="connsiteX3" fmla="*/ 1040420 w 2444212"/>
                <a:gd name="connsiteY3" fmla="*/ 1827610 h 1957584"/>
                <a:gd name="connsiteX4" fmla="*/ 1033857 w 2444212"/>
                <a:gd name="connsiteY4" fmla="*/ 1957584 h 1957584"/>
                <a:gd name="connsiteX5" fmla="*/ 975534 w 2444212"/>
                <a:gd name="connsiteY5" fmla="*/ 1957584 h 1957584"/>
                <a:gd name="connsiteX6" fmla="*/ 486684 w 2444212"/>
                <a:gd name="connsiteY6" fmla="*/ 1957584 h 1957584"/>
                <a:gd name="connsiteX7" fmla="*/ 57414 w 2444212"/>
                <a:gd name="connsiteY7" fmla="*/ 1957584 h 1957584"/>
                <a:gd name="connsiteX8" fmla="*/ 0 w 2444212"/>
                <a:gd name="connsiteY8" fmla="*/ 1900170 h 1957584"/>
                <a:gd name="connsiteX9" fmla="*/ 0 w 2444212"/>
                <a:gd name="connsiteY9" fmla="*/ 1440862 h 1957584"/>
                <a:gd name="connsiteX10" fmla="*/ 57414 w 2444212"/>
                <a:gd name="connsiteY10" fmla="*/ 1383448 h 1957584"/>
                <a:gd name="connsiteX11" fmla="*/ 577660 w 2444212"/>
                <a:gd name="connsiteY11" fmla="*/ 1383448 h 1957584"/>
                <a:gd name="connsiteX12" fmla="*/ 614958 w 2444212"/>
                <a:gd name="connsiteY12" fmla="*/ 1271266 h 1957584"/>
                <a:gd name="connsiteX13" fmla="*/ 2272602 w 2444212"/>
                <a:gd name="connsiteY13" fmla="*/ 8126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4212" h="1957584">
                  <a:moveTo>
                    <a:pt x="2444212" y="0"/>
                  </a:moveTo>
                  <a:lnTo>
                    <a:pt x="2444212" y="530025"/>
                  </a:lnTo>
                  <a:lnTo>
                    <a:pt x="2341369" y="534894"/>
                  </a:lnTo>
                  <a:cubicBezTo>
                    <a:pt x="1655943" y="600134"/>
                    <a:pt x="1109903" y="1143430"/>
                    <a:pt x="1040420" y="1827610"/>
                  </a:cubicBezTo>
                  <a:lnTo>
                    <a:pt x="1033857" y="1957584"/>
                  </a:lnTo>
                  <a:lnTo>
                    <a:pt x="975534" y="1957584"/>
                  </a:lnTo>
                  <a:lnTo>
                    <a:pt x="486684" y="1957584"/>
                  </a:lnTo>
                  <a:lnTo>
                    <a:pt x="57414" y="1957584"/>
                  </a:lnTo>
                  <a:cubicBezTo>
                    <a:pt x="25705" y="1957584"/>
                    <a:pt x="0" y="1931879"/>
                    <a:pt x="0" y="1900170"/>
                  </a:cubicBezTo>
                  <a:lnTo>
                    <a:pt x="0" y="1440862"/>
                  </a:lnTo>
                  <a:cubicBezTo>
                    <a:pt x="0" y="1409153"/>
                    <a:pt x="25705" y="1383448"/>
                    <a:pt x="57414" y="1383448"/>
                  </a:cubicBezTo>
                  <a:lnTo>
                    <a:pt x="577660" y="1383448"/>
                  </a:lnTo>
                  <a:lnTo>
                    <a:pt x="614958" y="1271266"/>
                  </a:lnTo>
                  <a:cubicBezTo>
                    <a:pt x="877194" y="583887"/>
                    <a:pt x="1512068" y="80514"/>
                    <a:pt x="2272602" y="8126"/>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5934088" y="1927331"/>
              <a:ext cx="2300222" cy="1820078"/>
            </a:xfrm>
            <a:custGeom>
              <a:avLst/>
              <a:gdLst>
                <a:gd name="connsiteX0" fmla="*/ 0 w 2474002"/>
                <a:gd name="connsiteY0" fmla="*/ 0 h 1957584"/>
                <a:gd name="connsiteX1" fmla="*/ 171610 w 2474002"/>
                <a:gd name="connsiteY1" fmla="*/ 8126 h 1957584"/>
                <a:gd name="connsiteX2" fmla="*/ 1829255 w 2474002"/>
                <a:gd name="connsiteY2" fmla="*/ 1271266 h 1957584"/>
                <a:gd name="connsiteX3" fmla="*/ 1866553 w 2474002"/>
                <a:gd name="connsiteY3" fmla="*/ 1383448 h 1957584"/>
                <a:gd name="connsiteX4" fmla="*/ 2416588 w 2474002"/>
                <a:gd name="connsiteY4" fmla="*/ 1383448 h 1957584"/>
                <a:gd name="connsiteX5" fmla="*/ 2474002 w 2474002"/>
                <a:gd name="connsiteY5" fmla="*/ 1440862 h 1957584"/>
                <a:gd name="connsiteX6" fmla="*/ 2474002 w 2474002"/>
                <a:gd name="connsiteY6" fmla="*/ 1900170 h 1957584"/>
                <a:gd name="connsiteX7" fmla="*/ 2416588 w 2474002"/>
                <a:gd name="connsiteY7" fmla="*/ 1957584 h 1957584"/>
                <a:gd name="connsiteX8" fmla="*/ 1957528 w 2474002"/>
                <a:gd name="connsiteY8" fmla="*/ 1957584 h 1957584"/>
                <a:gd name="connsiteX9" fmla="*/ 1498468 w 2474002"/>
                <a:gd name="connsiteY9" fmla="*/ 1957584 h 1957584"/>
                <a:gd name="connsiteX10" fmla="*/ 1446355 w 2474002"/>
                <a:gd name="connsiteY10" fmla="*/ 1957584 h 1957584"/>
                <a:gd name="connsiteX11" fmla="*/ 1444257 w 2474002"/>
                <a:gd name="connsiteY11" fmla="*/ 1916035 h 1957584"/>
                <a:gd name="connsiteX12" fmla="*/ 1441054 w 2474002"/>
                <a:gd name="connsiteY12" fmla="*/ 1900170 h 1957584"/>
                <a:gd name="connsiteX13" fmla="*/ 1441054 w 2474002"/>
                <a:gd name="connsiteY13" fmla="*/ 1852603 h 1957584"/>
                <a:gd name="connsiteX14" fmla="*/ 1439792 w 2474002"/>
                <a:gd name="connsiteY14" fmla="*/ 1827610 h 1957584"/>
                <a:gd name="connsiteX15" fmla="*/ 0 w 2474002"/>
                <a:gd name="connsiteY15" fmla="*/ 528320 h 1957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74002" h="1957584">
                  <a:moveTo>
                    <a:pt x="0" y="0"/>
                  </a:moveTo>
                  <a:lnTo>
                    <a:pt x="171610" y="8126"/>
                  </a:lnTo>
                  <a:cubicBezTo>
                    <a:pt x="932144" y="80514"/>
                    <a:pt x="1567019" y="583887"/>
                    <a:pt x="1829255" y="1271266"/>
                  </a:cubicBezTo>
                  <a:lnTo>
                    <a:pt x="1866553" y="1383448"/>
                  </a:lnTo>
                  <a:lnTo>
                    <a:pt x="2416588" y="1383448"/>
                  </a:lnTo>
                  <a:cubicBezTo>
                    <a:pt x="2448297" y="1383448"/>
                    <a:pt x="2474002" y="1409153"/>
                    <a:pt x="2474002" y="1440862"/>
                  </a:cubicBezTo>
                  <a:lnTo>
                    <a:pt x="2474002" y="1900170"/>
                  </a:lnTo>
                  <a:cubicBezTo>
                    <a:pt x="2474002" y="1931879"/>
                    <a:pt x="2448297" y="1957584"/>
                    <a:pt x="2416588" y="1957584"/>
                  </a:cubicBezTo>
                  <a:lnTo>
                    <a:pt x="1957528" y="1957584"/>
                  </a:lnTo>
                  <a:lnTo>
                    <a:pt x="1498468" y="1957584"/>
                  </a:lnTo>
                  <a:lnTo>
                    <a:pt x="1446355" y="1957584"/>
                  </a:lnTo>
                  <a:lnTo>
                    <a:pt x="1444257" y="1916035"/>
                  </a:lnTo>
                  <a:lnTo>
                    <a:pt x="1441054" y="1900170"/>
                  </a:lnTo>
                  <a:lnTo>
                    <a:pt x="1441054" y="1852603"/>
                  </a:lnTo>
                  <a:lnTo>
                    <a:pt x="1439792" y="1827610"/>
                  </a:lnTo>
                  <a:cubicBezTo>
                    <a:pt x="1365678" y="1097818"/>
                    <a:pt x="749346" y="528320"/>
                    <a:pt x="0" y="52832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3636734" y="3764259"/>
              <a:ext cx="2272524" cy="1820080"/>
            </a:xfrm>
            <a:custGeom>
              <a:avLst/>
              <a:gdLst>
                <a:gd name="connsiteX0" fmla="*/ 57414 w 2444212"/>
                <a:gd name="connsiteY0" fmla="*/ 0 h 1957586"/>
                <a:gd name="connsiteX1" fmla="*/ 486684 w 2444212"/>
                <a:gd name="connsiteY1" fmla="*/ 0 h 1957586"/>
                <a:gd name="connsiteX2" fmla="*/ 975534 w 2444212"/>
                <a:gd name="connsiteY2" fmla="*/ 0 h 1957586"/>
                <a:gd name="connsiteX3" fmla="*/ 1033857 w 2444212"/>
                <a:gd name="connsiteY3" fmla="*/ 0 h 1957586"/>
                <a:gd name="connsiteX4" fmla="*/ 1040420 w 2444212"/>
                <a:gd name="connsiteY4" fmla="*/ 129975 h 1957586"/>
                <a:gd name="connsiteX5" fmla="*/ 2341369 w 2444212"/>
                <a:gd name="connsiteY5" fmla="*/ 1422690 h 1957586"/>
                <a:gd name="connsiteX6" fmla="*/ 2444212 w 2444212"/>
                <a:gd name="connsiteY6" fmla="*/ 1427560 h 1957586"/>
                <a:gd name="connsiteX7" fmla="*/ 2444212 w 2444212"/>
                <a:gd name="connsiteY7" fmla="*/ 1957586 h 1957586"/>
                <a:gd name="connsiteX8" fmla="*/ 2272602 w 2444212"/>
                <a:gd name="connsiteY8" fmla="*/ 1949461 h 1957586"/>
                <a:gd name="connsiteX9" fmla="*/ 614958 w 2444212"/>
                <a:gd name="connsiteY9" fmla="*/ 686320 h 1957586"/>
                <a:gd name="connsiteX10" fmla="*/ 577659 w 2444212"/>
                <a:gd name="connsiteY10" fmla="*/ 574136 h 1957586"/>
                <a:gd name="connsiteX11" fmla="*/ 57414 w 2444212"/>
                <a:gd name="connsiteY11" fmla="*/ 574136 h 1957586"/>
                <a:gd name="connsiteX12" fmla="*/ 0 w 2444212"/>
                <a:gd name="connsiteY12" fmla="*/ 516722 h 1957586"/>
                <a:gd name="connsiteX13" fmla="*/ 0 w 2444212"/>
                <a:gd name="connsiteY13" fmla="*/ 57414 h 1957586"/>
                <a:gd name="connsiteX14" fmla="*/ 57414 w 2444212"/>
                <a:gd name="connsiteY14" fmla="*/ 0 h 195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4212" h="1957586">
                  <a:moveTo>
                    <a:pt x="57414" y="0"/>
                  </a:moveTo>
                  <a:lnTo>
                    <a:pt x="486684" y="0"/>
                  </a:lnTo>
                  <a:lnTo>
                    <a:pt x="975534" y="0"/>
                  </a:lnTo>
                  <a:lnTo>
                    <a:pt x="1033857" y="0"/>
                  </a:lnTo>
                  <a:lnTo>
                    <a:pt x="1040420" y="129975"/>
                  </a:lnTo>
                  <a:cubicBezTo>
                    <a:pt x="1109903" y="814154"/>
                    <a:pt x="1655943" y="1357451"/>
                    <a:pt x="2341369" y="1422690"/>
                  </a:cubicBezTo>
                  <a:lnTo>
                    <a:pt x="2444212" y="1427560"/>
                  </a:lnTo>
                  <a:lnTo>
                    <a:pt x="2444212" y="1957586"/>
                  </a:lnTo>
                  <a:lnTo>
                    <a:pt x="2272602" y="1949461"/>
                  </a:lnTo>
                  <a:cubicBezTo>
                    <a:pt x="1512068" y="1877072"/>
                    <a:pt x="877194" y="1373699"/>
                    <a:pt x="614958" y="686320"/>
                  </a:cubicBezTo>
                  <a:lnTo>
                    <a:pt x="577659" y="574136"/>
                  </a:lnTo>
                  <a:lnTo>
                    <a:pt x="57414" y="574136"/>
                  </a:lnTo>
                  <a:cubicBezTo>
                    <a:pt x="25705" y="574136"/>
                    <a:pt x="0" y="548431"/>
                    <a:pt x="0" y="516722"/>
                  </a:cubicBezTo>
                  <a:lnTo>
                    <a:pt x="0" y="57414"/>
                  </a:lnTo>
                  <a:cubicBezTo>
                    <a:pt x="0" y="25705"/>
                    <a:pt x="25705" y="0"/>
                    <a:pt x="57414" y="0"/>
                  </a:cubicBezTo>
                  <a:close/>
                </a:path>
              </a:pathLst>
            </a:cu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20950" y="39021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背景知识</a:t>
              </a:r>
            </a:p>
          </p:txBody>
        </p:sp>
        <p:grpSp>
          <p:nvGrpSpPr>
            <p:cNvPr id="41" name="组合 40"/>
            <p:cNvGrpSpPr/>
            <p:nvPr/>
          </p:nvGrpSpPr>
          <p:grpSpPr>
            <a:xfrm>
              <a:off x="5535973" y="3024048"/>
              <a:ext cx="830450" cy="777167"/>
              <a:chOff x="-749301" y="-2703513"/>
              <a:chExt cx="13731876" cy="12850814"/>
            </a:xfrm>
            <a:solidFill>
              <a:schemeClr val="tx2">
                <a:lumMod val="50000"/>
              </a:schemeClr>
            </a:solidFill>
          </p:grpSpPr>
          <p:sp>
            <p:nvSpPr>
              <p:cNvPr id="42" name="Freeform 5"/>
              <p:cNvSpPr>
                <a:spLocks noEditPoints="1"/>
              </p:cNvSpPr>
              <p:nvPr/>
            </p:nvSpPr>
            <p:spPr bwMode="auto">
              <a:xfrm>
                <a:off x="-749301" y="-2703513"/>
                <a:ext cx="13731876" cy="12850814"/>
              </a:xfrm>
              <a:custGeom>
                <a:avLst/>
                <a:gdLst>
                  <a:gd name="T0" fmla="*/ 2886 w 3658"/>
                  <a:gd name="T1" fmla="*/ 1101 h 3424"/>
                  <a:gd name="T2" fmla="*/ 2504 w 3658"/>
                  <a:gd name="T3" fmla="*/ 43 h 3424"/>
                  <a:gd name="T4" fmla="*/ 1842 w 3658"/>
                  <a:gd name="T5" fmla="*/ 504 h 3424"/>
                  <a:gd name="T6" fmla="*/ 743 w 3658"/>
                  <a:gd name="T7" fmla="*/ 1139 h 3424"/>
                  <a:gd name="T8" fmla="*/ 724 w 3658"/>
                  <a:gd name="T9" fmla="*/ 2600 h 3424"/>
                  <a:gd name="T10" fmla="*/ 1843 w 3658"/>
                  <a:gd name="T11" fmla="*/ 2977 h 3424"/>
                  <a:gd name="T12" fmla="*/ 3100 w 3658"/>
                  <a:gd name="T13" fmla="*/ 2787 h 3424"/>
                  <a:gd name="T14" fmla="*/ 2885 w 3658"/>
                  <a:gd name="T15" fmla="*/ 2375 h 3424"/>
                  <a:gd name="T16" fmla="*/ 2185 w 3658"/>
                  <a:gd name="T17" fmla="*/ 423 h 3424"/>
                  <a:gd name="T18" fmla="*/ 2717 w 3658"/>
                  <a:gd name="T19" fmla="*/ 597 h 3424"/>
                  <a:gd name="T20" fmla="*/ 2316 w 3658"/>
                  <a:gd name="T21" fmla="*/ 997 h 3424"/>
                  <a:gd name="T22" fmla="*/ 1920 w 3658"/>
                  <a:gd name="T23" fmla="*/ 553 h 3424"/>
                  <a:gd name="T24" fmla="*/ 968 w 3658"/>
                  <a:gd name="T25" fmla="*/ 1887 h 3424"/>
                  <a:gd name="T26" fmla="*/ 1269 w 3658"/>
                  <a:gd name="T27" fmla="*/ 2408 h 3424"/>
                  <a:gd name="T28" fmla="*/ 946 w 3658"/>
                  <a:gd name="T29" fmla="*/ 2048 h 3424"/>
                  <a:gd name="T30" fmla="*/ 880 w 3658"/>
                  <a:gd name="T31" fmla="*/ 1173 h 3424"/>
                  <a:gd name="T32" fmla="*/ 1024 w 3658"/>
                  <a:gd name="T33" fmla="*/ 1597 h 3424"/>
                  <a:gd name="T34" fmla="*/ 1054 w 3658"/>
                  <a:gd name="T35" fmla="*/ 1682 h 3424"/>
                  <a:gd name="T36" fmla="*/ 2158 w 3658"/>
                  <a:gd name="T37" fmla="*/ 1044 h 3424"/>
                  <a:gd name="T38" fmla="*/ 2594 w 3658"/>
                  <a:gd name="T39" fmla="*/ 1799 h 3424"/>
                  <a:gd name="T40" fmla="*/ 1490 w 3658"/>
                  <a:gd name="T41" fmla="*/ 2436 h 3424"/>
                  <a:gd name="T42" fmla="*/ 2348 w 3658"/>
                  <a:gd name="T43" fmla="*/ 2361 h 3424"/>
                  <a:gd name="T44" fmla="*/ 2787 w 3658"/>
                  <a:gd name="T45" fmla="*/ 2274 h 3424"/>
                  <a:gd name="T46" fmla="*/ 2348 w 3658"/>
                  <a:gd name="T47" fmla="*/ 2361 h 3424"/>
                  <a:gd name="T48" fmla="*/ 2348 w 3658"/>
                  <a:gd name="T49" fmla="*/ 1120 h 3424"/>
                  <a:gd name="T50" fmla="*/ 2786 w 3658"/>
                  <a:gd name="T51" fmla="*/ 1212 h 3424"/>
                  <a:gd name="T52" fmla="*/ 2125 w 3658"/>
                  <a:gd name="T53" fmla="*/ 926 h 3424"/>
                  <a:gd name="T54" fmla="*/ 1523 w 3658"/>
                  <a:gd name="T55" fmla="*/ 926 h 3424"/>
                  <a:gd name="T56" fmla="*/ 1727 w 3658"/>
                  <a:gd name="T57" fmla="*/ 553 h 3424"/>
                  <a:gd name="T58" fmla="*/ 1331 w 3658"/>
                  <a:gd name="T59" fmla="*/ 996 h 3424"/>
                  <a:gd name="T60" fmla="*/ 1727 w 3658"/>
                  <a:gd name="T61" fmla="*/ 553 h 3424"/>
                  <a:gd name="T62" fmla="*/ 747 w 3658"/>
                  <a:gd name="T63" fmla="*/ 1230 h 3424"/>
                  <a:gd name="T64" fmla="*/ 933 w 3658"/>
                  <a:gd name="T65" fmla="*/ 1795 h 3424"/>
                  <a:gd name="T66" fmla="*/ 587 w 3658"/>
                  <a:gd name="T67" fmla="*/ 2119 h 3424"/>
                  <a:gd name="T68" fmla="*/ 874 w 3658"/>
                  <a:gd name="T69" fmla="*/ 2606 h 3424"/>
                  <a:gd name="T70" fmla="*/ 1331 w 3658"/>
                  <a:gd name="T71" fmla="*/ 2484 h 3424"/>
                  <a:gd name="T72" fmla="*/ 1727 w 3658"/>
                  <a:gd name="T73" fmla="*/ 2928 h 3424"/>
                  <a:gd name="T74" fmla="*/ 1548 w 3658"/>
                  <a:gd name="T75" fmla="*/ 2505 h 3424"/>
                  <a:gd name="T76" fmla="*/ 1843 w 3658"/>
                  <a:gd name="T77" fmla="*/ 2841 h 3424"/>
                  <a:gd name="T78" fmla="*/ 2574 w 3658"/>
                  <a:gd name="T79" fmla="*/ 2979 h 3424"/>
                  <a:gd name="T80" fmla="*/ 1917 w 3658"/>
                  <a:gd name="T81" fmla="*/ 2880 h 3424"/>
                  <a:gd name="T82" fmla="*/ 2764 w 3658"/>
                  <a:gd name="T83" fmla="*/ 2391 h 3424"/>
                  <a:gd name="T84" fmla="*/ 2777 w 3658"/>
                  <a:gd name="T85" fmla="*/ 2489 h 3424"/>
                  <a:gd name="T86" fmla="*/ 2714 w 3658"/>
                  <a:gd name="T87" fmla="*/ 1686 h 3424"/>
                  <a:gd name="T88" fmla="*/ 2901 w 3658"/>
                  <a:gd name="T89" fmla="*/ 2250 h 3424"/>
                  <a:gd name="T90" fmla="*/ 2857 w 3658"/>
                  <a:gd name="T91" fmla="*/ 2230 h 3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58" h="3424">
                    <a:moveTo>
                      <a:pt x="2904" y="2342"/>
                    </a:moveTo>
                    <a:cubicBezTo>
                      <a:pt x="3657" y="2045"/>
                      <a:pt x="3658" y="1439"/>
                      <a:pt x="2908" y="1141"/>
                    </a:cubicBezTo>
                    <a:cubicBezTo>
                      <a:pt x="2892" y="1134"/>
                      <a:pt x="2883" y="1118"/>
                      <a:pt x="2886" y="1101"/>
                    </a:cubicBezTo>
                    <a:cubicBezTo>
                      <a:pt x="2927" y="819"/>
                      <a:pt x="2888" y="599"/>
                      <a:pt x="2793" y="455"/>
                    </a:cubicBezTo>
                    <a:cubicBezTo>
                      <a:pt x="2787" y="447"/>
                      <a:pt x="2786" y="438"/>
                      <a:pt x="2789" y="429"/>
                    </a:cubicBezTo>
                    <a:cubicBezTo>
                      <a:pt x="2847" y="241"/>
                      <a:pt x="2707" y="43"/>
                      <a:pt x="2504" y="43"/>
                    </a:cubicBezTo>
                    <a:cubicBezTo>
                      <a:pt x="2360" y="43"/>
                      <a:pt x="2241" y="144"/>
                      <a:pt x="2212" y="278"/>
                    </a:cubicBezTo>
                    <a:cubicBezTo>
                      <a:pt x="2209" y="289"/>
                      <a:pt x="2202" y="297"/>
                      <a:pt x="2192" y="301"/>
                    </a:cubicBezTo>
                    <a:cubicBezTo>
                      <a:pt x="2082" y="341"/>
                      <a:pt x="1964" y="407"/>
                      <a:pt x="1842" y="504"/>
                    </a:cubicBezTo>
                    <a:cubicBezTo>
                      <a:pt x="1831" y="513"/>
                      <a:pt x="1815" y="513"/>
                      <a:pt x="1804" y="504"/>
                    </a:cubicBezTo>
                    <a:cubicBezTo>
                      <a:pt x="1170" y="0"/>
                      <a:pt x="643" y="304"/>
                      <a:pt x="762" y="1106"/>
                    </a:cubicBezTo>
                    <a:cubicBezTo>
                      <a:pt x="765" y="1120"/>
                      <a:pt x="757" y="1134"/>
                      <a:pt x="743" y="1139"/>
                    </a:cubicBezTo>
                    <a:cubicBezTo>
                      <a:pt x="79" y="1401"/>
                      <a:pt x="0" y="1904"/>
                      <a:pt x="506" y="2223"/>
                    </a:cubicBezTo>
                    <a:cubicBezTo>
                      <a:pt x="517" y="2230"/>
                      <a:pt x="522" y="2242"/>
                      <a:pt x="520" y="2255"/>
                    </a:cubicBezTo>
                    <a:cubicBezTo>
                      <a:pt x="490" y="2404"/>
                      <a:pt x="578" y="2555"/>
                      <a:pt x="724" y="2600"/>
                    </a:cubicBezTo>
                    <a:cubicBezTo>
                      <a:pt x="737" y="2604"/>
                      <a:pt x="746" y="2615"/>
                      <a:pt x="746" y="2628"/>
                    </a:cubicBezTo>
                    <a:cubicBezTo>
                      <a:pt x="764" y="3236"/>
                      <a:pt x="1242" y="3424"/>
                      <a:pt x="1805" y="2977"/>
                    </a:cubicBezTo>
                    <a:cubicBezTo>
                      <a:pt x="1816" y="2968"/>
                      <a:pt x="1832" y="2968"/>
                      <a:pt x="1843" y="2977"/>
                    </a:cubicBezTo>
                    <a:cubicBezTo>
                      <a:pt x="2214" y="3271"/>
                      <a:pt x="2548" y="3290"/>
                      <a:pt x="2738" y="3094"/>
                    </a:cubicBezTo>
                    <a:cubicBezTo>
                      <a:pt x="2746" y="3086"/>
                      <a:pt x="2756" y="3082"/>
                      <a:pt x="2768" y="3083"/>
                    </a:cubicBezTo>
                    <a:cubicBezTo>
                      <a:pt x="2943" y="3103"/>
                      <a:pt x="3100" y="2967"/>
                      <a:pt x="3100" y="2787"/>
                    </a:cubicBezTo>
                    <a:cubicBezTo>
                      <a:pt x="3100" y="2663"/>
                      <a:pt x="3024" y="2556"/>
                      <a:pt x="2917" y="2511"/>
                    </a:cubicBezTo>
                    <a:cubicBezTo>
                      <a:pt x="2905" y="2507"/>
                      <a:pt x="2899" y="2497"/>
                      <a:pt x="2898" y="2485"/>
                    </a:cubicBezTo>
                    <a:cubicBezTo>
                      <a:pt x="2895" y="2450"/>
                      <a:pt x="2891" y="2413"/>
                      <a:pt x="2885" y="2375"/>
                    </a:cubicBezTo>
                    <a:cubicBezTo>
                      <a:pt x="2883" y="2361"/>
                      <a:pt x="2891" y="2347"/>
                      <a:pt x="2904" y="2342"/>
                    </a:cubicBezTo>
                    <a:close/>
                    <a:moveTo>
                      <a:pt x="1920" y="553"/>
                    </a:moveTo>
                    <a:cubicBezTo>
                      <a:pt x="2012" y="491"/>
                      <a:pt x="2101" y="448"/>
                      <a:pt x="2185" y="423"/>
                    </a:cubicBezTo>
                    <a:cubicBezTo>
                      <a:pt x="2200" y="418"/>
                      <a:pt x="2217" y="427"/>
                      <a:pt x="2222" y="442"/>
                    </a:cubicBezTo>
                    <a:cubicBezTo>
                      <a:pt x="2288" y="627"/>
                      <a:pt x="2514" y="697"/>
                      <a:pt x="2673" y="587"/>
                    </a:cubicBezTo>
                    <a:cubicBezTo>
                      <a:pt x="2688" y="577"/>
                      <a:pt x="2707" y="581"/>
                      <a:pt x="2717" y="597"/>
                    </a:cubicBezTo>
                    <a:cubicBezTo>
                      <a:pt x="2783" y="708"/>
                      <a:pt x="2816" y="863"/>
                      <a:pt x="2804" y="1055"/>
                    </a:cubicBezTo>
                    <a:cubicBezTo>
                      <a:pt x="2803" y="1079"/>
                      <a:pt x="2780" y="1095"/>
                      <a:pt x="2757" y="1088"/>
                    </a:cubicBezTo>
                    <a:cubicBezTo>
                      <a:pt x="2628" y="1048"/>
                      <a:pt x="2481" y="1018"/>
                      <a:pt x="2316" y="997"/>
                    </a:cubicBezTo>
                    <a:cubicBezTo>
                      <a:pt x="2277" y="992"/>
                      <a:pt x="2245" y="973"/>
                      <a:pt x="2221" y="942"/>
                    </a:cubicBezTo>
                    <a:cubicBezTo>
                      <a:pt x="2119" y="807"/>
                      <a:pt x="2017" y="694"/>
                      <a:pt x="1917" y="601"/>
                    </a:cubicBezTo>
                    <a:cubicBezTo>
                      <a:pt x="1902" y="587"/>
                      <a:pt x="1904" y="564"/>
                      <a:pt x="1920" y="553"/>
                    </a:cubicBezTo>
                    <a:close/>
                    <a:moveTo>
                      <a:pt x="946" y="2048"/>
                    </a:moveTo>
                    <a:cubicBezTo>
                      <a:pt x="930" y="2039"/>
                      <a:pt x="922" y="2021"/>
                      <a:pt x="927" y="2004"/>
                    </a:cubicBezTo>
                    <a:cubicBezTo>
                      <a:pt x="940" y="1965"/>
                      <a:pt x="953" y="1927"/>
                      <a:pt x="968" y="1887"/>
                    </a:cubicBezTo>
                    <a:cubicBezTo>
                      <a:pt x="977" y="1862"/>
                      <a:pt x="1012" y="1860"/>
                      <a:pt x="1024" y="1884"/>
                    </a:cubicBezTo>
                    <a:cubicBezTo>
                      <a:pt x="1105" y="2048"/>
                      <a:pt x="1198" y="2209"/>
                      <a:pt x="1300" y="2361"/>
                    </a:cubicBezTo>
                    <a:cubicBezTo>
                      <a:pt x="1314" y="2383"/>
                      <a:pt x="1296" y="2413"/>
                      <a:pt x="1269" y="2408"/>
                    </a:cubicBezTo>
                    <a:cubicBezTo>
                      <a:pt x="1222" y="2400"/>
                      <a:pt x="1176" y="2391"/>
                      <a:pt x="1133" y="2382"/>
                    </a:cubicBezTo>
                    <a:cubicBezTo>
                      <a:pt x="1117" y="2378"/>
                      <a:pt x="1107" y="2364"/>
                      <a:pt x="1109" y="2348"/>
                    </a:cubicBezTo>
                    <a:cubicBezTo>
                      <a:pt x="1123" y="2224"/>
                      <a:pt x="1058" y="2104"/>
                      <a:pt x="946" y="2048"/>
                    </a:cubicBezTo>
                    <a:close/>
                    <a:moveTo>
                      <a:pt x="968" y="1594"/>
                    </a:moveTo>
                    <a:cubicBezTo>
                      <a:pt x="916" y="1455"/>
                      <a:pt x="881" y="1325"/>
                      <a:pt x="861" y="1207"/>
                    </a:cubicBezTo>
                    <a:cubicBezTo>
                      <a:pt x="858" y="1192"/>
                      <a:pt x="866" y="1178"/>
                      <a:pt x="880" y="1173"/>
                    </a:cubicBezTo>
                    <a:cubicBezTo>
                      <a:pt x="993" y="1131"/>
                      <a:pt x="1122" y="1097"/>
                      <a:pt x="1269" y="1072"/>
                    </a:cubicBezTo>
                    <a:cubicBezTo>
                      <a:pt x="1296" y="1068"/>
                      <a:pt x="1315" y="1097"/>
                      <a:pt x="1300" y="1120"/>
                    </a:cubicBezTo>
                    <a:cubicBezTo>
                      <a:pt x="1198" y="1272"/>
                      <a:pt x="1105" y="1433"/>
                      <a:pt x="1024" y="1597"/>
                    </a:cubicBezTo>
                    <a:cubicBezTo>
                      <a:pt x="1012" y="1621"/>
                      <a:pt x="977" y="1619"/>
                      <a:pt x="968" y="1594"/>
                    </a:cubicBezTo>
                    <a:close/>
                    <a:moveTo>
                      <a:pt x="1054" y="1799"/>
                    </a:moveTo>
                    <a:cubicBezTo>
                      <a:pt x="1036" y="1761"/>
                      <a:pt x="1036" y="1721"/>
                      <a:pt x="1054" y="1682"/>
                    </a:cubicBezTo>
                    <a:cubicBezTo>
                      <a:pt x="1146" y="1481"/>
                      <a:pt x="1261" y="1283"/>
                      <a:pt x="1388" y="1103"/>
                    </a:cubicBezTo>
                    <a:cubicBezTo>
                      <a:pt x="1413" y="1068"/>
                      <a:pt x="1448" y="1048"/>
                      <a:pt x="1490" y="1044"/>
                    </a:cubicBezTo>
                    <a:cubicBezTo>
                      <a:pt x="1709" y="1024"/>
                      <a:pt x="1939" y="1024"/>
                      <a:pt x="2158" y="1044"/>
                    </a:cubicBezTo>
                    <a:cubicBezTo>
                      <a:pt x="2200" y="1048"/>
                      <a:pt x="2235" y="1068"/>
                      <a:pt x="2260" y="1103"/>
                    </a:cubicBezTo>
                    <a:cubicBezTo>
                      <a:pt x="2387" y="1283"/>
                      <a:pt x="2502" y="1481"/>
                      <a:pt x="2594" y="1681"/>
                    </a:cubicBezTo>
                    <a:cubicBezTo>
                      <a:pt x="2612" y="1720"/>
                      <a:pt x="2611" y="1760"/>
                      <a:pt x="2594" y="1799"/>
                    </a:cubicBezTo>
                    <a:cubicBezTo>
                      <a:pt x="2502" y="1999"/>
                      <a:pt x="2387" y="2198"/>
                      <a:pt x="2260" y="2378"/>
                    </a:cubicBezTo>
                    <a:cubicBezTo>
                      <a:pt x="2235" y="2413"/>
                      <a:pt x="2200" y="2433"/>
                      <a:pt x="2157" y="2437"/>
                    </a:cubicBezTo>
                    <a:cubicBezTo>
                      <a:pt x="1938" y="2457"/>
                      <a:pt x="1709" y="2457"/>
                      <a:pt x="1490" y="2436"/>
                    </a:cubicBezTo>
                    <a:cubicBezTo>
                      <a:pt x="1447" y="2433"/>
                      <a:pt x="1412" y="2412"/>
                      <a:pt x="1388" y="2377"/>
                    </a:cubicBezTo>
                    <a:cubicBezTo>
                      <a:pt x="1261" y="2198"/>
                      <a:pt x="1146" y="1999"/>
                      <a:pt x="1054" y="1799"/>
                    </a:cubicBezTo>
                    <a:close/>
                    <a:moveTo>
                      <a:pt x="2348" y="2361"/>
                    </a:moveTo>
                    <a:cubicBezTo>
                      <a:pt x="2450" y="2209"/>
                      <a:pt x="2543" y="2048"/>
                      <a:pt x="2623" y="1884"/>
                    </a:cubicBezTo>
                    <a:cubicBezTo>
                      <a:pt x="2635" y="1860"/>
                      <a:pt x="2670" y="1861"/>
                      <a:pt x="2680" y="1887"/>
                    </a:cubicBezTo>
                    <a:cubicBezTo>
                      <a:pt x="2732" y="2026"/>
                      <a:pt x="2767" y="2156"/>
                      <a:pt x="2787" y="2274"/>
                    </a:cubicBezTo>
                    <a:cubicBezTo>
                      <a:pt x="2789" y="2289"/>
                      <a:pt x="2781" y="2302"/>
                      <a:pt x="2767" y="2308"/>
                    </a:cubicBezTo>
                    <a:cubicBezTo>
                      <a:pt x="2655" y="2350"/>
                      <a:pt x="2525" y="2384"/>
                      <a:pt x="2378" y="2409"/>
                    </a:cubicBezTo>
                    <a:cubicBezTo>
                      <a:pt x="2352" y="2413"/>
                      <a:pt x="2333" y="2384"/>
                      <a:pt x="2348" y="2361"/>
                    </a:cubicBezTo>
                    <a:close/>
                    <a:moveTo>
                      <a:pt x="2680" y="1594"/>
                    </a:moveTo>
                    <a:cubicBezTo>
                      <a:pt x="2670" y="1619"/>
                      <a:pt x="2635" y="1621"/>
                      <a:pt x="2623" y="1597"/>
                    </a:cubicBezTo>
                    <a:cubicBezTo>
                      <a:pt x="2543" y="1433"/>
                      <a:pt x="2450" y="1272"/>
                      <a:pt x="2348" y="1120"/>
                    </a:cubicBezTo>
                    <a:cubicBezTo>
                      <a:pt x="2333" y="1098"/>
                      <a:pt x="2352" y="1068"/>
                      <a:pt x="2378" y="1073"/>
                    </a:cubicBezTo>
                    <a:cubicBezTo>
                      <a:pt x="2523" y="1097"/>
                      <a:pt x="2651" y="1131"/>
                      <a:pt x="2762" y="1172"/>
                    </a:cubicBezTo>
                    <a:cubicBezTo>
                      <a:pt x="2779" y="1178"/>
                      <a:pt x="2789" y="1195"/>
                      <a:pt x="2786" y="1212"/>
                    </a:cubicBezTo>
                    <a:cubicBezTo>
                      <a:pt x="2766" y="1329"/>
                      <a:pt x="2731" y="1457"/>
                      <a:pt x="2680" y="1594"/>
                    </a:cubicBezTo>
                    <a:close/>
                    <a:moveTo>
                      <a:pt x="1843" y="640"/>
                    </a:moveTo>
                    <a:cubicBezTo>
                      <a:pt x="1935" y="716"/>
                      <a:pt x="2030" y="811"/>
                      <a:pt x="2125" y="926"/>
                    </a:cubicBezTo>
                    <a:cubicBezTo>
                      <a:pt x="2142" y="947"/>
                      <a:pt x="2126" y="978"/>
                      <a:pt x="2099" y="976"/>
                    </a:cubicBezTo>
                    <a:cubicBezTo>
                      <a:pt x="1917" y="964"/>
                      <a:pt x="1731" y="964"/>
                      <a:pt x="1548" y="976"/>
                    </a:cubicBezTo>
                    <a:cubicBezTo>
                      <a:pt x="1522" y="978"/>
                      <a:pt x="1506" y="946"/>
                      <a:pt x="1523" y="926"/>
                    </a:cubicBezTo>
                    <a:cubicBezTo>
                      <a:pt x="1617" y="811"/>
                      <a:pt x="1712" y="716"/>
                      <a:pt x="1804" y="640"/>
                    </a:cubicBezTo>
                    <a:cubicBezTo>
                      <a:pt x="1815" y="631"/>
                      <a:pt x="1832" y="630"/>
                      <a:pt x="1843" y="640"/>
                    </a:cubicBezTo>
                    <a:close/>
                    <a:moveTo>
                      <a:pt x="1727" y="553"/>
                    </a:moveTo>
                    <a:cubicBezTo>
                      <a:pt x="1743" y="564"/>
                      <a:pt x="1745" y="587"/>
                      <a:pt x="1730" y="601"/>
                    </a:cubicBezTo>
                    <a:cubicBezTo>
                      <a:pt x="1630" y="694"/>
                      <a:pt x="1528" y="807"/>
                      <a:pt x="1426" y="942"/>
                    </a:cubicBezTo>
                    <a:cubicBezTo>
                      <a:pt x="1402" y="973"/>
                      <a:pt x="1370" y="992"/>
                      <a:pt x="1331" y="996"/>
                    </a:cubicBezTo>
                    <a:cubicBezTo>
                      <a:pt x="1164" y="1018"/>
                      <a:pt x="1014" y="1050"/>
                      <a:pt x="883" y="1090"/>
                    </a:cubicBezTo>
                    <a:cubicBezTo>
                      <a:pt x="864" y="1096"/>
                      <a:pt x="845" y="1082"/>
                      <a:pt x="844" y="1063"/>
                    </a:cubicBezTo>
                    <a:cubicBezTo>
                      <a:pt x="801" y="449"/>
                      <a:pt x="1216" y="209"/>
                      <a:pt x="1727" y="553"/>
                    </a:cubicBezTo>
                    <a:close/>
                    <a:moveTo>
                      <a:pt x="587" y="2119"/>
                    </a:moveTo>
                    <a:cubicBezTo>
                      <a:pt x="576" y="2132"/>
                      <a:pt x="557" y="2134"/>
                      <a:pt x="544" y="2123"/>
                    </a:cubicBezTo>
                    <a:cubicBezTo>
                      <a:pt x="205" y="1847"/>
                      <a:pt x="273" y="1462"/>
                      <a:pt x="747" y="1230"/>
                    </a:cubicBezTo>
                    <a:cubicBezTo>
                      <a:pt x="765" y="1222"/>
                      <a:pt x="786" y="1232"/>
                      <a:pt x="790" y="1251"/>
                    </a:cubicBezTo>
                    <a:cubicBezTo>
                      <a:pt x="821" y="1385"/>
                      <a:pt x="868" y="1530"/>
                      <a:pt x="933" y="1686"/>
                    </a:cubicBezTo>
                    <a:cubicBezTo>
                      <a:pt x="949" y="1722"/>
                      <a:pt x="949" y="1759"/>
                      <a:pt x="933" y="1795"/>
                    </a:cubicBezTo>
                    <a:cubicBezTo>
                      <a:pt x="905" y="1863"/>
                      <a:pt x="880" y="1928"/>
                      <a:pt x="859" y="1991"/>
                    </a:cubicBezTo>
                    <a:cubicBezTo>
                      <a:pt x="853" y="2007"/>
                      <a:pt x="839" y="2017"/>
                      <a:pt x="823" y="2016"/>
                    </a:cubicBezTo>
                    <a:cubicBezTo>
                      <a:pt x="732" y="2013"/>
                      <a:pt x="646" y="2051"/>
                      <a:pt x="587" y="2119"/>
                    </a:cubicBezTo>
                    <a:close/>
                    <a:moveTo>
                      <a:pt x="1727" y="2928"/>
                    </a:moveTo>
                    <a:cubicBezTo>
                      <a:pt x="1283" y="3226"/>
                      <a:pt x="912" y="3085"/>
                      <a:pt x="850" y="2641"/>
                    </a:cubicBezTo>
                    <a:cubicBezTo>
                      <a:pt x="848" y="2625"/>
                      <a:pt x="858" y="2610"/>
                      <a:pt x="874" y="2606"/>
                    </a:cubicBezTo>
                    <a:cubicBezTo>
                      <a:pt x="959" y="2589"/>
                      <a:pt x="1030" y="2535"/>
                      <a:pt x="1072" y="2462"/>
                    </a:cubicBezTo>
                    <a:cubicBezTo>
                      <a:pt x="1079" y="2450"/>
                      <a:pt x="1091" y="2444"/>
                      <a:pt x="1105" y="2447"/>
                    </a:cubicBezTo>
                    <a:cubicBezTo>
                      <a:pt x="1176" y="2462"/>
                      <a:pt x="1252" y="2474"/>
                      <a:pt x="1331" y="2484"/>
                    </a:cubicBezTo>
                    <a:cubicBezTo>
                      <a:pt x="1370" y="2489"/>
                      <a:pt x="1402" y="2507"/>
                      <a:pt x="1426" y="2539"/>
                    </a:cubicBezTo>
                    <a:cubicBezTo>
                      <a:pt x="1528" y="2673"/>
                      <a:pt x="1630" y="2787"/>
                      <a:pt x="1731" y="2880"/>
                    </a:cubicBezTo>
                    <a:cubicBezTo>
                      <a:pt x="1745" y="2894"/>
                      <a:pt x="1744" y="2917"/>
                      <a:pt x="1727" y="2928"/>
                    </a:cubicBezTo>
                    <a:close/>
                    <a:moveTo>
                      <a:pt x="1804" y="2841"/>
                    </a:moveTo>
                    <a:cubicBezTo>
                      <a:pt x="1712" y="2764"/>
                      <a:pt x="1617" y="2669"/>
                      <a:pt x="1523" y="2555"/>
                    </a:cubicBezTo>
                    <a:cubicBezTo>
                      <a:pt x="1505" y="2534"/>
                      <a:pt x="1522" y="2503"/>
                      <a:pt x="1548" y="2505"/>
                    </a:cubicBezTo>
                    <a:cubicBezTo>
                      <a:pt x="1731" y="2517"/>
                      <a:pt x="1917" y="2517"/>
                      <a:pt x="2099" y="2505"/>
                    </a:cubicBezTo>
                    <a:cubicBezTo>
                      <a:pt x="2126" y="2503"/>
                      <a:pt x="2142" y="2534"/>
                      <a:pt x="2125" y="2555"/>
                    </a:cubicBezTo>
                    <a:cubicBezTo>
                      <a:pt x="2030" y="2669"/>
                      <a:pt x="1936" y="2765"/>
                      <a:pt x="1843" y="2841"/>
                    </a:cubicBezTo>
                    <a:cubicBezTo>
                      <a:pt x="1832" y="2850"/>
                      <a:pt x="1816" y="2850"/>
                      <a:pt x="1804" y="2841"/>
                    </a:cubicBezTo>
                    <a:close/>
                    <a:moveTo>
                      <a:pt x="2777" y="2489"/>
                    </a:moveTo>
                    <a:cubicBezTo>
                      <a:pt x="2534" y="2507"/>
                      <a:pt x="2420" y="2799"/>
                      <a:pt x="2574" y="2979"/>
                    </a:cubicBezTo>
                    <a:cubicBezTo>
                      <a:pt x="2589" y="2997"/>
                      <a:pt x="2584" y="3024"/>
                      <a:pt x="2563" y="3036"/>
                    </a:cubicBezTo>
                    <a:cubicBezTo>
                      <a:pt x="2402" y="3125"/>
                      <a:pt x="2173" y="3098"/>
                      <a:pt x="1921" y="2928"/>
                    </a:cubicBezTo>
                    <a:cubicBezTo>
                      <a:pt x="1904" y="2917"/>
                      <a:pt x="1902" y="2894"/>
                      <a:pt x="1917" y="2880"/>
                    </a:cubicBezTo>
                    <a:cubicBezTo>
                      <a:pt x="2017" y="2787"/>
                      <a:pt x="2119" y="2673"/>
                      <a:pt x="2221" y="2539"/>
                    </a:cubicBezTo>
                    <a:cubicBezTo>
                      <a:pt x="2245" y="2507"/>
                      <a:pt x="2277" y="2489"/>
                      <a:pt x="2316" y="2484"/>
                    </a:cubicBezTo>
                    <a:cubicBezTo>
                      <a:pt x="2484" y="2463"/>
                      <a:pt x="2633" y="2431"/>
                      <a:pt x="2764" y="2391"/>
                    </a:cubicBezTo>
                    <a:cubicBezTo>
                      <a:pt x="2783" y="2385"/>
                      <a:pt x="2802" y="2398"/>
                      <a:pt x="2804" y="2418"/>
                    </a:cubicBezTo>
                    <a:cubicBezTo>
                      <a:pt x="2805" y="2432"/>
                      <a:pt x="2805" y="2445"/>
                      <a:pt x="2806" y="2458"/>
                    </a:cubicBezTo>
                    <a:cubicBezTo>
                      <a:pt x="2807" y="2474"/>
                      <a:pt x="2794" y="2488"/>
                      <a:pt x="2777" y="2489"/>
                    </a:cubicBezTo>
                    <a:close/>
                    <a:moveTo>
                      <a:pt x="2857" y="2230"/>
                    </a:moveTo>
                    <a:cubicBezTo>
                      <a:pt x="2826" y="2096"/>
                      <a:pt x="2780" y="1951"/>
                      <a:pt x="2714" y="1795"/>
                    </a:cubicBezTo>
                    <a:cubicBezTo>
                      <a:pt x="2699" y="1758"/>
                      <a:pt x="2699" y="1722"/>
                      <a:pt x="2714" y="1686"/>
                    </a:cubicBezTo>
                    <a:cubicBezTo>
                      <a:pt x="2778" y="1533"/>
                      <a:pt x="2825" y="1390"/>
                      <a:pt x="2855" y="1259"/>
                    </a:cubicBezTo>
                    <a:cubicBezTo>
                      <a:pt x="2861" y="1235"/>
                      <a:pt x="2886" y="1223"/>
                      <a:pt x="2908" y="1234"/>
                    </a:cubicBezTo>
                    <a:cubicBezTo>
                      <a:pt x="3454" y="1505"/>
                      <a:pt x="3451" y="1981"/>
                      <a:pt x="2901" y="2250"/>
                    </a:cubicBezTo>
                    <a:cubicBezTo>
                      <a:pt x="2883" y="2259"/>
                      <a:pt x="2862" y="2249"/>
                      <a:pt x="2857" y="2230"/>
                    </a:cubicBezTo>
                    <a:close/>
                    <a:moveTo>
                      <a:pt x="2857" y="2230"/>
                    </a:moveTo>
                    <a:cubicBezTo>
                      <a:pt x="2857" y="2230"/>
                      <a:pt x="2857" y="2230"/>
                      <a:pt x="2857" y="223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
              <p:cNvSpPr>
                <a:spLocks noEditPoints="1"/>
              </p:cNvSpPr>
              <p:nvPr/>
            </p:nvSpPr>
            <p:spPr bwMode="auto">
              <a:xfrm>
                <a:off x="4322762" y="1593850"/>
                <a:ext cx="3486150" cy="3486150"/>
              </a:xfrm>
              <a:custGeom>
                <a:avLst/>
                <a:gdLst>
                  <a:gd name="T0" fmla="*/ 464 w 929"/>
                  <a:gd name="T1" fmla="*/ 929 h 929"/>
                  <a:gd name="T2" fmla="*/ 929 w 929"/>
                  <a:gd name="T3" fmla="*/ 465 h 929"/>
                  <a:gd name="T4" fmla="*/ 464 w 929"/>
                  <a:gd name="T5" fmla="*/ 0 h 929"/>
                  <a:gd name="T6" fmla="*/ 0 w 929"/>
                  <a:gd name="T7" fmla="*/ 465 h 929"/>
                  <a:gd name="T8" fmla="*/ 464 w 929"/>
                  <a:gd name="T9" fmla="*/ 929 h 929"/>
                  <a:gd name="T10" fmla="*/ 464 w 929"/>
                  <a:gd name="T11" fmla="*/ 929 h 929"/>
                  <a:gd name="T12" fmla="*/ 464 w 929"/>
                  <a:gd name="T13" fmla="*/ 929 h 929"/>
                </a:gdLst>
                <a:ahLst/>
                <a:cxnLst>
                  <a:cxn ang="0">
                    <a:pos x="T0" y="T1"/>
                  </a:cxn>
                  <a:cxn ang="0">
                    <a:pos x="T2" y="T3"/>
                  </a:cxn>
                  <a:cxn ang="0">
                    <a:pos x="T4" y="T5"/>
                  </a:cxn>
                  <a:cxn ang="0">
                    <a:pos x="T6" y="T7"/>
                  </a:cxn>
                  <a:cxn ang="0">
                    <a:pos x="T8" y="T9"/>
                  </a:cxn>
                  <a:cxn ang="0">
                    <a:pos x="T10" y="T11"/>
                  </a:cxn>
                  <a:cxn ang="0">
                    <a:pos x="T12" y="T13"/>
                  </a:cxn>
                </a:cxnLst>
                <a:rect l="0" t="0" r="r" b="b"/>
                <a:pathLst>
                  <a:path w="929" h="929">
                    <a:moveTo>
                      <a:pt x="464" y="929"/>
                    </a:moveTo>
                    <a:cubicBezTo>
                      <a:pt x="721" y="929"/>
                      <a:pt x="929" y="721"/>
                      <a:pt x="929" y="465"/>
                    </a:cubicBezTo>
                    <a:cubicBezTo>
                      <a:pt x="929" y="208"/>
                      <a:pt x="721" y="0"/>
                      <a:pt x="464" y="0"/>
                    </a:cubicBezTo>
                    <a:cubicBezTo>
                      <a:pt x="208" y="0"/>
                      <a:pt x="0" y="208"/>
                      <a:pt x="0" y="465"/>
                    </a:cubicBezTo>
                    <a:cubicBezTo>
                      <a:pt x="0" y="721"/>
                      <a:pt x="208" y="929"/>
                      <a:pt x="464" y="929"/>
                    </a:cubicBezTo>
                    <a:close/>
                    <a:moveTo>
                      <a:pt x="464" y="929"/>
                    </a:moveTo>
                    <a:cubicBezTo>
                      <a:pt x="464" y="929"/>
                      <a:pt x="464" y="929"/>
                      <a:pt x="464" y="9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 name="组合 6"/>
            <p:cNvGrpSpPr/>
            <p:nvPr/>
          </p:nvGrpSpPr>
          <p:grpSpPr>
            <a:xfrm>
              <a:off x="4716346" y="2512557"/>
              <a:ext cx="2469704" cy="2469704"/>
              <a:chOff x="4716346" y="2512557"/>
              <a:chExt cx="2469704" cy="2469704"/>
            </a:xfrm>
          </p:grpSpPr>
          <p:sp>
            <p:nvSpPr>
              <p:cNvPr id="30" name="任意多边形 29"/>
              <p:cNvSpPr/>
              <p:nvPr/>
            </p:nvSpPr>
            <p:spPr>
              <a:xfrm>
                <a:off x="4716346" y="2512557"/>
                <a:ext cx="2469704" cy="246970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sp>
            <p:nvSpPr>
              <p:cNvPr id="44" name="任意多边形 43"/>
              <p:cNvSpPr/>
              <p:nvPr/>
            </p:nvSpPr>
            <p:spPr>
              <a:xfrm>
                <a:off x="4768486" y="2564697"/>
                <a:ext cx="2365424" cy="2365424"/>
              </a:xfrm>
              <a:custGeom>
                <a:avLst/>
                <a:gdLst>
                  <a:gd name="connsiteX0" fmla="*/ 1447264 w 2894528"/>
                  <a:gd name="connsiteY0" fmla="*/ 0 h 2894528"/>
                  <a:gd name="connsiteX1" fmla="*/ 2894528 w 2894528"/>
                  <a:gd name="connsiteY1" fmla="*/ 1447264 h 2894528"/>
                  <a:gd name="connsiteX2" fmla="*/ 1447264 w 2894528"/>
                  <a:gd name="connsiteY2" fmla="*/ 2894528 h 2894528"/>
                  <a:gd name="connsiteX3" fmla="*/ 0 w 2894528"/>
                  <a:gd name="connsiteY3" fmla="*/ 1447264 h 2894528"/>
                  <a:gd name="connsiteX4" fmla="*/ 1447264 w 2894528"/>
                  <a:gd name="connsiteY4" fmla="*/ 0 h 289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528" h="2894528">
                    <a:moveTo>
                      <a:pt x="1447264" y="0"/>
                    </a:moveTo>
                    <a:cubicBezTo>
                      <a:pt x="2246566" y="0"/>
                      <a:pt x="2894528" y="647962"/>
                      <a:pt x="2894528" y="1447264"/>
                    </a:cubicBezTo>
                    <a:cubicBezTo>
                      <a:pt x="2894528" y="2246566"/>
                      <a:pt x="2246566" y="2894528"/>
                      <a:pt x="1447264" y="2894528"/>
                    </a:cubicBezTo>
                    <a:cubicBezTo>
                      <a:pt x="647962" y="2894528"/>
                      <a:pt x="0" y="2246566"/>
                      <a:pt x="0" y="1447264"/>
                    </a:cubicBezTo>
                    <a:cubicBezTo>
                      <a:pt x="0" y="647962"/>
                      <a:pt x="647962" y="0"/>
                      <a:pt x="1447264" y="0"/>
                    </a:cubicBezTo>
                    <a:close/>
                  </a:path>
                </a:pathLst>
              </a:custGeom>
              <a:noFill/>
              <a:ln w="63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600" b="1">
                  <a:solidFill>
                    <a:schemeClr val="tx1"/>
                  </a:solidFill>
                </a:endParaRPr>
              </a:p>
            </p:txBody>
          </p:sp>
        </p:grpSp>
      </p:grpSp>
      <p:sp>
        <p:nvSpPr>
          <p:cNvPr id="45" name="矩形 44"/>
          <p:cNvSpPr/>
          <p:nvPr/>
        </p:nvSpPr>
        <p:spPr>
          <a:xfrm>
            <a:off x="705415" y="1354664"/>
            <a:ext cx="2277325" cy="369332"/>
          </a:xfrm>
          <a:prstGeom prst="rect">
            <a:avLst/>
          </a:prstGeom>
        </p:spPr>
        <p:txBody>
          <a:bodyPr wrap="square">
            <a:spAutoFit/>
          </a:bodyPr>
          <a:lstStyle/>
          <a:p>
            <a:pPr algn="r"/>
            <a:r>
              <a:rPr lang="en-US" altLang="zh-CN" b="1" dirty="0">
                <a:latin typeface="微软雅黑" pitchFamily="34" charset="-122"/>
                <a:ea typeface="微软雅黑" pitchFamily="34" charset="-122"/>
              </a:rPr>
              <a:t>NVD</a:t>
            </a:r>
            <a:endParaRPr lang="zh-CN" altLang="en-US" b="1" dirty="0"/>
          </a:p>
        </p:txBody>
      </p:sp>
      <p:sp>
        <p:nvSpPr>
          <p:cNvPr id="46" name="矩形 45"/>
          <p:cNvSpPr/>
          <p:nvPr/>
        </p:nvSpPr>
        <p:spPr>
          <a:xfrm>
            <a:off x="705415" y="1732224"/>
            <a:ext cx="2484654" cy="701346"/>
          </a:xfrm>
          <a:prstGeom prst="rect">
            <a:avLst/>
          </a:prstGeom>
          <a:ln>
            <a:noFill/>
            <a:prstDash val="dash"/>
          </a:ln>
        </p:spPr>
        <p:txBody>
          <a:bodyPr wrap="square">
            <a:spAutoFit/>
          </a:bodyPr>
          <a:lstStyle/>
          <a:p>
            <a:pPr algn="just" defTabSz="713232">
              <a:lnSpc>
                <a:spcPct val="130000"/>
              </a:lnSpc>
            </a:pPr>
            <a:r>
              <a:rPr lang="en-US" altLang="zh-CN" sz="1400" dirty="0">
                <a:latin typeface="微软雅黑" pitchFamily="34" charset="-122"/>
                <a:ea typeface="微软雅黑" pitchFamily="34" charset="-122"/>
              </a:rPr>
              <a:t>NVD</a:t>
            </a:r>
            <a:r>
              <a:rPr lang="zh-CN" altLang="en-US" sz="1400" dirty="0">
                <a:latin typeface="微软雅黑" pitchFamily="34" charset="-122"/>
                <a:ea typeface="微软雅黑" pitchFamily="34" charset="-122"/>
              </a:rPr>
              <a:t>包含以</a:t>
            </a:r>
            <a:r>
              <a:rPr lang="en-US" altLang="zh-CN" sz="1600" b="1" dirty="0">
                <a:latin typeface="微软雅黑" pitchFamily="34" charset="-122"/>
                <a:ea typeface="微软雅黑" pitchFamily="34" charset="-122"/>
              </a:rPr>
              <a:t>CVE-</a:t>
            </a:r>
            <a:r>
              <a:rPr lang="zh-CN" altLang="en-US" sz="1600" b="1" dirty="0">
                <a:latin typeface="微软雅黑" pitchFamily="34" charset="-122"/>
                <a:ea typeface="微软雅黑" pitchFamily="34" charset="-122"/>
              </a:rPr>
              <a:t>年份</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数字</a:t>
            </a:r>
            <a:r>
              <a:rPr lang="zh-CN" altLang="en-US" sz="1400" dirty="0">
                <a:latin typeface="微软雅黑" pitchFamily="34" charset="-122"/>
                <a:ea typeface="微软雅黑" pitchFamily="34" charset="-122"/>
              </a:rPr>
              <a:t>为标题记载的许多漏洞。</a:t>
            </a:r>
          </a:p>
        </p:txBody>
      </p:sp>
      <p:sp>
        <p:nvSpPr>
          <p:cNvPr id="49" name="矩形 48"/>
          <p:cNvSpPr/>
          <p:nvPr/>
        </p:nvSpPr>
        <p:spPr>
          <a:xfrm>
            <a:off x="912744" y="4025864"/>
            <a:ext cx="2277325" cy="369332"/>
          </a:xfrm>
          <a:prstGeom prst="rect">
            <a:avLst/>
          </a:prstGeom>
        </p:spPr>
        <p:txBody>
          <a:bodyPr wrap="square">
            <a:spAutoFit/>
          </a:bodyPr>
          <a:lstStyle/>
          <a:p>
            <a:pPr algn="r"/>
            <a:r>
              <a:rPr lang="en-US" altLang="zh-CN" b="1" dirty="0">
                <a:latin typeface="微软雅黑" pitchFamily="34" charset="-122"/>
                <a:ea typeface="微软雅黑" pitchFamily="34" charset="-122"/>
              </a:rPr>
              <a:t>BP</a:t>
            </a:r>
            <a:r>
              <a:rPr lang="zh-CN" altLang="en-US" b="1" dirty="0">
                <a:latin typeface="微软雅黑" pitchFamily="34" charset="-122"/>
                <a:ea typeface="微软雅黑" pitchFamily="34" charset="-122"/>
              </a:rPr>
              <a:t>神经网络</a:t>
            </a:r>
            <a:endParaRPr lang="zh-CN" altLang="en-US" b="1" dirty="0"/>
          </a:p>
        </p:txBody>
      </p:sp>
      <p:sp>
        <p:nvSpPr>
          <p:cNvPr id="50" name="矩形 49"/>
          <p:cNvSpPr/>
          <p:nvPr/>
        </p:nvSpPr>
        <p:spPr>
          <a:xfrm>
            <a:off x="705415" y="4403424"/>
            <a:ext cx="2484654" cy="1261499"/>
          </a:xfrm>
          <a:prstGeom prst="rect">
            <a:avLst/>
          </a:prstGeom>
          <a:ln>
            <a:noFill/>
            <a:prstDash val="dash"/>
          </a:ln>
        </p:spPr>
        <p:txBody>
          <a:bodyPr wrap="square">
            <a:spAutoFit/>
          </a:bodyPr>
          <a:lstStyle/>
          <a:p>
            <a:pPr algn="just" defTabSz="713232">
              <a:lnSpc>
                <a:spcPct val="130000"/>
              </a:lnSpc>
            </a:pPr>
            <a:r>
              <a:rPr lang="en-US" altLang="zh-CN" sz="1400" dirty="0">
                <a:latin typeface="微软雅黑" pitchFamily="34" charset="-122"/>
                <a:ea typeface="微软雅黑" pitchFamily="34" charset="-122"/>
              </a:rPr>
              <a:t>BP</a:t>
            </a:r>
            <a:r>
              <a:rPr lang="zh-CN" altLang="en-US" sz="1400" dirty="0">
                <a:latin typeface="微软雅黑" pitchFamily="34" charset="-122"/>
                <a:ea typeface="微软雅黑" pitchFamily="34" charset="-122"/>
              </a:rPr>
              <a:t>神经网络的训练为不断地</a:t>
            </a:r>
            <a:r>
              <a:rPr lang="zh-CN" altLang="en-US" sz="1600" b="1" dirty="0">
                <a:latin typeface="微软雅黑" pitchFamily="34" charset="-122"/>
                <a:ea typeface="微软雅黑" pitchFamily="34" charset="-122"/>
              </a:rPr>
              <a:t>前馈</a:t>
            </a:r>
            <a:r>
              <a:rPr lang="zh-CN" altLang="en-US" sz="1400" dirty="0">
                <a:latin typeface="微软雅黑" pitchFamily="34" charset="-122"/>
                <a:ea typeface="微软雅黑" pitchFamily="34" charset="-122"/>
              </a:rPr>
              <a:t>和</a:t>
            </a:r>
            <a:r>
              <a:rPr lang="zh-CN" altLang="en-US" sz="1600" b="1" dirty="0">
                <a:latin typeface="微软雅黑" pitchFamily="34" charset="-122"/>
                <a:ea typeface="微软雅黑" pitchFamily="34" charset="-122"/>
              </a:rPr>
              <a:t>反馈</a:t>
            </a:r>
            <a:r>
              <a:rPr lang="zh-CN" altLang="en-US" sz="1400" dirty="0">
                <a:latin typeface="微软雅黑" pitchFamily="34" charset="-122"/>
                <a:ea typeface="微软雅黑" pitchFamily="34" charset="-122"/>
              </a:rPr>
              <a:t>，当输出数据贴近输出参考值时停止训练。这时的</a:t>
            </a:r>
            <a:r>
              <a:rPr lang="zh-CN" altLang="en-US" sz="1600" b="1" dirty="0">
                <a:latin typeface="微软雅黑" pitchFamily="34" charset="-122"/>
                <a:ea typeface="微软雅黑" pitchFamily="34" charset="-122"/>
              </a:rPr>
              <a:t>权重</a:t>
            </a:r>
            <a:r>
              <a:rPr lang="zh-CN" altLang="en-US" sz="1400" dirty="0">
                <a:latin typeface="微软雅黑" pitchFamily="34" charset="-122"/>
                <a:ea typeface="微软雅黑" pitchFamily="34" charset="-122"/>
              </a:rPr>
              <a:t>便是模型的核心。</a:t>
            </a:r>
          </a:p>
        </p:txBody>
      </p:sp>
      <p:sp>
        <p:nvSpPr>
          <p:cNvPr id="51" name="矩形 50"/>
          <p:cNvSpPr/>
          <p:nvPr/>
        </p:nvSpPr>
        <p:spPr>
          <a:xfrm>
            <a:off x="9068030" y="4034092"/>
            <a:ext cx="2277325" cy="369332"/>
          </a:xfrm>
          <a:prstGeom prst="rect">
            <a:avLst/>
          </a:prstGeom>
        </p:spPr>
        <p:txBody>
          <a:bodyPr wrap="square">
            <a:spAutoFit/>
          </a:bodyPr>
          <a:lstStyle/>
          <a:p>
            <a:r>
              <a:rPr lang="zh-CN" altLang="en-US" b="1" dirty="0">
                <a:latin typeface="微软雅黑" pitchFamily="34" charset="-122"/>
                <a:ea typeface="微软雅黑" pitchFamily="34" charset="-122"/>
              </a:rPr>
              <a:t>补丁代码相关说明</a:t>
            </a:r>
            <a:endParaRPr lang="zh-CN" altLang="en-US" b="1" dirty="0"/>
          </a:p>
        </p:txBody>
      </p:sp>
      <p:sp>
        <p:nvSpPr>
          <p:cNvPr id="52" name="矩形 51"/>
          <p:cNvSpPr/>
          <p:nvPr/>
        </p:nvSpPr>
        <p:spPr>
          <a:xfrm>
            <a:off x="9068030" y="4411652"/>
            <a:ext cx="2484654" cy="2585708"/>
          </a:xfrm>
          <a:prstGeom prst="rect">
            <a:avLst/>
          </a:prstGeom>
          <a:ln>
            <a:noFill/>
            <a:prstDash val="dash"/>
          </a:ln>
        </p:spPr>
        <p:txBody>
          <a:bodyPr wrap="square">
            <a:spAutoFit/>
          </a:bodyPr>
          <a:lstStyle/>
          <a:p>
            <a:pPr algn="just" defTabSz="713232">
              <a:lnSpc>
                <a:spcPct val="130000"/>
              </a:lnSpc>
            </a:pPr>
            <a:r>
              <a:rPr lang="zh-CN" altLang="en-US" sz="1400" dirty="0">
                <a:latin typeface="微软雅黑" pitchFamily="34" charset="-122"/>
                <a:ea typeface="微软雅黑" pitchFamily="34" charset="-122"/>
              </a:rPr>
              <a:t>软件有若干漏洞。每个个漏洞涉及若干文件，每个文件皆漏洞文件。每个漏洞文件对应一个补丁文件，故一个补丁有多个补丁文件。每个补丁文件包含若干</a:t>
            </a:r>
            <a:r>
              <a:rPr lang="en-US" altLang="zh-CN" sz="1400" dirty="0">
                <a:latin typeface="微软雅黑" pitchFamily="34" charset="-122"/>
                <a:ea typeface="微软雅黑" pitchFamily="34" charset="-122"/>
              </a:rPr>
              <a:t>Diff</a:t>
            </a:r>
            <a:r>
              <a:rPr lang="zh-CN" altLang="en-US" sz="1400" dirty="0">
                <a:latin typeface="微软雅黑" pitchFamily="34" charset="-122"/>
                <a:ea typeface="微软雅黑" pitchFamily="34" charset="-122"/>
              </a:rPr>
              <a:t>段（漏洞文件的每一处修改）。</a:t>
            </a:r>
            <a:r>
              <a:rPr lang="en-US" altLang="zh-CN" sz="1400" dirty="0">
                <a:latin typeface="微软雅黑" pitchFamily="34" charset="-122"/>
                <a:ea typeface="微软雅黑" pitchFamily="34" charset="-122"/>
              </a:rPr>
              <a:t>Diff</a:t>
            </a:r>
            <a:r>
              <a:rPr lang="zh-CN" altLang="en-US" sz="1400" dirty="0">
                <a:latin typeface="微软雅黑" pitchFamily="34" charset="-122"/>
                <a:ea typeface="微软雅黑" pitchFamily="34" charset="-122"/>
              </a:rPr>
              <a:t>段包含</a:t>
            </a:r>
            <a:r>
              <a:rPr lang="en-US" altLang="zh-CN" sz="1400" dirty="0">
                <a:latin typeface="微软雅黑" pitchFamily="34" charset="-122"/>
                <a:ea typeface="微软雅黑" pitchFamily="34" charset="-122"/>
              </a:rPr>
              <a:t>Diff</a:t>
            </a:r>
            <a:r>
              <a:rPr lang="zh-CN" altLang="en-US" sz="1400" dirty="0">
                <a:latin typeface="微软雅黑" pitchFamily="34" charset="-122"/>
                <a:ea typeface="微软雅黑" pitchFamily="34" charset="-122"/>
              </a:rPr>
              <a:t>头和补丁代码。</a:t>
            </a:r>
          </a:p>
          <a:p>
            <a:pPr algn="just" defTabSz="713232">
              <a:lnSpc>
                <a:spcPct val="130000"/>
              </a:lnSpc>
            </a:pPr>
            <a:endParaRPr lang="zh-CN" altLang="en-US" sz="1400" dirty="0">
              <a:latin typeface="微软雅黑" pitchFamily="34" charset="-122"/>
              <a:ea typeface="微软雅黑" pitchFamily="34" charset="-122"/>
            </a:endParaRPr>
          </a:p>
        </p:txBody>
      </p:sp>
      <p:sp>
        <p:nvSpPr>
          <p:cNvPr id="53" name="矩形 52"/>
          <p:cNvSpPr/>
          <p:nvPr/>
        </p:nvSpPr>
        <p:spPr>
          <a:xfrm>
            <a:off x="9068030" y="1334854"/>
            <a:ext cx="2277325" cy="369332"/>
          </a:xfrm>
          <a:prstGeom prst="rect">
            <a:avLst/>
          </a:prstGeom>
        </p:spPr>
        <p:txBody>
          <a:bodyPr wrap="square">
            <a:spAutoFit/>
          </a:bodyPr>
          <a:lstStyle/>
          <a:p>
            <a:r>
              <a:rPr lang="en-US" altLang="zh-CN" b="1" dirty="0">
                <a:latin typeface="微软雅黑" pitchFamily="34" charset="-122"/>
                <a:ea typeface="微软雅黑" pitchFamily="34" charset="-122"/>
              </a:rPr>
              <a:t>CPE&amp;CWE</a:t>
            </a:r>
          </a:p>
        </p:txBody>
      </p:sp>
      <p:sp>
        <p:nvSpPr>
          <p:cNvPr id="54" name="矩形 53"/>
          <p:cNvSpPr/>
          <p:nvPr/>
        </p:nvSpPr>
        <p:spPr>
          <a:xfrm>
            <a:off x="9068030" y="1712414"/>
            <a:ext cx="2484654" cy="2145587"/>
          </a:xfrm>
          <a:prstGeom prst="rect">
            <a:avLst/>
          </a:prstGeom>
          <a:ln>
            <a:noFill/>
            <a:prstDash val="dash"/>
          </a:ln>
        </p:spPr>
        <p:txBody>
          <a:bodyPr wrap="square">
            <a:spAutoFit/>
          </a:bodyPr>
          <a:lstStyle/>
          <a:p>
            <a:pPr algn="just" defTabSz="713232">
              <a:lnSpc>
                <a:spcPct val="130000"/>
              </a:lnSpc>
            </a:pPr>
            <a:r>
              <a:rPr lang="en-US" altLang="zh-CN" sz="1400" dirty="0">
                <a:latin typeface="微软雅黑" pitchFamily="34" charset="-122"/>
                <a:ea typeface="微软雅黑" pitchFamily="34" charset="-122"/>
              </a:rPr>
              <a:t>CVE</a:t>
            </a:r>
            <a:r>
              <a:rPr lang="zh-CN" altLang="en-US" sz="1400" dirty="0">
                <a:latin typeface="微软雅黑" pitchFamily="34" charset="-122"/>
                <a:ea typeface="微软雅黑" pitchFamily="34" charset="-122"/>
              </a:rPr>
              <a:t>的受漏洞影响的版本以</a:t>
            </a:r>
            <a:r>
              <a:rPr lang="en-US" altLang="zh-CN" sz="1400" dirty="0">
                <a:latin typeface="微软雅黑" pitchFamily="34" charset="-122"/>
                <a:ea typeface="微软雅黑" pitchFamily="34" charset="-122"/>
              </a:rPr>
              <a:t>CPE</a:t>
            </a:r>
            <a:r>
              <a:rPr lang="zh-CN" altLang="en-US" sz="1400" dirty="0">
                <a:latin typeface="微软雅黑" pitchFamily="34" charset="-122"/>
                <a:ea typeface="微软雅黑" pitchFamily="34" charset="-122"/>
              </a:rPr>
              <a:t>形式表示，如</a:t>
            </a:r>
            <a:r>
              <a:rPr lang="en-US" altLang="zh-CN" sz="1600" b="1" dirty="0">
                <a:latin typeface="微软雅黑" pitchFamily="34" charset="-122"/>
                <a:ea typeface="微软雅黑" pitchFamily="34" charset="-122"/>
              </a:rPr>
              <a:t>cpe:2.3:o:linux:linux_kernel:1.2.0:*:*:*:*:*:*:*</a:t>
            </a:r>
            <a:r>
              <a:rPr lang="zh-CN" altLang="en-US" sz="1400" dirty="0">
                <a:latin typeface="微软雅黑" pitchFamily="34" charset="-122"/>
                <a:ea typeface="微软雅黑" pitchFamily="34" charset="-122"/>
              </a:rPr>
              <a:t>；漏洞类型以</a:t>
            </a:r>
            <a:r>
              <a:rPr lang="en-US" altLang="zh-CN" sz="1400" dirty="0">
                <a:latin typeface="微软雅黑" pitchFamily="34" charset="-122"/>
                <a:ea typeface="微软雅黑" pitchFamily="34" charset="-122"/>
              </a:rPr>
              <a:t>CWE</a:t>
            </a:r>
            <a:r>
              <a:rPr lang="zh-CN" altLang="en-US" sz="1400" dirty="0">
                <a:latin typeface="微软雅黑" pitchFamily="34" charset="-122"/>
                <a:ea typeface="微软雅黑" pitchFamily="34" charset="-122"/>
              </a:rPr>
              <a:t>形式表示，如</a:t>
            </a:r>
            <a:r>
              <a:rPr lang="en-US" altLang="zh-CN" sz="1600" b="1" dirty="0">
                <a:latin typeface="微软雅黑" pitchFamily="34" charset="-122"/>
                <a:ea typeface="微软雅黑" pitchFamily="34" charset="-122"/>
              </a:rPr>
              <a:t>CWE-119</a:t>
            </a:r>
            <a:r>
              <a:rPr lang="zh-CN" altLang="en-US" sz="1400" dirty="0">
                <a:latin typeface="微软雅黑" pitchFamily="34" charset="-122"/>
                <a:ea typeface="微软雅黑" pitchFamily="34" charset="-122"/>
              </a:rPr>
              <a:t>，表示第</a:t>
            </a:r>
            <a:r>
              <a:rPr lang="en-US" altLang="zh-CN" sz="1400" dirty="0">
                <a:latin typeface="微软雅黑" pitchFamily="34" charset="-122"/>
                <a:ea typeface="微软雅黑" pitchFamily="34" charset="-122"/>
              </a:rPr>
              <a:t>119</a:t>
            </a:r>
            <a:r>
              <a:rPr lang="zh-CN" altLang="en-US" sz="1400" dirty="0">
                <a:latin typeface="微软雅黑" pitchFamily="34" charset="-122"/>
                <a:ea typeface="微软雅黑" pitchFamily="34" charset="-122"/>
              </a:rPr>
              <a:t>类漏洞</a:t>
            </a:r>
            <a:r>
              <a:rPr lang="en-US" altLang="zh-CN" sz="1400" dirty="0">
                <a:latin typeface="微软雅黑" pitchFamily="34" charset="-122"/>
                <a:ea typeface="微软雅黑" pitchFamily="34" charset="-122"/>
              </a:rPr>
              <a:t>——Buffer Errors</a:t>
            </a:r>
            <a:r>
              <a:rPr lang="zh-CN" altLang="en-US" sz="1400" dirty="0">
                <a:latin typeface="微软雅黑" pitchFamily="34" charset="-122"/>
                <a:ea typeface="微软雅黑" pitchFamily="34" charset="-122"/>
              </a:rPr>
              <a:t>。</a:t>
            </a:r>
          </a:p>
        </p:txBody>
      </p:sp>
      <p:sp>
        <p:nvSpPr>
          <p:cNvPr id="40" name="矩形 39">
            <a:extLst>
              <a:ext uri="{FF2B5EF4-FFF2-40B4-BE49-F238E27FC236}">
                <a16:creationId xmlns:a16="http://schemas.microsoft.com/office/drawing/2014/main" id="{1F16BC03-3CEA-48AE-AF2B-5BDBDE6A5A13}"/>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背景知识</a:t>
            </a:r>
          </a:p>
        </p:txBody>
      </p:sp>
      <p:sp>
        <p:nvSpPr>
          <p:cNvPr id="48" name="矩形 47">
            <a:extLst>
              <a:ext uri="{FF2B5EF4-FFF2-40B4-BE49-F238E27FC236}">
                <a16:creationId xmlns:a16="http://schemas.microsoft.com/office/drawing/2014/main" id="{4213843F-782C-4005-B705-8FCC5F7EDFFD}"/>
              </a:ext>
            </a:extLst>
          </p:cNvPr>
          <p:cNvSpPr/>
          <p:nvPr/>
        </p:nvSpPr>
        <p:spPr>
          <a:xfrm>
            <a:off x="1734830" y="207466"/>
            <a:ext cx="1470274"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BACKGROUND</a:t>
            </a:r>
          </a:p>
        </p:txBody>
      </p:sp>
      <p:sp>
        <p:nvSpPr>
          <p:cNvPr id="55" name="矩形 54">
            <a:extLst>
              <a:ext uri="{FF2B5EF4-FFF2-40B4-BE49-F238E27FC236}">
                <a16:creationId xmlns:a16="http://schemas.microsoft.com/office/drawing/2014/main" id="{F3709323-6E70-4A22-83AE-89FE937E8225}"/>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6" name="矩形 55">
            <a:extLst>
              <a:ext uri="{FF2B5EF4-FFF2-40B4-BE49-F238E27FC236}">
                <a16:creationId xmlns:a16="http://schemas.microsoft.com/office/drawing/2014/main" id="{17BF7CD9-340E-4103-8ECB-7AA7C9FBC9DF}"/>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57" name="直接连接符 56">
            <a:extLst>
              <a:ext uri="{FF2B5EF4-FFF2-40B4-BE49-F238E27FC236}">
                <a16:creationId xmlns:a16="http://schemas.microsoft.com/office/drawing/2014/main" id="{6D22E308-1D25-4DE2-A3E0-15923ED09645}"/>
              </a:ext>
            </a:extLst>
          </p:cNvPr>
          <p:cNvCxnSpPr>
            <a:cxnSpLocks/>
          </p:cNvCxnSpPr>
          <p:nvPr/>
        </p:nvCxnSpPr>
        <p:spPr>
          <a:xfrm>
            <a:off x="3308808" y="361355"/>
            <a:ext cx="87053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18EEC1-23CE-4C7C-A7BA-EB351D6A0D2A}"/>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765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参考文献</a:t>
            </a: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a:latin typeface="微软雅黑" panose="020B0503020204020204" pitchFamily="34" charset="-122"/>
                <a:ea typeface="微软雅黑" panose="020B0503020204020204" pitchFamily="34" charset="-122"/>
              </a:rPr>
              <a:t>REFERENCE</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D27794C-3447-448C-AF49-7ADB75F488B9}"/>
              </a:ext>
            </a:extLst>
          </p:cNvPr>
          <p:cNvSpPr txBox="1"/>
          <p:nvPr/>
        </p:nvSpPr>
        <p:spPr>
          <a:xfrm>
            <a:off x="830225" y="774111"/>
            <a:ext cx="10531551" cy="5818837"/>
          </a:xfrm>
          <a:prstGeom prst="rect">
            <a:avLst/>
          </a:prstGeom>
          <a:noFill/>
        </p:spPr>
        <p:txBody>
          <a:bodyPr wrap="square" rtlCol="0">
            <a:spAutoFit/>
          </a:bodyPr>
          <a:lstStyle/>
          <a:p>
            <a:pPr algn="just">
              <a:lnSpc>
                <a:spcPct val="130000"/>
              </a:lnSpc>
              <a:defRPr/>
            </a:pPr>
            <a:r>
              <a:rPr lang="en-US" altLang="zh-CN" kern="0" dirty="0">
                <a:latin typeface="微软雅黑" panose="020B0503020204020204" pitchFamily="34" charset="-122"/>
                <a:ea typeface="微软雅黑" panose="020B0503020204020204" pitchFamily="34" charset="-122"/>
              </a:rPr>
              <a:t>[1] Kuhn D R, </a:t>
            </a:r>
            <a:r>
              <a:rPr lang="en-US" altLang="zh-CN" kern="0" dirty="0" err="1">
                <a:latin typeface="微软雅黑" panose="020B0503020204020204" pitchFamily="34" charset="-122"/>
                <a:ea typeface="微软雅黑" panose="020B0503020204020204" pitchFamily="34" charset="-122"/>
              </a:rPr>
              <a:t>Raunak</a:t>
            </a:r>
            <a:r>
              <a:rPr lang="en-US" altLang="zh-CN" kern="0" dirty="0">
                <a:latin typeface="微软雅黑" panose="020B0503020204020204" pitchFamily="34" charset="-122"/>
                <a:ea typeface="微软雅黑" panose="020B0503020204020204" pitchFamily="34" charset="-122"/>
              </a:rPr>
              <a:t> M S, </a:t>
            </a:r>
            <a:r>
              <a:rPr lang="en-US" altLang="zh-CN" kern="0" dirty="0" err="1">
                <a:latin typeface="微软雅黑" panose="020B0503020204020204" pitchFamily="34" charset="-122"/>
                <a:ea typeface="微软雅黑" panose="020B0503020204020204" pitchFamily="34" charset="-122"/>
              </a:rPr>
              <a:t>Kacker</a:t>
            </a:r>
            <a:r>
              <a:rPr lang="en-US" altLang="zh-CN" kern="0" dirty="0">
                <a:latin typeface="微软雅黑" panose="020B0503020204020204" pitchFamily="34" charset="-122"/>
                <a:ea typeface="微软雅黑" panose="020B0503020204020204" pitchFamily="34" charset="-122"/>
              </a:rPr>
              <a:t> R. An Analysis of Vulnerability Trends, 2008-2016[C]// IEEE International Conference on Software Quality, Reliability and Security Companion. IEEE, 2017:587-588.</a:t>
            </a:r>
          </a:p>
          <a:p>
            <a:pPr algn="just">
              <a:lnSpc>
                <a:spcPct val="130000"/>
              </a:lnSpc>
              <a:defRPr/>
            </a:pPr>
            <a:r>
              <a:rPr lang="en-US" altLang="zh-CN" kern="0" dirty="0">
                <a:latin typeface="微软雅黑" panose="020B0503020204020204" pitchFamily="34" charset="-122"/>
                <a:ea typeface="微软雅黑" panose="020B0503020204020204" pitchFamily="34" charset="-122"/>
              </a:rPr>
              <a:t>[2] </a:t>
            </a:r>
            <a:r>
              <a:rPr lang="en-US" altLang="zh-CN" kern="0" dirty="0" err="1">
                <a:latin typeface="微软雅黑" panose="020B0503020204020204" pitchFamily="34" charset="-122"/>
                <a:ea typeface="微软雅黑" panose="020B0503020204020204" pitchFamily="34" charset="-122"/>
              </a:rPr>
              <a:t>Slabý</a:t>
            </a:r>
            <a:r>
              <a:rPr lang="en-US" altLang="zh-CN" kern="0" dirty="0">
                <a:latin typeface="微软雅黑" panose="020B0503020204020204" pitchFamily="34" charset="-122"/>
                <a:ea typeface="微软雅黑" panose="020B0503020204020204" pitchFamily="34" charset="-122"/>
              </a:rPr>
              <a:t> J, </a:t>
            </a:r>
            <a:r>
              <a:rPr lang="en-US" altLang="zh-CN" kern="0" dirty="0" err="1">
                <a:latin typeface="微软雅黑" panose="020B0503020204020204" pitchFamily="34" charset="-122"/>
                <a:ea typeface="微软雅黑" panose="020B0503020204020204" pitchFamily="34" charset="-122"/>
              </a:rPr>
              <a:t>Strejček</a:t>
            </a:r>
            <a:r>
              <a:rPr lang="en-US" altLang="zh-CN" kern="0" dirty="0">
                <a:latin typeface="微软雅黑" panose="020B0503020204020204" pitchFamily="34" charset="-122"/>
                <a:ea typeface="微软雅黑" panose="020B0503020204020204" pitchFamily="34" charset="-122"/>
              </a:rPr>
              <a:t> J, </a:t>
            </a:r>
            <a:r>
              <a:rPr lang="en-US" altLang="zh-CN" kern="0" dirty="0" err="1">
                <a:latin typeface="微软雅黑" panose="020B0503020204020204" pitchFamily="34" charset="-122"/>
                <a:ea typeface="微软雅黑" panose="020B0503020204020204" pitchFamily="34" charset="-122"/>
              </a:rPr>
              <a:t>Trtík</a:t>
            </a:r>
            <a:r>
              <a:rPr lang="en-US" altLang="zh-CN" kern="0" dirty="0">
                <a:latin typeface="微软雅黑" panose="020B0503020204020204" pitchFamily="34" charset="-122"/>
                <a:ea typeface="微软雅黑" panose="020B0503020204020204" pitchFamily="34" charset="-122"/>
              </a:rPr>
              <a:t> M. </a:t>
            </a:r>
            <a:r>
              <a:rPr lang="en-US" altLang="zh-CN" kern="0" dirty="0" err="1">
                <a:latin typeface="微软雅黑" panose="020B0503020204020204" pitchFamily="34" charset="-122"/>
                <a:ea typeface="微软雅黑" panose="020B0503020204020204" pitchFamily="34" charset="-122"/>
              </a:rPr>
              <a:t>ClabureDB</a:t>
            </a:r>
            <a:r>
              <a:rPr lang="en-US" altLang="zh-CN" kern="0" dirty="0">
                <a:latin typeface="微软雅黑" panose="020B0503020204020204" pitchFamily="34" charset="-122"/>
                <a:ea typeface="微软雅黑" panose="020B0503020204020204" pitchFamily="34" charset="-122"/>
              </a:rPr>
              <a:t>: Classified Bug-Reports Database Tool for Developers of Program Analysis Tools[J]. 2013.</a:t>
            </a:r>
          </a:p>
          <a:p>
            <a:pPr algn="just">
              <a:lnSpc>
                <a:spcPct val="130000"/>
              </a:lnSpc>
              <a:defRPr/>
            </a:pPr>
            <a:r>
              <a:rPr lang="en-US" altLang="zh-CN" kern="0" dirty="0">
                <a:latin typeface="微软雅黑" panose="020B0503020204020204" pitchFamily="34" charset="-122"/>
                <a:ea typeface="微软雅黑" panose="020B0503020204020204" pitchFamily="34" charset="-122"/>
              </a:rPr>
              <a:t>[3] Lee S C, Davis L B. Learning from experience: operating system vulnerability trends[J]. It Professional, 2003, 5(1):17-24.</a:t>
            </a:r>
          </a:p>
          <a:p>
            <a:pPr algn="just">
              <a:lnSpc>
                <a:spcPct val="130000"/>
              </a:lnSpc>
              <a:defRPr/>
            </a:pPr>
            <a:r>
              <a:rPr lang="en-US" altLang="zh-CN" kern="0" dirty="0">
                <a:latin typeface="微软雅黑" panose="020B0503020204020204" pitchFamily="34" charset="-122"/>
                <a:ea typeface="微软雅黑" panose="020B0503020204020204" pitchFamily="34" charset="-122"/>
              </a:rPr>
              <a:t>[4] </a:t>
            </a:r>
            <a:r>
              <a:rPr lang="en-US" altLang="zh-CN" kern="0" dirty="0" err="1">
                <a:latin typeface="微软雅黑" panose="020B0503020204020204" pitchFamily="34" charset="-122"/>
                <a:ea typeface="微软雅黑" panose="020B0503020204020204" pitchFamily="34" charset="-122"/>
              </a:rPr>
              <a:t>Grieco</a:t>
            </a:r>
            <a:r>
              <a:rPr lang="en-US" altLang="zh-CN" kern="0" dirty="0">
                <a:latin typeface="微软雅黑" panose="020B0503020204020204" pitchFamily="34" charset="-122"/>
                <a:ea typeface="微软雅黑" panose="020B0503020204020204" pitchFamily="34" charset="-122"/>
              </a:rPr>
              <a:t> G, </a:t>
            </a:r>
            <a:r>
              <a:rPr lang="en-US" altLang="zh-CN" kern="0" dirty="0" err="1">
                <a:latin typeface="微软雅黑" panose="020B0503020204020204" pitchFamily="34" charset="-122"/>
                <a:ea typeface="微软雅黑" panose="020B0503020204020204" pitchFamily="34" charset="-122"/>
              </a:rPr>
              <a:t>Grinblat</a:t>
            </a:r>
            <a:r>
              <a:rPr lang="en-US" altLang="zh-CN" kern="0" dirty="0">
                <a:latin typeface="微软雅黑" panose="020B0503020204020204" pitchFamily="34" charset="-122"/>
                <a:ea typeface="微软雅黑" panose="020B0503020204020204" pitchFamily="34" charset="-122"/>
              </a:rPr>
              <a:t> G L, </a:t>
            </a:r>
            <a:r>
              <a:rPr lang="en-US" altLang="zh-CN" kern="0" dirty="0" err="1">
                <a:latin typeface="微软雅黑" panose="020B0503020204020204" pitchFamily="34" charset="-122"/>
                <a:ea typeface="微软雅黑" panose="020B0503020204020204" pitchFamily="34" charset="-122"/>
              </a:rPr>
              <a:t>Uzal</a:t>
            </a:r>
            <a:r>
              <a:rPr lang="en-US" altLang="zh-CN" kern="0" dirty="0">
                <a:latin typeface="微软雅黑" panose="020B0503020204020204" pitchFamily="34" charset="-122"/>
                <a:ea typeface="微软雅黑" panose="020B0503020204020204" pitchFamily="34" charset="-122"/>
              </a:rPr>
              <a:t> L, et al. Toward Large-Scale Vulnerability Discovery using Machine Learning[C]// ACM Conference on Data and Application Security and Privacy. ACM, 2016:85-96.</a:t>
            </a:r>
          </a:p>
          <a:p>
            <a:pPr algn="just">
              <a:lnSpc>
                <a:spcPct val="130000"/>
              </a:lnSpc>
              <a:defRPr/>
            </a:pPr>
            <a:r>
              <a:rPr lang="en-US" altLang="zh-CN" kern="0" dirty="0">
                <a:latin typeface="微软雅黑" panose="020B0503020204020204" pitchFamily="34" charset="-122"/>
                <a:ea typeface="微软雅黑" panose="020B0503020204020204" pitchFamily="34" charset="-122"/>
              </a:rPr>
              <a:t>[5] </a:t>
            </a:r>
            <a:r>
              <a:rPr lang="en-US" altLang="zh-CN" kern="0" dirty="0" err="1">
                <a:latin typeface="微软雅黑" panose="020B0503020204020204" pitchFamily="34" charset="-122"/>
                <a:ea typeface="微软雅黑" panose="020B0503020204020204" pitchFamily="34" charset="-122"/>
              </a:rPr>
              <a:t>Abal</a:t>
            </a:r>
            <a:r>
              <a:rPr lang="en-US" altLang="zh-CN" kern="0" dirty="0">
                <a:latin typeface="微软雅黑" panose="020B0503020204020204" pitchFamily="34" charset="-122"/>
                <a:ea typeface="微软雅黑" panose="020B0503020204020204" pitchFamily="34" charset="-122"/>
              </a:rPr>
              <a:t>, Iago, </a:t>
            </a:r>
            <a:r>
              <a:rPr lang="en-US" altLang="zh-CN" kern="0" dirty="0" err="1">
                <a:latin typeface="微软雅黑" panose="020B0503020204020204" pitchFamily="34" charset="-122"/>
                <a:ea typeface="微软雅黑" panose="020B0503020204020204" pitchFamily="34" charset="-122"/>
              </a:rPr>
              <a:t>Brabrand</a:t>
            </a:r>
            <a:r>
              <a:rPr lang="en-US" altLang="zh-CN" kern="0" dirty="0">
                <a:latin typeface="微软雅黑" panose="020B0503020204020204" pitchFamily="34" charset="-122"/>
                <a:ea typeface="微软雅黑" panose="020B0503020204020204" pitchFamily="34" charset="-122"/>
              </a:rPr>
              <a:t>, Claus, </a:t>
            </a:r>
            <a:r>
              <a:rPr lang="en-US" altLang="zh-CN" kern="0" dirty="0" err="1">
                <a:latin typeface="微软雅黑" panose="020B0503020204020204" pitchFamily="34" charset="-122"/>
                <a:ea typeface="微软雅黑" panose="020B0503020204020204" pitchFamily="34" charset="-122"/>
              </a:rPr>
              <a:t>Wasowski</a:t>
            </a:r>
            <a:r>
              <a:rPr lang="en-US" altLang="zh-CN" kern="0" dirty="0">
                <a:latin typeface="微软雅黑" panose="020B0503020204020204" pitchFamily="34" charset="-122"/>
                <a:ea typeface="微软雅黑" panose="020B0503020204020204" pitchFamily="34" charset="-122"/>
              </a:rPr>
              <a:t>, Andrzej. 42 variability bugs in the </a:t>
            </a:r>
            <a:r>
              <a:rPr lang="en-US" altLang="zh-CN" kern="0" dirty="0" err="1">
                <a:latin typeface="微软雅黑" panose="020B0503020204020204" pitchFamily="34" charset="-122"/>
                <a:ea typeface="微软雅黑" panose="020B0503020204020204" pitchFamily="34" charset="-122"/>
              </a:rPr>
              <a:t>linux</a:t>
            </a:r>
            <a:r>
              <a:rPr lang="en-US" altLang="zh-CN" kern="0" dirty="0">
                <a:latin typeface="微软雅黑" panose="020B0503020204020204" pitchFamily="34" charset="-122"/>
                <a:ea typeface="微软雅黑" panose="020B0503020204020204" pitchFamily="34" charset="-122"/>
              </a:rPr>
              <a:t> kernel: a qualitative analysis[J]. 2014.</a:t>
            </a:r>
          </a:p>
          <a:p>
            <a:pPr algn="just">
              <a:lnSpc>
                <a:spcPct val="130000"/>
              </a:lnSpc>
              <a:defRPr/>
            </a:pPr>
            <a:r>
              <a:rPr lang="en-US" altLang="zh-CN" kern="0" dirty="0">
                <a:latin typeface="微软雅黑" panose="020B0503020204020204" pitchFamily="34" charset="-122"/>
                <a:ea typeface="微软雅黑" panose="020B0503020204020204" pitchFamily="34" charset="-122"/>
              </a:rPr>
              <a:t>[6] Woo M, Sang K C, Gottlieb S, et al. Scheduling black-box mutational fuzzing[C]// ACM </a:t>
            </a:r>
            <a:r>
              <a:rPr lang="en-US" altLang="zh-CN" kern="0" dirty="0" err="1">
                <a:latin typeface="微软雅黑" panose="020B0503020204020204" pitchFamily="34" charset="-122"/>
                <a:ea typeface="微软雅黑" panose="020B0503020204020204" pitchFamily="34" charset="-122"/>
              </a:rPr>
              <a:t>Sigsac</a:t>
            </a:r>
            <a:r>
              <a:rPr lang="en-US" altLang="zh-CN" kern="0" dirty="0">
                <a:latin typeface="微软雅黑" panose="020B0503020204020204" pitchFamily="34" charset="-122"/>
                <a:ea typeface="微软雅黑" panose="020B0503020204020204" pitchFamily="34" charset="-122"/>
              </a:rPr>
              <a:t> Conference on Computer &amp; Communications Security. ACM, 2013:511-522.</a:t>
            </a:r>
          </a:p>
          <a:p>
            <a:pPr algn="just">
              <a:lnSpc>
                <a:spcPct val="130000"/>
              </a:lnSpc>
              <a:defRPr/>
            </a:pPr>
            <a:r>
              <a:rPr lang="en-US" altLang="zh-CN" kern="0" dirty="0">
                <a:latin typeface="微软雅黑" panose="020B0503020204020204" pitchFamily="34" charset="-122"/>
                <a:ea typeface="微软雅黑" panose="020B0503020204020204" pitchFamily="34" charset="-122"/>
              </a:rPr>
              <a:t>[7] </a:t>
            </a:r>
            <a:r>
              <a:rPr lang="en-US" altLang="zh-CN" kern="0" dirty="0" err="1">
                <a:latin typeface="微软雅黑" panose="020B0503020204020204" pitchFamily="34" charset="-122"/>
                <a:ea typeface="微软雅黑" panose="020B0503020204020204" pitchFamily="34" charset="-122"/>
              </a:rPr>
              <a:t>Homaei</a:t>
            </a:r>
            <a:r>
              <a:rPr lang="en-US" altLang="zh-CN" kern="0" dirty="0">
                <a:latin typeface="微软雅黑" panose="020B0503020204020204" pitchFamily="34" charset="-122"/>
                <a:ea typeface="微软雅黑" panose="020B0503020204020204" pitchFamily="34" charset="-122"/>
              </a:rPr>
              <a:t> H, </a:t>
            </a:r>
            <a:r>
              <a:rPr lang="en-US" altLang="zh-CN" kern="0" dirty="0" err="1">
                <a:latin typeface="微软雅黑" panose="020B0503020204020204" pitchFamily="34" charset="-122"/>
                <a:ea typeface="微软雅黑" panose="020B0503020204020204" pitchFamily="34" charset="-122"/>
              </a:rPr>
              <a:t>Shahriari</a:t>
            </a:r>
            <a:r>
              <a:rPr lang="en-US" altLang="zh-CN" kern="0" dirty="0">
                <a:latin typeface="微软雅黑" panose="020B0503020204020204" pitchFamily="34" charset="-122"/>
                <a:ea typeface="微软雅黑" panose="020B0503020204020204" pitchFamily="34" charset="-122"/>
              </a:rPr>
              <a:t> H R. Seven Years of Software Vulnerabilities: The Ebb and Flow[J]. IEEE Security &amp; Privacy, 2017, 15(1):58-65.</a:t>
            </a:r>
          </a:p>
        </p:txBody>
      </p:sp>
    </p:spTree>
    <p:extLst>
      <p:ext uri="{BB962C8B-B14F-4D97-AF65-F5344CB8AC3E}">
        <p14:creationId xmlns:p14="http://schemas.microsoft.com/office/powerpoint/2010/main" val="1189285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参考文献</a:t>
            </a: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a:latin typeface="微软雅黑" panose="020B0503020204020204" pitchFamily="34" charset="-122"/>
                <a:ea typeface="微软雅黑" panose="020B0503020204020204" pitchFamily="34" charset="-122"/>
              </a:rPr>
              <a:t>REFERENCE</a:t>
            </a: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D27794C-3447-448C-AF49-7ADB75F488B9}"/>
              </a:ext>
            </a:extLst>
          </p:cNvPr>
          <p:cNvSpPr txBox="1"/>
          <p:nvPr/>
        </p:nvSpPr>
        <p:spPr>
          <a:xfrm>
            <a:off x="830225" y="774111"/>
            <a:ext cx="10531551" cy="5458738"/>
          </a:xfrm>
          <a:prstGeom prst="rect">
            <a:avLst/>
          </a:prstGeom>
          <a:noFill/>
        </p:spPr>
        <p:txBody>
          <a:bodyPr wrap="square" rtlCol="0">
            <a:spAutoFit/>
          </a:bodyPr>
          <a:lstStyle/>
          <a:p>
            <a:pPr algn="just">
              <a:lnSpc>
                <a:spcPct val="130000"/>
              </a:lnSpc>
              <a:defRPr/>
            </a:pPr>
            <a:r>
              <a:rPr lang="en-US" altLang="zh-CN" kern="0" dirty="0">
                <a:latin typeface="微软雅黑" panose="020B0503020204020204" pitchFamily="34" charset="-122"/>
                <a:ea typeface="微软雅黑" panose="020B0503020204020204" pitchFamily="34" charset="-122"/>
              </a:rPr>
              <a:t>[8] Chang Y </a:t>
            </a:r>
            <a:r>
              <a:rPr lang="en-US" altLang="zh-CN" kern="0" dirty="0" err="1">
                <a:latin typeface="微软雅黑" panose="020B0503020204020204" pitchFamily="34" charset="-122"/>
                <a:ea typeface="微软雅黑" panose="020B0503020204020204" pitchFamily="34" charset="-122"/>
              </a:rPr>
              <a:t>Y</a:t>
            </a: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Zavarsky</a:t>
            </a:r>
            <a:r>
              <a:rPr lang="en-US" altLang="zh-CN" kern="0" dirty="0">
                <a:latin typeface="微软雅黑" panose="020B0503020204020204" pitchFamily="34" charset="-122"/>
                <a:ea typeface="微软雅黑" panose="020B0503020204020204" pitchFamily="34" charset="-122"/>
              </a:rPr>
              <a:t> P, Ruhl R, et al. Trend Analysis of the CVE for Software Vulnerability Management[C]// IEEE Third International Conference on Privacy, Security, Risk and Trust. IEEE, 2012:1290-1293.</a:t>
            </a:r>
          </a:p>
          <a:p>
            <a:pPr algn="just">
              <a:lnSpc>
                <a:spcPct val="130000"/>
              </a:lnSpc>
              <a:defRPr/>
            </a:pPr>
            <a:r>
              <a:rPr lang="en-US" altLang="zh-CN" kern="0" dirty="0">
                <a:latin typeface="微软雅黑" panose="020B0503020204020204" pitchFamily="34" charset="-122"/>
                <a:ea typeface="微软雅黑" panose="020B0503020204020204" pitchFamily="34" charset="-122"/>
              </a:rPr>
              <a:t>[9] Kuhn R, Johnson C. Vulnerability Trends: Measuring Progress[J]. It Professional, 2009, 12(4):51-53.</a:t>
            </a:r>
          </a:p>
          <a:p>
            <a:pPr algn="just">
              <a:lnSpc>
                <a:spcPct val="130000"/>
              </a:lnSpc>
              <a:defRPr/>
            </a:pPr>
            <a:r>
              <a:rPr lang="en-US" altLang="zh-CN" kern="0" dirty="0">
                <a:latin typeface="微软雅黑" panose="020B0503020204020204" pitchFamily="34" charset="-122"/>
                <a:ea typeface="微软雅黑" panose="020B0503020204020204" pitchFamily="34" charset="-122"/>
              </a:rPr>
              <a:t>[10] </a:t>
            </a:r>
            <a:r>
              <a:rPr lang="zh-CN" altLang="en-US" kern="0" dirty="0">
                <a:latin typeface="微软雅黑" panose="020B0503020204020204" pitchFamily="34" charset="-122"/>
                <a:ea typeface="微软雅黑" panose="020B0503020204020204" pitchFamily="34" charset="-122"/>
              </a:rPr>
              <a:t>何晶</a:t>
            </a:r>
            <a:r>
              <a:rPr lang="en-US" altLang="zh-CN" kern="0" dirty="0">
                <a:latin typeface="微软雅黑" panose="020B0503020204020204" pitchFamily="34" charset="-122"/>
                <a:ea typeface="微软雅黑" panose="020B0503020204020204" pitchFamily="34" charset="-122"/>
              </a:rPr>
              <a:t>. </a:t>
            </a:r>
            <a:r>
              <a:rPr lang="zh-CN" altLang="en-US" kern="0" dirty="0">
                <a:latin typeface="微软雅黑" panose="020B0503020204020204" pitchFamily="34" charset="-122"/>
                <a:ea typeface="微软雅黑" panose="020B0503020204020204" pitchFamily="34" charset="-122"/>
              </a:rPr>
              <a:t>基于</a:t>
            </a:r>
            <a:r>
              <a:rPr lang="en-US" altLang="zh-CN" kern="0" dirty="0" err="1">
                <a:latin typeface="微软雅黑" panose="020B0503020204020204" pitchFamily="34" charset="-122"/>
                <a:ea typeface="微软雅黑" panose="020B0503020204020204" pitchFamily="34" charset="-122"/>
              </a:rPr>
              <a:t>WooYun</a:t>
            </a:r>
            <a:r>
              <a:rPr lang="zh-CN" altLang="en-US" kern="0" dirty="0">
                <a:latin typeface="微软雅黑" panose="020B0503020204020204" pitchFamily="34" charset="-122"/>
                <a:ea typeface="微软雅黑" panose="020B0503020204020204" pitchFamily="34" charset="-122"/>
              </a:rPr>
              <a:t>的视听新媒体网站漏洞统计分析</a:t>
            </a:r>
            <a:r>
              <a:rPr lang="en-US" altLang="zh-CN" kern="0" dirty="0">
                <a:latin typeface="微软雅黑" panose="020B0503020204020204" pitchFamily="34" charset="-122"/>
                <a:ea typeface="微软雅黑" panose="020B0503020204020204" pitchFamily="34" charset="-122"/>
              </a:rPr>
              <a:t>[J]. </a:t>
            </a:r>
            <a:r>
              <a:rPr lang="zh-CN" altLang="en-US" kern="0" dirty="0">
                <a:latin typeface="微软雅黑" panose="020B0503020204020204" pitchFamily="34" charset="-122"/>
                <a:ea typeface="微软雅黑" panose="020B0503020204020204" pitchFamily="34" charset="-122"/>
              </a:rPr>
              <a:t>电视技术</a:t>
            </a:r>
            <a:r>
              <a:rPr lang="en-US" altLang="zh-CN" kern="0" dirty="0">
                <a:latin typeface="微软雅黑" panose="020B0503020204020204" pitchFamily="34" charset="-122"/>
                <a:ea typeface="微软雅黑" panose="020B0503020204020204" pitchFamily="34" charset="-122"/>
              </a:rPr>
              <a:t>, 2014, 38(16):65-69.</a:t>
            </a:r>
          </a:p>
          <a:p>
            <a:pPr algn="just">
              <a:lnSpc>
                <a:spcPct val="130000"/>
              </a:lnSpc>
              <a:defRPr/>
            </a:pPr>
            <a:r>
              <a:rPr lang="en-US" altLang="zh-CN" kern="0" dirty="0">
                <a:latin typeface="微软雅黑" panose="020B0503020204020204" pitchFamily="34" charset="-122"/>
                <a:ea typeface="微软雅黑" panose="020B0503020204020204" pitchFamily="34" charset="-122"/>
              </a:rPr>
              <a:t>[11] </a:t>
            </a:r>
            <a:r>
              <a:rPr lang="zh-CN" altLang="en-US" kern="0" dirty="0">
                <a:latin typeface="微软雅黑" panose="020B0503020204020204" pitchFamily="34" charset="-122"/>
                <a:ea typeface="微软雅黑" panose="020B0503020204020204" pitchFamily="34" charset="-122"/>
              </a:rPr>
              <a:t>佚名</a:t>
            </a:r>
            <a:r>
              <a:rPr lang="en-US" altLang="zh-CN" kern="0" dirty="0">
                <a:latin typeface="微软雅黑" panose="020B0503020204020204" pitchFamily="34" charset="-122"/>
                <a:ea typeface="微软雅黑" panose="020B0503020204020204" pitchFamily="34" charset="-122"/>
              </a:rPr>
              <a:t>. </a:t>
            </a:r>
            <a:r>
              <a:rPr lang="zh-CN" altLang="en-US" kern="0" dirty="0">
                <a:latin typeface="微软雅黑" panose="020B0503020204020204" pitchFamily="34" charset="-122"/>
                <a:ea typeface="微软雅黑" panose="020B0503020204020204" pitchFamily="34" charset="-122"/>
              </a:rPr>
              <a:t>赛门铁克互联网安全威胁报告</a:t>
            </a:r>
            <a:r>
              <a:rPr lang="en-US" altLang="zh-CN" kern="0" dirty="0">
                <a:latin typeface="微软雅黑" panose="020B0503020204020204" pitchFamily="34" charset="-122"/>
                <a:ea typeface="微软雅黑" panose="020B0503020204020204" pitchFamily="34" charset="-122"/>
              </a:rPr>
              <a:t>[J]. </a:t>
            </a:r>
            <a:r>
              <a:rPr lang="zh-CN" altLang="en-US" kern="0" dirty="0">
                <a:latin typeface="微软雅黑" panose="020B0503020204020204" pitchFamily="34" charset="-122"/>
                <a:ea typeface="微软雅黑" panose="020B0503020204020204" pitchFamily="34" charset="-122"/>
              </a:rPr>
              <a:t>软件和集成电路</a:t>
            </a:r>
            <a:r>
              <a:rPr lang="en-US" altLang="zh-CN" kern="0" dirty="0">
                <a:latin typeface="微软雅黑" panose="020B0503020204020204" pitchFamily="34" charset="-122"/>
                <a:ea typeface="微软雅黑" panose="020B0503020204020204" pitchFamily="34" charset="-122"/>
              </a:rPr>
              <a:t>, 2003(6):64-64.</a:t>
            </a:r>
          </a:p>
          <a:p>
            <a:pPr algn="just">
              <a:lnSpc>
                <a:spcPct val="130000"/>
              </a:lnSpc>
              <a:defRPr/>
            </a:pPr>
            <a:r>
              <a:rPr lang="en-US" altLang="zh-CN" kern="0" dirty="0">
                <a:latin typeface="微软雅黑" panose="020B0503020204020204" pitchFamily="34" charset="-122"/>
                <a:ea typeface="微软雅黑" panose="020B0503020204020204" pitchFamily="34" charset="-122"/>
              </a:rPr>
              <a:t>[12] Ullah N, </a:t>
            </a:r>
            <a:r>
              <a:rPr lang="en-US" altLang="zh-CN" kern="0" dirty="0" err="1">
                <a:latin typeface="微软雅黑" panose="020B0503020204020204" pitchFamily="34" charset="-122"/>
                <a:ea typeface="微软雅黑" panose="020B0503020204020204" pitchFamily="34" charset="-122"/>
              </a:rPr>
              <a:t>Morisio</a:t>
            </a:r>
            <a:r>
              <a:rPr lang="en-US" altLang="zh-CN" kern="0" dirty="0">
                <a:latin typeface="微软雅黑" panose="020B0503020204020204" pitchFamily="34" charset="-122"/>
                <a:ea typeface="微软雅黑" panose="020B0503020204020204" pitchFamily="34" charset="-122"/>
              </a:rPr>
              <a:t> M, </a:t>
            </a:r>
            <a:r>
              <a:rPr lang="en-US" altLang="zh-CN" kern="0" dirty="0" err="1">
                <a:latin typeface="微软雅黑" panose="020B0503020204020204" pitchFamily="34" charset="-122"/>
                <a:ea typeface="微软雅黑" panose="020B0503020204020204" pitchFamily="34" charset="-122"/>
              </a:rPr>
              <a:t>Vetrò</a:t>
            </a:r>
            <a:r>
              <a:rPr lang="en-US" altLang="zh-CN" kern="0" dirty="0">
                <a:latin typeface="微软雅黑" panose="020B0503020204020204" pitchFamily="34" charset="-122"/>
                <a:ea typeface="微软雅黑" panose="020B0503020204020204" pitchFamily="34" charset="-122"/>
              </a:rPr>
              <a:t> A. Selecting the Best Reliability Model to Predict Residual Defects in Open Source Software[J]. Computer, 2015, 48(6):50-58.</a:t>
            </a:r>
          </a:p>
          <a:p>
            <a:pPr algn="just">
              <a:lnSpc>
                <a:spcPct val="130000"/>
              </a:lnSpc>
              <a:defRPr/>
            </a:pPr>
            <a:r>
              <a:rPr lang="en-US" altLang="zh-CN" kern="0" dirty="0">
                <a:latin typeface="微软雅黑" panose="020B0503020204020204" pitchFamily="34" charset="-122"/>
                <a:ea typeface="微软雅黑" panose="020B0503020204020204" pitchFamily="34" charset="-122"/>
              </a:rPr>
              <a:t>[13] Okamura H, </a:t>
            </a:r>
            <a:r>
              <a:rPr lang="en-US" altLang="zh-CN" kern="0" dirty="0" err="1">
                <a:latin typeface="微软雅黑" panose="020B0503020204020204" pitchFamily="34" charset="-122"/>
                <a:ea typeface="微软雅黑" panose="020B0503020204020204" pitchFamily="34" charset="-122"/>
              </a:rPr>
              <a:t>Dohi</a:t>
            </a:r>
            <a:r>
              <a:rPr lang="en-US" altLang="zh-CN" kern="0" dirty="0">
                <a:latin typeface="微软雅黑" panose="020B0503020204020204" pitchFamily="34" charset="-122"/>
                <a:ea typeface="微软雅黑" panose="020B0503020204020204" pitchFamily="34" charset="-122"/>
              </a:rPr>
              <a:t> T. Towards comprehensive software reliability evaluation in open source software[C]// IEEE, International Symposium on Software Reliability Engineering. IEEE Computer Society, 2015:121-129.</a:t>
            </a:r>
          </a:p>
          <a:p>
            <a:pPr algn="just">
              <a:lnSpc>
                <a:spcPct val="130000"/>
              </a:lnSpc>
              <a:defRPr/>
            </a:pPr>
            <a:r>
              <a:rPr lang="en-US" altLang="zh-CN" kern="0" dirty="0">
                <a:latin typeface="微软雅黑" panose="020B0503020204020204" pitchFamily="34" charset="-122"/>
                <a:ea typeface="微软雅黑" panose="020B0503020204020204" pitchFamily="34" charset="-122"/>
              </a:rPr>
              <a:t>[14] Rahimi S, </a:t>
            </a:r>
            <a:r>
              <a:rPr lang="en-US" altLang="zh-CN" kern="0" dirty="0" err="1">
                <a:latin typeface="微软雅黑" panose="020B0503020204020204" pitchFamily="34" charset="-122"/>
                <a:ea typeface="微软雅黑" panose="020B0503020204020204" pitchFamily="34" charset="-122"/>
              </a:rPr>
              <a:t>Zargham</a:t>
            </a:r>
            <a:r>
              <a:rPr lang="en-US" altLang="zh-CN" kern="0" dirty="0">
                <a:latin typeface="微软雅黑" panose="020B0503020204020204" pitchFamily="34" charset="-122"/>
                <a:ea typeface="微软雅黑" panose="020B0503020204020204" pitchFamily="34" charset="-122"/>
              </a:rPr>
              <a:t> M. Vulnerability Scrying Method for Software Vulnerability Discovery Prediction Without a Vulnerability Database[J]. IEEE Transactions on Reliability, 2013, 62(2):395-407.</a:t>
            </a:r>
          </a:p>
        </p:txBody>
      </p:sp>
    </p:spTree>
    <p:extLst>
      <p:ext uri="{BB962C8B-B14F-4D97-AF65-F5344CB8AC3E}">
        <p14:creationId xmlns:p14="http://schemas.microsoft.com/office/powerpoint/2010/main" val="2646480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283409" y="5559028"/>
            <a:ext cx="1620957"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报告人：陈力恒</a:t>
            </a:r>
          </a:p>
        </p:txBody>
      </p:sp>
      <p:sp>
        <p:nvSpPr>
          <p:cNvPr id="21" name="文本框 20"/>
          <p:cNvSpPr txBox="1"/>
          <p:nvPr/>
        </p:nvSpPr>
        <p:spPr>
          <a:xfrm>
            <a:off x="4975633" y="5893821"/>
            <a:ext cx="2236510" cy="338554"/>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指导老师：何永忠老师</a:t>
            </a: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743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82CA3CD9-A2DE-42D0-B8A2-AF9C9CD576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15" t="14949" r="16888" b="50809"/>
          <a:stretch/>
        </p:blipFill>
        <p:spPr bwMode="auto">
          <a:xfrm>
            <a:off x="169494" y="607575"/>
            <a:ext cx="5096341" cy="21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1">
            <a:extLst>
              <a:ext uri="{FF2B5EF4-FFF2-40B4-BE49-F238E27FC236}">
                <a16:creationId xmlns:a16="http://schemas.microsoft.com/office/drawing/2014/main" id="{E941A69D-5AFC-486E-A2DB-3355558599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78" t="14696" r="15616" b="53226"/>
          <a:stretch/>
        </p:blipFill>
        <p:spPr bwMode="auto">
          <a:xfrm>
            <a:off x="6273242" y="607575"/>
            <a:ext cx="5464700" cy="211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1">
            <a:extLst>
              <a:ext uri="{FF2B5EF4-FFF2-40B4-BE49-F238E27FC236}">
                <a16:creationId xmlns:a16="http://schemas.microsoft.com/office/drawing/2014/main" id="{EC477430-453F-4EC4-A521-97B90324D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7" t="7918" r="13591" b="44875"/>
          <a:stretch>
            <a:fillRect/>
          </a:stretch>
        </p:blipFill>
        <p:spPr bwMode="auto">
          <a:xfrm>
            <a:off x="6273241" y="3035481"/>
            <a:ext cx="5389331" cy="246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481139B-8DC5-4581-8EA2-C38B7ED2E55C}"/>
              </a:ext>
            </a:extLst>
          </p:cNvPr>
          <p:cNvSpPr/>
          <p:nvPr/>
        </p:nvSpPr>
        <p:spPr>
          <a:xfrm>
            <a:off x="238125" y="919262"/>
            <a:ext cx="5027710" cy="2707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EA38A16-B3EE-419C-AE6A-1A68EFD30CE3}"/>
              </a:ext>
            </a:extLst>
          </p:cNvPr>
          <p:cNvSpPr/>
          <p:nvPr/>
        </p:nvSpPr>
        <p:spPr>
          <a:xfrm>
            <a:off x="6273241" y="2190226"/>
            <a:ext cx="5389330" cy="2100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1E9E30F-7B8A-42D6-893E-5C0E7470C764}"/>
              </a:ext>
            </a:extLst>
          </p:cNvPr>
          <p:cNvSpPr/>
          <p:nvPr/>
        </p:nvSpPr>
        <p:spPr>
          <a:xfrm>
            <a:off x="6246516" y="3707411"/>
            <a:ext cx="5491426" cy="1797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CC4C5922-38C0-4A13-A9CA-8FA8A08579A9}"/>
              </a:ext>
            </a:extLst>
          </p:cNvPr>
          <p:cNvSpPr/>
          <p:nvPr/>
        </p:nvSpPr>
        <p:spPr>
          <a:xfrm>
            <a:off x="1098119" y="3398593"/>
            <a:ext cx="3239089" cy="2540145"/>
          </a:xfrm>
          <a:prstGeom prst="wedgeRectCallout">
            <a:avLst>
              <a:gd name="adj1" fmla="val 106713"/>
              <a:gd name="adj2" fmla="val -336"/>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a:t>
            </a:r>
            <a:r>
              <a:rPr lang="en-US" altLang="zh-CN" dirty="0"/>
              <a:t>Diff</a:t>
            </a:r>
            <a:r>
              <a:rPr lang="zh-CN" altLang="en-US" dirty="0"/>
              <a:t>段：</a:t>
            </a:r>
            <a:endParaRPr lang="en-US" altLang="zh-CN" dirty="0"/>
          </a:p>
          <a:p>
            <a:pPr marL="285750" indent="-285750" algn="just">
              <a:buFont typeface="Arial" panose="020B0604020202020204" pitchFamily="34" charset="0"/>
              <a:buChar char="•"/>
            </a:pPr>
            <a:r>
              <a:rPr lang="en-US" altLang="zh-CN" dirty="0"/>
              <a:t>Diff</a:t>
            </a:r>
            <a:r>
              <a:rPr lang="zh-CN" altLang="en-US" dirty="0"/>
              <a:t>头（红框中第一行）</a:t>
            </a:r>
            <a:endParaRPr lang="en-US" altLang="zh-CN" dirty="0"/>
          </a:p>
          <a:p>
            <a:pPr marL="285750" indent="-285750" algn="just">
              <a:buFont typeface="Arial" panose="020B0604020202020204" pitchFamily="34" charset="0"/>
              <a:buChar char="•"/>
            </a:pPr>
            <a:r>
              <a:rPr lang="zh-CN" altLang="en-US" dirty="0"/>
              <a:t>补丁代码中的增加代码（ “</a:t>
            </a:r>
            <a:r>
              <a:rPr lang="en-US" altLang="zh-CN" dirty="0"/>
              <a:t>+</a:t>
            </a:r>
            <a:r>
              <a:rPr lang="zh-CN" altLang="en-US" dirty="0"/>
              <a:t>”开头行）</a:t>
            </a:r>
            <a:endParaRPr lang="en-US" altLang="zh-CN" dirty="0"/>
          </a:p>
          <a:p>
            <a:pPr marL="285750" indent="-285750" algn="just">
              <a:buFont typeface="Arial" panose="020B0604020202020204" pitchFamily="34" charset="0"/>
              <a:buChar char="•"/>
            </a:pPr>
            <a:r>
              <a:rPr lang="zh-CN" altLang="en-US" dirty="0"/>
              <a:t>补丁代码中的删除代码（ “</a:t>
            </a:r>
            <a:r>
              <a:rPr lang="en-US" altLang="zh-CN" dirty="0"/>
              <a:t>-</a:t>
            </a:r>
            <a:r>
              <a:rPr lang="zh-CN" altLang="en-US" dirty="0"/>
              <a:t>”开头行，即漏洞代码）</a:t>
            </a:r>
            <a:endParaRPr lang="en-US" altLang="zh-CN" dirty="0"/>
          </a:p>
          <a:p>
            <a:pPr marL="285750" indent="-285750" algn="just">
              <a:buFont typeface="Arial" panose="020B0604020202020204" pitchFamily="34" charset="0"/>
              <a:buChar char="•"/>
            </a:pPr>
            <a:r>
              <a:rPr lang="zh-CN" altLang="en-US" dirty="0"/>
              <a:t>非增加非删除代码（上下文环境）</a:t>
            </a:r>
            <a:endParaRPr lang="en-US" altLang="zh-CN" dirty="0"/>
          </a:p>
        </p:txBody>
      </p:sp>
      <p:sp>
        <p:nvSpPr>
          <p:cNvPr id="17" name="矩形 16">
            <a:extLst>
              <a:ext uri="{FF2B5EF4-FFF2-40B4-BE49-F238E27FC236}">
                <a16:creationId xmlns:a16="http://schemas.microsoft.com/office/drawing/2014/main" id="{5DAB5CB7-E330-4F96-84B9-B275B4179832}"/>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背景知识</a:t>
            </a:r>
          </a:p>
        </p:txBody>
      </p:sp>
      <p:sp>
        <p:nvSpPr>
          <p:cNvPr id="18" name="矩形 17">
            <a:extLst>
              <a:ext uri="{FF2B5EF4-FFF2-40B4-BE49-F238E27FC236}">
                <a16:creationId xmlns:a16="http://schemas.microsoft.com/office/drawing/2014/main" id="{D72A702A-79CF-4B0D-BDF9-C460AD69AA8E}"/>
              </a:ext>
            </a:extLst>
          </p:cNvPr>
          <p:cNvSpPr/>
          <p:nvPr/>
        </p:nvSpPr>
        <p:spPr>
          <a:xfrm>
            <a:off x="1734830" y="207466"/>
            <a:ext cx="1470274"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BACKGROUND</a:t>
            </a:r>
          </a:p>
        </p:txBody>
      </p:sp>
      <p:sp>
        <p:nvSpPr>
          <p:cNvPr id="19" name="矩形 18">
            <a:extLst>
              <a:ext uri="{FF2B5EF4-FFF2-40B4-BE49-F238E27FC236}">
                <a16:creationId xmlns:a16="http://schemas.microsoft.com/office/drawing/2014/main" id="{FACD6882-22B3-49E5-A90C-8575FD9FBAA1}"/>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BEB18901-CBA8-457B-AD8E-32B4299DBA05}"/>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p>
        </p:txBody>
      </p:sp>
      <p:cxnSp>
        <p:nvCxnSpPr>
          <p:cNvPr id="21" name="直接连接符 20">
            <a:extLst>
              <a:ext uri="{FF2B5EF4-FFF2-40B4-BE49-F238E27FC236}">
                <a16:creationId xmlns:a16="http://schemas.microsoft.com/office/drawing/2014/main" id="{46C7B30C-4B94-40DE-B64F-830BFCDA508D}"/>
              </a:ext>
            </a:extLst>
          </p:cNvPr>
          <p:cNvCxnSpPr>
            <a:cxnSpLocks/>
          </p:cNvCxnSpPr>
          <p:nvPr/>
        </p:nvCxnSpPr>
        <p:spPr>
          <a:xfrm>
            <a:off x="3308808" y="361355"/>
            <a:ext cx="87053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7F9F168-2D45-40EE-83DE-CB1226F48913}"/>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4" name="对话气泡: 矩形 23">
            <a:extLst>
              <a:ext uri="{FF2B5EF4-FFF2-40B4-BE49-F238E27FC236}">
                <a16:creationId xmlns:a16="http://schemas.microsoft.com/office/drawing/2014/main" id="{52A7BE5C-0F90-4FA5-AE2E-28C5DCC1CC7D}"/>
              </a:ext>
            </a:extLst>
          </p:cNvPr>
          <p:cNvSpPr/>
          <p:nvPr/>
        </p:nvSpPr>
        <p:spPr>
          <a:xfrm>
            <a:off x="2222915" y="1967249"/>
            <a:ext cx="1586950" cy="433051"/>
          </a:xfrm>
          <a:prstGeom prst="wedgeRectCallout">
            <a:avLst>
              <a:gd name="adj1" fmla="val -10309"/>
              <a:gd name="adj2" fmla="val -222373"/>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一个补丁目录</a:t>
            </a:r>
            <a:endParaRPr lang="en-US" altLang="zh-CN" dirty="0"/>
          </a:p>
        </p:txBody>
      </p:sp>
      <p:sp>
        <p:nvSpPr>
          <p:cNvPr id="25" name="对话气泡: 矩形 24">
            <a:extLst>
              <a:ext uri="{FF2B5EF4-FFF2-40B4-BE49-F238E27FC236}">
                <a16:creationId xmlns:a16="http://schemas.microsoft.com/office/drawing/2014/main" id="{A9A938B0-7A74-4EB1-B018-BCB99B3BA69E}"/>
              </a:ext>
            </a:extLst>
          </p:cNvPr>
          <p:cNvSpPr/>
          <p:nvPr/>
        </p:nvSpPr>
        <p:spPr>
          <a:xfrm>
            <a:off x="9747076" y="1352697"/>
            <a:ext cx="1586950" cy="433051"/>
          </a:xfrm>
          <a:prstGeom prst="wedgeRectCallout">
            <a:avLst>
              <a:gd name="adj1" fmla="val -54861"/>
              <a:gd name="adj2" fmla="val 14551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dirty="0"/>
              <a:t>一个补丁文件</a:t>
            </a:r>
            <a:endParaRPr lang="en-US" altLang="zh-CN" dirty="0"/>
          </a:p>
        </p:txBody>
      </p:sp>
      <p:cxnSp>
        <p:nvCxnSpPr>
          <p:cNvPr id="11" name="连接符: 曲线 10">
            <a:extLst>
              <a:ext uri="{FF2B5EF4-FFF2-40B4-BE49-F238E27FC236}">
                <a16:creationId xmlns:a16="http://schemas.microsoft.com/office/drawing/2014/main" id="{BA02831B-96A6-4FCF-8D30-0D912F187A5F}"/>
              </a:ext>
            </a:extLst>
          </p:cNvPr>
          <p:cNvCxnSpPr>
            <a:cxnSpLocks/>
            <a:stCxn id="23" idx="1"/>
            <a:endCxn id="6148" idx="0"/>
          </p:cNvCxnSpPr>
          <p:nvPr/>
        </p:nvCxnSpPr>
        <p:spPr>
          <a:xfrm rot="10800000" flipH="1" flipV="1">
            <a:off x="6273241" y="2295263"/>
            <a:ext cx="2694666" cy="740218"/>
          </a:xfrm>
          <a:prstGeom prst="curvedConnector4">
            <a:avLst>
              <a:gd name="adj1" fmla="val -8483"/>
              <a:gd name="adj2" fmla="val 57095"/>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连接符: 曲线 34">
            <a:extLst>
              <a:ext uri="{FF2B5EF4-FFF2-40B4-BE49-F238E27FC236}">
                <a16:creationId xmlns:a16="http://schemas.microsoft.com/office/drawing/2014/main" id="{4084A314-E998-476D-9390-F89EB24D1FA2}"/>
              </a:ext>
            </a:extLst>
          </p:cNvPr>
          <p:cNvCxnSpPr>
            <a:cxnSpLocks/>
            <a:stCxn id="7" idx="3"/>
            <a:endCxn id="6147" idx="1"/>
          </p:cNvCxnSpPr>
          <p:nvPr/>
        </p:nvCxnSpPr>
        <p:spPr>
          <a:xfrm>
            <a:off x="5265835" y="1054644"/>
            <a:ext cx="1007407" cy="611041"/>
          </a:xfrm>
          <a:prstGeom prst="curved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175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59200" y="1717200"/>
            <a:ext cx="3110116" cy="760950"/>
            <a:chOff x="4694848" y="2805284"/>
            <a:chExt cx="3110116" cy="760950"/>
          </a:xfrm>
        </p:grpSpPr>
        <p:grpSp>
          <p:nvGrpSpPr>
            <p:cNvPr id="12" name="组合 11"/>
            <p:cNvGrpSpPr/>
            <p:nvPr/>
          </p:nvGrpSpPr>
          <p:grpSpPr>
            <a:xfrm>
              <a:off x="5517158" y="2805284"/>
              <a:ext cx="2287806" cy="760950"/>
              <a:chOff x="5517158" y="2885687"/>
              <a:chExt cx="2287806" cy="760950"/>
            </a:xfrm>
          </p:grpSpPr>
          <p:sp>
            <p:nvSpPr>
              <p:cNvPr id="16" name="矩形 15"/>
              <p:cNvSpPr/>
              <p:nvPr/>
            </p:nvSpPr>
            <p:spPr>
              <a:xfrm>
                <a:off x="5517158" y="288568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endParaRPr kumimoji="0" lang="en-US" altLang="zh-CN" sz="2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endParaRPr>
              </a:p>
            </p:txBody>
          </p:sp>
          <p:sp>
            <p:nvSpPr>
              <p:cNvPr id="17" name="矩形 16"/>
              <p:cNvSpPr/>
              <p:nvPr/>
            </p:nvSpPr>
            <p:spPr>
              <a:xfrm>
                <a:off x="5517158" y="3369638"/>
                <a:ext cx="2287806"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t>
                </a:r>
                <a:r>
                  <a:rPr lang="en-US" altLang="zh-CN" sz="1200" kern="0" dirty="0">
                    <a:latin typeface="微软雅黑" panose="020B0503020204020204" pitchFamily="34" charset="-122"/>
                    <a:ea typeface="微软雅黑" panose="020B0503020204020204" pitchFamily="34" charset="-122"/>
                  </a:rPr>
                  <a:t>&amp;IMPLEMENTATION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694848" y="2825155"/>
              <a:ext cx="797404" cy="721209"/>
              <a:chOff x="4428148" y="2896829"/>
              <a:chExt cx="797404" cy="721209"/>
            </a:xfrm>
          </p:grpSpPr>
          <p:sp>
            <p:nvSpPr>
              <p:cNvPr id="14" name="矩形 1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03</a:t>
                </a:r>
              </a:p>
            </p:txBody>
          </p:sp>
        </p:grpSp>
      </p:grpSp>
    </p:spTree>
    <p:extLst>
      <p:ext uri="{BB962C8B-B14F-4D97-AF65-F5344CB8AC3E}">
        <p14:creationId xmlns:p14="http://schemas.microsoft.com/office/powerpoint/2010/main" val="214438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264FC3E-4295-48F6-9570-8E59A7660B26}"/>
              </a:ext>
            </a:extLst>
          </p:cNvPr>
          <p:cNvGrpSpPr/>
          <p:nvPr/>
        </p:nvGrpSpPr>
        <p:grpSpPr>
          <a:xfrm>
            <a:off x="2023970" y="1357277"/>
            <a:ext cx="8415430" cy="4263479"/>
            <a:chOff x="2023970" y="874322"/>
            <a:chExt cx="8415430" cy="4263479"/>
          </a:xfrm>
        </p:grpSpPr>
        <p:sp>
          <p:nvSpPr>
            <p:cNvPr id="24" name="矩形 23"/>
            <p:cNvSpPr/>
            <p:nvPr/>
          </p:nvSpPr>
          <p:spPr>
            <a:xfrm>
              <a:off x="2161226" y="874322"/>
              <a:ext cx="5561034" cy="461665"/>
            </a:xfrm>
            <a:prstGeom prst="rect">
              <a:avLst/>
            </a:prstGeom>
          </p:spPr>
          <p:txBody>
            <a:bodyPr wrap="square" anchor="ctr">
              <a:spAutoFit/>
            </a:bodyPr>
            <a:lstStyle/>
            <a:p>
              <a:pPr lvl="0">
                <a:defRPr/>
              </a:pPr>
              <a:r>
                <a:rPr lang="zh-CN" altLang="en-US" sz="2400" b="1" kern="0" dirty="0">
                  <a:latin typeface="微软雅黑" panose="020B0503020204020204" pitchFamily="34" charset="-122"/>
                  <a:ea typeface="微软雅黑" panose="020B0503020204020204" pitchFamily="34" charset="-122"/>
                  <a:cs typeface="微软雅黑"/>
                </a:rPr>
                <a:t>漏洞数据获取与筛选</a:t>
              </a:r>
              <a:endParaRPr lang="en-US" altLang="zh-CN" sz="2400" b="1" kern="0" dirty="0">
                <a:latin typeface="微软雅黑" panose="020B0503020204020204" pitchFamily="34" charset="-122"/>
                <a:ea typeface="微软雅黑" panose="020B0503020204020204" pitchFamily="34" charset="-122"/>
                <a:cs typeface="微软雅黑"/>
              </a:endParaRPr>
            </a:p>
          </p:txBody>
        </p:sp>
        <p:sp>
          <p:nvSpPr>
            <p:cNvPr id="25" name="矩形 24"/>
            <p:cNvSpPr/>
            <p:nvPr/>
          </p:nvSpPr>
          <p:spPr>
            <a:xfrm>
              <a:off x="2161226" y="1239490"/>
              <a:ext cx="8278174" cy="3898311"/>
            </a:xfrm>
            <a:prstGeom prst="rect">
              <a:avLst/>
            </a:prstGeom>
          </p:spPr>
          <p:txBody>
            <a:bodyPr wrap="square" anchor="ctr">
              <a:spAutoFit/>
            </a:bodyPr>
            <a:lstStyle/>
            <a:p>
              <a:pPr marL="285750" indent="-285750" algn="just">
                <a:lnSpc>
                  <a:spcPct val="130000"/>
                </a:lnSpc>
                <a:buFont typeface="Arial" panose="020B0604020202020204" pitchFamily="34" charset="0"/>
                <a:buChar char="•"/>
                <a:defRPr/>
              </a:pPr>
              <a:r>
                <a:rPr lang="en-US" altLang="zh-CN" sz="2000" b="1" kern="0" dirty="0">
                  <a:latin typeface="微软雅黑" panose="020B0503020204020204" pitchFamily="34" charset="-122"/>
                  <a:ea typeface="微软雅黑" panose="020B0503020204020204" pitchFamily="34" charset="-122"/>
                  <a:cs typeface="微软雅黑"/>
                </a:rPr>
                <a:t>CVE</a:t>
              </a:r>
              <a:r>
                <a:rPr lang="zh-CN" altLang="en-US" sz="2000" b="1" kern="0" dirty="0">
                  <a:latin typeface="微软雅黑" panose="020B0503020204020204" pitchFamily="34" charset="-122"/>
                  <a:ea typeface="微软雅黑" panose="020B0503020204020204" pitchFamily="34" charset="-122"/>
                  <a:cs typeface="微软雅黑"/>
                </a:rPr>
                <a:t>信息爬虫工具</a:t>
              </a:r>
              <a:r>
                <a:rPr lang="zh-CN" altLang="en-US" kern="0" dirty="0">
                  <a:latin typeface="微软雅黑" panose="020B0503020204020204" pitchFamily="34" charset="-122"/>
                  <a:ea typeface="微软雅黑" panose="020B0503020204020204" pitchFamily="34" charset="-122"/>
                  <a:cs typeface="微软雅黑"/>
                </a:rPr>
                <a:t>获取</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内核所有</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信息。</a:t>
              </a:r>
              <a:endParaRPr lang="en-US" altLang="zh-CN" kern="0" dirty="0">
                <a:latin typeface="微软雅黑" panose="020B0503020204020204" pitchFamily="34" charset="-122"/>
                <a:ea typeface="微软雅黑" panose="020B0503020204020204" pitchFamily="34" charset="-122"/>
                <a:cs typeface="微软雅黑"/>
              </a:endParaRP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对所有</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信息的</a:t>
              </a:r>
              <a:r>
                <a:rPr lang="zh-CN" altLang="en-US" sz="2000" b="1" kern="0" dirty="0">
                  <a:latin typeface="微软雅黑" panose="020B0503020204020204" pitchFamily="34" charset="-122"/>
                  <a:ea typeface="微软雅黑" panose="020B0503020204020204" pitchFamily="34" charset="-122"/>
                  <a:cs typeface="微软雅黑"/>
                </a:rPr>
                <a:t>参考链接</a:t>
              </a:r>
              <a:r>
                <a:rPr lang="zh-CN" altLang="en-US" kern="0" dirty="0">
                  <a:latin typeface="微软雅黑" panose="020B0503020204020204" pitchFamily="34" charset="-122"/>
                  <a:ea typeface="微软雅黑" panose="020B0503020204020204" pitchFamily="34" charset="-122"/>
                  <a:cs typeface="微软雅黑"/>
                </a:rPr>
                <a:t>的主网站站点计数，确定数量足够多且具有补丁代码的站点。</a:t>
              </a:r>
              <a:endParaRPr lang="en-US" altLang="zh-CN" kern="0" dirty="0">
                <a:latin typeface="微软雅黑" panose="020B0503020204020204" pitchFamily="34" charset="-122"/>
                <a:ea typeface="微软雅黑" panose="020B0503020204020204" pitchFamily="34" charset="-122"/>
                <a:cs typeface="微软雅黑"/>
              </a:endParaRPr>
            </a:p>
            <a:p>
              <a:pPr marL="285750" lvl="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运用</a:t>
              </a:r>
              <a:r>
                <a:rPr lang="zh-CN" altLang="en-US" sz="2000" b="1" kern="0" dirty="0">
                  <a:latin typeface="微软雅黑" panose="020B0503020204020204" pitchFamily="34" charset="-122"/>
                  <a:ea typeface="微软雅黑" panose="020B0503020204020204" pitchFamily="34" charset="-122"/>
                  <a:cs typeface="微软雅黑"/>
                </a:rPr>
                <a:t>补丁下载工具</a:t>
              </a:r>
              <a:r>
                <a:rPr lang="zh-CN" altLang="en-US" kern="0" dirty="0">
                  <a:latin typeface="微软雅黑" panose="020B0503020204020204" pitchFamily="34" charset="-122"/>
                  <a:ea typeface="微软雅黑" panose="020B0503020204020204" pitchFamily="34" charset="-122"/>
                  <a:cs typeface="微软雅黑"/>
                </a:rPr>
                <a:t>将补丁保存到本地，用于之后的漏洞检测工具中。</a:t>
              </a:r>
              <a:endParaRPr lang="en-US" altLang="zh-CN" kern="0" dirty="0">
                <a:latin typeface="微软雅黑" panose="020B0503020204020204" pitchFamily="34" charset="-122"/>
                <a:ea typeface="微软雅黑" panose="020B0503020204020204" pitchFamily="34" charset="-122"/>
                <a:cs typeface="微软雅黑"/>
              </a:endParaRPr>
            </a:p>
            <a:p>
              <a:pPr marL="285750" indent="-28575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筛选</a:t>
              </a:r>
              <a:r>
                <a:rPr lang="zh-CN" altLang="en-US" sz="2000" b="1" kern="0" dirty="0">
                  <a:latin typeface="微软雅黑" panose="020B0503020204020204" pitchFamily="34" charset="-122"/>
                  <a:ea typeface="微软雅黑" panose="020B0503020204020204" pitchFamily="34" charset="-122"/>
                  <a:cs typeface="微软雅黑"/>
                </a:rPr>
                <a:t>特征因子</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编号、漏洞最早存在到被发现时间间隔、漏洞类型、第二代</a:t>
              </a:r>
              <a:r>
                <a:rPr lang="en-US" altLang="zh-CN" kern="0" dirty="0">
                  <a:latin typeface="微软雅黑" panose="020B0503020204020204" pitchFamily="34" charset="-122"/>
                  <a:ea typeface="微软雅黑" panose="020B0503020204020204" pitchFamily="34" charset="-122"/>
                  <a:cs typeface="微软雅黑"/>
                </a:rPr>
                <a:t>CVSS</a:t>
              </a:r>
              <a:r>
                <a:rPr lang="zh-CN" altLang="en-US" kern="0" dirty="0">
                  <a:latin typeface="微软雅黑" panose="020B0503020204020204" pitchFamily="34" charset="-122"/>
                  <a:ea typeface="微软雅黑" panose="020B0503020204020204" pitchFamily="34" charset="-122"/>
                  <a:cs typeface="微软雅黑"/>
                </a:rPr>
                <a:t>评分体系等。</a:t>
              </a:r>
              <a:endParaRPr lang="en-US" altLang="zh-CN" kern="0" dirty="0">
                <a:latin typeface="微软雅黑" panose="020B0503020204020204" pitchFamily="34" charset="-122"/>
                <a:ea typeface="微软雅黑" panose="020B0503020204020204" pitchFamily="34" charset="-122"/>
                <a:cs typeface="微软雅黑"/>
              </a:endParaRPr>
            </a:p>
            <a:p>
              <a:pPr marL="342900" indent="-342900" algn="just">
                <a:lnSpc>
                  <a:spcPct val="130000"/>
                </a:lnSpc>
                <a:buFont typeface="Arial" panose="020B0604020202020204" pitchFamily="34" charset="0"/>
                <a:buChar char="•"/>
                <a:defRPr/>
              </a:pPr>
              <a:r>
                <a:rPr lang="zh-CN" altLang="en-US" sz="2000" b="1" kern="0" dirty="0">
                  <a:latin typeface="微软雅黑" panose="020B0503020204020204" pitchFamily="34" charset="-122"/>
                  <a:ea typeface="微软雅黑" panose="020B0503020204020204" pitchFamily="34" charset="-122"/>
                  <a:cs typeface="微软雅黑"/>
                </a:rPr>
                <a:t>特征因子爬虫工具</a:t>
              </a:r>
              <a:r>
                <a:rPr lang="zh-CN" altLang="en-US" kern="0" dirty="0">
                  <a:latin typeface="微软雅黑" panose="020B0503020204020204" pitchFamily="34" charset="-122"/>
                  <a:ea typeface="微软雅黑" panose="020B0503020204020204" pitchFamily="34" charset="-122"/>
                  <a:cs typeface="微软雅黑"/>
                </a:rPr>
                <a:t>收集</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内核所有</a:t>
              </a:r>
              <a:r>
                <a:rPr lang="en-US" altLang="zh-CN" kern="0" dirty="0">
                  <a:latin typeface="微软雅黑" panose="020B0503020204020204" pitchFamily="34" charset="-122"/>
                  <a:ea typeface="微软雅黑" panose="020B0503020204020204" pitchFamily="34" charset="-122"/>
                  <a:cs typeface="微软雅黑"/>
                </a:rPr>
                <a:t>CVE</a:t>
              </a:r>
              <a:r>
                <a:rPr lang="zh-CN" altLang="en-US" kern="0" dirty="0">
                  <a:latin typeface="微软雅黑" panose="020B0503020204020204" pitchFamily="34" charset="-122"/>
                  <a:ea typeface="微软雅黑" panose="020B0503020204020204" pitchFamily="34" charset="-122"/>
                  <a:cs typeface="微软雅黑"/>
                </a:rPr>
                <a:t>的特征因子，为漏洞态势预测提供可训练的样本。</a:t>
              </a:r>
              <a:endParaRPr lang="en-US" altLang="zh-CN" kern="0" dirty="0">
                <a:latin typeface="微软雅黑" panose="020B0503020204020204" pitchFamily="34" charset="-122"/>
                <a:ea typeface="微软雅黑" panose="020B0503020204020204" pitchFamily="34" charset="-122"/>
                <a:cs typeface="微软雅黑"/>
              </a:endParaRPr>
            </a:p>
            <a:p>
              <a:pPr marL="342900" indent="-342900" algn="just">
                <a:lnSpc>
                  <a:spcPct val="130000"/>
                </a:lnSpc>
                <a:buFont typeface="Arial" panose="020B0604020202020204" pitchFamily="34" charset="0"/>
                <a:buChar char="•"/>
                <a:defRPr/>
              </a:pPr>
              <a:r>
                <a:rPr lang="zh-CN" altLang="en-US" kern="0" dirty="0">
                  <a:latin typeface="微软雅黑" panose="020B0503020204020204" pitchFamily="34" charset="-122"/>
                  <a:ea typeface="微软雅黑" panose="020B0503020204020204" pitchFamily="34" charset="-122"/>
                  <a:cs typeface="微软雅黑"/>
                </a:rPr>
                <a:t>证明</a:t>
              </a:r>
              <a:r>
                <a:rPr lang="en-US" altLang="zh-CN" kern="0" dirty="0">
                  <a:latin typeface="微软雅黑" panose="020B0503020204020204" pitchFamily="34" charset="-122"/>
                  <a:ea typeface="微软雅黑" panose="020B0503020204020204" pitchFamily="34" charset="-122"/>
                  <a:cs typeface="微软雅黑"/>
                </a:rPr>
                <a:t>NVD</a:t>
              </a:r>
              <a:r>
                <a:rPr lang="zh-CN" altLang="en-US" kern="0" dirty="0">
                  <a:latin typeface="微软雅黑" panose="020B0503020204020204" pitchFamily="34" charset="-122"/>
                  <a:ea typeface="微软雅黑" panose="020B0503020204020204" pitchFamily="34" charset="-122"/>
                  <a:cs typeface="微软雅黑"/>
                </a:rPr>
                <a:t>中“受漏洞影响版本”存在错误。如</a:t>
              </a:r>
              <a:r>
                <a:rPr lang="en-US" altLang="zh-CN" sz="2000" b="1" kern="0" dirty="0">
                  <a:latin typeface="微软雅黑" panose="020B0503020204020204" pitchFamily="34" charset="-122"/>
                  <a:ea typeface="微软雅黑" panose="020B0503020204020204" pitchFamily="34" charset="-122"/>
                  <a:cs typeface="微软雅黑"/>
                </a:rPr>
                <a:t>CVE-2017-8069</a:t>
              </a:r>
              <a:r>
                <a:rPr lang="zh-CN" altLang="en-US" kern="0" dirty="0">
                  <a:latin typeface="微软雅黑" panose="020B0503020204020204" pitchFamily="34" charset="-122"/>
                  <a:ea typeface="微软雅黑" panose="020B0503020204020204" pitchFamily="34" charset="-122"/>
                  <a:cs typeface="微软雅黑"/>
                </a:rPr>
                <a:t>，</a:t>
              </a:r>
              <a:r>
                <a:rPr lang="en-US" altLang="zh-CN" kern="0" dirty="0">
                  <a:latin typeface="微软雅黑" panose="020B0503020204020204" pitchFamily="34" charset="-122"/>
                  <a:ea typeface="微软雅黑" panose="020B0503020204020204" pitchFamily="34" charset="-122"/>
                  <a:cs typeface="微软雅黑"/>
                </a:rPr>
                <a:t>NVD</a:t>
              </a:r>
              <a:r>
                <a:rPr lang="zh-CN" altLang="en-US" kern="0" dirty="0">
                  <a:latin typeface="微软雅黑" panose="020B0503020204020204" pitchFamily="34" charset="-122"/>
                  <a:ea typeface="微软雅黑" panose="020B0503020204020204" pitchFamily="34" charset="-122"/>
                  <a:cs typeface="微软雅黑"/>
                </a:rPr>
                <a:t>显示漏洞最早存在的版本为</a:t>
              </a:r>
              <a:r>
                <a:rPr lang="en-US" altLang="zh-CN" kern="0" dirty="0">
                  <a:latin typeface="微软雅黑" panose="020B0503020204020204" pitchFamily="34" charset="-122"/>
                  <a:ea typeface="微软雅黑" panose="020B0503020204020204" pitchFamily="34" charset="-122"/>
                  <a:cs typeface="微软雅黑"/>
                </a:rPr>
                <a:t>Linux</a:t>
              </a:r>
              <a:r>
                <a:rPr lang="zh-CN" altLang="en-US" kern="0" dirty="0">
                  <a:latin typeface="微软雅黑" panose="020B0503020204020204" pitchFamily="34" charset="-122"/>
                  <a:ea typeface="微软雅黑" panose="020B0503020204020204" pitchFamily="34" charset="-122"/>
                  <a:cs typeface="微软雅黑"/>
                </a:rPr>
                <a:t>内核</a:t>
              </a:r>
              <a:r>
                <a:rPr lang="en-US" altLang="zh-CN" kern="0" dirty="0">
                  <a:latin typeface="微软雅黑" panose="020B0503020204020204" pitchFamily="34" charset="-122"/>
                  <a:ea typeface="微软雅黑" panose="020B0503020204020204" pitchFamily="34" charset="-122"/>
                  <a:cs typeface="微软雅黑"/>
                </a:rPr>
                <a:t>4.9</a:t>
              </a:r>
              <a:r>
                <a:rPr lang="zh-CN" altLang="en-US" kern="0" dirty="0">
                  <a:latin typeface="微软雅黑" panose="020B0503020204020204" pitchFamily="34" charset="-122"/>
                  <a:ea typeface="微软雅黑" panose="020B0503020204020204" pitchFamily="34" charset="-122"/>
                  <a:cs typeface="微软雅黑"/>
                </a:rPr>
                <a:t>版本，然而在</a:t>
              </a:r>
              <a:r>
                <a:rPr lang="en-US" altLang="zh-CN" kern="0" dirty="0">
                  <a:latin typeface="微软雅黑" panose="020B0503020204020204" pitchFamily="34" charset="-122"/>
                  <a:ea typeface="微软雅黑" panose="020B0503020204020204" pitchFamily="34" charset="-122"/>
                  <a:cs typeface="微软雅黑"/>
                </a:rPr>
                <a:t>2.6.22</a:t>
              </a:r>
              <a:r>
                <a:rPr lang="zh-CN" altLang="en-US" kern="0" dirty="0">
                  <a:latin typeface="微软雅黑" panose="020B0503020204020204" pitchFamily="34" charset="-122"/>
                  <a:ea typeface="微软雅黑" panose="020B0503020204020204" pitchFamily="34" charset="-122"/>
                  <a:cs typeface="微软雅黑"/>
                </a:rPr>
                <a:t>版本已存在。</a:t>
              </a:r>
              <a:endParaRPr lang="en-US" altLang="zh-CN" kern="0" dirty="0">
                <a:latin typeface="微软雅黑" panose="020B0503020204020204" pitchFamily="34" charset="-122"/>
                <a:ea typeface="微软雅黑" panose="020B0503020204020204" pitchFamily="34" charset="-122"/>
                <a:cs typeface="微软雅黑"/>
              </a:endParaRPr>
            </a:p>
          </p:txBody>
        </p:sp>
        <p:sp>
          <p:nvSpPr>
            <p:cNvPr id="10" name="矩形 9"/>
            <p:cNvSpPr/>
            <p:nvPr/>
          </p:nvSpPr>
          <p:spPr>
            <a:xfrm>
              <a:off x="2023970" y="966051"/>
              <a:ext cx="36000" cy="39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sp>
        <p:nvSpPr>
          <p:cNvPr id="11" name="矩形 10">
            <a:extLst>
              <a:ext uri="{FF2B5EF4-FFF2-40B4-BE49-F238E27FC236}">
                <a16:creationId xmlns:a16="http://schemas.microsoft.com/office/drawing/2014/main" id="{FE659EE9-8E89-4C0B-959B-863D59D9811B}"/>
              </a:ext>
            </a:extLst>
          </p:cNvPr>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a:rPr>
              <a:t>设计实现</a:t>
            </a:r>
          </a:p>
        </p:txBody>
      </p:sp>
      <p:sp>
        <p:nvSpPr>
          <p:cNvPr id="12" name="矩形 11">
            <a:extLst>
              <a:ext uri="{FF2B5EF4-FFF2-40B4-BE49-F238E27FC236}">
                <a16:creationId xmlns:a16="http://schemas.microsoft.com/office/drawing/2014/main" id="{F2B4126E-F030-4625-B3B6-5465B308844F}"/>
              </a:ext>
            </a:extLst>
          </p:cNvPr>
          <p:cNvSpPr/>
          <p:nvPr/>
        </p:nvSpPr>
        <p:spPr>
          <a:xfrm>
            <a:off x="1734830" y="207466"/>
            <a:ext cx="2608406" cy="307777"/>
          </a:xfrm>
          <a:prstGeom prst="rect">
            <a:avLst/>
          </a:prstGeom>
        </p:spPr>
        <p:txBody>
          <a:bodyPr wrap="none">
            <a:spAutoFit/>
          </a:bodyPr>
          <a:lstStyle/>
          <a:p>
            <a:pPr lvl="0"/>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DESIGN&amp;INPLEMENTATION</a:t>
            </a:r>
          </a:p>
        </p:txBody>
      </p:sp>
      <p:sp>
        <p:nvSpPr>
          <p:cNvPr id="18" name="矩形 17">
            <a:extLst>
              <a:ext uri="{FF2B5EF4-FFF2-40B4-BE49-F238E27FC236}">
                <a16:creationId xmlns:a16="http://schemas.microsoft.com/office/drawing/2014/main" id="{92BF3C94-0EBA-4D9E-B4C9-21007BEBE51F}"/>
              </a:ext>
            </a:extLst>
          </p:cNvPr>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0" name="矩形 19">
            <a:extLst>
              <a:ext uri="{FF2B5EF4-FFF2-40B4-BE49-F238E27FC236}">
                <a16:creationId xmlns:a16="http://schemas.microsoft.com/office/drawing/2014/main" id="{A388C652-CC49-47AA-948D-B6CDA7B90E63}"/>
              </a:ext>
            </a:extLst>
          </p:cNvPr>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p>
        </p:txBody>
      </p:sp>
      <p:cxnSp>
        <p:nvCxnSpPr>
          <p:cNvPr id="21" name="直接连接符 20">
            <a:extLst>
              <a:ext uri="{FF2B5EF4-FFF2-40B4-BE49-F238E27FC236}">
                <a16:creationId xmlns:a16="http://schemas.microsoft.com/office/drawing/2014/main" id="{FD9CEE61-D8B8-4161-90F3-9469E1CCA566}"/>
              </a:ext>
            </a:extLst>
          </p:cNvPr>
          <p:cNvCxnSpPr>
            <a:cxnSpLocks/>
          </p:cNvCxnSpPr>
          <p:nvPr/>
        </p:nvCxnSpPr>
        <p:spPr>
          <a:xfrm>
            <a:off x="4515439" y="361354"/>
            <a:ext cx="749876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432661A-C072-4E25-9AE7-FCD2A139E3A8}"/>
              </a:ext>
            </a:extLst>
          </p:cNvPr>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3139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1135</TotalTime>
  <Words>4223</Words>
  <Application>Microsoft Office PowerPoint</Application>
  <PresentationFormat>宽屏</PresentationFormat>
  <Paragraphs>477</Paragraphs>
  <Slides>62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陈 力恒</cp:lastModifiedBy>
  <cp:revision>458</cp:revision>
  <dcterms:created xsi:type="dcterms:W3CDTF">2016-04-16T23:42:38Z</dcterms:created>
  <dcterms:modified xsi:type="dcterms:W3CDTF">2018-06-04T03:16:59Z</dcterms:modified>
</cp:coreProperties>
</file>