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3" r:id="rId3"/>
    <p:sldId id="257" r:id="rId4"/>
    <p:sldId id="276" r:id="rId5"/>
    <p:sldId id="285" r:id="rId6"/>
    <p:sldId id="270" r:id="rId7"/>
    <p:sldId id="274" r:id="rId8"/>
    <p:sldId id="282" r:id="rId9"/>
    <p:sldId id="287" r:id="rId10"/>
    <p:sldId id="288" r:id="rId11"/>
    <p:sldId id="289" r:id="rId12"/>
    <p:sldId id="290" r:id="rId13"/>
    <p:sldId id="264" r:id="rId14"/>
    <p:sldId id="281" r:id="rId15"/>
    <p:sldId id="286" r:id="rId16"/>
    <p:sldId id="291"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8" autoAdjust="0"/>
    <p:restoredTop sz="75290" autoAdjust="0"/>
  </p:normalViewPr>
  <p:slideViewPr>
    <p:cSldViewPr>
      <p:cViewPr varScale="1">
        <p:scale>
          <a:sx n="57" d="100"/>
          <a:sy n="57" d="100"/>
        </p:scale>
        <p:origin x="552"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2562"/>
    </p:cViewPr>
  </p:sorter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1/15/2025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evening, I’m Jenna Wallace.</a:t>
            </a:r>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at the Chi Square statistic, there are 14 degrees of freedom. The p-value for Chi-square is less than .0001, so we can reject the null hypothesis and accept the alternative hypothesis that there is a relationship between age and what is important when accessing online services.</a:t>
            </a:r>
          </a:p>
          <a:p>
            <a:endParaRPr lang="en-US" dirty="0"/>
          </a:p>
        </p:txBody>
      </p:sp>
      <p:sp>
        <p:nvSpPr>
          <p:cNvPr id="4" name="Slide Number Placeholder 3"/>
          <p:cNvSpPr>
            <a:spLocks noGrp="1"/>
          </p:cNvSpPr>
          <p:nvPr>
            <p:ph type="sldNum" sz="quarter" idx="5"/>
          </p:nvPr>
        </p:nvSpPr>
        <p:spPr/>
        <p:txBody>
          <a:bodyPr/>
          <a:lstStyle/>
          <a:p>
            <a:fld id="{8DAEC444-603B-4F09-9A06-5917518DD901}" type="slidenum">
              <a:rPr lang="en-US" smtClean="0"/>
              <a:t>10</a:t>
            </a:fld>
            <a:endParaRPr lang="en-US"/>
          </a:p>
        </p:txBody>
      </p:sp>
    </p:spTree>
    <p:extLst>
      <p:ext uri="{BB962C8B-B14F-4D97-AF65-F5344CB8AC3E}">
        <p14:creationId xmlns:p14="http://schemas.microsoft.com/office/powerpoint/2010/main" val="2570205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looking at mass, inertia and quality, all row points have high quality. </a:t>
            </a:r>
          </a:p>
          <a:p>
            <a:r>
              <a:rPr lang="en-US" dirty="0"/>
              <a:t>Security has both the highest mass and highest inertia, which means it contribute most to explaining the variation in the data. </a:t>
            </a:r>
          </a:p>
          <a:p>
            <a:endParaRPr lang="en-US" dirty="0"/>
          </a:p>
          <a:p>
            <a:endParaRPr lang="en-US" dirty="0"/>
          </a:p>
        </p:txBody>
      </p:sp>
      <p:sp>
        <p:nvSpPr>
          <p:cNvPr id="4" name="Slide Number Placeholder 3"/>
          <p:cNvSpPr>
            <a:spLocks noGrp="1"/>
          </p:cNvSpPr>
          <p:nvPr>
            <p:ph type="sldNum" sz="quarter" idx="5"/>
          </p:nvPr>
        </p:nvSpPr>
        <p:spPr/>
        <p:txBody>
          <a:bodyPr/>
          <a:lstStyle/>
          <a:p>
            <a:fld id="{8DAEC444-603B-4F09-9A06-5917518DD901}" type="slidenum">
              <a:rPr lang="en-US" smtClean="0"/>
              <a:t>11</a:t>
            </a:fld>
            <a:endParaRPr lang="en-US"/>
          </a:p>
        </p:txBody>
      </p:sp>
    </p:spTree>
    <p:extLst>
      <p:ext uri="{BB962C8B-B14F-4D97-AF65-F5344CB8AC3E}">
        <p14:creationId xmlns:p14="http://schemas.microsoft.com/office/powerpoint/2010/main" val="3759886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that all column points also have high quality. </a:t>
            </a:r>
          </a:p>
          <a:p>
            <a:r>
              <a:rPr lang="en-US" dirty="0"/>
              <a:t>Group 25-34 has the highest mass. </a:t>
            </a:r>
          </a:p>
          <a:p>
            <a:r>
              <a:rPr lang="en-US" dirty="0"/>
              <a:t>Age group 65-74 has the highest inertia, followed closely by 25-34</a:t>
            </a:r>
          </a:p>
          <a:p>
            <a:endParaRPr lang="en-US" dirty="0"/>
          </a:p>
        </p:txBody>
      </p:sp>
      <p:sp>
        <p:nvSpPr>
          <p:cNvPr id="4" name="Slide Number Placeholder 3"/>
          <p:cNvSpPr>
            <a:spLocks noGrp="1"/>
          </p:cNvSpPr>
          <p:nvPr>
            <p:ph type="sldNum" sz="quarter" idx="5"/>
          </p:nvPr>
        </p:nvSpPr>
        <p:spPr/>
        <p:txBody>
          <a:bodyPr/>
          <a:lstStyle/>
          <a:p>
            <a:fld id="{8DAEC444-603B-4F09-9A06-5917518DD901}" type="slidenum">
              <a:rPr lang="en-US" smtClean="0"/>
              <a:t>12</a:t>
            </a:fld>
            <a:endParaRPr lang="en-US"/>
          </a:p>
        </p:txBody>
      </p:sp>
    </p:spTree>
    <p:extLst>
      <p:ext uri="{BB962C8B-B14F-4D97-AF65-F5344CB8AC3E}">
        <p14:creationId xmlns:p14="http://schemas.microsoft.com/office/powerpoint/2010/main" val="722935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the Correspondence Analysis Plot. Age is shown in red, Importance_Using_Online is in blue.</a:t>
            </a:r>
          </a:p>
          <a:p>
            <a:endParaRPr lang="en-US" dirty="0"/>
          </a:p>
          <a:p>
            <a:r>
              <a:rPr lang="en-US" dirty="0"/>
              <a:t>Dimension 1 explains 81.2% of the variance and Dimension 2 explains 18.8% of the variance.</a:t>
            </a:r>
          </a:p>
          <a:p>
            <a:endParaRPr lang="en-US" dirty="0"/>
          </a:p>
        </p:txBody>
      </p:sp>
      <p:sp>
        <p:nvSpPr>
          <p:cNvPr id="4" name="Slide Number Placeholder 3"/>
          <p:cNvSpPr>
            <a:spLocks noGrp="1"/>
          </p:cNvSpPr>
          <p:nvPr>
            <p:ph type="sldNum" sz="quarter" idx="5"/>
          </p:nvPr>
        </p:nvSpPr>
        <p:spPr/>
        <p:txBody>
          <a:bodyPr/>
          <a:lstStyle/>
          <a:p>
            <a:fld id="{8DAEC444-603B-4F09-9A06-5917518DD901}" type="slidenum">
              <a:rPr lang="en-US" smtClean="0"/>
              <a:t>13</a:t>
            </a:fld>
            <a:endParaRPr lang="en-US"/>
          </a:p>
        </p:txBody>
      </p:sp>
    </p:spTree>
    <p:extLst>
      <p:ext uri="{BB962C8B-B14F-4D97-AF65-F5344CB8AC3E}">
        <p14:creationId xmlns:p14="http://schemas.microsoft.com/office/powerpoint/2010/main" val="4208382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age, we can say that age 25-34 is highly differentiated because it is far from the origin. </a:t>
            </a:r>
          </a:p>
          <a:p>
            <a:endParaRPr lang="en-US" dirty="0"/>
          </a:p>
          <a:p>
            <a:r>
              <a:rPr lang="en-US" dirty="0"/>
              <a:t>Similarly, convenience is a highly discriminating attribute. </a:t>
            </a:r>
          </a:p>
          <a:p>
            <a:endParaRPr lang="en-US" dirty="0"/>
          </a:p>
          <a:p>
            <a:r>
              <a:rPr lang="en-US" b="0" i="0" dirty="0">
                <a:solidFill>
                  <a:srgbClr val="2B2A2F"/>
                </a:solidFill>
                <a:effectLst/>
                <a:latin typeface="circular-medium"/>
              </a:rPr>
              <a:t>We also know that if there is a small angle connecting a row and column label to the origin, they are probably associated. </a:t>
            </a:r>
          </a:p>
          <a:p>
            <a:endParaRPr lang="en-US" b="0" i="0" dirty="0">
              <a:solidFill>
                <a:srgbClr val="2B2A2F"/>
              </a:solidFill>
              <a:effectLst/>
              <a:latin typeface="circular-medium"/>
            </a:endParaRPr>
          </a:p>
          <a:p>
            <a:r>
              <a:rPr lang="en-US" b="0" i="0" dirty="0">
                <a:solidFill>
                  <a:srgbClr val="2B2A2F"/>
                </a:solidFill>
                <a:effectLst/>
                <a:latin typeface="circular-medium"/>
              </a:rPr>
              <a:t>In this case, there is probably a strong relationship between </a:t>
            </a:r>
            <a:r>
              <a:rPr lang="en-US" dirty="0"/>
              <a:t>convenience and age 25-34.</a:t>
            </a:r>
          </a:p>
        </p:txBody>
      </p:sp>
      <p:sp>
        <p:nvSpPr>
          <p:cNvPr id="4" name="Slide Number Placeholder 3"/>
          <p:cNvSpPr>
            <a:spLocks noGrp="1"/>
          </p:cNvSpPr>
          <p:nvPr>
            <p:ph type="sldNum" sz="quarter" idx="5"/>
          </p:nvPr>
        </p:nvSpPr>
        <p:spPr/>
        <p:txBody>
          <a:bodyPr/>
          <a:lstStyle/>
          <a:p>
            <a:fld id="{8DAEC444-603B-4F09-9A06-5917518DD901}" type="slidenum">
              <a:rPr lang="en-US" smtClean="0"/>
              <a:t>14</a:t>
            </a:fld>
            <a:endParaRPr lang="en-US"/>
          </a:p>
        </p:txBody>
      </p:sp>
    </p:spTree>
    <p:extLst>
      <p:ext uri="{BB962C8B-B14F-4D97-AF65-F5344CB8AC3E}">
        <p14:creationId xmlns:p14="http://schemas.microsoft.com/office/powerpoint/2010/main" val="2215335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With the plot, we’re just eyeballing what we think the relationship is.</a:t>
            </a:r>
          </a:p>
          <a:p>
            <a:r>
              <a:rPr lang="en-US" sz="1200" dirty="0"/>
              <a:t>But we can use standard residuals to determine if a cell is a source of significance.</a:t>
            </a:r>
          </a:p>
          <a:p>
            <a:endParaRPr lang="en-US" sz="1200" dirty="0"/>
          </a:p>
          <a:p>
            <a:r>
              <a:rPr lang="en-US" sz="1200" dirty="0"/>
              <a:t>As we learned in class, any cell with an adjusted residual of 2.0 or more can be considered a source for the significant result.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there are a lot of cells, an adjusted residual of 3.0 or more can be used.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Here, the light green shows the residuals higher than 2 and dark green shows the residuals of 3 or more.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can see that Convenience for 25 to 34 has residuals of 4.68, which is a strong source for the significant result. We saw this relationship in the plot.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Security and the 65-74 age group is also a strong source of the significant result, as is security and 25-34 group, both larger than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Note that Security is a source of at least moderate significance for most age groups.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Where these numbers are positive, it shows that there are more people observed here than expected</a:t>
            </a:r>
          </a:p>
          <a:p>
            <a:r>
              <a:rPr lang="en-US" dirty="0"/>
              <a:t>Where these numbers are negative, it means there are fewer people observed than expected</a:t>
            </a:r>
            <a:endParaRPr lang="en-US" sz="1200" dirty="0"/>
          </a:p>
        </p:txBody>
      </p:sp>
      <p:sp>
        <p:nvSpPr>
          <p:cNvPr id="4" name="Slide Number Placeholder 3"/>
          <p:cNvSpPr>
            <a:spLocks noGrp="1"/>
          </p:cNvSpPr>
          <p:nvPr>
            <p:ph type="sldNum" sz="quarter" idx="5"/>
          </p:nvPr>
        </p:nvSpPr>
        <p:spPr/>
        <p:txBody>
          <a:bodyPr/>
          <a:lstStyle/>
          <a:p>
            <a:fld id="{8DAEC444-603B-4F09-9A06-5917518DD901}" type="slidenum">
              <a:rPr lang="en-US" smtClean="0"/>
              <a:t>15</a:t>
            </a:fld>
            <a:endParaRPr lang="en-US"/>
          </a:p>
        </p:txBody>
      </p:sp>
    </p:spTree>
    <p:extLst>
      <p:ext uri="{BB962C8B-B14F-4D97-AF65-F5344CB8AC3E}">
        <p14:creationId xmlns:p14="http://schemas.microsoft.com/office/powerpoint/2010/main" val="3802347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using the chi square contribution table, the correspondence plot, and the standard residuals, we see some patterns and can draw the conclusion that there are strong to moderate relationships between age and what people think is important when using online services.</a:t>
            </a:r>
          </a:p>
          <a:p>
            <a:endParaRPr lang="en-US" dirty="0"/>
          </a:p>
          <a:p>
            <a:r>
              <a:rPr lang="en-US" dirty="0"/>
              <a:t>This can help us determine what messaging we may want to use when promoting City online services. We could emphasize convenience for the younger user. We could reassure our older residents that their transactions would be safe and secure. And we could clearly indicate for middle aged residents what personal data is collected and how it is used.</a:t>
            </a:r>
          </a:p>
          <a:p>
            <a:endParaRPr lang="en-US" dirty="0"/>
          </a:p>
          <a:p>
            <a:r>
              <a:rPr lang="en-US" dirty="0"/>
              <a:t>Since correspondence analysis has been effective for comparing these variables, we can do further analysis on the other variables, such as seeing if there is a relationship between gender and Priorities, or Race and how technology can improve quality of life. </a:t>
            </a:r>
          </a:p>
          <a:p>
            <a:endParaRPr lang="en-US" dirty="0"/>
          </a:p>
          <a:p>
            <a:endParaRPr lang="en-US" dirty="0"/>
          </a:p>
        </p:txBody>
      </p:sp>
      <p:sp>
        <p:nvSpPr>
          <p:cNvPr id="4" name="Slide Number Placeholder 3"/>
          <p:cNvSpPr>
            <a:spLocks noGrp="1"/>
          </p:cNvSpPr>
          <p:nvPr>
            <p:ph type="sldNum" sz="quarter" idx="5"/>
          </p:nvPr>
        </p:nvSpPr>
        <p:spPr/>
        <p:txBody>
          <a:bodyPr/>
          <a:lstStyle/>
          <a:p>
            <a:fld id="{8DAEC444-603B-4F09-9A06-5917518DD901}" type="slidenum">
              <a:rPr lang="en-US" smtClean="0"/>
              <a:t>16</a:t>
            </a:fld>
            <a:endParaRPr lang="en-US"/>
          </a:p>
        </p:txBody>
      </p:sp>
    </p:spTree>
    <p:extLst>
      <p:ext uri="{BB962C8B-B14F-4D97-AF65-F5344CB8AC3E}">
        <p14:creationId xmlns:p14="http://schemas.microsoft.com/office/powerpoint/2010/main" val="618534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In conclusion, correspondence analysis can help us identify which priorities are most closely associated with certain demographic groups, allowing policymakers and city planners to make informed decisions about how to use technology to meet the needs of their residents.</a:t>
            </a:r>
            <a:endParaRPr lang="en-US" dirty="0"/>
          </a:p>
          <a:p>
            <a:endParaRPr lang="en-US" dirty="0"/>
          </a:p>
          <a:p>
            <a:r>
              <a:rPr lang="en-US" dirty="0"/>
              <a:t>Thank you!</a:t>
            </a:r>
          </a:p>
        </p:txBody>
      </p:sp>
      <p:sp>
        <p:nvSpPr>
          <p:cNvPr id="4" name="Slide Number Placeholder 3"/>
          <p:cNvSpPr>
            <a:spLocks noGrp="1"/>
          </p:cNvSpPr>
          <p:nvPr>
            <p:ph type="sldNum" sz="quarter" idx="10"/>
          </p:nvPr>
        </p:nvSpPr>
        <p:spPr/>
        <p:txBody>
          <a:bodyPr/>
          <a:lstStyle/>
          <a:p>
            <a:fld id="{8DAEC444-603B-4F09-9A06-5917518DD901}" type="slidenum">
              <a:rPr lang="en-US" smtClean="0"/>
              <a:t>17</a:t>
            </a:fld>
            <a:endParaRPr lang="en-US"/>
          </a:p>
        </p:txBody>
      </p:sp>
    </p:spTree>
    <p:extLst>
      <p:ext uri="{BB962C8B-B14F-4D97-AF65-F5344CB8AC3E}">
        <p14:creationId xmlns:p14="http://schemas.microsoft.com/office/powerpoint/2010/main" val="227846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2022, the City of San Antonio Office of Innovation launched the Smart Cities Priority Development survey.</a:t>
            </a:r>
          </a:p>
          <a:p>
            <a:pPr marL="0" inden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“Smart cities” refers to how communities use technology in innovative ways to solve problems.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None/>
            </a:pPr>
            <a:r>
              <a:rPr lang="en-US" dirty="0"/>
              <a:t>The survey will help the Office of Innovation better understand resident priorities and concerns when it comes to using data, technology, and innovation for public services. </a:t>
            </a:r>
          </a:p>
          <a:p>
            <a:pPr marL="0" indent="0">
              <a:buNone/>
            </a:pPr>
            <a:endParaRPr lang="en-US" dirty="0"/>
          </a:p>
          <a:p>
            <a:pPr marL="0" indent="0">
              <a:buNone/>
            </a:pPr>
            <a:r>
              <a:rPr lang="en-US" dirty="0"/>
              <a:t>The goal of this analysis is to identify any patterns and relationships between different variables such as resident demographics and priorities.</a:t>
            </a:r>
          </a:p>
          <a:p>
            <a:endParaRPr lang="en-US" dirty="0"/>
          </a:p>
        </p:txBody>
      </p:sp>
      <p:sp>
        <p:nvSpPr>
          <p:cNvPr id="4" name="Slide Number Placeholder 3"/>
          <p:cNvSpPr>
            <a:spLocks noGrp="1"/>
          </p:cNvSpPr>
          <p:nvPr>
            <p:ph type="sldNum" sz="quarter" idx="5"/>
          </p:nvPr>
        </p:nvSpPr>
        <p:spPr/>
        <p:txBody>
          <a:bodyPr/>
          <a:lstStyle/>
          <a:p>
            <a:fld id="{8DAEC444-603B-4F09-9A06-5917518DD901}" type="slidenum">
              <a:rPr lang="en-US" smtClean="0"/>
              <a:t>2</a:t>
            </a:fld>
            <a:endParaRPr lang="en-US"/>
          </a:p>
        </p:txBody>
      </p:sp>
    </p:spTree>
    <p:extLst>
      <p:ext uri="{BB962C8B-B14F-4D97-AF65-F5344CB8AC3E}">
        <p14:creationId xmlns:p14="http://schemas.microsoft.com/office/powerpoint/2010/main" val="3860919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survey asked several demographic questions, including age, gender, race and council district.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were also a number of questions regarding what public services should be prioritized, how technology can improve quality of life, and concerns residents had about using online services.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 of responses were categorical choices.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this analysis, I chose to explore if there was a relationship between age and what is important when using City services online.</a:t>
            </a:r>
          </a:p>
        </p:txBody>
      </p:sp>
      <p:sp>
        <p:nvSpPr>
          <p:cNvPr id="4" name="Slide Number Placeholder 3"/>
          <p:cNvSpPr>
            <a:spLocks noGrp="1"/>
          </p:cNvSpPr>
          <p:nvPr>
            <p:ph type="sldNum" sz="quarter" idx="5"/>
          </p:nvPr>
        </p:nvSpPr>
        <p:spPr/>
        <p:txBody>
          <a:bodyPr/>
          <a:lstStyle/>
          <a:p>
            <a:fld id="{8DAEC444-603B-4F09-9A06-5917518DD901}" type="slidenum">
              <a:rPr lang="en-US" smtClean="0"/>
              <a:t>3</a:t>
            </a:fld>
            <a:endParaRPr lang="en-US"/>
          </a:p>
        </p:txBody>
      </p:sp>
    </p:spTree>
    <p:extLst>
      <p:ext uri="{BB962C8B-B14F-4D97-AF65-F5344CB8AC3E}">
        <p14:creationId xmlns:p14="http://schemas.microsoft.com/office/powerpoint/2010/main" val="1726900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1846 responses to the survey.</a:t>
            </a:r>
          </a:p>
          <a:p>
            <a:r>
              <a:rPr lang="en-US" dirty="0"/>
              <a:t>Here is a sample of the cleaned data.</a:t>
            </a:r>
          </a:p>
          <a:p>
            <a:endParaRPr lang="en-US" dirty="0"/>
          </a:p>
          <a:p>
            <a:r>
              <a:rPr lang="en-US" dirty="0"/>
              <a:t>As you can see, there is a lot of missing responses. This is very common with surveys, since respondents don’t always answer questions if they aren’t required. </a:t>
            </a:r>
          </a:p>
        </p:txBody>
      </p:sp>
      <p:sp>
        <p:nvSpPr>
          <p:cNvPr id="4" name="Slide Number Placeholder 3"/>
          <p:cNvSpPr>
            <a:spLocks noGrp="1"/>
          </p:cNvSpPr>
          <p:nvPr>
            <p:ph type="sldNum" sz="quarter" idx="5"/>
          </p:nvPr>
        </p:nvSpPr>
        <p:spPr/>
        <p:txBody>
          <a:bodyPr/>
          <a:lstStyle/>
          <a:p>
            <a:fld id="{8DAEC444-603B-4F09-9A06-5917518DD901}" type="slidenum">
              <a:rPr lang="en-US" smtClean="0"/>
              <a:t>4</a:t>
            </a:fld>
            <a:endParaRPr lang="en-US"/>
          </a:p>
        </p:txBody>
      </p:sp>
    </p:spTree>
    <p:extLst>
      <p:ext uri="{BB962C8B-B14F-4D97-AF65-F5344CB8AC3E}">
        <p14:creationId xmlns:p14="http://schemas.microsoft.com/office/powerpoint/2010/main" val="3583540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Respondents were asked to select their age range from eight levels.</a:t>
            </a:r>
          </a:p>
          <a:p>
            <a:r>
              <a:rPr lang="en-US" dirty="0"/>
              <a:t>There were 1366 responses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Responses followed a relatively normal distribution.</a:t>
            </a:r>
          </a:p>
          <a:p>
            <a:endParaRPr lang="en-US" dirty="0"/>
          </a:p>
        </p:txBody>
      </p:sp>
      <p:sp>
        <p:nvSpPr>
          <p:cNvPr id="4" name="Slide Number Placeholder 3"/>
          <p:cNvSpPr>
            <a:spLocks noGrp="1"/>
          </p:cNvSpPr>
          <p:nvPr>
            <p:ph type="sldNum" sz="quarter" idx="5"/>
          </p:nvPr>
        </p:nvSpPr>
        <p:spPr/>
        <p:txBody>
          <a:bodyPr/>
          <a:lstStyle/>
          <a:p>
            <a:fld id="{8DAEC444-603B-4F09-9A06-5917518DD901}" type="slidenum">
              <a:rPr lang="en-US" smtClean="0"/>
              <a:t>5</a:t>
            </a:fld>
            <a:endParaRPr lang="en-US"/>
          </a:p>
        </p:txBody>
      </p:sp>
    </p:spTree>
    <p:extLst>
      <p:ext uri="{BB962C8B-B14F-4D97-AF65-F5344CB8AC3E}">
        <p14:creationId xmlns:p14="http://schemas.microsoft.com/office/powerpoint/2010/main" val="2905679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Respondents were asked to choose if privacy, convenience or security was most important when using City services online.</a:t>
            </a:r>
          </a:p>
          <a:p>
            <a:r>
              <a:rPr lang="en-US" dirty="0"/>
              <a:t>Out of the 1662 responses to this question, security was selected most, followed by convenience, and then privacy.</a:t>
            </a:r>
          </a:p>
          <a:p>
            <a:endParaRPr lang="en-US" dirty="0"/>
          </a:p>
          <a:p>
            <a:endParaRPr lang="en-US" dirty="0"/>
          </a:p>
        </p:txBody>
      </p:sp>
      <p:sp>
        <p:nvSpPr>
          <p:cNvPr id="4" name="Slide Number Placeholder 3"/>
          <p:cNvSpPr>
            <a:spLocks noGrp="1"/>
          </p:cNvSpPr>
          <p:nvPr>
            <p:ph type="sldNum" sz="quarter" idx="5"/>
          </p:nvPr>
        </p:nvSpPr>
        <p:spPr/>
        <p:txBody>
          <a:bodyPr/>
          <a:lstStyle/>
          <a:p>
            <a:fld id="{8DAEC444-603B-4F09-9A06-5917518DD901}" type="slidenum">
              <a:rPr lang="en-US" smtClean="0"/>
              <a:t>6</a:t>
            </a:fld>
            <a:endParaRPr lang="en-US"/>
          </a:p>
        </p:txBody>
      </p:sp>
    </p:spTree>
    <p:extLst>
      <p:ext uri="{BB962C8B-B14F-4D97-AF65-F5344CB8AC3E}">
        <p14:creationId xmlns:p14="http://schemas.microsoft.com/office/powerpoint/2010/main" val="1557363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Cambria" panose="02040503050406030204" pitchFamily="18" charset="0"/>
              </a:rPr>
              <a:t>Since this survey collected data on multiple categorical variables, correspondence analysis was a good choice for examining </a:t>
            </a:r>
            <a:r>
              <a:rPr lang="en-US" b="0" i="0" dirty="0">
                <a:solidFill>
                  <a:srgbClr val="000000"/>
                </a:solidFill>
                <a:effectLst/>
                <a:latin typeface="benton-sans"/>
              </a:rPr>
              <a:t>relative relationships between my two variables Age and Importance_Using_Online. </a:t>
            </a:r>
          </a:p>
          <a:p>
            <a:endParaRPr lang="en-US" b="0" i="0" dirty="0">
              <a:solidFill>
                <a:srgbClr val="000000"/>
              </a:solidFill>
              <a:effectLst/>
              <a:latin typeface="benton-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Like any statistical method, correspondence analysis relies on certain assumptions to be valid.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First, the variables must be nominal or categorical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categories in each variable should be independent of each 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sample size should be sufficient for each category of the variables.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And for this method, there is no assumption of distribution normality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 ran the correspondence analysis in SAS and in R, because SAS outputs better tables, but R produces better plots.</a:t>
            </a:r>
          </a:p>
        </p:txBody>
      </p:sp>
      <p:sp>
        <p:nvSpPr>
          <p:cNvPr id="4" name="Slide Number Placeholder 3"/>
          <p:cNvSpPr>
            <a:spLocks noGrp="1"/>
          </p:cNvSpPr>
          <p:nvPr>
            <p:ph type="sldNum" sz="quarter" idx="5"/>
          </p:nvPr>
        </p:nvSpPr>
        <p:spPr/>
        <p:txBody>
          <a:bodyPr/>
          <a:lstStyle/>
          <a:p>
            <a:fld id="{8DAEC444-603B-4F09-9A06-5917518DD901}" type="slidenum">
              <a:rPr lang="en-US" smtClean="0"/>
              <a:t>7</a:t>
            </a:fld>
            <a:endParaRPr lang="en-US"/>
          </a:p>
        </p:txBody>
      </p:sp>
    </p:spTree>
    <p:extLst>
      <p:ext uri="{BB962C8B-B14F-4D97-AF65-F5344CB8AC3E}">
        <p14:creationId xmlns:p14="http://schemas.microsoft.com/office/powerpoint/2010/main" val="4158280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contingency tables for observed and expected.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You’ll notice the total is 1354, which was the number of observations where respondents answered both the Age and the Importance_Using_Online question. Correspondence analysis uses listwise deletion – that is, an observation is dropped from the analysis if it has a missing value in at least one of the specified variables.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DAEC444-603B-4F09-9A06-5917518DD901}" type="slidenum">
              <a:rPr lang="en-US" smtClean="0"/>
              <a:t>8</a:t>
            </a:fld>
            <a:endParaRPr lang="en-US"/>
          </a:p>
        </p:txBody>
      </p:sp>
    </p:spTree>
    <p:extLst>
      <p:ext uri="{BB962C8B-B14F-4D97-AF65-F5344CB8AC3E}">
        <p14:creationId xmlns:p14="http://schemas.microsoft.com/office/powerpoint/2010/main" val="2205715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table showing the chi square contribution for each cell in the contingency table.</a:t>
            </a:r>
          </a:p>
          <a:p>
            <a:endParaRPr lang="en-US" dirty="0"/>
          </a:p>
          <a:p>
            <a:r>
              <a:rPr lang="en-US" dirty="0"/>
              <a:t>The cell that contributes most to the total chi square is Convenience for 25-34 year </a:t>
            </a:r>
            <a:r>
              <a:rPr lang="en-US" dirty="0" err="1"/>
              <a:t>olds</a:t>
            </a:r>
            <a:r>
              <a:rPr lang="en-US" dirty="0"/>
              <a:t> at 11.078. </a:t>
            </a:r>
          </a:p>
          <a:p>
            <a:r>
              <a:rPr lang="en-US" dirty="0"/>
              <a:t>Other cells that have high contribution is 65 to 74 and Security, 25-34 and Security, and 35 to 44 and privacy.</a:t>
            </a:r>
          </a:p>
          <a:p>
            <a:endParaRPr lang="en-US" dirty="0"/>
          </a:p>
          <a:p>
            <a:r>
              <a:rPr lang="en-US" dirty="0"/>
              <a:t>The cell that contributes the least is Convenience for 75 year </a:t>
            </a:r>
            <a:r>
              <a:rPr lang="en-US" dirty="0" err="1"/>
              <a:t>olds</a:t>
            </a:r>
            <a:r>
              <a:rPr lang="en-US" dirty="0"/>
              <a:t>, which is very low at 0.0002</a:t>
            </a:r>
          </a:p>
        </p:txBody>
      </p:sp>
      <p:sp>
        <p:nvSpPr>
          <p:cNvPr id="4" name="Slide Number Placeholder 3"/>
          <p:cNvSpPr>
            <a:spLocks noGrp="1"/>
          </p:cNvSpPr>
          <p:nvPr>
            <p:ph type="sldNum" sz="quarter" idx="5"/>
          </p:nvPr>
        </p:nvSpPr>
        <p:spPr/>
        <p:txBody>
          <a:bodyPr/>
          <a:lstStyle/>
          <a:p>
            <a:fld id="{8DAEC444-603B-4F09-9A06-5917518DD901}" type="slidenum">
              <a:rPr lang="en-US" smtClean="0"/>
              <a:t>9</a:t>
            </a:fld>
            <a:endParaRPr lang="en-US"/>
          </a:p>
        </p:txBody>
      </p:sp>
    </p:spTree>
    <p:extLst>
      <p:ext uri="{BB962C8B-B14F-4D97-AF65-F5344CB8AC3E}">
        <p14:creationId xmlns:p14="http://schemas.microsoft.com/office/powerpoint/2010/main" val="2938149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1/15/2025</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1/15/2025</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1/15/2025</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1/15/2025</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1/15/2025</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1/15/2025</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1/15/2025</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1/15/2025</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1/15/2025</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1/15/2025</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6.tmp"/><Relationship Id="rId4" Type="http://schemas.openxmlformats.org/officeDocument/2006/relationships/image" Target="../media/image11.tmp"/></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9.tmp"/><Relationship Id="rId5" Type="http://schemas.openxmlformats.org/officeDocument/2006/relationships/image" Target="../media/image8.tmp"/><Relationship Id="rId4" Type="http://schemas.openxmlformats.org/officeDocument/2006/relationships/image" Target="../media/image7.tmp"/></Relationships>
</file>

<file path=ppt/slides/_rels/slide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engineering drawing in the background">
            <a:extLst>
              <a:ext uri="{FF2B5EF4-FFF2-40B4-BE49-F238E27FC236}">
                <a16:creationId xmlns:a16="http://schemas.microsoft.com/office/drawing/2014/main" id="{6F4DC467-1799-4087-B280-6AAC90A6EA62}"/>
              </a:ext>
            </a:extLst>
          </p:cNvPr>
          <p:cNvPicPr>
            <a:picLocks noChangeAspect="1"/>
          </p:cNvPicPr>
          <p:nvPr/>
        </p:nvPicPr>
        <p:blipFill rotWithShape="1">
          <a:blip r:embed="rId3">
            <a:extLst>
              <a:ext uri="{28A0092B-C50C-407E-A947-70E740481C1C}">
                <a14:useLocalDpi xmlns:a14="http://schemas.microsoft.com/office/drawing/2010/main" val="0"/>
              </a:ext>
            </a:extLst>
          </a:blip>
          <a:stretch/>
        </p:blipFill>
        <p:spPr>
          <a:xfrm>
            <a:off x="1518" y="0"/>
            <a:ext cx="12188976" cy="6858014"/>
          </a:xfrm>
          <a:prstGeom prst="rect">
            <a:avLst/>
          </a:prstGeom>
        </p:spPr>
      </p:pic>
      <p:sp>
        <p:nvSpPr>
          <p:cNvPr id="5" name="Rectangle 4">
            <a:extLst>
              <a:ext uri="{FF2B5EF4-FFF2-40B4-BE49-F238E27FC236}">
                <a16:creationId xmlns:a16="http://schemas.microsoft.com/office/drawing/2014/main" id="{462C3436-B94F-4AA3-930B-1EF0E825F886}"/>
              </a:ext>
              <a:ext uri="{C183D7F6-B498-43B3-948B-1728B52AA6E4}">
                <adec:decorative xmlns:adec="http://schemas.microsoft.com/office/drawing/2017/decorative" val="1"/>
              </a:ext>
            </a:extLst>
          </p:cNvPr>
          <p:cNvSpPr/>
          <p:nvPr/>
        </p:nvSpPr>
        <p:spPr>
          <a:xfrm>
            <a:off x="0" y="3886200"/>
            <a:ext cx="12188976" cy="2590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noAutofit/>
          </a:bodyPr>
          <a:lstStyle/>
          <a:p>
            <a:r>
              <a:rPr lang="en-US" sz="4000" dirty="0"/>
              <a:t>Correspondence Analysis:</a:t>
            </a:r>
            <a:br>
              <a:rPr lang="en-US" sz="4000" dirty="0"/>
            </a:br>
            <a:r>
              <a:rPr lang="en-US" sz="4000" dirty="0"/>
              <a:t>Smart City Priority Development Survey</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B610-93C6-4338-AD41-ACEB841D4DEB}"/>
              </a:ext>
            </a:extLst>
          </p:cNvPr>
          <p:cNvSpPr>
            <a:spLocks noGrp="1"/>
          </p:cNvSpPr>
          <p:nvPr>
            <p:ph type="title"/>
          </p:nvPr>
        </p:nvSpPr>
        <p:spPr>
          <a:xfrm>
            <a:off x="838200" y="365126"/>
            <a:ext cx="3048000" cy="1145224"/>
          </a:xfrm>
        </p:spPr>
        <p:txBody>
          <a:bodyPr/>
          <a:lstStyle/>
          <a:p>
            <a:r>
              <a:rPr lang="en-US" dirty="0"/>
              <a:t>Chi-Square</a:t>
            </a:r>
          </a:p>
        </p:txBody>
      </p:sp>
      <p:pic>
        <p:nvPicPr>
          <p:cNvPr id="4" name="Picture 3" descr="Table&#10;&#10;Description automatically generated">
            <a:extLst>
              <a:ext uri="{FF2B5EF4-FFF2-40B4-BE49-F238E27FC236}">
                <a16:creationId xmlns:a16="http://schemas.microsoft.com/office/drawing/2014/main" id="{A3CAB05B-BC6D-446E-A3BE-0764885FAD33}"/>
              </a:ext>
            </a:extLst>
          </p:cNvPr>
          <p:cNvPicPr>
            <a:picLocks noChangeAspect="1"/>
          </p:cNvPicPr>
          <p:nvPr/>
        </p:nvPicPr>
        <p:blipFill rotWithShape="1">
          <a:blip r:embed="rId3">
            <a:extLst>
              <a:ext uri="{28A0092B-C50C-407E-A947-70E740481C1C}">
                <a14:useLocalDpi xmlns:a14="http://schemas.microsoft.com/office/drawing/2010/main" val="0"/>
              </a:ext>
            </a:extLst>
          </a:blip>
          <a:srcRect l="3701" t="11483" r="3681" b="2094"/>
          <a:stretch/>
        </p:blipFill>
        <p:spPr>
          <a:xfrm>
            <a:off x="3314700" y="1676400"/>
            <a:ext cx="5562600" cy="4446891"/>
          </a:xfrm>
          <a:prstGeom prst="rect">
            <a:avLst/>
          </a:prstGeom>
        </p:spPr>
      </p:pic>
    </p:spTree>
    <p:extLst>
      <p:ext uri="{BB962C8B-B14F-4D97-AF65-F5344CB8AC3E}">
        <p14:creationId xmlns:p14="http://schemas.microsoft.com/office/powerpoint/2010/main" val="373845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B610-93C6-4338-AD41-ACEB841D4DEB}"/>
              </a:ext>
            </a:extLst>
          </p:cNvPr>
          <p:cNvSpPr>
            <a:spLocks noGrp="1"/>
          </p:cNvSpPr>
          <p:nvPr>
            <p:ph type="title"/>
          </p:nvPr>
        </p:nvSpPr>
        <p:spPr>
          <a:xfrm>
            <a:off x="838200" y="365126"/>
            <a:ext cx="10210800" cy="1145224"/>
          </a:xfrm>
        </p:spPr>
        <p:txBody>
          <a:bodyPr>
            <a:normAutofit/>
          </a:bodyPr>
          <a:lstStyle/>
          <a:p>
            <a:r>
              <a:rPr lang="en-US" dirty="0"/>
              <a:t>Summary Statistics for Row Points</a:t>
            </a:r>
          </a:p>
        </p:txBody>
      </p:sp>
      <p:pic>
        <p:nvPicPr>
          <p:cNvPr id="6" name="Picture 5" descr="Table&#10;&#10;Description automatically generated">
            <a:extLst>
              <a:ext uri="{FF2B5EF4-FFF2-40B4-BE49-F238E27FC236}">
                <a16:creationId xmlns:a16="http://schemas.microsoft.com/office/drawing/2014/main" id="{FBC875F0-C45F-470B-9CD7-AEE8BA5E3E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9049" y="2209800"/>
            <a:ext cx="5453902" cy="3039881"/>
          </a:xfrm>
          <a:prstGeom prst="rect">
            <a:avLst/>
          </a:prstGeom>
        </p:spPr>
      </p:pic>
    </p:spTree>
    <p:extLst>
      <p:ext uri="{BB962C8B-B14F-4D97-AF65-F5344CB8AC3E}">
        <p14:creationId xmlns:p14="http://schemas.microsoft.com/office/powerpoint/2010/main" val="71696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B610-93C6-4338-AD41-ACEB841D4DEB}"/>
              </a:ext>
            </a:extLst>
          </p:cNvPr>
          <p:cNvSpPr>
            <a:spLocks noGrp="1"/>
          </p:cNvSpPr>
          <p:nvPr>
            <p:ph type="title"/>
          </p:nvPr>
        </p:nvSpPr>
        <p:spPr>
          <a:xfrm>
            <a:off x="838200" y="365126"/>
            <a:ext cx="10210800" cy="1145224"/>
          </a:xfrm>
        </p:spPr>
        <p:txBody>
          <a:bodyPr>
            <a:normAutofit/>
          </a:bodyPr>
          <a:lstStyle/>
          <a:p>
            <a:r>
              <a:rPr lang="en-US" dirty="0"/>
              <a:t>Summary Statistics for Column Points</a:t>
            </a:r>
          </a:p>
        </p:txBody>
      </p:sp>
      <p:pic>
        <p:nvPicPr>
          <p:cNvPr id="8" name="Picture 7" descr="Table&#10;&#10;Description automatically generated">
            <a:extLst>
              <a:ext uri="{FF2B5EF4-FFF2-40B4-BE49-F238E27FC236}">
                <a16:creationId xmlns:a16="http://schemas.microsoft.com/office/drawing/2014/main" id="{5C210EB9-FD22-4618-8786-14D1A58396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8095" y="1752600"/>
            <a:ext cx="3571009" cy="4595874"/>
          </a:xfrm>
          <a:prstGeom prst="rect">
            <a:avLst/>
          </a:prstGeom>
        </p:spPr>
      </p:pic>
    </p:spTree>
    <p:extLst>
      <p:ext uri="{BB962C8B-B14F-4D97-AF65-F5344CB8AC3E}">
        <p14:creationId xmlns:p14="http://schemas.microsoft.com/office/powerpoint/2010/main" val="200816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59FFD1E-92A3-42D6-A299-4D826CF8D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7730"/>
            <a:ext cx="10972800" cy="62425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EA53A7A-264C-4A1C-B9A9-4D45DDF2BAAC}"/>
              </a:ext>
            </a:extLst>
          </p:cNvPr>
          <p:cNvSpPr>
            <a:spLocks noGrp="1"/>
          </p:cNvSpPr>
          <p:nvPr>
            <p:ph type="title" idx="4294967295"/>
          </p:nvPr>
        </p:nvSpPr>
        <p:spPr>
          <a:xfrm>
            <a:off x="609600" y="307730"/>
            <a:ext cx="10515600" cy="473074"/>
          </a:xfrm>
        </p:spPr>
        <p:txBody>
          <a:bodyPr>
            <a:normAutofit fontScale="90000"/>
          </a:bodyPr>
          <a:lstStyle/>
          <a:p>
            <a:r>
              <a:rPr lang="en-US" dirty="0"/>
              <a:t>Correspondence Analysis Plot</a:t>
            </a:r>
          </a:p>
        </p:txBody>
      </p:sp>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F656E4-9917-448E-A67E-F9B27D01A6ED}"/>
              </a:ext>
            </a:extLst>
          </p:cNvPr>
          <p:cNvSpPr>
            <a:spLocks noGrp="1"/>
          </p:cNvSpPr>
          <p:nvPr>
            <p:ph type="title" idx="4294967295"/>
          </p:nvPr>
        </p:nvSpPr>
        <p:spPr/>
        <p:txBody>
          <a:bodyPr/>
          <a:lstStyle/>
          <a:p>
            <a:r>
              <a:rPr lang="en-US" dirty="0"/>
              <a:t>Correspondence Analysis Plot with highlights</a:t>
            </a:r>
          </a:p>
        </p:txBody>
      </p:sp>
      <p:grpSp>
        <p:nvGrpSpPr>
          <p:cNvPr id="2" name="Group 1">
            <a:extLst>
              <a:ext uri="{FF2B5EF4-FFF2-40B4-BE49-F238E27FC236}">
                <a16:creationId xmlns:a16="http://schemas.microsoft.com/office/drawing/2014/main" id="{EBDFD0D0-D89B-43AE-B6BF-487FF0F5C6A4}"/>
              </a:ext>
            </a:extLst>
          </p:cNvPr>
          <p:cNvGrpSpPr/>
          <p:nvPr/>
        </p:nvGrpSpPr>
        <p:grpSpPr>
          <a:xfrm>
            <a:off x="609600" y="307730"/>
            <a:ext cx="10972800" cy="6242539"/>
            <a:chOff x="609600" y="307730"/>
            <a:chExt cx="10972800" cy="6242539"/>
          </a:xfrm>
        </p:grpSpPr>
        <p:pic>
          <p:nvPicPr>
            <p:cNvPr id="4098" name="Picture 2">
              <a:extLst>
                <a:ext uri="{FF2B5EF4-FFF2-40B4-BE49-F238E27FC236}">
                  <a16:creationId xmlns:a16="http://schemas.microsoft.com/office/drawing/2014/main" id="{759FFD1E-92A3-42D6-A299-4D826CF8D8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7730"/>
              <a:ext cx="10972800" cy="624253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2FA6DB3F-100D-46C8-A3CC-3D6CE45F00EE}"/>
                </a:ext>
              </a:extLst>
            </p:cNvPr>
            <p:cNvCxnSpPr/>
            <p:nvPr/>
          </p:nvCxnSpPr>
          <p:spPr>
            <a:xfrm flipH="1" flipV="1">
              <a:off x="2743200" y="1219200"/>
              <a:ext cx="2667000" cy="1981200"/>
            </a:xfrm>
            <a:prstGeom prst="line">
              <a:avLst/>
            </a:prstGeom>
            <a:ln w="19050"/>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815A850E-77FE-48ED-996F-EC23B3687C5F}"/>
                </a:ext>
              </a:extLst>
            </p:cNvPr>
            <p:cNvCxnSpPr>
              <a:cxnSpLocks/>
            </p:cNvCxnSpPr>
            <p:nvPr/>
          </p:nvCxnSpPr>
          <p:spPr>
            <a:xfrm flipH="1" flipV="1">
              <a:off x="3124200" y="1676400"/>
              <a:ext cx="2286000" cy="1524000"/>
            </a:xfrm>
            <a:prstGeom prst="line">
              <a:avLst/>
            </a:prstGeom>
            <a:ln w="19050"/>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09F7E0FC-99BF-47F3-9565-4E5C6C85C021}"/>
                </a:ext>
              </a:extLst>
            </p:cNvPr>
            <p:cNvSpPr/>
            <p:nvPr/>
          </p:nvSpPr>
          <p:spPr>
            <a:xfrm>
              <a:off x="2247106" y="556983"/>
              <a:ext cx="2782094" cy="1348017"/>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454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78AE-CC62-4015-90BB-DDE267A46FB9}"/>
              </a:ext>
            </a:extLst>
          </p:cNvPr>
          <p:cNvSpPr>
            <a:spLocks noGrp="1"/>
          </p:cNvSpPr>
          <p:nvPr>
            <p:ph type="title" idx="4294967295"/>
          </p:nvPr>
        </p:nvSpPr>
        <p:spPr>
          <a:xfrm>
            <a:off x="3489656" y="609600"/>
            <a:ext cx="5410200" cy="1145224"/>
          </a:xfrm>
        </p:spPr>
        <p:txBody>
          <a:bodyPr/>
          <a:lstStyle/>
          <a:p>
            <a:r>
              <a:rPr lang="en-US" dirty="0"/>
              <a:t>Table</a:t>
            </a:r>
            <a:r>
              <a:rPr lang="en-US" baseline="0" dirty="0"/>
              <a:t> of Importance</a:t>
            </a:r>
            <a:endParaRPr lang="en-US" dirty="0"/>
          </a:p>
        </p:txBody>
      </p:sp>
      <p:pic>
        <p:nvPicPr>
          <p:cNvPr id="5" name="Picture 4" descr="Table&#10;&#10;Description automatically generated">
            <a:extLst>
              <a:ext uri="{FF2B5EF4-FFF2-40B4-BE49-F238E27FC236}">
                <a16:creationId xmlns:a16="http://schemas.microsoft.com/office/drawing/2014/main" id="{3794CCDC-D3EB-404D-A086-D6BB4A39E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9656" y="207577"/>
            <a:ext cx="5212687" cy="6442846"/>
          </a:xfrm>
          <a:prstGeom prst="rect">
            <a:avLst/>
          </a:prstGeom>
        </p:spPr>
      </p:pic>
    </p:spTree>
    <p:extLst>
      <p:ext uri="{BB962C8B-B14F-4D97-AF65-F5344CB8AC3E}">
        <p14:creationId xmlns:p14="http://schemas.microsoft.com/office/powerpoint/2010/main" val="359547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B929-76AF-4394-BF92-F14B9A4036B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14F5B09-2E6F-4414-849B-D657E92A62D9}"/>
              </a:ext>
            </a:extLst>
          </p:cNvPr>
          <p:cNvSpPr>
            <a:spLocks noGrp="1"/>
          </p:cNvSpPr>
          <p:nvPr>
            <p:ph sz="half" idx="2"/>
          </p:nvPr>
        </p:nvSpPr>
        <p:spPr>
          <a:xfrm>
            <a:off x="838200" y="1697057"/>
            <a:ext cx="5029200" cy="3675063"/>
          </a:xfrm>
        </p:spPr>
        <p:txBody>
          <a:bodyPr/>
          <a:lstStyle/>
          <a:p>
            <a:r>
              <a:rPr lang="en-US" dirty="0"/>
              <a:t>Convenience and Age 25-34</a:t>
            </a:r>
          </a:p>
          <a:p>
            <a:r>
              <a:rPr lang="en-US" dirty="0"/>
              <a:t>Security and Age 65-74</a:t>
            </a:r>
          </a:p>
          <a:p>
            <a:r>
              <a:rPr lang="en-US" dirty="0"/>
              <a:t>Privacy and Age 35-44</a:t>
            </a:r>
          </a:p>
          <a:p>
            <a:r>
              <a:rPr lang="en-US" dirty="0"/>
              <a:t>Security and Age 25-34</a:t>
            </a:r>
          </a:p>
          <a:p>
            <a:r>
              <a:rPr lang="en-US" dirty="0"/>
              <a:t>Privacy and Age 65-74</a:t>
            </a:r>
          </a:p>
          <a:p>
            <a:endParaRPr lang="en-US" dirty="0"/>
          </a:p>
          <a:p>
            <a:endParaRPr lang="en-US" dirty="0"/>
          </a:p>
          <a:p>
            <a:endParaRPr lang="en-US" dirty="0"/>
          </a:p>
        </p:txBody>
      </p:sp>
      <p:pic>
        <p:nvPicPr>
          <p:cNvPr id="8" name="Picture 2">
            <a:extLst>
              <a:ext uri="{FF2B5EF4-FFF2-40B4-BE49-F238E27FC236}">
                <a16:creationId xmlns:a16="http://schemas.microsoft.com/office/drawing/2014/main" id="{75E3D440-9687-4044-9738-8C46ACF03A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8607" y="3612159"/>
            <a:ext cx="5181600" cy="29478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able&#10;&#10;Description automatically generated">
            <a:extLst>
              <a:ext uri="{FF2B5EF4-FFF2-40B4-BE49-F238E27FC236}">
                <a16:creationId xmlns:a16="http://schemas.microsoft.com/office/drawing/2014/main" id="{6273F33C-7BF0-46BE-951C-6FA088E5ED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1" y="723865"/>
            <a:ext cx="5029200" cy="2527765"/>
          </a:xfrm>
          <a:prstGeom prst="rect">
            <a:avLst/>
          </a:prstGeom>
        </p:spPr>
      </p:pic>
      <p:pic>
        <p:nvPicPr>
          <p:cNvPr id="7" name="Picture 6" descr="Table&#10;&#10;Description automatically generated">
            <a:extLst>
              <a:ext uri="{FF2B5EF4-FFF2-40B4-BE49-F238E27FC236}">
                <a16:creationId xmlns:a16="http://schemas.microsoft.com/office/drawing/2014/main" id="{74593099-B03C-43B0-B952-DE945E04E89B}"/>
              </a:ext>
            </a:extLst>
          </p:cNvPr>
          <p:cNvPicPr>
            <a:picLocks noChangeAspect="1"/>
          </p:cNvPicPr>
          <p:nvPr/>
        </p:nvPicPr>
        <p:blipFill rotWithShape="1">
          <a:blip r:embed="rId5">
            <a:extLst>
              <a:ext uri="{28A0092B-C50C-407E-A947-70E740481C1C}">
                <a14:useLocalDpi xmlns:a14="http://schemas.microsoft.com/office/drawing/2010/main" val="0"/>
              </a:ext>
            </a:extLst>
          </a:blip>
          <a:srcRect t="3874" r="33920"/>
          <a:stretch/>
        </p:blipFill>
        <p:spPr>
          <a:xfrm>
            <a:off x="9296401" y="152399"/>
            <a:ext cx="2627615" cy="4724401"/>
          </a:xfrm>
          <a:prstGeom prst="rect">
            <a:avLst/>
          </a:prstGeom>
        </p:spPr>
      </p:pic>
    </p:spTree>
    <p:extLst>
      <p:ext uri="{BB962C8B-B14F-4D97-AF65-F5344CB8AC3E}">
        <p14:creationId xmlns:p14="http://schemas.microsoft.com/office/powerpoint/2010/main" val="192069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dirty="0"/>
              <a:t>Thank you!</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91773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Business Challenge</a:t>
            </a:r>
          </a:p>
        </p:txBody>
      </p:sp>
      <p:sp>
        <p:nvSpPr>
          <p:cNvPr id="3" name="Content Placeholder 2">
            <a:extLst>
              <a:ext uri="{FF2B5EF4-FFF2-40B4-BE49-F238E27FC236}">
                <a16:creationId xmlns:a16="http://schemas.microsoft.com/office/drawing/2014/main" id="{70F4C60D-E6A1-4C51-B8EC-87EA6BD9AC8A}"/>
              </a:ext>
            </a:extLst>
          </p:cNvPr>
          <p:cNvSpPr>
            <a:spLocks noGrp="1"/>
          </p:cNvSpPr>
          <p:nvPr>
            <p:ph idx="1"/>
          </p:nvPr>
        </p:nvSpPr>
        <p:spPr>
          <a:xfrm>
            <a:off x="838200" y="1825625"/>
            <a:ext cx="7924800" cy="4351338"/>
          </a:xfrm>
        </p:spPr>
        <p:txBody>
          <a:bodyPr>
            <a:normAutofit/>
          </a:bodyPr>
          <a:lstStyle/>
          <a:p>
            <a:pPr marL="0" indent="0">
              <a:buNone/>
            </a:pPr>
            <a:r>
              <a:rPr lang="en-US" sz="2800" dirty="0"/>
              <a:t>Can we identify patterns and relationships between resident demographics and how they feel about how technology should use to solve problems in our communities?</a:t>
            </a:r>
          </a:p>
          <a:p>
            <a:pPr marL="0" indent="0">
              <a:buNone/>
            </a:pPr>
            <a:endParaRPr lang="en-US" sz="2800" dirty="0"/>
          </a:p>
        </p:txBody>
      </p:sp>
      <p:pic>
        <p:nvPicPr>
          <p:cNvPr id="5" name="Picture 4" descr="panel snip of title slide image (Diagram, engineering drawing) as decoration next to text">
            <a:extLst>
              <a:ext uri="{FF2B5EF4-FFF2-40B4-BE49-F238E27FC236}">
                <a16:creationId xmlns:a16="http://schemas.microsoft.com/office/drawing/2014/main" id="{891418B5-EFE1-4CD0-BB63-F4D43A31A64C}"/>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Lst>
          </a:blip>
          <a:srcRect l="71880"/>
          <a:stretch/>
        </p:blipFill>
        <p:spPr>
          <a:xfrm>
            <a:off x="8763000" y="0"/>
            <a:ext cx="3427494" cy="6858014"/>
          </a:xfrm>
          <a:prstGeom prst="rect">
            <a:avLst/>
          </a:prstGeom>
        </p:spPr>
      </p:pic>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Considered for Analysis</a:t>
            </a:r>
          </a:p>
        </p:txBody>
      </p:sp>
      <p:sp>
        <p:nvSpPr>
          <p:cNvPr id="4" name="Text Placeholder 3">
            <a:extLst>
              <a:ext uri="{FF2B5EF4-FFF2-40B4-BE49-F238E27FC236}">
                <a16:creationId xmlns:a16="http://schemas.microsoft.com/office/drawing/2014/main" id="{4EF7F88B-A65E-4A93-B85B-BDB1E25B4BAE}"/>
              </a:ext>
            </a:extLst>
          </p:cNvPr>
          <p:cNvSpPr>
            <a:spLocks noGrp="1"/>
          </p:cNvSpPr>
          <p:nvPr>
            <p:ph type="body" idx="1"/>
          </p:nvPr>
        </p:nvSpPr>
        <p:spPr/>
        <p:txBody>
          <a:bodyPr/>
          <a:lstStyle/>
          <a:p>
            <a:r>
              <a:rPr lang="en-US" dirty="0"/>
              <a:t>Demographic Questions</a:t>
            </a:r>
          </a:p>
        </p:txBody>
      </p:sp>
      <p:sp>
        <p:nvSpPr>
          <p:cNvPr id="3" name="Content Placeholder 2"/>
          <p:cNvSpPr>
            <a:spLocks noGrp="1"/>
          </p:cNvSpPr>
          <p:nvPr>
            <p:ph sz="half" idx="2"/>
          </p:nvPr>
        </p:nvSpPr>
        <p:spPr/>
        <p:txBody>
          <a:bodyPr>
            <a:normAutofit/>
          </a:bodyPr>
          <a:lstStyle/>
          <a:p>
            <a:r>
              <a:rPr lang="en-US" dirty="0"/>
              <a:t>Age </a:t>
            </a:r>
          </a:p>
          <a:p>
            <a:r>
              <a:rPr lang="en-US" dirty="0"/>
              <a:t>Gender </a:t>
            </a:r>
          </a:p>
          <a:p>
            <a:r>
              <a:rPr lang="en-US" dirty="0"/>
              <a:t>Race </a:t>
            </a:r>
          </a:p>
          <a:p>
            <a:r>
              <a:rPr lang="en-US" dirty="0"/>
              <a:t>Council District</a:t>
            </a:r>
          </a:p>
        </p:txBody>
      </p:sp>
      <p:sp>
        <p:nvSpPr>
          <p:cNvPr id="5" name="Text Placeholder 4">
            <a:extLst>
              <a:ext uri="{FF2B5EF4-FFF2-40B4-BE49-F238E27FC236}">
                <a16:creationId xmlns:a16="http://schemas.microsoft.com/office/drawing/2014/main" id="{4188175A-B9FA-447E-9619-75FCD468D47E}"/>
              </a:ext>
            </a:extLst>
          </p:cNvPr>
          <p:cNvSpPr>
            <a:spLocks noGrp="1"/>
          </p:cNvSpPr>
          <p:nvPr>
            <p:ph type="body" sz="quarter" idx="3"/>
          </p:nvPr>
        </p:nvSpPr>
        <p:spPr/>
        <p:txBody>
          <a:bodyPr/>
          <a:lstStyle/>
          <a:p>
            <a:r>
              <a:rPr lang="en-US" dirty="0"/>
              <a:t>Opinion Questions</a:t>
            </a:r>
          </a:p>
        </p:txBody>
      </p:sp>
      <p:sp>
        <p:nvSpPr>
          <p:cNvPr id="6" name="Content Placeholder 5">
            <a:extLst>
              <a:ext uri="{FF2B5EF4-FFF2-40B4-BE49-F238E27FC236}">
                <a16:creationId xmlns:a16="http://schemas.microsoft.com/office/drawing/2014/main" id="{10E21E55-EFFC-44D3-85EE-51225B899F3A}"/>
              </a:ext>
            </a:extLst>
          </p:cNvPr>
          <p:cNvSpPr>
            <a:spLocks noGrp="1"/>
          </p:cNvSpPr>
          <p:nvPr>
            <p:ph sz="quarter" idx="4"/>
          </p:nvPr>
        </p:nvSpPr>
        <p:spPr/>
        <p:txBody>
          <a:bodyPr>
            <a:normAutofit/>
          </a:bodyPr>
          <a:lstStyle/>
          <a:p>
            <a:r>
              <a:rPr lang="en-US" dirty="0"/>
              <a:t>When it comes to using the City of San Antonio's services online, which aspect is most important to you?</a:t>
            </a:r>
          </a:p>
          <a:p>
            <a:r>
              <a:rPr lang="en-US" dirty="0"/>
              <a:t>Please choose the public services you would like the City of San Antonio to prioritize. (Choose your top 3)</a:t>
            </a:r>
          </a:p>
          <a:p>
            <a:r>
              <a:rPr lang="en-US" dirty="0"/>
              <a:t>How can using technology help you lead a more healthy, comfortable, and happy life in San Antonio? (Pick your top 5)</a:t>
            </a:r>
          </a:p>
          <a:p>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48AE-44FA-485A-AC37-4E84FC2C9A59}"/>
              </a:ext>
            </a:extLst>
          </p:cNvPr>
          <p:cNvSpPr>
            <a:spLocks noGrp="1"/>
          </p:cNvSpPr>
          <p:nvPr>
            <p:ph type="title" idx="4294967295"/>
          </p:nvPr>
        </p:nvSpPr>
        <p:spPr>
          <a:xfrm>
            <a:off x="47896" y="125616"/>
            <a:ext cx="6130212" cy="686504"/>
          </a:xfrm>
        </p:spPr>
        <p:txBody>
          <a:bodyPr>
            <a:normAutofit/>
          </a:bodyPr>
          <a:lstStyle/>
          <a:p>
            <a:r>
              <a:rPr lang="en-US" dirty="0"/>
              <a:t>Cleaned Data</a:t>
            </a:r>
          </a:p>
        </p:txBody>
      </p:sp>
      <p:pic>
        <p:nvPicPr>
          <p:cNvPr id="5" name="Picture 4" descr="A picture containing table&#10;&#10;Description automatically generated">
            <a:extLst>
              <a:ext uri="{FF2B5EF4-FFF2-40B4-BE49-F238E27FC236}">
                <a16:creationId xmlns:a16="http://schemas.microsoft.com/office/drawing/2014/main" id="{150940D7-0009-4A19-AF91-EBCFAB6747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2092"/>
            <a:ext cx="12192000" cy="4953816"/>
          </a:xfrm>
          <a:prstGeom prst="rect">
            <a:avLst/>
          </a:prstGeom>
        </p:spPr>
      </p:pic>
      <p:sp>
        <p:nvSpPr>
          <p:cNvPr id="3" name="TextBox 2">
            <a:extLst>
              <a:ext uri="{FF2B5EF4-FFF2-40B4-BE49-F238E27FC236}">
                <a16:creationId xmlns:a16="http://schemas.microsoft.com/office/drawing/2014/main" id="{F3633AF4-75CD-4E04-A8B1-C99D0E92965C}"/>
              </a:ext>
            </a:extLst>
          </p:cNvPr>
          <p:cNvSpPr txBox="1"/>
          <p:nvPr/>
        </p:nvSpPr>
        <p:spPr>
          <a:xfrm>
            <a:off x="5067765" y="6019800"/>
            <a:ext cx="2056470" cy="369332"/>
          </a:xfrm>
          <a:prstGeom prst="rect">
            <a:avLst/>
          </a:prstGeom>
          <a:noFill/>
        </p:spPr>
        <p:txBody>
          <a:bodyPr wrap="square">
            <a:spAutoFit/>
          </a:bodyPr>
          <a:lstStyle/>
          <a:p>
            <a:r>
              <a:rPr lang="en-US" dirty="0"/>
              <a:t>1846 responses</a:t>
            </a:r>
          </a:p>
        </p:txBody>
      </p:sp>
    </p:spTree>
    <p:extLst>
      <p:ext uri="{BB962C8B-B14F-4D97-AF65-F5344CB8AC3E}">
        <p14:creationId xmlns:p14="http://schemas.microsoft.com/office/powerpoint/2010/main" val="313653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5362-8403-4521-AD24-1A50B43DD0C7}"/>
              </a:ext>
            </a:extLst>
          </p:cNvPr>
          <p:cNvSpPr>
            <a:spLocks noGrp="1"/>
          </p:cNvSpPr>
          <p:nvPr>
            <p:ph type="title"/>
          </p:nvPr>
        </p:nvSpPr>
        <p:spPr/>
        <p:txBody>
          <a:bodyPr/>
          <a:lstStyle/>
          <a:p>
            <a:r>
              <a:rPr lang="en-US" dirty="0"/>
              <a:t>What is your age?</a:t>
            </a:r>
          </a:p>
        </p:txBody>
      </p:sp>
      <p:graphicFrame>
        <p:nvGraphicFramePr>
          <p:cNvPr id="6" name="Table 5">
            <a:extLst>
              <a:ext uri="{FF2B5EF4-FFF2-40B4-BE49-F238E27FC236}">
                <a16:creationId xmlns:a16="http://schemas.microsoft.com/office/drawing/2014/main" id="{1F49D14B-27EA-45E2-A955-CF8AACDBF97A}"/>
              </a:ext>
            </a:extLst>
          </p:cNvPr>
          <p:cNvGraphicFramePr>
            <a:graphicFrameLocks noGrp="1"/>
          </p:cNvGraphicFramePr>
          <p:nvPr>
            <p:extLst>
              <p:ext uri="{D42A27DB-BD31-4B8C-83A1-F6EECF244321}">
                <p14:modId xmlns:p14="http://schemas.microsoft.com/office/powerpoint/2010/main" val="1805535066"/>
              </p:ext>
            </p:extLst>
          </p:nvPr>
        </p:nvGraphicFramePr>
        <p:xfrm>
          <a:off x="990601" y="1752600"/>
          <a:ext cx="3428999" cy="3989705"/>
        </p:xfrm>
        <a:graphic>
          <a:graphicData uri="http://schemas.openxmlformats.org/drawingml/2006/table">
            <a:tbl>
              <a:tblPr firstRow="1" bandRow="1">
                <a:tableStyleId>{3B4B98B0-60AC-42C2-AFA5-B58CD77FA1E5}</a:tableStyleId>
              </a:tblPr>
              <a:tblGrid>
                <a:gridCol w="3428999">
                  <a:extLst>
                    <a:ext uri="{9D8B030D-6E8A-4147-A177-3AD203B41FA5}">
                      <a16:colId xmlns:a16="http://schemas.microsoft.com/office/drawing/2014/main" val="401467149"/>
                    </a:ext>
                  </a:extLst>
                </a:gridCol>
              </a:tblGrid>
              <a:tr h="331410">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4000" dirty="0">
                          <a:effectLst/>
                          <a:latin typeface="Calibri" panose="020F0502020204030204" pitchFamily="34" charset="0"/>
                          <a:ea typeface="Calibri" panose="020F0502020204030204" pitchFamily="34" charset="0"/>
                        </a:rPr>
                        <a:t>Age Ranges</a:t>
                      </a:r>
                    </a:p>
                  </a:txBody>
                  <a:tcPr marL="68580" marR="68580" marT="0" marB="0"/>
                </a:tc>
                <a:extLst>
                  <a:ext uri="{0D108BD9-81ED-4DB2-BD59-A6C34878D82A}">
                    <a16:rowId xmlns:a16="http://schemas.microsoft.com/office/drawing/2014/main" val="2795234316"/>
                  </a:ext>
                </a:extLst>
              </a:tr>
              <a:tr h="331410">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2800" dirty="0">
                          <a:effectLst/>
                        </a:rPr>
                        <a:t>Under 18</a:t>
                      </a:r>
                      <a:endParaRPr lang="en-US" sz="40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046554123"/>
                  </a:ext>
                </a:extLst>
              </a:tr>
              <a:tr h="331410">
                <a:tc>
                  <a:txBody>
                    <a:bodyPr/>
                    <a:lstStyle/>
                    <a:p>
                      <a:pPr marL="0" marR="0">
                        <a:lnSpc>
                          <a:spcPct val="107000"/>
                        </a:lnSpc>
                        <a:spcBef>
                          <a:spcPts val="0"/>
                        </a:spcBef>
                        <a:spcAft>
                          <a:spcPts val="0"/>
                        </a:spcAft>
                      </a:pPr>
                      <a:r>
                        <a:rPr lang="en-US" sz="2800" kern="1200" dirty="0">
                          <a:solidFill>
                            <a:schemeClr val="tx1"/>
                          </a:solidFill>
                          <a:effectLst/>
                          <a:latin typeface="+mn-lt"/>
                          <a:ea typeface="+mn-ea"/>
                          <a:cs typeface="+mn-cs"/>
                        </a:rPr>
                        <a:t>18 to 24</a:t>
                      </a:r>
                    </a:p>
                  </a:txBody>
                  <a:tcPr marL="68580" marR="68580" marT="0" marB="0"/>
                </a:tc>
                <a:extLst>
                  <a:ext uri="{0D108BD9-81ED-4DB2-BD59-A6C34878D82A}">
                    <a16:rowId xmlns:a16="http://schemas.microsoft.com/office/drawing/2014/main" val="3353892789"/>
                  </a:ext>
                </a:extLst>
              </a:tr>
              <a:tr h="331410">
                <a:tc>
                  <a:txBody>
                    <a:bodyPr/>
                    <a:lstStyle/>
                    <a:p>
                      <a:pPr marL="0" marR="0">
                        <a:lnSpc>
                          <a:spcPct val="107000"/>
                        </a:lnSpc>
                        <a:spcBef>
                          <a:spcPts val="0"/>
                        </a:spcBef>
                        <a:spcAft>
                          <a:spcPts val="0"/>
                        </a:spcAft>
                      </a:pPr>
                      <a:r>
                        <a:rPr lang="en-US" sz="2800" kern="1200" dirty="0">
                          <a:solidFill>
                            <a:schemeClr val="tx1"/>
                          </a:solidFill>
                          <a:effectLst/>
                          <a:latin typeface="+mn-lt"/>
                          <a:ea typeface="+mn-ea"/>
                          <a:cs typeface="+mn-cs"/>
                        </a:rPr>
                        <a:t>25 to 34</a:t>
                      </a:r>
                    </a:p>
                  </a:txBody>
                  <a:tcPr marL="68580" marR="68580" marT="0" marB="0"/>
                </a:tc>
                <a:extLst>
                  <a:ext uri="{0D108BD9-81ED-4DB2-BD59-A6C34878D82A}">
                    <a16:rowId xmlns:a16="http://schemas.microsoft.com/office/drawing/2014/main" val="2852566408"/>
                  </a:ext>
                </a:extLst>
              </a:tr>
              <a:tr h="331410">
                <a:tc>
                  <a:txBody>
                    <a:bodyPr/>
                    <a:lstStyle/>
                    <a:p>
                      <a:pPr marL="0" marR="0">
                        <a:lnSpc>
                          <a:spcPct val="107000"/>
                        </a:lnSpc>
                        <a:spcBef>
                          <a:spcPts val="0"/>
                        </a:spcBef>
                        <a:spcAft>
                          <a:spcPts val="0"/>
                        </a:spcAft>
                      </a:pPr>
                      <a:r>
                        <a:rPr lang="en-US" sz="2800" kern="1200">
                          <a:solidFill>
                            <a:schemeClr val="tx1"/>
                          </a:solidFill>
                          <a:effectLst/>
                          <a:latin typeface="+mn-lt"/>
                          <a:ea typeface="+mn-ea"/>
                          <a:cs typeface="+mn-cs"/>
                        </a:rPr>
                        <a:t>35 to 44</a:t>
                      </a:r>
                    </a:p>
                  </a:txBody>
                  <a:tcPr marL="68580" marR="68580" marT="0" marB="0"/>
                </a:tc>
                <a:extLst>
                  <a:ext uri="{0D108BD9-81ED-4DB2-BD59-A6C34878D82A}">
                    <a16:rowId xmlns:a16="http://schemas.microsoft.com/office/drawing/2014/main" val="290424992"/>
                  </a:ext>
                </a:extLst>
              </a:tr>
              <a:tr h="331410">
                <a:tc>
                  <a:txBody>
                    <a:bodyPr/>
                    <a:lstStyle/>
                    <a:p>
                      <a:pPr marL="0" marR="0">
                        <a:lnSpc>
                          <a:spcPct val="107000"/>
                        </a:lnSpc>
                        <a:spcBef>
                          <a:spcPts val="0"/>
                        </a:spcBef>
                        <a:spcAft>
                          <a:spcPts val="0"/>
                        </a:spcAft>
                      </a:pPr>
                      <a:r>
                        <a:rPr lang="en-US" sz="2800" kern="1200" dirty="0">
                          <a:solidFill>
                            <a:schemeClr val="tx1"/>
                          </a:solidFill>
                          <a:effectLst/>
                          <a:latin typeface="+mn-lt"/>
                          <a:ea typeface="+mn-ea"/>
                          <a:cs typeface="+mn-cs"/>
                        </a:rPr>
                        <a:t>45 to 54</a:t>
                      </a:r>
                    </a:p>
                  </a:txBody>
                  <a:tcPr marL="68580" marR="68580" marT="0" marB="0"/>
                </a:tc>
                <a:extLst>
                  <a:ext uri="{0D108BD9-81ED-4DB2-BD59-A6C34878D82A}">
                    <a16:rowId xmlns:a16="http://schemas.microsoft.com/office/drawing/2014/main" val="4271636924"/>
                  </a:ext>
                </a:extLst>
              </a:tr>
              <a:tr h="331410">
                <a:tc>
                  <a:txBody>
                    <a:bodyPr/>
                    <a:lstStyle/>
                    <a:p>
                      <a:pPr marL="0" marR="0">
                        <a:lnSpc>
                          <a:spcPct val="107000"/>
                        </a:lnSpc>
                        <a:spcBef>
                          <a:spcPts val="0"/>
                        </a:spcBef>
                        <a:spcAft>
                          <a:spcPts val="0"/>
                        </a:spcAft>
                      </a:pPr>
                      <a:r>
                        <a:rPr lang="en-US" sz="2800" kern="1200" dirty="0">
                          <a:solidFill>
                            <a:schemeClr val="tx1"/>
                          </a:solidFill>
                          <a:effectLst/>
                          <a:latin typeface="+mn-lt"/>
                          <a:ea typeface="+mn-ea"/>
                          <a:cs typeface="+mn-cs"/>
                        </a:rPr>
                        <a:t>55 to 64</a:t>
                      </a:r>
                    </a:p>
                  </a:txBody>
                  <a:tcPr marL="68580" marR="68580" marT="0" marB="0"/>
                </a:tc>
                <a:extLst>
                  <a:ext uri="{0D108BD9-81ED-4DB2-BD59-A6C34878D82A}">
                    <a16:rowId xmlns:a16="http://schemas.microsoft.com/office/drawing/2014/main" val="1179021146"/>
                  </a:ext>
                </a:extLst>
              </a:tr>
              <a:tr h="331410">
                <a:tc>
                  <a:txBody>
                    <a:bodyPr/>
                    <a:lstStyle/>
                    <a:p>
                      <a:pPr marL="0" marR="0">
                        <a:lnSpc>
                          <a:spcPct val="107000"/>
                        </a:lnSpc>
                        <a:spcBef>
                          <a:spcPts val="0"/>
                        </a:spcBef>
                        <a:spcAft>
                          <a:spcPts val="0"/>
                        </a:spcAft>
                      </a:pPr>
                      <a:r>
                        <a:rPr lang="en-US" sz="2800" kern="1200">
                          <a:solidFill>
                            <a:schemeClr val="tx1"/>
                          </a:solidFill>
                          <a:effectLst/>
                          <a:latin typeface="+mn-lt"/>
                          <a:ea typeface="+mn-ea"/>
                          <a:cs typeface="+mn-cs"/>
                        </a:rPr>
                        <a:t>65 to 74</a:t>
                      </a:r>
                    </a:p>
                  </a:txBody>
                  <a:tcPr marL="68580" marR="68580" marT="0" marB="0"/>
                </a:tc>
                <a:extLst>
                  <a:ext uri="{0D108BD9-81ED-4DB2-BD59-A6C34878D82A}">
                    <a16:rowId xmlns:a16="http://schemas.microsoft.com/office/drawing/2014/main" val="848642563"/>
                  </a:ext>
                </a:extLst>
              </a:tr>
              <a:tr h="331410">
                <a:tc>
                  <a:txBody>
                    <a:bodyPr/>
                    <a:lstStyle/>
                    <a:p>
                      <a:pPr marL="0" marR="0">
                        <a:lnSpc>
                          <a:spcPct val="107000"/>
                        </a:lnSpc>
                        <a:spcBef>
                          <a:spcPts val="0"/>
                        </a:spcBef>
                        <a:spcAft>
                          <a:spcPts val="0"/>
                        </a:spcAft>
                      </a:pPr>
                      <a:r>
                        <a:rPr lang="en-US" sz="2800" kern="1200" dirty="0">
                          <a:solidFill>
                            <a:schemeClr val="tx1"/>
                          </a:solidFill>
                          <a:effectLst/>
                          <a:latin typeface="+mn-lt"/>
                          <a:ea typeface="+mn-ea"/>
                          <a:cs typeface="+mn-cs"/>
                        </a:rPr>
                        <a:t>75 years or older</a:t>
                      </a:r>
                    </a:p>
                  </a:txBody>
                  <a:tcPr marL="68580" marR="68580" marT="0" marB="0"/>
                </a:tc>
                <a:extLst>
                  <a:ext uri="{0D108BD9-81ED-4DB2-BD59-A6C34878D82A}">
                    <a16:rowId xmlns:a16="http://schemas.microsoft.com/office/drawing/2014/main" val="743530128"/>
                  </a:ext>
                </a:extLst>
              </a:tr>
            </a:tbl>
          </a:graphicData>
        </a:graphic>
      </p:graphicFrame>
      <p:pic>
        <p:nvPicPr>
          <p:cNvPr id="1026" name="Picture 2" descr="Bar chart indicating the number of respondents visually in each age range. The highest two are 25-34 and 35-44, followed by 45-54, 55-64, 665-74, 18-24, 75 and up, and least is under 18.">
            <a:extLst>
              <a:ext uri="{FF2B5EF4-FFF2-40B4-BE49-F238E27FC236}">
                <a16:creationId xmlns:a16="http://schemas.microsoft.com/office/drawing/2014/main" id="{F36AE737-EAF7-4ADA-8C06-F772B77FF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914400"/>
            <a:ext cx="7169332" cy="482551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5D91314-310B-4399-B44B-E92C3AB544B1}"/>
              </a:ext>
            </a:extLst>
          </p:cNvPr>
          <p:cNvSpPr txBox="1"/>
          <p:nvPr/>
        </p:nvSpPr>
        <p:spPr>
          <a:xfrm>
            <a:off x="9753600" y="1262143"/>
            <a:ext cx="2056470" cy="369332"/>
          </a:xfrm>
          <a:prstGeom prst="rect">
            <a:avLst/>
          </a:prstGeom>
          <a:noFill/>
        </p:spPr>
        <p:txBody>
          <a:bodyPr wrap="square">
            <a:spAutoFit/>
          </a:bodyPr>
          <a:lstStyle/>
          <a:p>
            <a:r>
              <a:rPr lang="en-US" dirty="0">
                <a:solidFill>
                  <a:schemeClr val="bg1"/>
                </a:solidFill>
              </a:rPr>
              <a:t>1366 responses</a:t>
            </a:r>
          </a:p>
        </p:txBody>
      </p:sp>
    </p:spTree>
    <p:extLst>
      <p:ext uri="{BB962C8B-B14F-4D97-AF65-F5344CB8AC3E}">
        <p14:creationId xmlns:p14="http://schemas.microsoft.com/office/powerpoint/2010/main" val="248545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it comes to using the City of San Antonio's services online, which is most important to you?</a:t>
            </a:r>
          </a:p>
        </p:txBody>
      </p:sp>
      <p:graphicFrame>
        <p:nvGraphicFramePr>
          <p:cNvPr id="4" name="Table 4">
            <a:extLst>
              <a:ext uri="{FF2B5EF4-FFF2-40B4-BE49-F238E27FC236}">
                <a16:creationId xmlns:a16="http://schemas.microsoft.com/office/drawing/2014/main" id="{DFC1C69A-CFF0-4BD0-8250-E03EDCF7F554}"/>
              </a:ext>
            </a:extLst>
          </p:cNvPr>
          <p:cNvGraphicFramePr>
            <a:graphicFrameLocks noGrp="1"/>
          </p:cNvGraphicFramePr>
          <p:nvPr>
            <p:extLst>
              <p:ext uri="{D42A27DB-BD31-4B8C-83A1-F6EECF244321}">
                <p14:modId xmlns:p14="http://schemas.microsoft.com/office/powerpoint/2010/main" val="513560064"/>
              </p:ext>
            </p:extLst>
          </p:nvPr>
        </p:nvGraphicFramePr>
        <p:xfrm>
          <a:off x="838200" y="2179464"/>
          <a:ext cx="4800600" cy="3727796"/>
        </p:xfrm>
        <a:graphic>
          <a:graphicData uri="http://schemas.openxmlformats.org/drawingml/2006/table">
            <a:tbl>
              <a:tblPr firstRow="1" bandRow="1">
                <a:tableStyleId>{3B4B98B0-60AC-42C2-AFA5-B58CD77FA1E5}</a:tableStyleId>
              </a:tblPr>
              <a:tblGrid>
                <a:gridCol w="1828800">
                  <a:extLst>
                    <a:ext uri="{9D8B030D-6E8A-4147-A177-3AD203B41FA5}">
                      <a16:colId xmlns:a16="http://schemas.microsoft.com/office/drawing/2014/main" val="3899618560"/>
                    </a:ext>
                  </a:extLst>
                </a:gridCol>
                <a:gridCol w="2971800">
                  <a:extLst>
                    <a:ext uri="{9D8B030D-6E8A-4147-A177-3AD203B41FA5}">
                      <a16:colId xmlns:a16="http://schemas.microsoft.com/office/drawing/2014/main" val="1174764100"/>
                    </a:ext>
                  </a:extLst>
                </a:gridCol>
              </a:tblGrid>
              <a:tr h="1076036">
                <a:tc>
                  <a:txBody>
                    <a:bodyPr/>
                    <a:lstStyle/>
                    <a:p>
                      <a:r>
                        <a:rPr lang="en-US" b="1" dirty="0"/>
                        <a:t>Privacy </a:t>
                      </a:r>
                    </a:p>
                  </a:txBody>
                  <a:tcPr/>
                </a:tc>
                <a:tc>
                  <a:txBody>
                    <a:bodyPr/>
                    <a:lstStyle/>
                    <a:p>
                      <a:r>
                        <a:rPr lang="en-US" b="0" dirty="0"/>
                        <a:t>How information is collected about you while using the internet or technology</a:t>
                      </a:r>
                    </a:p>
                  </a:txBody>
                  <a:tcPr/>
                </a:tc>
                <a:extLst>
                  <a:ext uri="{0D108BD9-81ED-4DB2-BD59-A6C34878D82A}">
                    <a16:rowId xmlns:a16="http://schemas.microsoft.com/office/drawing/2014/main" val="2411770292"/>
                  </a:ext>
                </a:extLst>
              </a:tr>
              <a:tr h="1076036">
                <a:tc>
                  <a:txBody>
                    <a:bodyPr/>
                    <a:lstStyle/>
                    <a:p>
                      <a:r>
                        <a:rPr lang="en-US" b="1" dirty="0"/>
                        <a:t>Convenience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ability to access online resources easily </a:t>
                      </a:r>
                    </a:p>
                    <a:p>
                      <a:endParaRPr lang="en-US" b="0" dirty="0"/>
                    </a:p>
                  </a:txBody>
                  <a:tcPr/>
                </a:tc>
                <a:extLst>
                  <a:ext uri="{0D108BD9-81ED-4DB2-BD59-A6C34878D82A}">
                    <a16:rowId xmlns:a16="http://schemas.microsoft.com/office/drawing/2014/main" val="2084320754"/>
                  </a:ext>
                </a:extLst>
              </a:tr>
              <a:tr h="1398847">
                <a:tc>
                  <a:txBody>
                    <a:bodyPr/>
                    <a:lstStyle/>
                    <a:p>
                      <a:r>
                        <a:rPr lang="en-US" b="1" dirty="0"/>
                        <a:t>Security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Being protected against online threats such as stolen information or viruses </a:t>
                      </a:r>
                    </a:p>
                    <a:p>
                      <a:endParaRPr lang="en-US" b="0" dirty="0"/>
                    </a:p>
                  </a:txBody>
                  <a:tcPr/>
                </a:tc>
                <a:extLst>
                  <a:ext uri="{0D108BD9-81ED-4DB2-BD59-A6C34878D82A}">
                    <a16:rowId xmlns:a16="http://schemas.microsoft.com/office/drawing/2014/main" val="1163564198"/>
                  </a:ext>
                </a:extLst>
              </a:tr>
            </a:tbl>
          </a:graphicData>
        </a:graphic>
      </p:graphicFrame>
      <p:pic>
        <p:nvPicPr>
          <p:cNvPr id="2050" name="Picture 2" descr="Bar chart indicating Security is the most important, followed by security, then privacy.">
            <a:extLst>
              <a:ext uri="{FF2B5EF4-FFF2-40B4-BE49-F238E27FC236}">
                <a16:creationId xmlns:a16="http://schemas.microsoft.com/office/drawing/2014/main" id="{B138CEBC-4102-4C4B-AC95-168E17B711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057400"/>
            <a:ext cx="5943600" cy="39719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721F924-4352-4EB1-83AE-4B3AF7BB914D}"/>
              </a:ext>
            </a:extLst>
          </p:cNvPr>
          <p:cNvSpPr txBox="1"/>
          <p:nvPr/>
        </p:nvSpPr>
        <p:spPr>
          <a:xfrm>
            <a:off x="9601200" y="2362200"/>
            <a:ext cx="2056470" cy="369332"/>
          </a:xfrm>
          <a:prstGeom prst="rect">
            <a:avLst/>
          </a:prstGeom>
          <a:noFill/>
        </p:spPr>
        <p:txBody>
          <a:bodyPr wrap="square">
            <a:spAutoFit/>
          </a:bodyPr>
          <a:lstStyle/>
          <a:p>
            <a:r>
              <a:rPr lang="en-US" dirty="0">
                <a:solidFill>
                  <a:schemeClr val="bg1"/>
                </a:solidFill>
              </a:rPr>
              <a:t>1662 responses</a:t>
            </a:r>
          </a:p>
        </p:txBody>
      </p:sp>
    </p:spTree>
    <p:extLst>
      <p:ext uri="{BB962C8B-B14F-4D97-AF65-F5344CB8AC3E}">
        <p14:creationId xmlns:p14="http://schemas.microsoft.com/office/powerpoint/2010/main" val="27826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E951-1CBA-4499-988B-0705927D2988}"/>
              </a:ext>
            </a:extLst>
          </p:cNvPr>
          <p:cNvSpPr>
            <a:spLocks noGrp="1"/>
          </p:cNvSpPr>
          <p:nvPr>
            <p:ph type="title"/>
          </p:nvPr>
        </p:nvSpPr>
        <p:spPr>
          <a:xfrm>
            <a:off x="838200" y="59683"/>
            <a:ext cx="10515600" cy="701674"/>
          </a:xfrm>
        </p:spPr>
        <p:txBody>
          <a:bodyPr/>
          <a:lstStyle/>
          <a:p>
            <a:r>
              <a:rPr lang="en-US" dirty="0"/>
              <a:t>Correspondence Analysis</a:t>
            </a:r>
          </a:p>
        </p:txBody>
      </p:sp>
      <p:sp>
        <p:nvSpPr>
          <p:cNvPr id="3" name="Content Placeholder 2">
            <a:extLst>
              <a:ext uri="{FF2B5EF4-FFF2-40B4-BE49-F238E27FC236}">
                <a16:creationId xmlns:a16="http://schemas.microsoft.com/office/drawing/2014/main" id="{56207C9C-B20D-438D-B1CF-D068A23387CB}"/>
              </a:ext>
            </a:extLst>
          </p:cNvPr>
          <p:cNvSpPr>
            <a:spLocks noGrp="1"/>
          </p:cNvSpPr>
          <p:nvPr>
            <p:ph idx="1"/>
          </p:nvPr>
        </p:nvSpPr>
        <p:spPr>
          <a:xfrm>
            <a:off x="838200" y="1066800"/>
            <a:ext cx="4724400" cy="4351338"/>
          </a:xfrm>
        </p:spPr>
        <p:txBody>
          <a:bodyPr>
            <a:normAutofit/>
          </a:bodyPr>
          <a:lstStyle/>
          <a:p>
            <a:r>
              <a:rPr lang="en-US" dirty="0"/>
              <a:t>Multivariate graphical technique designed to explore relationships between nominal variables</a:t>
            </a:r>
          </a:p>
          <a:p>
            <a:r>
              <a:rPr lang="en-US" dirty="0"/>
              <a:t>Assumptions: </a:t>
            </a:r>
          </a:p>
          <a:p>
            <a:pPr lvl="1"/>
            <a:r>
              <a:rPr lang="en-US" dirty="0"/>
              <a:t>Nominal variables</a:t>
            </a:r>
          </a:p>
          <a:p>
            <a:pPr lvl="1"/>
            <a:r>
              <a:rPr lang="en-US" dirty="0"/>
              <a:t>No distribution normality assumed</a:t>
            </a:r>
          </a:p>
          <a:p>
            <a:pPr lvl="1"/>
            <a:r>
              <a:rPr lang="en-US" dirty="0"/>
              <a:t>Independence of categories</a:t>
            </a:r>
          </a:p>
          <a:p>
            <a:pPr lvl="1"/>
            <a:r>
              <a:rPr lang="en-US" dirty="0"/>
              <a:t>Sample size should be sufficient for each category of the variables </a:t>
            </a:r>
          </a:p>
          <a:p>
            <a:pPr lvl="1"/>
            <a:endParaRPr lang="en-US" dirty="0"/>
          </a:p>
          <a:p>
            <a:endParaRPr lang="en-US" dirty="0"/>
          </a:p>
          <a:p>
            <a:endParaRPr lang="en-US" dirty="0"/>
          </a:p>
        </p:txBody>
      </p:sp>
      <p:pic>
        <p:nvPicPr>
          <p:cNvPr id="5" name="Picture 4" descr="Text&#10;&#10;Description automatically generated">
            <a:extLst>
              <a:ext uri="{FF2B5EF4-FFF2-40B4-BE49-F238E27FC236}">
                <a16:creationId xmlns:a16="http://schemas.microsoft.com/office/drawing/2014/main" id="{F553A8FD-24CC-44FC-B5C1-09F472874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1143000"/>
            <a:ext cx="6163535" cy="5449060"/>
          </a:xfrm>
          <a:prstGeom prst="rect">
            <a:avLst/>
          </a:prstGeom>
        </p:spPr>
      </p:pic>
    </p:spTree>
    <p:extLst>
      <p:ext uri="{BB962C8B-B14F-4D97-AF65-F5344CB8AC3E}">
        <p14:creationId xmlns:p14="http://schemas.microsoft.com/office/powerpoint/2010/main" val="186960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CB92810-99D8-4F67-BFE0-291A5B923680}"/>
              </a:ext>
            </a:extLst>
          </p:cNvPr>
          <p:cNvSpPr>
            <a:spLocks noGrp="1"/>
          </p:cNvSpPr>
          <p:nvPr>
            <p:ph type="title"/>
          </p:nvPr>
        </p:nvSpPr>
        <p:spPr>
          <a:xfrm>
            <a:off x="838200" y="365126"/>
            <a:ext cx="10515600" cy="473074"/>
          </a:xfrm>
        </p:spPr>
        <p:txBody>
          <a:bodyPr>
            <a:normAutofit fontScale="90000"/>
          </a:bodyPr>
          <a:lstStyle/>
          <a:p>
            <a:r>
              <a:rPr lang="en-US" dirty="0"/>
              <a:t>Observed vs Expected</a:t>
            </a:r>
          </a:p>
        </p:txBody>
      </p:sp>
      <p:grpSp>
        <p:nvGrpSpPr>
          <p:cNvPr id="16" name="Group 15">
            <a:extLst>
              <a:ext uri="{FF2B5EF4-FFF2-40B4-BE49-F238E27FC236}">
                <a16:creationId xmlns:a16="http://schemas.microsoft.com/office/drawing/2014/main" id="{65F91542-8EFF-46C1-95C7-60AA70FB7D1A}"/>
              </a:ext>
            </a:extLst>
          </p:cNvPr>
          <p:cNvGrpSpPr/>
          <p:nvPr/>
        </p:nvGrpSpPr>
        <p:grpSpPr>
          <a:xfrm>
            <a:off x="1905000" y="3840742"/>
            <a:ext cx="7822580" cy="2407658"/>
            <a:chOff x="2059980" y="3840742"/>
            <a:chExt cx="7667600" cy="2340481"/>
          </a:xfrm>
        </p:grpSpPr>
        <p:pic>
          <p:nvPicPr>
            <p:cNvPr id="13" name="Picture 12" descr="Table&#10;&#10;Description automatically generated">
              <a:extLst>
                <a:ext uri="{FF2B5EF4-FFF2-40B4-BE49-F238E27FC236}">
                  <a16:creationId xmlns:a16="http://schemas.microsoft.com/office/drawing/2014/main" id="{BEBCBC16-5D90-4584-984A-DFBAF70D0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7346" y="3840742"/>
              <a:ext cx="6730234" cy="2340481"/>
            </a:xfrm>
            <a:prstGeom prst="rect">
              <a:avLst/>
            </a:prstGeom>
          </p:spPr>
        </p:pic>
        <p:pic>
          <p:nvPicPr>
            <p:cNvPr id="15" name="Picture 14">
              <a:extLst>
                <a:ext uri="{FF2B5EF4-FFF2-40B4-BE49-F238E27FC236}">
                  <a16:creationId xmlns:a16="http://schemas.microsoft.com/office/drawing/2014/main" id="{C4645CF3-AF37-44E6-9C94-9EAFB88B6C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9980" y="3840742"/>
              <a:ext cx="937366" cy="527269"/>
            </a:xfrm>
            <a:prstGeom prst="rect">
              <a:avLst/>
            </a:prstGeom>
          </p:spPr>
        </p:pic>
      </p:grpSp>
      <p:grpSp>
        <p:nvGrpSpPr>
          <p:cNvPr id="4" name="Group 3">
            <a:extLst>
              <a:ext uri="{FF2B5EF4-FFF2-40B4-BE49-F238E27FC236}">
                <a16:creationId xmlns:a16="http://schemas.microsoft.com/office/drawing/2014/main" id="{022F1620-AFCB-45FB-9877-E84FC8844BA9}"/>
              </a:ext>
            </a:extLst>
          </p:cNvPr>
          <p:cNvGrpSpPr/>
          <p:nvPr/>
        </p:nvGrpSpPr>
        <p:grpSpPr>
          <a:xfrm>
            <a:off x="2032310" y="1044071"/>
            <a:ext cx="7695270" cy="2590800"/>
            <a:chOff x="2032310" y="1044071"/>
            <a:chExt cx="7695270" cy="2590800"/>
          </a:xfrm>
        </p:grpSpPr>
        <p:pic>
          <p:nvPicPr>
            <p:cNvPr id="3" name="Picture 2" descr="Table&#10;&#10;Description automatically generated">
              <a:extLst>
                <a:ext uri="{FF2B5EF4-FFF2-40B4-BE49-F238E27FC236}">
                  <a16:creationId xmlns:a16="http://schemas.microsoft.com/office/drawing/2014/main" id="{CD4D702A-1D10-43A1-BCFD-7A3C6326A5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2256" y="1044071"/>
              <a:ext cx="6730234" cy="2590800"/>
            </a:xfrm>
            <a:prstGeom prst="rect">
              <a:avLst/>
            </a:prstGeom>
          </p:spPr>
        </p:pic>
        <p:pic>
          <p:nvPicPr>
            <p:cNvPr id="9" name="Picture 8">
              <a:extLst>
                <a:ext uri="{FF2B5EF4-FFF2-40B4-BE49-F238E27FC236}">
                  <a16:creationId xmlns:a16="http://schemas.microsoft.com/office/drawing/2014/main" id="{B574409F-30C2-4F14-9D4E-6226391D78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2310" y="1046891"/>
              <a:ext cx="939946" cy="527269"/>
            </a:xfrm>
            <a:prstGeom prst="rect">
              <a:avLst/>
            </a:prstGeom>
          </p:spPr>
        </p:pic>
        <p:sp>
          <p:nvSpPr>
            <p:cNvPr id="2" name="Oval 1">
              <a:extLst>
                <a:ext uri="{FF2B5EF4-FFF2-40B4-BE49-F238E27FC236}">
                  <a16:creationId xmlns:a16="http://schemas.microsoft.com/office/drawing/2014/main" id="{847539C0-147C-42E2-8A56-CC2C53DA8176}"/>
                </a:ext>
              </a:extLst>
            </p:cNvPr>
            <p:cNvSpPr/>
            <p:nvPr/>
          </p:nvSpPr>
          <p:spPr>
            <a:xfrm>
              <a:off x="9067800" y="2971800"/>
              <a:ext cx="659780" cy="45720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8029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AD38-4E27-40E5-8265-305A424A78A5}"/>
              </a:ext>
            </a:extLst>
          </p:cNvPr>
          <p:cNvSpPr>
            <a:spLocks noGrp="1"/>
          </p:cNvSpPr>
          <p:nvPr>
            <p:ph type="title"/>
          </p:nvPr>
        </p:nvSpPr>
        <p:spPr/>
        <p:txBody>
          <a:bodyPr/>
          <a:lstStyle/>
          <a:p>
            <a:r>
              <a:rPr lang="en-US" dirty="0"/>
              <a:t>Chi-Square Contribution</a:t>
            </a:r>
          </a:p>
        </p:txBody>
      </p:sp>
      <p:grpSp>
        <p:nvGrpSpPr>
          <p:cNvPr id="7" name="Group 6">
            <a:extLst>
              <a:ext uri="{FF2B5EF4-FFF2-40B4-BE49-F238E27FC236}">
                <a16:creationId xmlns:a16="http://schemas.microsoft.com/office/drawing/2014/main" id="{1954DD6E-F235-43D0-B5AB-7757D7C1F899}"/>
              </a:ext>
            </a:extLst>
          </p:cNvPr>
          <p:cNvGrpSpPr/>
          <p:nvPr/>
        </p:nvGrpSpPr>
        <p:grpSpPr>
          <a:xfrm>
            <a:off x="1789638" y="1905000"/>
            <a:ext cx="8500763" cy="3810000"/>
            <a:chOff x="1789638" y="1905000"/>
            <a:chExt cx="8500763" cy="3810000"/>
          </a:xfrm>
        </p:grpSpPr>
        <p:pic>
          <p:nvPicPr>
            <p:cNvPr id="6" name="Picture 5" descr="Graphical user interface, text&#10;&#10;Description automatically generated with medium confidence">
              <a:extLst>
                <a:ext uri="{FF2B5EF4-FFF2-40B4-BE49-F238E27FC236}">
                  <a16:creationId xmlns:a16="http://schemas.microsoft.com/office/drawing/2014/main" id="{3D05413B-F6B5-44ED-A9B3-B596777CD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9638" y="1905000"/>
              <a:ext cx="920451" cy="837400"/>
            </a:xfrm>
            <a:prstGeom prst="rect">
              <a:avLst/>
            </a:prstGeom>
          </p:spPr>
        </p:pic>
        <p:pic>
          <p:nvPicPr>
            <p:cNvPr id="5" name="Picture 4" descr="Table&#10;&#10;Description automatically generated">
              <a:extLst>
                <a:ext uri="{FF2B5EF4-FFF2-40B4-BE49-F238E27FC236}">
                  <a16:creationId xmlns:a16="http://schemas.microsoft.com/office/drawing/2014/main" id="{8736CF76-6E34-4528-9AFF-3AB1ECBB91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0089" y="1905000"/>
              <a:ext cx="7580312" cy="3810000"/>
            </a:xfrm>
            <a:prstGeom prst="rect">
              <a:avLst/>
            </a:prstGeom>
          </p:spPr>
        </p:pic>
      </p:grpSp>
    </p:spTree>
    <p:extLst>
      <p:ext uri="{BB962C8B-B14F-4D97-AF65-F5344CB8AC3E}">
        <p14:creationId xmlns:p14="http://schemas.microsoft.com/office/powerpoint/2010/main" val="18620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588</TotalTime>
  <Words>1507</Words>
  <Application>Microsoft Office PowerPoint</Application>
  <PresentationFormat>Widescreen</PresentationFormat>
  <Paragraphs>156</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benton-sans</vt:lpstr>
      <vt:lpstr>Calibri</vt:lpstr>
      <vt:lpstr>Cambria</vt:lpstr>
      <vt:lpstr>Century Schoolbook</vt:lpstr>
      <vt:lpstr>circular-medium</vt:lpstr>
      <vt:lpstr>Söhne</vt:lpstr>
      <vt:lpstr>CITY SKETCH 16X9</vt:lpstr>
      <vt:lpstr>Correspondence Analysis: Smart City Priority Development Survey</vt:lpstr>
      <vt:lpstr>The Business Challenge</vt:lpstr>
      <vt:lpstr>Questions Considered for Analysis</vt:lpstr>
      <vt:lpstr>Cleaned Data</vt:lpstr>
      <vt:lpstr>What is your age?</vt:lpstr>
      <vt:lpstr>When it comes to using the City of San Antonio's services online, which is most important to you?</vt:lpstr>
      <vt:lpstr>Correspondence Analysis</vt:lpstr>
      <vt:lpstr>Observed vs Expected</vt:lpstr>
      <vt:lpstr>Chi-Square Contribution</vt:lpstr>
      <vt:lpstr>Chi-Square</vt:lpstr>
      <vt:lpstr>Summary Statistics for Row Points</vt:lpstr>
      <vt:lpstr>Summary Statistics for Column Points</vt:lpstr>
      <vt:lpstr>Correspondence Analysis Plot</vt:lpstr>
      <vt:lpstr>Correspondence Analysis Plot with highlights</vt:lpstr>
      <vt:lpstr>Table of Importance</vt:lpstr>
      <vt:lpstr>Conclusion</vt:lpstr>
      <vt:lpstr>Thank you!</vt:lpstr>
    </vt:vector>
  </TitlesOfParts>
  <Company>City of San Antonio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Laura Sheehy</dc:creator>
  <cp:lastModifiedBy>Laura Sheehy</cp:lastModifiedBy>
  <cp:revision>29</cp:revision>
  <dcterms:created xsi:type="dcterms:W3CDTF">2023-03-08T00:01:34Z</dcterms:created>
  <dcterms:modified xsi:type="dcterms:W3CDTF">2025-01-15T18:28:13Z</dcterms:modified>
</cp:coreProperties>
</file>