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96" y="10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6/6/2024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‹Nº›</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6/6/2024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6/6/2024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6/6/2024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E5059C3-6A89-4494-99FF-5A4D6FFD50EB}" type="datetimeFigureOut">
              <a:rPr lang="en-US" dirty="0"/>
              <a:t>6/6/2024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6/6/2024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609285" y="2851331"/>
            <a:ext cx="3893623"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66635" y="2851331"/>
            <a:ext cx="3899798"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6/6/2024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6/6/2024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6/6/2024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7D525BB-DA17-4BA0-B3C8-3AC3ABC827E6}" type="datetimeFigureOut">
              <a:rPr lang="en-US" dirty="0"/>
              <a:t>6/6/2024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16C4C9A-3960-41CF-A4E9-2A8FB932454B}" type="datetimeFigureOut">
              <a:rPr lang="en-US" dirty="0"/>
              <a:t>6/6/2024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6/6/2024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‹Nº›</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3A9193-E0C5-285A-C1C3-C33CB025CCFA}"/>
              </a:ext>
            </a:extLst>
          </p:cNvPr>
          <p:cNvSpPr>
            <a:spLocks noGrp="1"/>
          </p:cNvSpPr>
          <p:nvPr>
            <p:ph type="ctrTitle"/>
          </p:nvPr>
        </p:nvSpPr>
        <p:spPr>
          <a:xfrm>
            <a:off x="1171074" y="3428999"/>
            <a:ext cx="7491663" cy="2268559"/>
          </a:xfrm>
        </p:spPr>
        <p:txBody>
          <a:bodyPr>
            <a:normAutofit/>
          </a:bodyPr>
          <a:lstStyle/>
          <a:p>
            <a:r>
              <a:rPr lang="es-GT" dirty="0"/>
              <a:t>ESTALECIMIENTOS LOCALES</a:t>
            </a:r>
          </a:p>
        </p:txBody>
      </p:sp>
      <p:sp>
        <p:nvSpPr>
          <p:cNvPr id="3" name="Subtítulo 2">
            <a:extLst>
              <a:ext uri="{FF2B5EF4-FFF2-40B4-BE49-F238E27FC236}">
                <a16:creationId xmlns:a16="http://schemas.microsoft.com/office/drawing/2014/main" id="{A1B534C2-7546-CEC7-9F99-8ED054608403}"/>
              </a:ext>
            </a:extLst>
          </p:cNvPr>
          <p:cNvSpPr>
            <a:spLocks noGrp="1"/>
          </p:cNvSpPr>
          <p:nvPr>
            <p:ph type="subTitle" idx="1"/>
          </p:nvPr>
        </p:nvSpPr>
        <p:spPr/>
        <p:txBody>
          <a:bodyPr/>
          <a:lstStyle/>
          <a:p>
            <a:r>
              <a:rPr lang="es-GT" dirty="0"/>
              <a:t>Información sobres cafés, restaurantes y comida rápida en la cuidad</a:t>
            </a:r>
          </a:p>
        </p:txBody>
      </p:sp>
    </p:spTree>
    <p:extLst>
      <p:ext uri="{BB962C8B-B14F-4D97-AF65-F5344CB8AC3E}">
        <p14:creationId xmlns:p14="http://schemas.microsoft.com/office/powerpoint/2010/main" val="681683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229033-7388-7246-B772-A37988A25605}"/>
              </a:ext>
            </a:extLst>
          </p:cNvPr>
          <p:cNvSpPr>
            <a:spLocks noGrp="1"/>
          </p:cNvSpPr>
          <p:nvPr>
            <p:ph type="title"/>
          </p:nvPr>
        </p:nvSpPr>
        <p:spPr/>
        <p:txBody>
          <a:bodyPr>
            <a:normAutofit fontScale="90000"/>
          </a:bodyPr>
          <a:lstStyle/>
          <a:p>
            <a:pPr algn="ctr"/>
            <a:r>
              <a:rPr lang="es-ES" dirty="0"/>
              <a:t>Descripción del Número de Asientos para Establecimientos que no son Cadenas</a:t>
            </a:r>
            <a:endParaRPr lang="es-GT" dirty="0"/>
          </a:p>
        </p:txBody>
      </p:sp>
      <p:pic>
        <p:nvPicPr>
          <p:cNvPr id="5" name="Marcador de contenido 4">
            <a:extLst>
              <a:ext uri="{FF2B5EF4-FFF2-40B4-BE49-F238E27FC236}">
                <a16:creationId xmlns:a16="http://schemas.microsoft.com/office/drawing/2014/main" id="{16662BE9-F7C9-1BC7-F804-036468B6E0B0}"/>
              </a:ext>
            </a:extLst>
          </p:cNvPr>
          <p:cNvPicPr>
            <a:picLocks noGrp="1" noChangeAspect="1"/>
          </p:cNvPicPr>
          <p:nvPr>
            <p:ph idx="1"/>
          </p:nvPr>
        </p:nvPicPr>
        <p:blipFill>
          <a:blip r:embed="rId2"/>
          <a:stretch>
            <a:fillRect/>
          </a:stretch>
        </p:blipFill>
        <p:spPr>
          <a:xfrm>
            <a:off x="2611808" y="1750446"/>
            <a:ext cx="7958331" cy="4299517"/>
          </a:xfrm>
        </p:spPr>
      </p:pic>
    </p:spTree>
    <p:extLst>
      <p:ext uri="{BB962C8B-B14F-4D97-AF65-F5344CB8AC3E}">
        <p14:creationId xmlns:p14="http://schemas.microsoft.com/office/powerpoint/2010/main" val="3979043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9A5C83-0EDF-8957-2005-43A61947B006}"/>
              </a:ext>
            </a:extLst>
          </p:cNvPr>
          <p:cNvSpPr>
            <a:spLocks noGrp="1"/>
          </p:cNvSpPr>
          <p:nvPr>
            <p:ph type="title"/>
          </p:nvPr>
        </p:nvSpPr>
        <p:spPr/>
        <p:txBody>
          <a:bodyPr/>
          <a:lstStyle/>
          <a:p>
            <a:pPr algn="ctr"/>
            <a:r>
              <a:rPr lang="es-ES" dirty="0"/>
              <a:t>Número de Calles con Solo un Restaurante</a:t>
            </a:r>
            <a:endParaRPr lang="es-GT" dirty="0"/>
          </a:p>
        </p:txBody>
      </p:sp>
      <p:pic>
        <p:nvPicPr>
          <p:cNvPr id="5" name="Marcador de contenido 4">
            <a:extLst>
              <a:ext uri="{FF2B5EF4-FFF2-40B4-BE49-F238E27FC236}">
                <a16:creationId xmlns:a16="http://schemas.microsoft.com/office/drawing/2014/main" id="{62732779-9766-6623-E23C-433ADAA5A19A}"/>
              </a:ext>
            </a:extLst>
          </p:cNvPr>
          <p:cNvPicPr>
            <a:picLocks noGrp="1" noChangeAspect="1"/>
          </p:cNvPicPr>
          <p:nvPr>
            <p:ph idx="1"/>
          </p:nvPr>
        </p:nvPicPr>
        <p:blipFill>
          <a:blip r:embed="rId2"/>
          <a:stretch>
            <a:fillRect/>
          </a:stretch>
        </p:blipFill>
        <p:spPr>
          <a:xfrm>
            <a:off x="3427738" y="2052638"/>
            <a:ext cx="6487461" cy="3997325"/>
          </a:xfrm>
        </p:spPr>
      </p:pic>
      <p:sp>
        <p:nvSpPr>
          <p:cNvPr id="7" name="CuadroTexto 6">
            <a:extLst>
              <a:ext uri="{FF2B5EF4-FFF2-40B4-BE49-F238E27FC236}">
                <a16:creationId xmlns:a16="http://schemas.microsoft.com/office/drawing/2014/main" id="{8BCDF84B-D7DD-2BF0-8A21-D1C2E158F6BB}"/>
              </a:ext>
            </a:extLst>
          </p:cNvPr>
          <p:cNvSpPr txBox="1"/>
          <p:nvPr/>
        </p:nvSpPr>
        <p:spPr>
          <a:xfrm>
            <a:off x="2229852" y="6217316"/>
            <a:ext cx="6096000" cy="369332"/>
          </a:xfrm>
          <a:prstGeom prst="rect">
            <a:avLst/>
          </a:prstGeom>
          <a:noFill/>
        </p:spPr>
        <p:txBody>
          <a:bodyPr wrap="square">
            <a:spAutoFit/>
          </a:bodyPr>
          <a:lstStyle/>
          <a:p>
            <a:r>
              <a:rPr lang="es-ES" dirty="0"/>
              <a:t>Número de calles que solo tienen un restaurante: 2445</a:t>
            </a:r>
            <a:endParaRPr lang="es-GT" dirty="0"/>
          </a:p>
        </p:txBody>
      </p:sp>
    </p:spTree>
    <p:extLst>
      <p:ext uri="{BB962C8B-B14F-4D97-AF65-F5344CB8AC3E}">
        <p14:creationId xmlns:p14="http://schemas.microsoft.com/office/powerpoint/2010/main" val="1975654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F99C03-9D59-43D0-BDEC-0256136B460E}"/>
              </a:ext>
            </a:extLst>
          </p:cNvPr>
          <p:cNvSpPr>
            <a:spLocks noGrp="1"/>
          </p:cNvSpPr>
          <p:nvPr>
            <p:ph type="title"/>
          </p:nvPr>
        </p:nvSpPr>
        <p:spPr/>
        <p:txBody>
          <a:bodyPr/>
          <a:lstStyle/>
          <a:p>
            <a:pPr algn="ctr"/>
            <a:r>
              <a:rPr lang="es-ES" dirty="0"/>
              <a:t>Calles con Mayor Cantidad de Restaurantes</a:t>
            </a:r>
            <a:endParaRPr lang="es-GT" dirty="0"/>
          </a:p>
        </p:txBody>
      </p:sp>
      <p:pic>
        <p:nvPicPr>
          <p:cNvPr id="5" name="Marcador de contenido 4">
            <a:extLst>
              <a:ext uri="{FF2B5EF4-FFF2-40B4-BE49-F238E27FC236}">
                <a16:creationId xmlns:a16="http://schemas.microsoft.com/office/drawing/2014/main" id="{5B6F8364-7FFA-D31F-791C-49F376CC51D8}"/>
              </a:ext>
            </a:extLst>
          </p:cNvPr>
          <p:cNvPicPr>
            <a:picLocks noGrp="1" noChangeAspect="1"/>
          </p:cNvPicPr>
          <p:nvPr>
            <p:ph idx="1"/>
          </p:nvPr>
        </p:nvPicPr>
        <p:blipFill>
          <a:blip r:embed="rId2"/>
          <a:stretch>
            <a:fillRect/>
          </a:stretch>
        </p:blipFill>
        <p:spPr>
          <a:xfrm>
            <a:off x="1989221" y="1955963"/>
            <a:ext cx="8422106" cy="4489777"/>
          </a:xfrm>
        </p:spPr>
      </p:pic>
    </p:spTree>
    <p:extLst>
      <p:ext uri="{BB962C8B-B14F-4D97-AF65-F5344CB8AC3E}">
        <p14:creationId xmlns:p14="http://schemas.microsoft.com/office/powerpoint/2010/main" val="263104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3BE4BB-26D4-B2B3-B575-B500DDB15F98}"/>
              </a:ext>
            </a:extLst>
          </p:cNvPr>
          <p:cNvSpPr>
            <a:spLocks noGrp="1"/>
          </p:cNvSpPr>
          <p:nvPr>
            <p:ph type="title"/>
          </p:nvPr>
        </p:nvSpPr>
        <p:spPr/>
        <p:txBody>
          <a:bodyPr/>
          <a:lstStyle/>
          <a:p>
            <a:pPr algn="ctr"/>
            <a:r>
              <a:rPr lang="es-GT" dirty="0"/>
              <a:t>Conclusión</a:t>
            </a:r>
          </a:p>
        </p:txBody>
      </p:sp>
      <p:sp>
        <p:nvSpPr>
          <p:cNvPr id="3" name="Marcador de contenido 2">
            <a:extLst>
              <a:ext uri="{FF2B5EF4-FFF2-40B4-BE49-F238E27FC236}">
                <a16:creationId xmlns:a16="http://schemas.microsoft.com/office/drawing/2014/main" id="{89B28FFD-A578-BB98-3045-95680EF654FB}"/>
              </a:ext>
            </a:extLst>
          </p:cNvPr>
          <p:cNvSpPr>
            <a:spLocks noGrp="1"/>
          </p:cNvSpPr>
          <p:nvPr>
            <p:ph idx="1"/>
          </p:nvPr>
        </p:nvSpPr>
        <p:spPr>
          <a:xfrm>
            <a:off x="2181726" y="1411706"/>
            <a:ext cx="8726906" cy="5245768"/>
          </a:xfrm>
        </p:spPr>
        <p:txBody>
          <a:bodyPr>
            <a:normAutofit fontScale="77500" lnSpcReduction="20000"/>
          </a:bodyPr>
          <a:lstStyle/>
          <a:p>
            <a:r>
              <a:rPr lang="es-ES" dirty="0"/>
              <a:t>En resumidas cuentas, nuestro estudio muestra la variada y animada diversidad de negocios locales que moldean la vida en nuestra urbe. Desde acogedores cafés hasta exquisitos restaurantes, no solo encontraremos una variedad gastronómica impresionante en estos negocios, sino que también forman parte esencial de la identidad y ambiente característico de nuestras calles. Mediante el análisis exhaustivo de datos, hemos investigado cómo se distribuyen estos establecimientos, resaltando la predominancia de negocios independientes en comparación con cadenas y analizando también el rango de capacidad disponible en distintos tipos de restaurantes. Adicionalmente, hemos encontrado que hay calles repletas de una amplia variedad de opciones gastronómicas, lo cual destaca los centros culinarios en crecimiento en nuestra comunidad.</a:t>
            </a:r>
          </a:p>
          <a:p>
            <a:endParaRPr lang="es-ES" dirty="0"/>
          </a:p>
          <a:p>
            <a:r>
              <a:rPr lang="es-ES" dirty="0"/>
              <a:t>En resumen, se destaca en esta presentación la relevancia de respaldar y festejar nuestros negocios locales. Estos lugares van más allá de ser solo convenientes, ya que son puntos de encuentro social, expresiones creativas culinarias y motores económicos para nuestra ciudad. Al poner en primer lugar la experiencia única que los negocios locales brindan, no solo estamos promoviendo la diversidad y vitalidad de nuestra comunidad, sino también ayudando a preservar la autenticidad y el encanto de nuestras calles. Vamos a sacarle el máximo provecho a la oportunidad de descubrir, disfrutar y apoyar la diversidad culinaria que ofrecen nuestros negocios locales.</a:t>
            </a:r>
            <a:endParaRPr lang="es-GT" dirty="0"/>
          </a:p>
        </p:txBody>
      </p:sp>
    </p:spTree>
    <p:extLst>
      <p:ext uri="{BB962C8B-B14F-4D97-AF65-F5344CB8AC3E}">
        <p14:creationId xmlns:p14="http://schemas.microsoft.com/office/powerpoint/2010/main" val="2072730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AC65E9-7677-EC7F-C9DE-EBF57A74DBDC}"/>
              </a:ext>
            </a:extLst>
          </p:cNvPr>
          <p:cNvSpPr>
            <a:spLocks noGrp="1"/>
          </p:cNvSpPr>
          <p:nvPr>
            <p:ph type="title"/>
          </p:nvPr>
        </p:nvSpPr>
        <p:spPr/>
        <p:txBody>
          <a:bodyPr/>
          <a:lstStyle/>
          <a:p>
            <a:r>
              <a:rPr lang="es-GT" dirty="0"/>
              <a:t>Introducción</a:t>
            </a:r>
          </a:p>
        </p:txBody>
      </p:sp>
      <p:sp>
        <p:nvSpPr>
          <p:cNvPr id="3" name="Marcador de contenido 2">
            <a:extLst>
              <a:ext uri="{FF2B5EF4-FFF2-40B4-BE49-F238E27FC236}">
                <a16:creationId xmlns:a16="http://schemas.microsoft.com/office/drawing/2014/main" id="{C8ED7668-0446-A610-068A-7079E05A97FE}"/>
              </a:ext>
            </a:extLst>
          </p:cNvPr>
          <p:cNvSpPr>
            <a:spLocks noGrp="1"/>
          </p:cNvSpPr>
          <p:nvPr>
            <p:ph idx="1"/>
          </p:nvPr>
        </p:nvSpPr>
        <p:spPr>
          <a:xfrm>
            <a:off x="2773599" y="2052116"/>
            <a:ext cx="8359622" cy="2391547"/>
          </a:xfrm>
        </p:spPr>
        <p:txBody>
          <a:bodyPr/>
          <a:lstStyle/>
          <a:p>
            <a:pPr>
              <a:buFont typeface="Arial" panose="020B0604020202020204" pitchFamily="34" charset="0"/>
              <a:buChar char="•"/>
            </a:pPr>
            <a:r>
              <a:rPr lang="es-ES" b="1" dirty="0"/>
              <a:t>Contenido: </a:t>
            </a:r>
            <a:r>
              <a:rPr lang="es-ES" dirty="0"/>
              <a:t>Breve introducción sobre los tipos de establecimientos (cafés, restaurantes, comida rápida)</a:t>
            </a:r>
          </a:p>
          <a:p>
            <a:pPr>
              <a:buFont typeface="Arial" panose="020B0604020202020204" pitchFamily="34" charset="0"/>
              <a:buChar char="•"/>
            </a:pPr>
            <a:r>
              <a:rPr lang="es-ES" dirty="0"/>
              <a:t>Mención de la importancia de estos negocios en la vida urbana</a:t>
            </a:r>
          </a:p>
          <a:p>
            <a:endParaRPr lang="es-GT" dirty="0"/>
          </a:p>
        </p:txBody>
      </p:sp>
    </p:spTree>
    <p:extLst>
      <p:ext uri="{BB962C8B-B14F-4D97-AF65-F5344CB8AC3E}">
        <p14:creationId xmlns:p14="http://schemas.microsoft.com/office/powerpoint/2010/main" val="3374913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D0EC9D-6657-6EDE-1E4F-4814E53B0DBA}"/>
              </a:ext>
            </a:extLst>
          </p:cNvPr>
          <p:cNvSpPr>
            <a:spLocks noGrp="1"/>
          </p:cNvSpPr>
          <p:nvPr>
            <p:ph type="title"/>
          </p:nvPr>
        </p:nvSpPr>
        <p:spPr>
          <a:xfrm>
            <a:off x="1328440" y="1048280"/>
            <a:ext cx="7958331" cy="1077229"/>
          </a:xfrm>
        </p:spPr>
        <p:txBody>
          <a:bodyPr/>
          <a:lstStyle/>
          <a:p>
            <a:r>
              <a:rPr lang="es-GT" dirty="0"/>
              <a:t>Restaurantes , Cafés y comida rápida</a:t>
            </a:r>
          </a:p>
        </p:txBody>
      </p:sp>
      <p:sp>
        <p:nvSpPr>
          <p:cNvPr id="3" name="Marcador de contenido 2">
            <a:extLst>
              <a:ext uri="{FF2B5EF4-FFF2-40B4-BE49-F238E27FC236}">
                <a16:creationId xmlns:a16="http://schemas.microsoft.com/office/drawing/2014/main" id="{4D993E5B-76CD-6D1D-0486-4F4C2C245F90}"/>
              </a:ext>
            </a:extLst>
          </p:cNvPr>
          <p:cNvSpPr>
            <a:spLocks noGrp="1"/>
          </p:cNvSpPr>
          <p:nvPr>
            <p:ph idx="1"/>
          </p:nvPr>
        </p:nvSpPr>
        <p:spPr>
          <a:xfrm>
            <a:off x="1621861" y="1586895"/>
            <a:ext cx="7796540" cy="3997828"/>
          </a:xfrm>
        </p:spPr>
        <p:txBody>
          <a:bodyPr/>
          <a:lstStyle/>
          <a:p>
            <a:r>
              <a:rPr lang="es-GT" dirty="0"/>
              <a:t>: HABITAT COFFEE SHOP</a:t>
            </a:r>
          </a:p>
          <a:p>
            <a:r>
              <a:rPr lang="es-GT" dirty="0"/>
              <a:t>REILLY’S</a:t>
            </a:r>
          </a:p>
          <a:p>
            <a:r>
              <a:rPr lang="es-GT" dirty="0"/>
              <a:t>STREET CHURROS</a:t>
            </a:r>
          </a:p>
          <a:p>
            <a:r>
              <a:rPr lang="es-GT" dirty="0"/>
              <a:t>TRINITI ECHO PARK</a:t>
            </a:r>
          </a:p>
          <a:p>
            <a:r>
              <a:rPr lang="es-GT" dirty="0"/>
              <a:t>POLLEN</a:t>
            </a:r>
          </a:p>
        </p:txBody>
      </p:sp>
    </p:spTree>
    <p:extLst>
      <p:ext uri="{BB962C8B-B14F-4D97-AF65-F5344CB8AC3E}">
        <p14:creationId xmlns:p14="http://schemas.microsoft.com/office/powerpoint/2010/main" val="203254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06BA7E-AD23-AA17-5F74-0EF50E502E3B}"/>
              </a:ext>
            </a:extLst>
          </p:cNvPr>
          <p:cNvSpPr>
            <a:spLocks noGrp="1"/>
          </p:cNvSpPr>
          <p:nvPr>
            <p:ph type="title"/>
          </p:nvPr>
        </p:nvSpPr>
        <p:spPr>
          <a:xfrm>
            <a:off x="-1862331" y="968538"/>
            <a:ext cx="7958331" cy="1077229"/>
          </a:xfrm>
        </p:spPr>
        <p:txBody>
          <a:bodyPr/>
          <a:lstStyle/>
          <a:p>
            <a:r>
              <a:rPr lang="es-GT" dirty="0"/>
              <a:t>Establecimientos Locales</a:t>
            </a:r>
          </a:p>
        </p:txBody>
      </p:sp>
      <p:sp>
        <p:nvSpPr>
          <p:cNvPr id="4" name="Rectangle 1">
            <a:extLst>
              <a:ext uri="{FF2B5EF4-FFF2-40B4-BE49-F238E27FC236}">
                <a16:creationId xmlns:a16="http://schemas.microsoft.com/office/drawing/2014/main" id="{490081C7-4D91-E28D-4178-6EAF543D0553}"/>
              </a:ext>
            </a:extLst>
          </p:cNvPr>
          <p:cNvSpPr>
            <a:spLocks noGrp="1" noChangeArrowheads="1"/>
          </p:cNvSpPr>
          <p:nvPr>
            <p:ph idx="1"/>
          </p:nvPr>
        </p:nvSpPr>
        <p:spPr bwMode="auto">
          <a:xfrm>
            <a:off x="978568" y="1584102"/>
            <a:ext cx="959157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GT" altLang="es-GT"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GT" altLang="es-GT" sz="1800" b="0" i="0" u="none" strike="noStrike" cap="none" normalizeH="0" baseline="0">
                <a:ln>
                  <a:noFill/>
                </a:ln>
                <a:solidFill>
                  <a:schemeClr val="tx1"/>
                </a:solidFill>
                <a:effectLst/>
                <a:latin typeface="Arial" panose="020B0604020202020204" pitchFamily="34" charset="0"/>
              </a:rPr>
              <a:t>Breve introducción sobre los tipos de establecimientos (cafés, restaurantes, comida rápida)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GT" altLang="es-GT" sz="1800" b="0" i="0" u="none" strike="noStrike" cap="none" normalizeH="0" baseline="0">
                <a:ln>
                  <a:noFill/>
                </a:ln>
                <a:solidFill>
                  <a:schemeClr val="tx1"/>
                </a:solidFill>
                <a:effectLst/>
                <a:latin typeface="Arial" panose="020B0604020202020204" pitchFamily="34" charset="0"/>
              </a:rPr>
              <a:t>Mención de la importancia de estos negocios en la vida urbana </a:t>
            </a:r>
          </a:p>
        </p:txBody>
      </p:sp>
      <p:pic>
        <p:nvPicPr>
          <p:cNvPr id="6" name="Imagen 5">
            <a:extLst>
              <a:ext uri="{FF2B5EF4-FFF2-40B4-BE49-F238E27FC236}">
                <a16:creationId xmlns:a16="http://schemas.microsoft.com/office/drawing/2014/main" id="{B1690C71-672A-0227-57B7-7D43B8138083}"/>
              </a:ext>
            </a:extLst>
          </p:cNvPr>
          <p:cNvPicPr>
            <a:picLocks noChangeAspect="1"/>
          </p:cNvPicPr>
          <p:nvPr/>
        </p:nvPicPr>
        <p:blipFill>
          <a:blip r:embed="rId2"/>
          <a:stretch>
            <a:fillRect/>
          </a:stretch>
        </p:blipFill>
        <p:spPr>
          <a:xfrm>
            <a:off x="1504309" y="2855495"/>
            <a:ext cx="8234061" cy="4002505"/>
          </a:xfrm>
          <a:prstGeom prst="rect">
            <a:avLst/>
          </a:prstGeom>
        </p:spPr>
      </p:pic>
    </p:spTree>
    <p:extLst>
      <p:ext uri="{BB962C8B-B14F-4D97-AF65-F5344CB8AC3E}">
        <p14:creationId xmlns:p14="http://schemas.microsoft.com/office/powerpoint/2010/main" val="1369643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B5DE79-8601-33A6-3130-A0340A399299}"/>
              </a:ext>
            </a:extLst>
          </p:cNvPr>
          <p:cNvSpPr>
            <a:spLocks noGrp="1"/>
          </p:cNvSpPr>
          <p:nvPr>
            <p:ph type="title"/>
          </p:nvPr>
        </p:nvSpPr>
        <p:spPr>
          <a:xfrm>
            <a:off x="2611808" y="846091"/>
            <a:ext cx="7958331" cy="1077229"/>
          </a:xfrm>
        </p:spPr>
        <p:txBody>
          <a:bodyPr/>
          <a:lstStyle/>
          <a:p>
            <a:pPr algn="ctr"/>
            <a:r>
              <a:rPr lang="es-GT" dirty="0"/>
              <a:t>Conclusión</a:t>
            </a:r>
          </a:p>
        </p:txBody>
      </p:sp>
      <p:sp>
        <p:nvSpPr>
          <p:cNvPr id="3" name="Marcador de contenido 2">
            <a:extLst>
              <a:ext uri="{FF2B5EF4-FFF2-40B4-BE49-F238E27FC236}">
                <a16:creationId xmlns:a16="http://schemas.microsoft.com/office/drawing/2014/main" id="{015E1028-F767-9700-5D2E-74824187A2C1}"/>
              </a:ext>
            </a:extLst>
          </p:cNvPr>
          <p:cNvSpPr>
            <a:spLocks noGrp="1"/>
          </p:cNvSpPr>
          <p:nvPr>
            <p:ph idx="1"/>
          </p:nvPr>
        </p:nvSpPr>
        <p:spPr>
          <a:xfrm>
            <a:off x="2197730" y="1763358"/>
            <a:ext cx="7796540" cy="3997828"/>
          </a:xfrm>
        </p:spPr>
        <p:txBody>
          <a:bodyPr/>
          <a:lstStyle/>
          <a:p>
            <a:r>
              <a:rPr lang="es-ES" dirty="0"/>
              <a:t>En resumen, se han presentado diversos establecimientos locales que incluyen cafés, restaurantes y locales de comida rápida. Apoyar a estos negocios es esencial para mantener la diversidad y vitalidad de la vida urbana. Cada uno de estos lugares ofrece una experiencia única y contribuye al carácter de la comunidad.</a:t>
            </a:r>
          </a:p>
          <a:p>
            <a:endParaRPr lang="es-GT" dirty="0"/>
          </a:p>
        </p:txBody>
      </p:sp>
    </p:spTree>
    <p:extLst>
      <p:ext uri="{BB962C8B-B14F-4D97-AF65-F5344CB8AC3E}">
        <p14:creationId xmlns:p14="http://schemas.microsoft.com/office/powerpoint/2010/main" val="1350069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1E922F-0DD1-398C-0F99-EBA2E3C1FB54}"/>
              </a:ext>
            </a:extLst>
          </p:cNvPr>
          <p:cNvSpPr>
            <a:spLocks noGrp="1"/>
          </p:cNvSpPr>
          <p:nvPr>
            <p:ph type="ctrTitle"/>
          </p:nvPr>
        </p:nvSpPr>
        <p:spPr>
          <a:xfrm>
            <a:off x="1540042" y="3428998"/>
            <a:ext cx="7267074" cy="2268559"/>
          </a:xfrm>
        </p:spPr>
        <p:txBody>
          <a:bodyPr/>
          <a:lstStyle/>
          <a:p>
            <a:pPr algn="ctr"/>
            <a:r>
              <a:rPr lang="es-GT" dirty="0"/>
              <a:t>Establecimientos Locales</a:t>
            </a:r>
          </a:p>
        </p:txBody>
      </p:sp>
      <p:sp>
        <p:nvSpPr>
          <p:cNvPr id="3" name="Subtítulo 2">
            <a:extLst>
              <a:ext uri="{FF2B5EF4-FFF2-40B4-BE49-F238E27FC236}">
                <a16:creationId xmlns:a16="http://schemas.microsoft.com/office/drawing/2014/main" id="{9967E9B1-8781-CFA0-341F-4BC4B134C10F}"/>
              </a:ext>
            </a:extLst>
          </p:cNvPr>
          <p:cNvSpPr>
            <a:spLocks noGrp="1"/>
          </p:cNvSpPr>
          <p:nvPr>
            <p:ph type="subTitle" idx="1"/>
          </p:nvPr>
        </p:nvSpPr>
        <p:spPr/>
        <p:txBody>
          <a:bodyPr/>
          <a:lstStyle/>
          <a:p>
            <a:r>
              <a:rPr lang="es-ES" dirty="0"/>
              <a:t>Información sobre cafés, restaurantes y comida rápida en la ciudad</a:t>
            </a:r>
            <a:endParaRPr lang="es-GT" dirty="0"/>
          </a:p>
        </p:txBody>
      </p:sp>
    </p:spTree>
    <p:extLst>
      <p:ext uri="{BB962C8B-B14F-4D97-AF65-F5344CB8AC3E}">
        <p14:creationId xmlns:p14="http://schemas.microsoft.com/office/powerpoint/2010/main" val="2008181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CD3EA0-8086-9AB7-36E5-EF7F278066A6}"/>
              </a:ext>
            </a:extLst>
          </p:cNvPr>
          <p:cNvSpPr>
            <a:spLocks noGrp="1"/>
          </p:cNvSpPr>
          <p:nvPr>
            <p:ph type="title"/>
          </p:nvPr>
        </p:nvSpPr>
        <p:spPr>
          <a:xfrm>
            <a:off x="1379622" y="808056"/>
            <a:ext cx="9190518" cy="1077229"/>
          </a:xfrm>
        </p:spPr>
        <p:txBody>
          <a:bodyPr/>
          <a:lstStyle/>
          <a:p>
            <a:pPr algn="ctr"/>
            <a:r>
              <a:rPr lang="es-ES" dirty="0"/>
              <a:t>Proporciones de Establecimientos que Pertenecen a una Cadena</a:t>
            </a:r>
            <a:endParaRPr lang="es-GT" dirty="0"/>
          </a:p>
        </p:txBody>
      </p:sp>
      <p:pic>
        <p:nvPicPr>
          <p:cNvPr id="5" name="Marcador de contenido 4">
            <a:extLst>
              <a:ext uri="{FF2B5EF4-FFF2-40B4-BE49-F238E27FC236}">
                <a16:creationId xmlns:a16="http://schemas.microsoft.com/office/drawing/2014/main" id="{67E5542C-A7FA-978C-6085-54CAC1BC3E97}"/>
              </a:ext>
            </a:extLst>
          </p:cNvPr>
          <p:cNvPicPr>
            <a:picLocks noGrp="1" noChangeAspect="1"/>
          </p:cNvPicPr>
          <p:nvPr>
            <p:ph idx="1"/>
          </p:nvPr>
        </p:nvPicPr>
        <p:blipFill>
          <a:blip r:embed="rId2"/>
          <a:stretch>
            <a:fillRect/>
          </a:stretch>
        </p:blipFill>
        <p:spPr>
          <a:xfrm>
            <a:off x="2814205" y="2052619"/>
            <a:ext cx="6875227" cy="4347570"/>
          </a:xfrm>
        </p:spPr>
      </p:pic>
    </p:spTree>
    <p:extLst>
      <p:ext uri="{BB962C8B-B14F-4D97-AF65-F5344CB8AC3E}">
        <p14:creationId xmlns:p14="http://schemas.microsoft.com/office/powerpoint/2010/main" val="2189550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C09980-68D5-F777-F8CE-AE02E1536926}"/>
              </a:ext>
            </a:extLst>
          </p:cNvPr>
          <p:cNvSpPr>
            <a:spLocks noGrp="1"/>
          </p:cNvSpPr>
          <p:nvPr>
            <p:ph type="ctrTitle"/>
          </p:nvPr>
        </p:nvSpPr>
        <p:spPr>
          <a:xfrm>
            <a:off x="2066376" y="2294720"/>
            <a:ext cx="5518066" cy="2268559"/>
          </a:xfrm>
        </p:spPr>
        <p:txBody>
          <a:bodyPr/>
          <a:lstStyle/>
          <a:p>
            <a:endParaRPr lang="es-GT" dirty="0"/>
          </a:p>
        </p:txBody>
      </p:sp>
      <p:sp>
        <p:nvSpPr>
          <p:cNvPr id="3" name="Subtítulo 2">
            <a:extLst>
              <a:ext uri="{FF2B5EF4-FFF2-40B4-BE49-F238E27FC236}">
                <a16:creationId xmlns:a16="http://schemas.microsoft.com/office/drawing/2014/main" id="{20BF8A16-ABF6-EB8F-D2A5-92594A6107CC}"/>
              </a:ext>
            </a:extLst>
          </p:cNvPr>
          <p:cNvSpPr>
            <a:spLocks noGrp="1"/>
          </p:cNvSpPr>
          <p:nvPr>
            <p:ph type="subTitle" idx="1"/>
          </p:nvPr>
        </p:nvSpPr>
        <p:spPr>
          <a:xfrm>
            <a:off x="1729537" y="580336"/>
            <a:ext cx="5357600" cy="1160213"/>
          </a:xfrm>
        </p:spPr>
        <p:txBody>
          <a:bodyPr/>
          <a:lstStyle/>
          <a:p>
            <a:pPr algn="ctr"/>
            <a:r>
              <a:rPr lang="es-ES" dirty="0"/>
              <a:t> Proporciones de Establecimientos que Pertenecen a una Cadena</a:t>
            </a:r>
            <a:endParaRPr lang="es-GT" dirty="0"/>
          </a:p>
        </p:txBody>
      </p:sp>
      <p:pic>
        <p:nvPicPr>
          <p:cNvPr id="5" name="Imagen 4">
            <a:extLst>
              <a:ext uri="{FF2B5EF4-FFF2-40B4-BE49-F238E27FC236}">
                <a16:creationId xmlns:a16="http://schemas.microsoft.com/office/drawing/2014/main" id="{50A4C202-F0D1-C1B6-FA5B-DFB0868FC76A}"/>
              </a:ext>
            </a:extLst>
          </p:cNvPr>
          <p:cNvPicPr>
            <a:picLocks noChangeAspect="1"/>
          </p:cNvPicPr>
          <p:nvPr/>
        </p:nvPicPr>
        <p:blipFill>
          <a:blip r:embed="rId2"/>
          <a:stretch>
            <a:fillRect/>
          </a:stretch>
        </p:blipFill>
        <p:spPr>
          <a:xfrm>
            <a:off x="1532888" y="1882092"/>
            <a:ext cx="6857133" cy="4623912"/>
          </a:xfrm>
          <a:prstGeom prst="rect">
            <a:avLst/>
          </a:prstGeom>
        </p:spPr>
      </p:pic>
    </p:spTree>
    <p:extLst>
      <p:ext uri="{BB962C8B-B14F-4D97-AF65-F5344CB8AC3E}">
        <p14:creationId xmlns:p14="http://schemas.microsoft.com/office/powerpoint/2010/main" val="1805633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81EF5D-A9E3-1504-8DA4-D9988CD31ED7}"/>
              </a:ext>
            </a:extLst>
          </p:cNvPr>
          <p:cNvSpPr>
            <a:spLocks noGrp="1"/>
          </p:cNvSpPr>
          <p:nvPr>
            <p:ph type="ctrTitle"/>
          </p:nvPr>
        </p:nvSpPr>
        <p:spPr>
          <a:xfrm>
            <a:off x="2355179" y="2294720"/>
            <a:ext cx="5518066" cy="2268559"/>
          </a:xfrm>
        </p:spPr>
        <p:txBody>
          <a:bodyPr/>
          <a:lstStyle/>
          <a:p>
            <a:endParaRPr lang="es-GT" dirty="0"/>
          </a:p>
        </p:txBody>
      </p:sp>
      <p:sp>
        <p:nvSpPr>
          <p:cNvPr id="3" name="Subtítulo 2">
            <a:extLst>
              <a:ext uri="{FF2B5EF4-FFF2-40B4-BE49-F238E27FC236}">
                <a16:creationId xmlns:a16="http://schemas.microsoft.com/office/drawing/2014/main" id="{3CFBB4D1-5C9D-7E12-0ADE-198C833CDEF5}"/>
              </a:ext>
            </a:extLst>
          </p:cNvPr>
          <p:cNvSpPr>
            <a:spLocks noGrp="1"/>
          </p:cNvSpPr>
          <p:nvPr>
            <p:ph type="subTitle" idx="1"/>
          </p:nvPr>
        </p:nvSpPr>
        <p:spPr>
          <a:xfrm>
            <a:off x="2355179" y="580336"/>
            <a:ext cx="5357600" cy="1160213"/>
          </a:xfrm>
        </p:spPr>
        <p:txBody>
          <a:bodyPr/>
          <a:lstStyle/>
          <a:p>
            <a:pPr algn="ctr"/>
            <a:r>
              <a:rPr lang="es-ES" dirty="0"/>
              <a:t>Distribución porcentual de negocios que pertenecen o no a una cadena</a:t>
            </a:r>
            <a:endParaRPr lang="es-GT" dirty="0"/>
          </a:p>
        </p:txBody>
      </p:sp>
      <p:pic>
        <p:nvPicPr>
          <p:cNvPr id="5" name="Imagen 4">
            <a:extLst>
              <a:ext uri="{FF2B5EF4-FFF2-40B4-BE49-F238E27FC236}">
                <a16:creationId xmlns:a16="http://schemas.microsoft.com/office/drawing/2014/main" id="{C03996F9-E24E-565D-5BE0-82ECEC834BBF}"/>
              </a:ext>
            </a:extLst>
          </p:cNvPr>
          <p:cNvPicPr>
            <a:picLocks noChangeAspect="1"/>
          </p:cNvPicPr>
          <p:nvPr/>
        </p:nvPicPr>
        <p:blipFill>
          <a:blip r:embed="rId2"/>
          <a:stretch>
            <a:fillRect/>
          </a:stretch>
        </p:blipFill>
        <p:spPr>
          <a:xfrm>
            <a:off x="967801" y="2101515"/>
            <a:ext cx="7871400" cy="3899593"/>
          </a:xfrm>
          <a:prstGeom prst="rect">
            <a:avLst/>
          </a:prstGeom>
        </p:spPr>
      </p:pic>
    </p:spTree>
    <p:extLst>
      <p:ext uri="{BB962C8B-B14F-4D97-AF65-F5344CB8AC3E}">
        <p14:creationId xmlns:p14="http://schemas.microsoft.com/office/powerpoint/2010/main" val="25188287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49</TotalTime>
  <Words>452</Words>
  <Application>Microsoft Office PowerPoint</Application>
  <PresentationFormat>Panorámica</PresentationFormat>
  <Paragraphs>30</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MS Shell Dlg 2</vt:lpstr>
      <vt:lpstr>Wingdings</vt:lpstr>
      <vt:lpstr>Wingdings 3</vt:lpstr>
      <vt:lpstr>Madison</vt:lpstr>
      <vt:lpstr>ESTALECIMIENTOS LOCALES</vt:lpstr>
      <vt:lpstr>Introducción</vt:lpstr>
      <vt:lpstr>Restaurantes , Cafés y comida rápida</vt:lpstr>
      <vt:lpstr>Establecimientos Locales</vt:lpstr>
      <vt:lpstr>Conclusión</vt:lpstr>
      <vt:lpstr>Establecimientos Locales</vt:lpstr>
      <vt:lpstr>Proporciones de Establecimientos que Pertenecen a una Cadena</vt:lpstr>
      <vt:lpstr>Presentación de PowerPoint</vt:lpstr>
      <vt:lpstr>Presentación de PowerPoint</vt:lpstr>
      <vt:lpstr>Descripción del Número de Asientos para Establecimientos que no son Cadenas</vt:lpstr>
      <vt:lpstr>Número de Calles con Solo un Restaurante</vt:lpstr>
      <vt:lpstr>Calles con Mayor Cantidad de Restaurantes</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Kevin Morales</dc:creator>
  <cp:lastModifiedBy>Kevin Morales</cp:lastModifiedBy>
  <cp:revision>1</cp:revision>
  <dcterms:created xsi:type="dcterms:W3CDTF">2024-06-07T01:14:25Z</dcterms:created>
  <dcterms:modified xsi:type="dcterms:W3CDTF">2024-06-07T02:04:09Z</dcterms:modified>
</cp:coreProperties>
</file>