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B5C"/>
    <a:srgbClr val="00B5E2"/>
    <a:srgbClr val="003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7000">
              <a:srgbClr val="003B5C"/>
            </a:gs>
            <a:gs pos="77000">
              <a:srgbClr val="00B5E2"/>
            </a:gs>
            <a:gs pos="100000">
              <a:srgbClr val="00B5E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0C28E-F447-4ACB-8734-9871D3A4F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915" y="640412"/>
            <a:ext cx="10552874" cy="1333532"/>
          </a:xfrm>
        </p:spPr>
        <p:txBody>
          <a:bodyPr>
            <a:normAutofit fontScale="90000"/>
          </a:bodyPr>
          <a:lstStyle/>
          <a:p>
            <a:r>
              <a:rPr lang="es-MX" sz="3600" dirty="0"/>
              <a:t>PRINCIPIOS DE DISEÑO DE ARQUITECTURA EMPRESARIAL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9D1ED1-161D-4CD8-B7F4-6288B0628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171" y="2306471"/>
            <a:ext cx="10842171" cy="4202645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s-MX" b="1" dirty="0"/>
              <a:t>BENEMÉRITA UNIVERSIDAD AUTÓNOMA DE PUEBLA</a:t>
            </a:r>
          </a:p>
          <a:p>
            <a:pPr>
              <a:spcBef>
                <a:spcPts val="0"/>
              </a:spcBef>
            </a:pPr>
            <a:r>
              <a:rPr lang="es-MX" b="1" dirty="0"/>
              <a:t>COMPLEJO REGIONAL CENTRO SEDE SAN JOSÉ CHIAPA</a:t>
            </a:r>
          </a:p>
          <a:p>
            <a:pPr>
              <a:spcBef>
                <a:spcPts val="0"/>
              </a:spcBef>
            </a:pPr>
            <a:endParaRPr lang="es-MX" b="1" dirty="0"/>
          </a:p>
          <a:p>
            <a:pPr>
              <a:spcBef>
                <a:spcPts val="0"/>
              </a:spcBef>
            </a:pPr>
            <a:r>
              <a:rPr lang="es-MX" b="1" dirty="0"/>
              <a:t>Licenciatura: Ingeniería en Sistemas y Tecnologías de la Información Industrial.</a:t>
            </a:r>
          </a:p>
          <a:p>
            <a:pPr>
              <a:spcBef>
                <a:spcPts val="0"/>
              </a:spcBef>
            </a:pPr>
            <a:r>
              <a:rPr lang="es-MX" b="1" dirty="0"/>
              <a:t>Curso: Diseño y gestión de una arquitectura empresarial de información en una organización.</a:t>
            </a:r>
          </a:p>
          <a:p>
            <a:pPr>
              <a:spcBef>
                <a:spcPts val="0"/>
              </a:spcBef>
            </a:pPr>
            <a:r>
              <a:rPr lang="es-MX" b="1" dirty="0"/>
              <a:t>Docente: Diana Ivonne Tapia López.</a:t>
            </a:r>
          </a:p>
          <a:p>
            <a:pPr>
              <a:spcBef>
                <a:spcPts val="0"/>
              </a:spcBef>
            </a:pPr>
            <a:r>
              <a:rPr lang="es-MX" b="1" u="sng" dirty="0"/>
              <a:t>“Sistema de Información Geoespacial sobre Riesgos de Desastre”</a:t>
            </a:r>
          </a:p>
          <a:p>
            <a:pPr>
              <a:spcBef>
                <a:spcPts val="0"/>
              </a:spcBef>
            </a:pPr>
            <a:endParaRPr lang="es-MX" b="1" dirty="0"/>
          </a:p>
          <a:p>
            <a:pPr>
              <a:spcBef>
                <a:spcPts val="0"/>
              </a:spcBef>
            </a:pPr>
            <a:r>
              <a:rPr lang="es-MX" b="1" dirty="0"/>
              <a:t>Presentan:</a:t>
            </a:r>
          </a:p>
          <a:p>
            <a:pPr>
              <a:spcBef>
                <a:spcPts val="0"/>
              </a:spcBef>
            </a:pPr>
            <a:r>
              <a:rPr lang="es-MX" b="1" dirty="0"/>
              <a:t>Cano Dorantes Leonel</a:t>
            </a:r>
          </a:p>
          <a:p>
            <a:pPr>
              <a:spcBef>
                <a:spcPts val="0"/>
              </a:spcBef>
            </a:pPr>
            <a:r>
              <a:rPr lang="es-MX" b="1" dirty="0" smtClean="0"/>
              <a:t>Díaz </a:t>
            </a:r>
            <a:r>
              <a:rPr lang="es-MX" b="1" dirty="0"/>
              <a:t>Rosales Verónica Adriana</a:t>
            </a:r>
          </a:p>
          <a:p>
            <a:pPr>
              <a:spcBef>
                <a:spcPts val="0"/>
              </a:spcBef>
            </a:pPr>
            <a:r>
              <a:rPr lang="es-MX" b="1" dirty="0"/>
              <a:t>Gutiérrez Covarrubias Francisco</a:t>
            </a:r>
          </a:p>
          <a:p>
            <a:pPr>
              <a:spcBef>
                <a:spcPts val="0"/>
              </a:spcBef>
            </a:pPr>
            <a:r>
              <a:rPr lang="es-MX" b="1" dirty="0"/>
              <a:t>Hernández Domínguez Melquisedec</a:t>
            </a:r>
          </a:p>
          <a:p>
            <a:pPr>
              <a:spcBef>
                <a:spcPts val="0"/>
              </a:spcBef>
            </a:pPr>
            <a:endParaRPr lang="es-MX" b="1" dirty="0"/>
          </a:p>
          <a:p>
            <a:pPr>
              <a:spcBef>
                <a:spcPts val="0"/>
              </a:spcBef>
            </a:pP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2322225-8ADA-41E8-9344-B71AC9B45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743" y="5679743"/>
            <a:ext cx="1178257" cy="11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6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C009E-1670-4C7C-984D-A393501F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2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56A31-BCC2-4CB1-A811-6865D179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BE5AA0-EDAD-45B2-A1E5-844106CB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056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C009E-1670-4C7C-984D-A393501F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72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F426D-6D10-48F0-A984-55C38B83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D0567B-2028-4ADB-AB66-AEC792ED1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8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C009E-1670-4C7C-984D-A393501F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ARQUITECTURA DE NEGOCIO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731" y="2153412"/>
            <a:ext cx="10502538" cy="356681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MX" sz="2400" dirty="0"/>
              <a:t>¿Cómo abordaría la revisión y análisis de los elementos de cada arquitectura</a:t>
            </a:r>
            <a:r>
              <a:rPr lang="es-MX" sz="2400" dirty="0" smtClean="0"/>
              <a:t>?</a:t>
            </a:r>
          </a:p>
          <a:p>
            <a:pPr marL="0" indent="0">
              <a:buNone/>
            </a:pPr>
            <a:r>
              <a:rPr lang="es-MX" sz="2400" dirty="0"/>
              <a:t>Se debe asegurar un trato directo con el cliente para poder negociar y darle valor a todos los procesos.</a:t>
            </a:r>
          </a:p>
          <a:p>
            <a:pPr marL="0" indent="0">
              <a:buNone/>
            </a:pPr>
            <a:r>
              <a:rPr lang="es-MX" sz="2400" dirty="0"/>
              <a:t>Representar de forma jerárquica los objetivos del negocio para así revisar y analizar los siguientes elementos del proyecto:</a:t>
            </a:r>
          </a:p>
          <a:p>
            <a:r>
              <a:rPr lang="es-MX" sz="2400" dirty="0"/>
              <a:t>Verificar que las estandarizaciones sean las correctas.</a:t>
            </a:r>
          </a:p>
          <a:p>
            <a:r>
              <a:rPr lang="es-MX" sz="2400" dirty="0"/>
              <a:t>Verificar que la información sea validada para su futura consulta.</a:t>
            </a:r>
          </a:p>
          <a:p>
            <a:r>
              <a:rPr lang="es-MX" sz="2400" dirty="0"/>
              <a:t>Que toda la información este distribuida de manera correcta utilizando la plataforma MxSG</a:t>
            </a:r>
          </a:p>
          <a:p>
            <a:pPr marL="0" indent="0">
              <a:buNone/>
            </a:pPr>
            <a:r>
              <a:rPr lang="es-MX" sz="2400" dirty="0"/>
              <a:t>Todo esto nos ayudara a generar un valor a nuestro producto final.</a:t>
            </a:r>
          </a:p>
          <a:p>
            <a:pPr marL="342900" indent="-342900">
              <a:buFont typeface="+mj-lt"/>
              <a:buAutoNum type="arabicPeriod"/>
            </a:pP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42615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 txBox="1">
            <a:spLocks/>
          </p:cNvSpPr>
          <p:nvPr/>
        </p:nvSpPr>
        <p:spPr>
          <a:xfrm>
            <a:off x="953588" y="809897"/>
            <a:ext cx="10450286" cy="31220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s-MX" sz="2400" dirty="0" smtClean="0"/>
              <a:t>¿</a:t>
            </a:r>
            <a:r>
              <a:rPr lang="es-MX" sz="2400" dirty="0"/>
              <a:t>Qué información revisaría y </a:t>
            </a:r>
            <a:r>
              <a:rPr lang="es-MX" sz="2400" u="sng" dirty="0"/>
              <a:t>en qué orden</a:t>
            </a:r>
            <a:r>
              <a:rPr lang="es-MX" sz="2400" dirty="0" smtClean="0"/>
              <a:t>?</a:t>
            </a:r>
          </a:p>
          <a:p>
            <a:pPr>
              <a:buFont typeface="+mj-lt"/>
              <a:buAutoNum type="arabicPeriod"/>
            </a:pPr>
            <a:r>
              <a:rPr lang="es-MX" sz="2400" dirty="0"/>
              <a:t>El trato con el cliente ha sido satisfactorio.</a:t>
            </a:r>
          </a:p>
          <a:p>
            <a:pPr>
              <a:buFont typeface="+mj-lt"/>
              <a:buAutoNum type="arabicPeriod"/>
            </a:pPr>
            <a:r>
              <a:rPr lang="es-MX" sz="2400" dirty="0"/>
              <a:t>Los procesos deben darle valor a nuestra plataforma, siguiendo las especificaciones del cliente.</a:t>
            </a:r>
          </a:p>
          <a:p>
            <a:pPr>
              <a:buFont typeface="+mj-lt"/>
              <a:buAutoNum type="arabicPeriod"/>
            </a:pPr>
            <a:r>
              <a:rPr lang="es-MX" sz="2400" dirty="0"/>
              <a:t>Habrá un control en cada proceso para verificar que hay eficiencia en cada uno de ellos</a:t>
            </a:r>
            <a:r>
              <a:rPr lang="es-MX" sz="2400" dirty="0" smtClean="0"/>
              <a:t>.</a:t>
            </a:r>
          </a:p>
          <a:p>
            <a:pPr marL="0" indent="0">
              <a:buNone/>
            </a:pPr>
            <a:endParaRPr lang="es-MX" sz="2400" dirty="0" smtClean="0"/>
          </a:p>
          <a:p>
            <a:pPr>
              <a:buFont typeface="Wingdings" panose="05000000000000000000" pitchFamily="2" charset="2"/>
              <a:buChar char="ü"/>
            </a:pPr>
            <a:endParaRPr lang="es-MX" sz="2400" dirty="0"/>
          </a:p>
          <a:p>
            <a:pPr marL="0" indent="0">
              <a:buNone/>
            </a:pPr>
            <a:endParaRPr lang="es-MX" dirty="0" smtClean="0"/>
          </a:p>
          <a:p>
            <a:pPr marL="342900" indent="-342900">
              <a:buFont typeface="+mj-lt"/>
              <a:buAutoNum type="arabicPeriod"/>
            </a:pPr>
            <a:endParaRPr lang="es-MX" dirty="0"/>
          </a:p>
        </p:txBody>
      </p:sp>
      <p:pic>
        <p:nvPicPr>
          <p:cNvPr id="1028" name="Picture 4" descr="Resultado de imagen para trato con el client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77" y="3579223"/>
            <a:ext cx="2730137" cy="27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valor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719" y="3802021"/>
            <a:ext cx="3261814" cy="228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778" y="3579223"/>
            <a:ext cx="2780076" cy="264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 derecha 5"/>
          <p:cNvSpPr/>
          <p:nvPr/>
        </p:nvSpPr>
        <p:spPr>
          <a:xfrm>
            <a:off x="3804760" y="4770549"/>
            <a:ext cx="627018" cy="26125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Flecha derecha 20"/>
          <p:cNvSpPr/>
          <p:nvPr/>
        </p:nvSpPr>
        <p:spPr>
          <a:xfrm>
            <a:off x="7386295" y="4728754"/>
            <a:ext cx="627018" cy="261257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491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 txBox="1">
            <a:spLocks/>
          </p:cNvSpPr>
          <p:nvPr/>
        </p:nvSpPr>
        <p:spPr>
          <a:xfrm>
            <a:off x="326571" y="522514"/>
            <a:ext cx="11639006" cy="576072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MX" sz="26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s-MX" sz="2600" dirty="0"/>
              <a:t>¿Cómo documentaría los resultados del análisis para cada arquitectura? </a:t>
            </a:r>
            <a:r>
              <a:rPr lang="es-MX" sz="2600" i="1" dirty="0"/>
              <a:t>(liste los artefactos que generaría</a:t>
            </a:r>
            <a:r>
              <a:rPr lang="es-MX" sz="2600" i="1" dirty="0" smtClean="0"/>
              <a:t>)</a:t>
            </a:r>
          </a:p>
          <a:p>
            <a:r>
              <a:rPr lang="es-MX" sz="2600" dirty="0"/>
              <a:t>Para los requisitos se podría llevar a cabo una metodología de trabajo, como SCRUM para poder realizar historias de usuario como documentación. De esta manera podremos priorizar requerimientos y jerarquizar los objetivos según el valor que aportan al proyecto.</a:t>
            </a:r>
          </a:p>
          <a:p>
            <a:r>
              <a:rPr lang="es-MX" sz="2600" dirty="0"/>
              <a:t>Al definir los procesos se deben identificar los requisitos que se tomaran como prioridad, después cada proceso de negocio se someterá a un sistema de control para verificar que cumpla con todo, también se generaran reportes </a:t>
            </a:r>
            <a:r>
              <a:rPr lang="es-ES" sz="2600" dirty="0"/>
              <a:t>para verificar que cada proceso de negocio este aportando valor al proyecto</a:t>
            </a:r>
            <a:r>
              <a:rPr lang="es-ES" sz="2600" dirty="0" smtClean="0"/>
              <a:t>.</a:t>
            </a:r>
          </a:p>
          <a:p>
            <a:r>
              <a:rPr lang="es-ES" sz="2600" dirty="0" smtClean="0"/>
              <a:t>Listado: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600" dirty="0" smtClean="0"/>
              <a:t>Historias de usuario.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600" dirty="0" smtClean="0"/>
              <a:t>Sistema de control.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600" dirty="0" smtClean="0"/>
              <a:t>Reportes</a:t>
            </a:r>
            <a:endParaRPr lang="es-MX" sz="2600" dirty="0"/>
          </a:p>
          <a:p>
            <a:pPr>
              <a:buFont typeface="Wingdings" panose="05000000000000000000" pitchFamily="2" charset="2"/>
              <a:buChar char="ü"/>
            </a:pPr>
            <a:endParaRPr lang="es-MX" sz="2800" dirty="0"/>
          </a:p>
          <a:p>
            <a:pPr marL="0" indent="0">
              <a:buNone/>
            </a:pPr>
            <a:endParaRPr lang="es-MX" dirty="0" smtClean="0"/>
          </a:p>
          <a:p>
            <a:pPr marL="342900" indent="-342900">
              <a:buFont typeface="+mj-lt"/>
              <a:buAutoNum type="arabicPeriod"/>
            </a:pPr>
            <a:endParaRPr lang="es-MX" dirty="0"/>
          </a:p>
        </p:txBody>
      </p:sp>
      <p:pic>
        <p:nvPicPr>
          <p:cNvPr id="3074" name="Picture 2" descr="Resultado de imagen para reporte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43" y="3527848"/>
            <a:ext cx="4188460" cy="344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426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213818D7-CBFB-4692-8666-BBDCA8C8DC14}"/>
              </a:ext>
            </a:extLst>
          </p:cNvPr>
          <p:cNvSpPr txBox="1">
            <a:spLocks/>
          </p:cNvSpPr>
          <p:nvPr/>
        </p:nvSpPr>
        <p:spPr>
          <a:xfrm>
            <a:off x="326571" y="522514"/>
            <a:ext cx="11639006" cy="57607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MX" sz="26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s-MX" sz="2400" dirty="0"/>
              <a:t>¿Cuál es la propuesta de solución en cada arquitectura que usted propondría para lograr el alcance solicitado? </a:t>
            </a:r>
            <a:endParaRPr lang="es-MX" sz="2400" dirty="0" smtClean="0"/>
          </a:p>
          <a:p>
            <a:pPr marL="0" indent="0">
              <a:buNone/>
            </a:pPr>
            <a:r>
              <a:rPr lang="es-MX" sz="2400" dirty="0"/>
              <a:t>La propuesta seria establecer una metodología de trabajo para saber como se documentaran los requisitos y como se darán a conocer al personal. De esta manera el personal tendrá determinadas responsabilidades y uno de ellos se encargara de interactuar con el cliente para priorizar los requisitos o especificaciones.</a:t>
            </a:r>
            <a:br>
              <a:rPr lang="es-MX" sz="2400" dirty="0"/>
            </a:br>
            <a:r>
              <a:rPr lang="es-MX" sz="2400" dirty="0"/>
              <a:t> También se establecerán sistemas de control para monitorear todo lo que se hace en cada proceso y de esta manera asegurar que se genere valor al proyecto.</a:t>
            </a:r>
          </a:p>
          <a:p>
            <a:endParaRPr lang="es-MX" dirty="0" smtClean="0"/>
          </a:p>
          <a:p>
            <a:pPr marL="342900" indent="-342900">
              <a:buFont typeface="+mj-lt"/>
              <a:buAutoNum type="arabicPeriod"/>
            </a:pPr>
            <a:endParaRPr lang="es-MX" dirty="0"/>
          </a:p>
        </p:txBody>
      </p:sp>
      <p:pic>
        <p:nvPicPr>
          <p:cNvPr id="2050" name="Picture 2" descr="Resultado de imagen para metodologia de trabaj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3774349"/>
            <a:ext cx="2899592" cy="289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monitore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52" y="4244650"/>
            <a:ext cx="3818618" cy="242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590995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Paquete</Template>
  <TotalTime>82</TotalTime>
  <Words>421</Words>
  <Application>Microsoft Office PowerPoint</Application>
  <PresentationFormat>Panorámica</PresentationFormat>
  <Paragraphs>40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Wingdings</vt:lpstr>
      <vt:lpstr>Paquete</vt:lpstr>
      <vt:lpstr>PRINCIPIOS DE DISEÑO DE ARQUITECTURA EMPRESARIAL DE INFORMACIÓN</vt:lpstr>
      <vt:lpstr>Presentación de PowerPoint</vt:lpstr>
      <vt:lpstr>Presentación de PowerPoint</vt:lpstr>
      <vt:lpstr>Presentación de PowerPoint</vt:lpstr>
      <vt:lpstr>Presentación de PowerPoint</vt:lpstr>
      <vt:lpstr>ARQUITECTURA DE NEGOCIO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PRINCIPIOS DE DISEÑO DE ARQUITECTURA EMPRESARIAL DE INFORMACIÓN</dc:title>
  <dc:creator>FRANCISCO  GUTIERREZ COVARRUBIAS</dc:creator>
  <cp:lastModifiedBy>Adriana Diaz Rosales</cp:lastModifiedBy>
  <cp:revision>7</cp:revision>
  <dcterms:created xsi:type="dcterms:W3CDTF">2019-02-14T03:21:36Z</dcterms:created>
  <dcterms:modified xsi:type="dcterms:W3CDTF">2019-02-14T05:27:42Z</dcterms:modified>
</cp:coreProperties>
</file>