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</p:sldMasterIdLst>
  <p:notesMasterIdLst>
    <p:notesMasterId r:id="rId23"/>
  </p:notesMasterIdLst>
  <p:sldIdLst>
    <p:sldId id="256" r:id="rId3"/>
    <p:sldId id="276" r:id="rId4"/>
    <p:sldId id="277" r:id="rId5"/>
    <p:sldId id="278" r:id="rId6"/>
    <p:sldId id="280" r:id="rId7"/>
    <p:sldId id="279" r:id="rId8"/>
    <p:sldId id="266" r:id="rId9"/>
    <p:sldId id="267" r:id="rId10"/>
    <p:sldId id="268" r:id="rId11"/>
    <p:sldId id="269" r:id="rId12"/>
    <p:sldId id="261" r:id="rId13"/>
    <p:sldId id="271" r:id="rId14"/>
    <p:sldId id="273" r:id="rId15"/>
    <p:sldId id="272" r:id="rId16"/>
    <p:sldId id="274" r:id="rId17"/>
    <p:sldId id="275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5C"/>
    <a:srgbClr val="00B5E2"/>
    <a:srgbClr val="003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7B2C-0AFE-4DD0-9B8E-77C3B3783A90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668F-C8C7-4086-A497-042925D88B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23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8F9-E199-4A34-A74E-B679970223B0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08AA-8DAA-44D5-AFAE-6BC4F253E62B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928C-1212-4810-A77F-CCD67CDA4933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20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8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43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4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3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7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91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59F7-A599-4F20-8074-9A93E3284950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99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97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EE27-A51C-4C1C-91F0-E5F944AE2917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6C9B-4647-45E1-9019-CC0A4AD6AE0A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671-A810-4926-BF9C-189D85A01581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BAED-047D-459D-A06E-589C1EABAF9A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8E8D-75FA-4EDC-8189-D3CC9B89F527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3233-E5B6-46F9-8A5D-FD5A3EE14D9C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3C18F7-C3D3-4AE6-8662-B83AB3176D95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DD8FADA-A937-4139-8FC9-159990A70EFD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3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003B5C"/>
            </a:gs>
            <a:gs pos="77000">
              <a:srgbClr val="00B5E2"/>
            </a:gs>
            <a:gs pos="100000">
              <a:srgbClr val="00B5E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C28E-F447-4ACB-8734-9871D3A4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915" y="640412"/>
            <a:ext cx="10552874" cy="1333532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PRINCIPIOS DE DISEÑO DE ARQUITECTURA EMPRESARIAL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D1ED1-161D-4CD8-B7F4-6288B062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171" y="2306471"/>
            <a:ext cx="10842171" cy="420264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s-MX" b="1" dirty="0"/>
              <a:t>BENEMÉRITA UNIVERSIDAD AUTÓNOMA DE PUEBLA</a:t>
            </a:r>
          </a:p>
          <a:p>
            <a:pPr>
              <a:spcBef>
                <a:spcPts val="0"/>
              </a:spcBef>
            </a:pPr>
            <a:r>
              <a:rPr lang="es-MX" b="1" dirty="0"/>
              <a:t>COMPLEJO REGIONAL CENTRO SEDE SAN JOSÉ CHIAPA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Licenciatura: Ingeniería en Sistemas y Tecnologías de la Información Industrial.</a:t>
            </a:r>
          </a:p>
          <a:p>
            <a:pPr>
              <a:spcBef>
                <a:spcPts val="0"/>
              </a:spcBef>
            </a:pPr>
            <a:r>
              <a:rPr lang="es-MX" b="1" dirty="0"/>
              <a:t>Curso: Diseño y gestión de una arquitectura empresarial de información en una organización.</a:t>
            </a:r>
          </a:p>
          <a:p>
            <a:pPr>
              <a:spcBef>
                <a:spcPts val="0"/>
              </a:spcBef>
            </a:pPr>
            <a:r>
              <a:rPr lang="es-MX" b="1" dirty="0"/>
              <a:t>Docente: Diana Ivonne Tapia López.</a:t>
            </a:r>
          </a:p>
          <a:p>
            <a:pPr>
              <a:spcBef>
                <a:spcPts val="0"/>
              </a:spcBef>
            </a:pPr>
            <a:r>
              <a:rPr lang="es-MX" b="1" u="sng" dirty="0"/>
              <a:t>“Sistema de Información Geoespacial sobre Riesgos de Desastre”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Presentan:</a:t>
            </a:r>
          </a:p>
          <a:p>
            <a:pPr>
              <a:spcBef>
                <a:spcPts val="0"/>
              </a:spcBef>
            </a:pPr>
            <a:r>
              <a:rPr lang="es-MX" b="1" dirty="0"/>
              <a:t>Cano Dorantes Leonel</a:t>
            </a:r>
          </a:p>
          <a:p>
            <a:pPr>
              <a:spcBef>
                <a:spcPts val="0"/>
              </a:spcBef>
            </a:pPr>
            <a:r>
              <a:rPr lang="es-MX" b="1" dirty="0"/>
              <a:t>Diaz Rosales Verónica Adriana</a:t>
            </a:r>
          </a:p>
          <a:p>
            <a:pPr>
              <a:spcBef>
                <a:spcPts val="0"/>
              </a:spcBef>
            </a:pPr>
            <a:r>
              <a:rPr lang="es-MX" b="1" dirty="0"/>
              <a:t>Gutiérrez Covarrubias Francisco</a:t>
            </a:r>
          </a:p>
          <a:p>
            <a:pPr>
              <a:spcBef>
                <a:spcPts val="0"/>
              </a:spcBef>
            </a:pPr>
            <a:r>
              <a:rPr lang="es-MX" b="1" dirty="0"/>
              <a:t>Hernández Domínguez Melquisedec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322225-8ADA-41E8-9344-B71AC9B4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61709"/>
            <a:ext cx="1496291" cy="1496291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8EB2C4-9985-432F-994D-C645A564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6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64108"/>
          </a:xfrm>
        </p:spPr>
        <p:txBody>
          <a:bodyPr/>
          <a:lstStyle/>
          <a:p>
            <a:r>
              <a:rPr lang="es-MX"/>
              <a:t>Revisión de información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AD7473-BDBC-4323-B321-A365ED1633C5}"/>
              </a:ext>
            </a:extLst>
          </p:cNvPr>
          <p:cNvSpPr txBox="1"/>
          <p:nvPr/>
        </p:nvSpPr>
        <p:spPr>
          <a:xfrm>
            <a:off x="275771" y="2308279"/>
            <a:ext cx="85053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Como se miden los desastres naturales: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Sismos.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Inundaciones.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Tormentas.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Erupciones.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Maremotos.</a:t>
            </a:r>
            <a:br>
              <a:rPr lang="es-MX" sz="2000" dirty="0"/>
            </a:b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Estandarización: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Open Geospatial Consortium (OGC)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ISO (iso 19107).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W3C.</a:t>
            </a:r>
            <a:endParaRPr lang="es-MX" sz="2000" dirty="0"/>
          </a:p>
          <a:p>
            <a:endParaRPr lang="es-MX" dirty="0"/>
          </a:p>
        </p:txBody>
      </p:sp>
      <p:pic>
        <p:nvPicPr>
          <p:cNvPr id="3074" name="Picture 2" descr="Resultado de imagen para EstandarizaciÃ³n.">
            <a:extLst>
              <a:ext uri="{FF2B5EF4-FFF2-40B4-BE49-F238E27FC236}">
                <a16:creationId xmlns:a16="http://schemas.microsoft.com/office/drawing/2014/main" id="{924307F9-520B-40CC-8853-F7E408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19" y="3005409"/>
            <a:ext cx="6039529" cy="236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5A898A3-60A3-4431-9A13-2E0B6775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F426D-6D10-48F0-A984-55C38B83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839" y="164591"/>
            <a:ext cx="7250321" cy="766137"/>
          </a:xfrm>
        </p:spPr>
        <p:txBody>
          <a:bodyPr/>
          <a:lstStyle/>
          <a:p>
            <a:r>
              <a:rPr lang="es-MX" dirty="0"/>
              <a:t>Propuesta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76C2DCE-980A-42D8-B227-C5A4E3607A6F}"/>
              </a:ext>
            </a:extLst>
          </p:cNvPr>
          <p:cNvSpPr/>
          <p:nvPr/>
        </p:nvSpPr>
        <p:spPr>
          <a:xfrm>
            <a:off x="3032852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Sismos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97C687C-FA29-4D41-85A1-9304FB0B8751}"/>
              </a:ext>
            </a:extLst>
          </p:cNvPr>
          <p:cNvSpPr/>
          <p:nvPr/>
        </p:nvSpPr>
        <p:spPr>
          <a:xfrm>
            <a:off x="552797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Inundaciones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A58405-F295-477E-BCD5-3898F643CA21}"/>
              </a:ext>
            </a:extLst>
          </p:cNvPr>
          <p:cNvSpPr/>
          <p:nvPr/>
        </p:nvSpPr>
        <p:spPr>
          <a:xfrm>
            <a:off x="5375999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Tormentas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241C0CD-791B-45AD-A540-B2B80B25D793}"/>
              </a:ext>
            </a:extLst>
          </p:cNvPr>
          <p:cNvSpPr/>
          <p:nvPr/>
        </p:nvSpPr>
        <p:spPr>
          <a:xfrm>
            <a:off x="7719148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Erupciones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F0C7A43-D7D8-4924-89E2-50F5F4DB40E9}"/>
              </a:ext>
            </a:extLst>
          </p:cNvPr>
          <p:cNvSpPr/>
          <p:nvPr/>
        </p:nvSpPr>
        <p:spPr>
          <a:xfrm>
            <a:off x="10214880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Maremotos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1ABF856-127E-4794-822A-4D07660B7DAE}"/>
              </a:ext>
            </a:extLst>
          </p:cNvPr>
          <p:cNvSpPr/>
          <p:nvPr/>
        </p:nvSpPr>
        <p:spPr>
          <a:xfrm>
            <a:off x="4564370" y="3347208"/>
            <a:ext cx="3063258" cy="123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Microsoft SharePoint Server 2010 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9C62406A-B17E-4FBC-8A38-0E7FDC8363A1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rot="5400000" flipH="1" flipV="1">
            <a:off x="2273778" y="2962818"/>
            <a:ext cx="1289610" cy="329157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804EE9-FEAF-41B7-A20E-A814C2193D56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3752852" y="4580389"/>
            <a:ext cx="2343147" cy="673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85D2B03-E66A-41DC-8FDC-66A866FA9D46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6095999" y="4580389"/>
            <a:ext cx="0" cy="673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0106A1A-F63F-4FE4-9C2E-2FB187ADFBB2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H="1" flipV="1">
            <a:off x="6095999" y="4580389"/>
            <a:ext cx="2343149" cy="673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89CE2229-0C2F-498E-B474-4DBD4EBD53F8}"/>
              </a:ext>
            </a:extLst>
          </p:cNvPr>
          <p:cNvCxnSpPr>
            <a:stCxn id="9" idx="0"/>
            <a:endCxn id="10" idx="3"/>
          </p:cNvCxnSpPr>
          <p:nvPr/>
        </p:nvCxnSpPr>
        <p:spPr>
          <a:xfrm rot="16200000" flipV="1">
            <a:off x="8636449" y="2954978"/>
            <a:ext cx="1289610" cy="33072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0B61E5EA-7E73-4513-A946-E1C68DD52D56}"/>
              </a:ext>
            </a:extLst>
          </p:cNvPr>
          <p:cNvSpPr/>
          <p:nvPr/>
        </p:nvSpPr>
        <p:spPr>
          <a:xfrm rot="16200000">
            <a:off x="5560991" y="1504521"/>
            <a:ext cx="1070017" cy="1718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SERVICIO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DF2C0A4-16DC-4CAE-BD17-DDF5A674E52E}"/>
              </a:ext>
            </a:extLst>
          </p:cNvPr>
          <p:cNvCxnSpPr>
            <a:cxnSpLocks/>
            <a:stCxn id="10" idx="0"/>
            <a:endCxn id="21" idx="1"/>
          </p:cNvCxnSpPr>
          <p:nvPr/>
        </p:nvCxnSpPr>
        <p:spPr>
          <a:xfrm flipV="1">
            <a:off x="6095999" y="2898815"/>
            <a:ext cx="1" cy="448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5628E-4FDC-4FAC-94DA-76082783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s-MX"/>
              <a:t>APPLICATION ARCHITECTURE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02F86-AC14-4BE1-ABA9-81CE536B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Dentro de ella radica la parte visual de un sistema, siendo la que guarda la interacción del cliente con el desarrollador/proveedor. Contiene todas aquellas aplicaciones y servicios que se brindarán para cumplir los requerimientos del cliente.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AC89B-FC31-4359-8180-FE1BCC49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5970C-32AD-45E3-B88B-C683E4C1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692D6-66CD-4015-AC2A-3FFEFB71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093924"/>
            <a:ext cx="4782312" cy="2678094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55AF3E-4FB3-423C-A654-0A9514B4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5628E-4FDC-4FAC-94DA-76082783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MX" dirty="0"/>
              <a:t>ANÁLISIS de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02F86-AC14-4BE1-ABA9-81CE536B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09" y="2638044"/>
            <a:ext cx="4606775" cy="34995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400" dirty="0"/>
              <a:t>Los servicios dependen directamente de la capacidad del hardware.</a:t>
            </a:r>
          </a:p>
          <a:p>
            <a:pPr algn="just"/>
            <a:r>
              <a:rPr lang="es-MX" sz="2400" dirty="0"/>
              <a:t>Se realizará una previa investigación de las licencias (en caso de requerir) y costos de los software con los que se trabajará.</a:t>
            </a:r>
          </a:p>
          <a:p>
            <a:pPr algn="just"/>
            <a:r>
              <a:rPr lang="es-MX" sz="2400" dirty="0"/>
              <a:t>La relación entre datos y aplicaciones es el pilar para la fase siguiente; negocios.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05BD43-09D0-4E93-82C7-68FF9C9D5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2D090-70D4-41AA-936B-32EE17A76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2906589"/>
            <a:ext cx="3291840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AEB00353-5BBA-4934-9D1B-D4793D960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86"/>
          <a:stretch/>
        </p:blipFill>
        <p:spPr>
          <a:xfrm>
            <a:off x="6709825" y="3186545"/>
            <a:ext cx="4147941" cy="2119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455AEA-E386-4AD0-B0AA-510727B3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7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3F993-93B9-4B35-963E-8A24015D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MX" dirty="0"/>
              <a:t>REVISIÓN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855B31-4731-4FA5-8861-F8743652A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6" r="24399" b="-2"/>
          <a:stretch/>
        </p:blipFill>
        <p:spPr>
          <a:xfrm>
            <a:off x="2397733" y="2906589"/>
            <a:ext cx="2112264" cy="26700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466C53-7461-43EF-8ADD-B0F7AED84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1136" y="2743200"/>
            <a:ext cx="244545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E4C24-461E-4F0B-A5BE-9B4A213A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7" y="2638044"/>
            <a:ext cx="6000128" cy="359650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s-MX" sz="2000" dirty="0"/>
              <a:t>Según la escala de priorización, encontramos que el servicio web es el de grado mayor.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La adición de un gestor de metadatos es el siguiente punto.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Se deberá verificar la integración de los servicios de otras páginas.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El estándar propuesto para la estructura de la información.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Integrar la parte de “consumo de servicios” a través de otra estandarización para el formato y extensión de los metadatos generados.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9758F-9E31-4B86-9C6A-0CEF0921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2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5628E-4FDC-4FAC-94DA-76082783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MX" dirty="0"/>
              <a:t>DOCUMENTACIÓN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02F86-AC14-4BE1-ABA9-81CE536B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731759"/>
          </a:xfrm>
        </p:spPr>
        <p:txBody>
          <a:bodyPr>
            <a:normAutofit/>
          </a:bodyPr>
          <a:lstStyle/>
          <a:p>
            <a:r>
              <a:rPr lang="es-MX" sz="2400" dirty="0"/>
              <a:t>Diagrama de Ishikawa.</a:t>
            </a:r>
          </a:p>
          <a:p>
            <a:r>
              <a:rPr lang="es-MX" sz="2400" dirty="0"/>
              <a:t>Diagrama de Gantt.</a:t>
            </a:r>
          </a:p>
          <a:p>
            <a:r>
              <a:rPr lang="es-MX" sz="2400" dirty="0"/>
              <a:t>Diagramas de flujo.</a:t>
            </a:r>
          </a:p>
          <a:p>
            <a:r>
              <a:rPr lang="es-MX" sz="2400" dirty="0"/>
              <a:t>Bitácoras de trabajo.</a:t>
            </a:r>
          </a:p>
          <a:p>
            <a:r>
              <a:rPr lang="es-MX" sz="2400" dirty="0"/>
              <a:t>Indicadores de avance.</a:t>
            </a:r>
          </a:p>
          <a:p>
            <a:r>
              <a:rPr lang="es-MX" sz="2400" dirty="0"/>
              <a:t>ITIL.</a:t>
            </a:r>
          </a:p>
          <a:p>
            <a:r>
              <a:rPr lang="es-MX" sz="2400" dirty="0"/>
              <a:t>COBIT.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05BD43-09D0-4E93-82C7-68FF9C9D5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2D090-70D4-41AA-936B-32EE17A76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2906589"/>
            <a:ext cx="3291840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tarjeta de presentación&#10;&#10;Descripción generada con confianza alta">
            <a:extLst>
              <a:ext uri="{FF2B5EF4-FFF2-40B4-BE49-F238E27FC236}">
                <a16:creationId xmlns:a16="http://schemas.microsoft.com/office/drawing/2014/main" id="{11FF150A-D456-496C-8509-5B445A28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62" y="3586664"/>
            <a:ext cx="2962656" cy="1309898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455AEA-E386-4AD0-B0AA-510727B3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C6DBE-C4AC-4388-B1D9-B9FB558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s-MX" dirty="0"/>
              <a:t>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CD630-BE45-4CE9-BC5C-238FFE28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4737747" cy="373546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MX" sz="2000" dirty="0"/>
              <a:t>Visual Studio: Desarrollo Web.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SQL Server: Base de Datos.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Microsoft SharePoint Server: Base de datos y Metadatos.</a:t>
            </a:r>
          </a:p>
          <a:p>
            <a:pPr algn="just">
              <a:lnSpc>
                <a:spcPct val="90000"/>
              </a:lnSpc>
            </a:pPr>
            <a:r>
              <a:rPr lang="es-MX" sz="2000" dirty="0" err="1"/>
              <a:t>Geobide</a:t>
            </a:r>
            <a:r>
              <a:rPr lang="es-MX" sz="2000" dirty="0"/>
              <a:t>: Las aplicaciones básicas que forman parte de la suite son </a:t>
            </a:r>
            <a:r>
              <a:rPr lang="es-MX" sz="2000" dirty="0" err="1"/>
              <a:t>Geomap</a:t>
            </a:r>
            <a:r>
              <a:rPr lang="es-MX" sz="2000" dirty="0"/>
              <a:t> (visualizador), </a:t>
            </a:r>
            <a:r>
              <a:rPr lang="es-MX" sz="2000" dirty="0" err="1"/>
              <a:t>Geoconverter</a:t>
            </a:r>
            <a:r>
              <a:rPr lang="es-MX" sz="2000" dirty="0"/>
              <a:t> (conversión datos geográficos), </a:t>
            </a:r>
            <a:r>
              <a:rPr lang="es-MX" sz="2000" dirty="0" err="1"/>
              <a:t>Geobuider</a:t>
            </a:r>
            <a:r>
              <a:rPr lang="es-MX" sz="2000" dirty="0"/>
              <a:t> (modulo avanzado de geoprocesamientos) y </a:t>
            </a:r>
            <a:r>
              <a:rPr lang="es-MX" sz="2000" dirty="0" err="1"/>
              <a:t>Geobridge</a:t>
            </a:r>
            <a:r>
              <a:rPr lang="es-MX" sz="2000" dirty="0"/>
              <a:t> (pasarela de acceso desde entornos CAD/GIS). </a:t>
            </a:r>
          </a:p>
          <a:p>
            <a:pPr>
              <a:lnSpc>
                <a:spcPct val="90000"/>
              </a:lnSpc>
            </a:pPr>
            <a:endParaRPr lang="es-MX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AC89B-FC31-4359-8180-FE1BCC49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5970C-32AD-45E3-B88B-C683E4C1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juguete&#10;&#10;Descripción generada con confianza alta">
            <a:extLst>
              <a:ext uri="{FF2B5EF4-FFF2-40B4-BE49-F238E27FC236}">
                <a16:creationId xmlns:a16="http://schemas.microsoft.com/office/drawing/2014/main" id="{C9264E63-0E21-4966-8930-1B469244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237393"/>
            <a:ext cx="4782312" cy="239115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776378-FA07-4ECD-BB5F-901B716C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82" y="576765"/>
            <a:ext cx="7729728" cy="1188720"/>
          </a:xfrm>
        </p:spPr>
        <p:txBody>
          <a:bodyPr/>
          <a:lstStyle/>
          <a:p>
            <a:r>
              <a:rPr lang="es-MX" dirty="0"/>
              <a:t>BUSSINES ARCHITECTURE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2153412"/>
            <a:ext cx="10502538" cy="35668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¿Cómo abordaría la revisión y análisis de los elementos de cada arquitectura?</a:t>
            </a:r>
          </a:p>
          <a:p>
            <a:pPr marL="0" indent="0">
              <a:buNone/>
            </a:pPr>
            <a:r>
              <a:rPr lang="es-MX" sz="2400" dirty="0"/>
              <a:t>Se debe asegurar un trato directo con el cliente para poder negociar y darle valor a todos los procesos.</a:t>
            </a:r>
          </a:p>
          <a:p>
            <a:pPr marL="0" indent="0">
              <a:buNone/>
            </a:pPr>
            <a:r>
              <a:rPr lang="es-MX" sz="2400" dirty="0"/>
              <a:t>Representar de forma jerárquica los objetivos del negocio para así revisar y analizar los siguientes elementos del proyecto:</a:t>
            </a:r>
          </a:p>
          <a:p>
            <a:r>
              <a:rPr lang="es-MX" sz="2400" dirty="0"/>
              <a:t>Verificar que las estandarizaciones sean las correctas.</a:t>
            </a:r>
          </a:p>
          <a:p>
            <a:r>
              <a:rPr lang="es-MX" sz="2400" dirty="0"/>
              <a:t>Verificar que la información sea validada para su futura consulta.</a:t>
            </a:r>
          </a:p>
          <a:p>
            <a:r>
              <a:rPr lang="es-MX" sz="2400" dirty="0"/>
              <a:t>Que toda la información este distribuida de manera correcta utilizando la plataforma MxSG</a:t>
            </a:r>
          </a:p>
          <a:p>
            <a:pPr marL="0" indent="0">
              <a:buNone/>
            </a:pPr>
            <a:r>
              <a:rPr lang="es-MX" sz="2400" dirty="0"/>
              <a:t>Todo esto nos ayudara a generar un valor a nuestro producto final.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D32CF4-3A26-4399-81CB-654CB2CC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6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842752" y="505097"/>
            <a:ext cx="10450286" cy="31220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¿Qué información revisaría y </a:t>
            </a:r>
            <a:r>
              <a:rPr kumimoji="0" lang="es-MX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 qué orden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 trato con el cliente ha sido satisfactorio.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Los procesos deben darle valor a nuestra plataforma, siguiendo las especificaciones del cliente.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Habrá un control en cada proceso para verificar que hay eficiencia en cada uno de ellos.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28" name="Picture 4" descr="Resultado de imagen para trato con el client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77" y="3579223"/>
            <a:ext cx="2730137" cy="27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val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19" y="3802021"/>
            <a:ext cx="3261814" cy="22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78" y="3579223"/>
            <a:ext cx="2780076" cy="264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3804760" y="4770549"/>
            <a:ext cx="627018" cy="2612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Flecha derecha 20"/>
          <p:cNvSpPr/>
          <p:nvPr/>
        </p:nvSpPr>
        <p:spPr>
          <a:xfrm>
            <a:off x="7386295" y="4728754"/>
            <a:ext cx="627018" cy="2612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5A1B89-C00D-44AE-B67D-C70253FB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1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326571" y="522514"/>
            <a:ext cx="11639006" cy="57607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2600" dirty="0"/>
              <a:t>¿Cómo documentaría los resultados del análisis para cada arquitectura? </a:t>
            </a:r>
            <a:r>
              <a:rPr lang="es-MX" sz="2600" i="1" dirty="0"/>
              <a:t>(liste los artefactos que generaría)</a:t>
            </a:r>
          </a:p>
          <a:p>
            <a:r>
              <a:rPr lang="es-MX" sz="2600" dirty="0"/>
              <a:t>Para los requisitos se podría llevar a cabo una metodología de trabajo, como SCRUM para poder realizar historias de usuario como documentación. De esta manera podremos priorizar requerimientos y jerarquizar los objetivos según el valor que aportan al proyecto.</a:t>
            </a:r>
          </a:p>
          <a:p>
            <a:r>
              <a:rPr lang="es-MX" sz="2600" dirty="0"/>
              <a:t>Al definir los procesos se deben identificar los requisitos que se tomaran como prioridad, después cada proceso de negocio se someterá a un sistema de control para verificar que cumpla con todo, también se generaran reportes </a:t>
            </a:r>
            <a:r>
              <a:rPr lang="es-ES" sz="2600" dirty="0"/>
              <a:t>para verificar que cada proceso de negocio este aportando valor al proyecto.</a:t>
            </a:r>
          </a:p>
          <a:p>
            <a:r>
              <a:rPr lang="es-ES" sz="2600" dirty="0"/>
              <a:t>Listado: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Historias de usuario.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Sistema de control.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Reportes</a:t>
            </a:r>
          </a:p>
          <a:p>
            <a:pPr>
              <a:buFont typeface="Wingdings" panose="05000000000000000000" pitchFamily="2" charset="2"/>
              <a:buChar char="ü"/>
            </a:pPr>
            <a:endParaRPr lang="es-MX" sz="2800" dirty="0"/>
          </a:p>
          <a:p>
            <a:pPr marL="0" indent="0">
              <a:buNone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3074" name="Picture 2" descr="Resultado de imagen para report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3" y="3527848"/>
            <a:ext cx="4188460" cy="34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521EF28-4116-4306-A852-DAE78E0C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2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FE47A-A5FB-4EE9-A376-02D214EB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MX" dirty="0"/>
              <a:t>Análisis de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A436C-C2BD-484C-8D6C-58A9FCA7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128" y="2638044"/>
            <a:ext cx="4502556" cy="3101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Los elementos que serán revisados son: estructura, comportamiento, gobernabilidad y relaciones entre el hardware, software, redes, datos, interacción humana y el ecosistema que rodea nuestros procesos de negocios.</a:t>
            </a:r>
          </a:p>
          <a:p>
            <a:endParaRPr lang="es-MX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4706B-7943-45AA-AAED-94D184BA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A6A89E-DCD8-454D-9803-45E9A5F4F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5246" r="28847" b="-2"/>
          <a:stretch/>
        </p:blipFill>
        <p:spPr>
          <a:xfrm>
            <a:off x="6632681" y="2933883"/>
            <a:ext cx="3231068" cy="262075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B7C21D-4E90-4670-B91F-1E1DE186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02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326571" y="522514"/>
            <a:ext cx="11639006" cy="57607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¿Cuál es la propuesta de solución en cada arquitectura que usted propondría para lograr el alcance solicitado? </a:t>
            </a:r>
          </a:p>
          <a:p>
            <a:pPr marL="0" indent="0">
              <a:buNone/>
            </a:pPr>
            <a:r>
              <a:rPr lang="es-MX" sz="2400" dirty="0"/>
              <a:t>La propuesta seria establecer una metodología de trabajo para saber como se documentaran los requisitos y como se darán a conocer al personal. De esta manera el personal tendrá determinadas responsabilidades y uno de ellos se encargara de interactuar con el cliente para priorizar los requisitos o especificaciones.</a:t>
            </a:r>
            <a:br>
              <a:rPr lang="es-MX" sz="2400" dirty="0"/>
            </a:br>
            <a:r>
              <a:rPr lang="es-MX" sz="2400" dirty="0"/>
              <a:t> También se establecerán sistemas de control para monitorear todo lo que se hace en cada proceso y de esta manera asegurar que se genere valor al proyecto.</a:t>
            </a:r>
          </a:p>
          <a:p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2052" name="Picture 4" descr="Resultado de imagen para monitore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8" y="4161523"/>
            <a:ext cx="3818618" cy="24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A5766-3110-4CF5-BA68-4C4CB685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9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00584-773F-4695-9F5D-6FAE1EE5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s-MX" sz="2400"/>
              <a:t>revisión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92402C-11C3-495A-AE0B-4F84D748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/>
              <a:t>Se revisaría la estructuración de cada elemento, que los requerimientos del cliente sean de acuerdo a las propuestas de los clientes que los modelos de la arquitectura sean los correctos</a:t>
            </a:r>
          </a:p>
          <a:p>
            <a:pPr lvl="0"/>
            <a:r>
              <a:rPr lang="es-MX"/>
              <a:t>Modelo contextual</a:t>
            </a:r>
          </a:p>
          <a:p>
            <a:pPr lvl="0"/>
            <a:r>
              <a:rPr lang="es-MX"/>
              <a:t>Modelo empresarial</a:t>
            </a:r>
          </a:p>
          <a:p>
            <a:pPr lvl="0"/>
            <a:r>
              <a:rPr lang="es-MX"/>
              <a:t>Modelo de lógica de sistema</a:t>
            </a:r>
          </a:p>
          <a:p>
            <a:pPr lvl="0"/>
            <a:r>
              <a:rPr lang="es-MX"/>
              <a:t>Modelo tecnológico </a:t>
            </a:r>
          </a:p>
          <a:p>
            <a:pPr lvl="0"/>
            <a:r>
              <a:rPr lang="es-MX"/>
              <a:t>Modelo de representaciones modelo operativo</a:t>
            </a:r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1C4D78-0180-45E1-898C-8600BEA41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13EA4A-CFDB-4E26-9617-F8AD16DD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D1A0910-FDC8-4139-93DD-E041624BF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38DCBB-88A1-4BBB-9ED3-B6E25443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s-MX">
                <a:solidFill>
                  <a:schemeClr val="tx1"/>
                </a:solidFill>
              </a:rPr>
              <a:t>DOCUMENTACIÓN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7A610-E134-4620-9057-9AC61C95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MX" sz="1500"/>
              <a:t>SU documentación será basada: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Finalidad estratégica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Alcance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Productos finales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Objetivos esperados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Planificación (fases, etapas, acciones, etc.)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Plan de comunicación 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Limitaciones </a:t>
            </a:r>
          </a:p>
          <a:p>
            <a:pPr lvl="0">
              <a:lnSpc>
                <a:spcPct val="90000"/>
              </a:lnSpc>
            </a:pPr>
            <a:r>
              <a:rPr lang="es-MX" sz="1500"/>
              <a:t>Riesgos del proyecto</a:t>
            </a:r>
          </a:p>
          <a:p>
            <a:pPr>
              <a:lnSpc>
                <a:spcPct val="90000"/>
              </a:lnSpc>
            </a:pPr>
            <a:endParaRPr lang="es-MX" sz="15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3EBDD1-4863-4B51-AC7D-E81E6DB2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2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038D2-259E-40E3-B78F-84C2344E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5FF42B0-FC21-43A4-8532-5CD11D6AD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39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C0777DE-2EA9-4DD9-AFC3-7E642A80007D}"/>
              </a:ext>
            </a:extLst>
          </p:cNvPr>
          <p:cNvSpPr txBox="1"/>
          <p:nvPr/>
        </p:nvSpPr>
        <p:spPr>
          <a:xfrm>
            <a:off x="5445496" y="2640692"/>
            <a:ext cx="5925310" cy="325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Lan: Todos los servidores se comunican a través de Tarjetas 10/100 Mbps conectadas todas ellas a un mismo switch 3Com 3C17300 – SuperStack 3 Switch 4226T.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Internet: Se cuenta actualmente con una conexión mediante Fibra Óptica de la operadora Telefónica Data. El ancho de banda es de 30 Mbps en sentido ascendente y 30Mbps en sentido descendente.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108C54-4415-4EE3-A0AD-66D7D745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3768C-120D-4AC2-87A1-EC216C81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s-MX" dirty="0"/>
              <a:t>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46C26-86A8-4238-8267-ED9B5FDA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/>
              <a:t>Para lograr el alcance esperado, se necesita calcular el trafico de usuarios esperados, para determinar la cantidad de procesamiento o de respuesta del servidor, para planificar un correcta compra de equipo de hardware y de software, sin exceder el presupuesto y considerar los requerimientos del cliente.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127C4F-0A05-4F28-9F06-2BAB0312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876205"/>
            <a:ext cx="6227064" cy="311353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640A8E-E6DC-4377-8778-23B63B6E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0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s-MX" sz="2600"/>
              <a:t>Data </a:t>
            </a:r>
            <a:r>
              <a:rPr lang="es-MX" sz="2600" err="1"/>
              <a:t>architecture</a:t>
            </a:r>
            <a:endParaRPr lang="es-MX" sz="2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400" dirty="0"/>
              <a:t>Es una metodología que se basa en la visión integral de todos los datos de una empresa o sistema.  En la cual se define todo lo referente a la administración, gestión, comunicación y analítica de datos.</a:t>
            </a:r>
          </a:p>
        </p:txBody>
      </p:sp>
      <p:pic>
        <p:nvPicPr>
          <p:cNvPr id="1026" name="Picture 2" descr="Resultado de imagen para arquitectura de datos">
            <a:extLst>
              <a:ext uri="{FF2B5EF4-FFF2-40B4-BE49-F238E27FC236}">
                <a16:creationId xmlns:a16="http://schemas.microsoft.com/office/drawing/2014/main" id="{A13FEED6-F9D7-49EC-8102-6E92BA946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366" y="1658258"/>
            <a:ext cx="6227064" cy="354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7455F0-E007-4CE9-B958-26A6C9C2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A31-BCC2-4CB1-A811-6865D179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86" y="956750"/>
            <a:ext cx="6307328" cy="1343079"/>
          </a:xfrm>
        </p:spPr>
        <p:txBody>
          <a:bodyPr>
            <a:normAutofit/>
          </a:bodyPr>
          <a:lstStyle/>
          <a:p>
            <a:r>
              <a:rPr lang="es-MX" sz="2400" dirty="0"/>
              <a:t>¿Cómo llevar acabo el diseño de UNA ARQUITECTURA DE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E5AA0-EDAD-45B2-A1E5-844106CB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s-MX" sz="2000" dirty="0"/>
              <a:t>Revisar y analizar los elementos de la arquitectura.</a:t>
            </a:r>
          </a:p>
          <a:p>
            <a:pPr marL="342900" indent="-342900">
              <a:buFont typeface="+mj-lt"/>
              <a:buAutoNum type="alphaUcPeriod"/>
            </a:pPr>
            <a:r>
              <a:rPr lang="es-MX" sz="2000" dirty="0"/>
              <a:t>Información que se revisará y determinar el orden de esta en base a cada servicio que se brinda.</a:t>
            </a:r>
          </a:p>
          <a:p>
            <a:pPr marL="342900" indent="-342900">
              <a:buFont typeface="+mj-lt"/>
              <a:buAutoNum type="alphaUcPeriod"/>
            </a:pPr>
            <a:r>
              <a:rPr lang="es-MX" sz="2000" dirty="0"/>
              <a:t>Documentar el resultado del análisis de la arquitectura de datos con la ayuda de estándares para la gestión de datos.</a:t>
            </a:r>
          </a:p>
          <a:p>
            <a:pPr marL="342900" indent="-342900">
              <a:buFont typeface="+mj-lt"/>
              <a:buAutoNum type="alphaUcPeriod"/>
            </a:pPr>
            <a:r>
              <a:rPr lang="es-MX" sz="2000" dirty="0"/>
              <a:t>Modelar una </a:t>
            </a:r>
            <a:r>
              <a:rPr lang="es-MX" sz="2000" dirty="0" err="1"/>
              <a:t>pre-estrategia</a:t>
            </a:r>
            <a:r>
              <a:rPr lang="es-MX" sz="2000" dirty="0"/>
              <a:t> para la arquitectura (representación gráfica del modelo de datos).</a:t>
            </a:r>
          </a:p>
        </p:txBody>
      </p:sp>
      <p:pic>
        <p:nvPicPr>
          <p:cNvPr id="2050" name="Picture 2" descr="Resultado de imagen para Pensando">
            <a:extLst>
              <a:ext uri="{FF2B5EF4-FFF2-40B4-BE49-F238E27FC236}">
                <a16:creationId xmlns:a16="http://schemas.microsoft.com/office/drawing/2014/main" id="{07BFA418-435E-4454-B000-FA5BE3F80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0" y="1764792"/>
            <a:ext cx="3328416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2009D9-E1C2-4CE0-B766-98CD37E2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03B3C-AD74-4B4D-8DD3-F1B4324D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clave de 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FFF85-6D04-49D1-9DED-1199A032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r>
              <a:rPr lang="es-MX" dirty="0"/>
              <a:t>Definición de atributos de datos.</a:t>
            </a:r>
          </a:p>
          <a:p>
            <a:r>
              <a:rPr lang="es-MX" dirty="0"/>
              <a:t>Estandarización de formato de datos (lenguaje ubicuo).</a:t>
            </a:r>
          </a:p>
          <a:p>
            <a:r>
              <a:rPr lang="es-MX" dirty="0"/>
              <a:t>Estructura de la base o bases de datos.</a:t>
            </a:r>
          </a:p>
          <a:p>
            <a:r>
              <a:rPr lang="es-MX" dirty="0"/>
              <a:t>Definición de herramientas para gestionar bases de datos.</a:t>
            </a:r>
          </a:p>
          <a:p>
            <a:r>
              <a:rPr lang="es-MX" dirty="0"/>
              <a:t>Comunicación y consultas estandarizadas a la base (s) de datos.</a:t>
            </a:r>
          </a:p>
          <a:p>
            <a:r>
              <a:rPr lang="es-MX" dirty="0"/>
              <a:t>Herramientas de analítica de datos.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8B6C7-5A71-40DF-A2CF-FE2EEE3B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664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1_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Office PowerPoint</Application>
  <PresentationFormat>Panorámica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Wingdings</vt:lpstr>
      <vt:lpstr>Paquete</vt:lpstr>
      <vt:lpstr>1_Paquete</vt:lpstr>
      <vt:lpstr>PRINCIPIOS DE DISEÑO DE ARQUITECTURA EMPRESARIAL DE INFORMACIÓN</vt:lpstr>
      <vt:lpstr>Análisis de elementos</vt:lpstr>
      <vt:lpstr>revisión</vt:lpstr>
      <vt:lpstr>DOCUMENTACIÓN</vt:lpstr>
      <vt:lpstr>Comunicación</vt:lpstr>
      <vt:lpstr>Propuesta</vt:lpstr>
      <vt:lpstr>Data architecture</vt:lpstr>
      <vt:lpstr>¿Cómo llevar acabo el diseño de UNA ARQUITECTURA DE DATOS?</vt:lpstr>
      <vt:lpstr>Elementos clave de da</vt:lpstr>
      <vt:lpstr>Revisión de información</vt:lpstr>
      <vt:lpstr>Propuesta</vt:lpstr>
      <vt:lpstr>APPLICATION ARCHITECTURE</vt:lpstr>
      <vt:lpstr>ANÁLISIS de elementos</vt:lpstr>
      <vt:lpstr>REVISIÓN</vt:lpstr>
      <vt:lpstr>DOCUMENTACIÓN</vt:lpstr>
      <vt:lpstr>PROPUESTA</vt:lpstr>
      <vt:lpstr>BUSSINES ARCHITECTURE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DISEÑO DE ARQUITECTURA EMPRESARIAL DE INFORMACIÓN</dc:title>
  <dc:creator>LEONEL  CANO DORANTES</dc:creator>
  <cp:lastModifiedBy>LEONEL  CANO DORANTES</cp:lastModifiedBy>
  <cp:revision>1</cp:revision>
  <dcterms:created xsi:type="dcterms:W3CDTF">2019-02-14T14:20:09Z</dcterms:created>
  <dcterms:modified xsi:type="dcterms:W3CDTF">2019-02-14T14:20:40Z</dcterms:modified>
</cp:coreProperties>
</file>