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5C"/>
    <a:srgbClr val="00B5E2"/>
    <a:srgbClr val="003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7B2C-0AFE-4DD0-9B8E-77C3B3783A90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1668F-C8C7-4086-A497-042925D88B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223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B8F9-E199-4A34-A74E-B679970223B0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08AA-8DAA-44D5-AFAE-6BC4F253E62B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928C-1212-4810-A77F-CCD67CDA4933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59F7-A599-4F20-8074-9A93E3284950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EE27-A51C-4C1C-91F0-E5F944AE2917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6C9B-4647-45E1-9019-CC0A4AD6AE0A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4671-A810-4926-BF9C-189D85A01581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BAED-047D-459D-A06E-589C1EABAF9A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8E8D-75FA-4EDC-8189-D3CC9B89F527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3233-E5B6-46F9-8A5D-FD5A3EE14D9C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A3C18F7-C3D3-4AE6-8662-B83AB3176D95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DD8FADA-A937-4139-8FC9-159990A70EFD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003B5C"/>
            </a:gs>
            <a:gs pos="77000">
              <a:srgbClr val="00B5E2"/>
            </a:gs>
            <a:gs pos="100000">
              <a:srgbClr val="00B5E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0C28E-F447-4ACB-8734-9871D3A4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915" y="640412"/>
            <a:ext cx="10552874" cy="1333532"/>
          </a:xfrm>
        </p:spPr>
        <p:txBody>
          <a:bodyPr>
            <a:normAutofit fontScale="90000"/>
          </a:bodyPr>
          <a:lstStyle/>
          <a:p>
            <a:r>
              <a:rPr lang="es-MX" sz="3600" dirty="0"/>
              <a:t>PRINCIPIOS DE DISEÑO DE ARQUITECTURA EMPRESARIAL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9D1ED1-161D-4CD8-B7F4-6288B0628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171" y="2306471"/>
            <a:ext cx="10842171" cy="420264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s-MX" b="1" dirty="0"/>
              <a:t>BENEMÉRITA UNIVERSIDAD AUTÓNOMA DE PUEBLA</a:t>
            </a:r>
          </a:p>
          <a:p>
            <a:pPr>
              <a:spcBef>
                <a:spcPts val="0"/>
              </a:spcBef>
            </a:pPr>
            <a:r>
              <a:rPr lang="es-MX" b="1" dirty="0"/>
              <a:t>COMPLEJO REGIONAL CENTRO SEDE SAN JOSÉ CHIAPA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Licenciatura: Ingeniería en Sistemas y Tecnologías de la Información Industrial.</a:t>
            </a:r>
          </a:p>
          <a:p>
            <a:pPr>
              <a:spcBef>
                <a:spcPts val="0"/>
              </a:spcBef>
            </a:pPr>
            <a:r>
              <a:rPr lang="es-MX" b="1" dirty="0"/>
              <a:t>Curso: Diseño y gestión de una arquitectura empresarial de información en una organización.</a:t>
            </a:r>
          </a:p>
          <a:p>
            <a:pPr>
              <a:spcBef>
                <a:spcPts val="0"/>
              </a:spcBef>
            </a:pPr>
            <a:r>
              <a:rPr lang="es-MX" b="1" dirty="0"/>
              <a:t>Docente: Diana Ivonne Tapia López.</a:t>
            </a:r>
          </a:p>
          <a:p>
            <a:pPr>
              <a:spcBef>
                <a:spcPts val="0"/>
              </a:spcBef>
            </a:pPr>
            <a:r>
              <a:rPr lang="es-MX" b="1" u="sng" dirty="0"/>
              <a:t>“Sistema de Información Geoespacial sobre Riesgos de Desastre”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Presentan:</a:t>
            </a:r>
          </a:p>
          <a:p>
            <a:pPr>
              <a:spcBef>
                <a:spcPts val="0"/>
              </a:spcBef>
            </a:pPr>
            <a:r>
              <a:rPr lang="es-MX" b="1" dirty="0"/>
              <a:t>Cano Dorantes Leonel</a:t>
            </a:r>
          </a:p>
          <a:p>
            <a:pPr>
              <a:spcBef>
                <a:spcPts val="0"/>
              </a:spcBef>
            </a:pPr>
            <a:r>
              <a:rPr lang="es-MX" b="1" dirty="0"/>
              <a:t>Diaz Rosales Verónica Adriana</a:t>
            </a:r>
          </a:p>
          <a:p>
            <a:pPr>
              <a:spcBef>
                <a:spcPts val="0"/>
              </a:spcBef>
            </a:pPr>
            <a:r>
              <a:rPr lang="es-MX" b="1" dirty="0"/>
              <a:t>Gutiérrez Covarrubias Francisco</a:t>
            </a:r>
          </a:p>
          <a:p>
            <a:pPr>
              <a:spcBef>
                <a:spcPts val="0"/>
              </a:spcBef>
            </a:pPr>
            <a:r>
              <a:rPr lang="es-MX" b="1" dirty="0"/>
              <a:t>Hernández Domínguez Melquisedec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2322225-8ADA-41E8-9344-B71AC9B4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361709"/>
            <a:ext cx="1496291" cy="1496291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8EB2C4-9985-432F-994D-C645A564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60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3F993-93B9-4B35-963E-8A24015D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E4C24-461E-4F0B-A5BE-9B4A213A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0E1FD8-7DE6-4C02-8FCF-40A08ACE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5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31" y="2153412"/>
            <a:ext cx="10502538" cy="35668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¿Cómo abordaría la revisión y análisis de los elementos de cada arquitectura?</a:t>
            </a:r>
          </a:p>
          <a:p>
            <a:pPr marL="0" indent="0">
              <a:buNone/>
            </a:pPr>
            <a:r>
              <a:rPr lang="es-MX" sz="2400" dirty="0"/>
              <a:t>Se debe asegurar un trato directo con el cliente para poder negociar y darle valor a todos los procesos.</a:t>
            </a:r>
          </a:p>
          <a:p>
            <a:pPr marL="0" indent="0">
              <a:buNone/>
            </a:pPr>
            <a:r>
              <a:rPr lang="es-MX" sz="2400" dirty="0"/>
              <a:t>Representar de forma jerárquica los objetivos del negocio para así revisar y analizar los siguientes elementos del proyecto:</a:t>
            </a:r>
          </a:p>
          <a:p>
            <a:r>
              <a:rPr lang="es-MX" sz="2400" dirty="0"/>
              <a:t>Verificar que las estandarizaciones sean las correctas.</a:t>
            </a:r>
          </a:p>
          <a:p>
            <a:r>
              <a:rPr lang="es-MX" sz="2400" dirty="0"/>
              <a:t>Verificar que la información sea validada para su futura consulta.</a:t>
            </a:r>
          </a:p>
          <a:p>
            <a:r>
              <a:rPr lang="es-MX" sz="2400" dirty="0"/>
              <a:t>Que toda la información este distribuida de manera correcta utilizando la plataforma MxSG</a:t>
            </a:r>
          </a:p>
          <a:p>
            <a:pPr marL="0" indent="0">
              <a:buNone/>
            </a:pPr>
            <a:r>
              <a:rPr lang="es-MX" sz="2400" dirty="0"/>
              <a:t>Todo esto nos ayudara a generar un valor a nuestro producto final.</a:t>
            </a:r>
          </a:p>
          <a:p>
            <a:pPr marL="342900" indent="-342900">
              <a:buFont typeface="+mj-lt"/>
              <a:buAutoNum type="arabicPeriod"/>
            </a:pPr>
            <a:endParaRPr lang="es-MX" sz="16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D32CF4-3A26-4399-81CB-654CB2CC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7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 txBox="1">
            <a:spLocks/>
          </p:cNvSpPr>
          <p:nvPr/>
        </p:nvSpPr>
        <p:spPr>
          <a:xfrm>
            <a:off x="842752" y="505097"/>
            <a:ext cx="10450286" cy="31220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¿Qué información revisaría y </a:t>
            </a:r>
            <a:r>
              <a:rPr kumimoji="0" lang="es-MX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 qué orden</a:t>
            </a: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El trato con el cliente ha sido satisfactorio.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Los procesos deben darle valor a nuestra plataforma, siguiendo las especificaciones del cliente.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Habrá un control en cada proceso para verificar que hay eficiencia en cada uno de ellos.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+mj-lt"/>
              <a:buAutoNum type="arabicPeriod"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028" name="Picture 4" descr="Resultado de imagen para trato con el client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77" y="3579223"/>
            <a:ext cx="2730137" cy="27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valo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719" y="3802021"/>
            <a:ext cx="3261814" cy="228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778" y="3579223"/>
            <a:ext cx="2780076" cy="264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derecha 5"/>
          <p:cNvSpPr/>
          <p:nvPr/>
        </p:nvSpPr>
        <p:spPr>
          <a:xfrm>
            <a:off x="3804760" y="4770549"/>
            <a:ext cx="627018" cy="2612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1" name="Flecha derecha 20"/>
          <p:cNvSpPr/>
          <p:nvPr/>
        </p:nvSpPr>
        <p:spPr>
          <a:xfrm>
            <a:off x="7386295" y="4728754"/>
            <a:ext cx="627018" cy="2612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5A1B89-C00D-44AE-B67D-C70253FB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1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 txBox="1">
            <a:spLocks/>
          </p:cNvSpPr>
          <p:nvPr/>
        </p:nvSpPr>
        <p:spPr>
          <a:xfrm>
            <a:off x="326571" y="522514"/>
            <a:ext cx="11639006" cy="57607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sz="2600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sz="2600" dirty="0"/>
              <a:t>¿Cómo documentaría los resultados del análisis para cada arquitectura? </a:t>
            </a:r>
            <a:r>
              <a:rPr lang="es-MX" sz="2600" i="1" dirty="0"/>
              <a:t>(liste los artefactos que generaría)</a:t>
            </a:r>
          </a:p>
          <a:p>
            <a:r>
              <a:rPr lang="es-MX" sz="2600" dirty="0"/>
              <a:t>Para los requisitos se podría llevar a cabo una metodología de trabajo, como SCRUM para poder realizar historias de usuario como documentación. De esta manera podremos priorizar requerimientos y jerarquizar los objetivos según el valor que aportan al proyecto.</a:t>
            </a:r>
          </a:p>
          <a:p>
            <a:r>
              <a:rPr lang="es-MX" sz="2600" dirty="0"/>
              <a:t>Al definir los procesos se deben identificar los requisitos que se tomaran como prioridad, después cada proceso de negocio se someterá a un sistema de control para verificar que cumpla con todo, también se generaran reportes </a:t>
            </a:r>
            <a:r>
              <a:rPr lang="es-ES" sz="2600" dirty="0"/>
              <a:t>para verificar que cada proceso de negocio este aportando valor al proyecto.</a:t>
            </a:r>
          </a:p>
          <a:p>
            <a:r>
              <a:rPr lang="es-ES" sz="2600" dirty="0"/>
              <a:t>Listado: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600" dirty="0"/>
              <a:t>Historias de usuario.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600" dirty="0"/>
              <a:t>Sistema de control.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600" dirty="0"/>
              <a:t>Reportes</a:t>
            </a:r>
          </a:p>
          <a:p>
            <a:pPr>
              <a:buFont typeface="Wingdings" panose="05000000000000000000" pitchFamily="2" charset="2"/>
              <a:buChar char="ü"/>
            </a:pPr>
            <a:endParaRPr lang="es-MX" sz="2800" dirty="0"/>
          </a:p>
          <a:p>
            <a:pPr marL="0" indent="0">
              <a:buNone/>
            </a:pPr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</p:txBody>
      </p:sp>
      <p:pic>
        <p:nvPicPr>
          <p:cNvPr id="3074" name="Picture 2" descr="Resultado de imagen para report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3" y="3527848"/>
            <a:ext cx="4188460" cy="344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521EF28-4116-4306-A852-DAE78E0C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2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 txBox="1">
            <a:spLocks/>
          </p:cNvSpPr>
          <p:nvPr/>
        </p:nvSpPr>
        <p:spPr>
          <a:xfrm>
            <a:off x="326571" y="522514"/>
            <a:ext cx="11639006" cy="57607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sz="2600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¿Cuál es la propuesta de solución en cada arquitectura que usted propondría para lograr el alcance solicitado? </a:t>
            </a:r>
          </a:p>
          <a:p>
            <a:pPr marL="0" indent="0">
              <a:buNone/>
            </a:pPr>
            <a:r>
              <a:rPr lang="es-MX" sz="2400" dirty="0"/>
              <a:t>La propuesta seria establecer una metodología de trabajo para saber como se documentaran los requisitos y como se darán a conocer al personal. De esta manera el personal tendrá determinadas responsabilidades y uno de ellos se encargara de interactuar con el cliente para priorizar los requisitos o especificaciones.</a:t>
            </a:r>
            <a:br>
              <a:rPr lang="es-MX" sz="2400" dirty="0"/>
            </a:br>
            <a:r>
              <a:rPr lang="es-MX" sz="2400" dirty="0"/>
              <a:t> También se establecerán sistemas de control para monitorear todo lo que se hace en cada proceso y de esta manera asegurar que se genere valor al proyecto.</a:t>
            </a:r>
          </a:p>
          <a:p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</p:txBody>
      </p:sp>
      <p:pic>
        <p:nvPicPr>
          <p:cNvPr id="2052" name="Picture 4" descr="Resultado de imagen para monitore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98" y="4161523"/>
            <a:ext cx="3818618" cy="242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8A5766-3110-4CF5-BA68-4C4CB685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9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s-MX" sz="2600"/>
              <a:t>Data </a:t>
            </a:r>
            <a:r>
              <a:rPr lang="es-MX" sz="2600" err="1"/>
              <a:t>architecture</a:t>
            </a:r>
            <a:endParaRPr lang="es-MX" sz="26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2400" dirty="0"/>
              <a:t>Es una metodología que se basa en la visión integral de todos los datos de una empresa o sistema.  En la cual se define todo lo referente a la administración, gestión, comunicación y analítica de datos.</a:t>
            </a:r>
          </a:p>
        </p:txBody>
      </p:sp>
      <p:pic>
        <p:nvPicPr>
          <p:cNvPr id="1026" name="Picture 2" descr="Resultado de imagen para arquitectura de datos">
            <a:extLst>
              <a:ext uri="{FF2B5EF4-FFF2-40B4-BE49-F238E27FC236}">
                <a16:creationId xmlns:a16="http://schemas.microsoft.com/office/drawing/2014/main" id="{A13FEED6-F9D7-49EC-8102-6E92BA946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366" y="1658258"/>
            <a:ext cx="6227064" cy="354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7455F0-E007-4CE9-B958-26A6C9C2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7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56A31-BCC2-4CB1-A811-6865D179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86" y="956750"/>
            <a:ext cx="6307328" cy="1343079"/>
          </a:xfrm>
        </p:spPr>
        <p:txBody>
          <a:bodyPr>
            <a:normAutofit/>
          </a:bodyPr>
          <a:lstStyle/>
          <a:p>
            <a:r>
              <a:rPr lang="es-MX" sz="2400" dirty="0"/>
              <a:t>¿Cómo llevar acabo el diseño de UNA ARQUITECTURA DE DATOS?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E5AA0-EDAD-45B2-A1E5-844106CB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s-MX" sz="2000" dirty="0"/>
              <a:t>Revisar y analizar los elementos de la arquitectura.</a:t>
            </a:r>
          </a:p>
          <a:p>
            <a:pPr marL="342900" indent="-342900">
              <a:buFont typeface="+mj-lt"/>
              <a:buAutoNum type="alphaUcPeriod"/>
            </a:pPr>
            <a:r>
              <a:rPr lang="es-MX" sz="2000" dirty="0"/>
              <a:t>Información que se revisará y determinar el orden de esta en base a cada servicio que se brinda.</a:t>
            </a:r>
          </a:p>
          <a:p>
            <a:pPr marL="342900" indent="-342900">
              <a:buFont typeface="+mj-lt"/>
              <a:buAutoNum type="alphaUcPeriod"/>
            </a:pPr>
            <a:r>
              <a:rPr lang="es-MX" sz="2000" dirty="0"/>
              <a:t>Documentar el resultado del análisis de la arquitectura de datos con la ayuda de estándares para la gestión de datos.</a:t>
            </a:r>
          </a:p>
          <a:p>
            <a:pPr marL="342900" indent="-342900">
              <a:buFont typeface="+mj-lt"/>
              <a:buAutoNum type="alphaUcPeriod"/>
            </a:pPr>
            <a:r>
              <a:rPr lang="es-MX" sz="2000" dirty="0"/>
              <a:t>Modelar una </a:t>
            </a:r>
            <a:r>
              <a:rPr lang="es-MX" sz="2000" dirty="0" err="1"/>
              <a:t>pre-estrategia</a:t>
            </a:r>
            <a:r>
              <a:rPr lang="es-MX" sz="2000" dirty="0"/>
              <a:t> para la arquitectura (representación gráfica del modelo de datos).</a:t>
            </a:r>
          </a:p>
        </p:txBody>
      </p:sp>
      <p:pic>
        <p:nvPicPr>
          <p:cNvPr id="2050" name="Picture 2" descr="Resultado de imagen para Pensando">
            <a:extLst>
              <a:ext uri="{FF2B5EF4-FFF2-40B4-BE49-F238E27FC236}">
                <a16:creationId xmlns:a16="http://schemas.microsoft.com/office/drawing/2014/main" id="{07BFA418-435E-4454-B000-FA5BE3F80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890" y="1764792"/>
            <a:ext cx="3328416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2009D9-E1C2-4CE0-B766-98CD37E2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03B3C-AD74-4B4D-8DD3-F1B4324D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clave de 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FFF85-6D04-49D1-9DED-1199A032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r>
              <a:rPr lang="es-MX" dirty="0"/>
              <a:t>Definición de atributos de datos.</a:t>
            </a:r>
          </a:p>
          <a:p>
            <a:r>
              <a:rPr lang="es-MX" dirty="0"/>
              <a:t>Estandarización de formato de datos (lenguaje ubicuo).</a:t>
            </a:r>
          </a:p>
          <a:p>
            <a:r>
              <a:rPr lang="es-MX" dirty="0"/>
              <a:t>Estructura de la base o bases de datos.</a:t>
            </a:r>
          </a:p>
          <a:p>
            <a:r>
              <a:rPr lang="es-MX" dirty="0"/>
              <a:t>Definición de herramientas para gestionar bases de datos.</a:t>
            </a:r>
          </a:p>
          <a:p>
            <a:r>
              <a:rPr lang="es-MX" dirty="0"/>
              <a:t>Comunicación y consultas estandarizadas a la base (s) de datos.</a:t>
            </a:r>
          </a:p>
          <a:p>
            <a:r>
              <a:rPr lang="es-MX" dirty="0"/>
              <a:t>Herramientas de analítica de datos.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F8B6C7-5A71-40DF-A2CF-FE2EEE3B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1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864108"/>
          </a:xfrm>
        </p:spPr>
        <p:txBody>
          <a:bodyPr/>
          <a:lstStyle/>
          <a:p>
            <a:r>
              <a:rPr lang="es-MX"/>
              <a:t>Revisión de información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4AD7473-BDBC-4323-B321-A365ED1633C5}"/>
              </a:ext>
            </a:extLst>
          </p:cNvPr>
          <p:cNvSpPr txBox="1"/>
          <p:nvPr/>
        </p:nvSpPr>
        <p:spPr>
          <a:xfrm>
            <a:off x="275771" y="2308279"/>
            <a:ext cx="85053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Como se miden los desastres naturales: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Sismos.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Inundaciones.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Tormentas.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Erupciones.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Maremotos.</a:t>
            </a:r>
            <a:br>
              <a:rPr lang="es-MX" sz="2000" dirty="0"/>
            </a:b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Estandarización: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Open Geospatial Consortium (OGC)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ISO (iso 19107).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W3C.</a:t>
            </a:r>
            <a:endParaRPr lang="es-MX" sz="2000" dirty="0"/>
          </a:p>
          <a:p>
            <a:endParaRPr lang="es-MX" dirty="0"/>
          </a:p>
        </p:txBody>
      </p:sp>
      <p:pic>
        <p:nvPicPr>
          <p:cNvPr id="3074" name="Picture 2" descr="Resultado de imagen para EstandarizaciÃ³n.">
            <a:extLst>
              <a:ext uri="{FF2B5EF4-FFF2-40B4-BE49-F238E27FC236}">
                <a16:creationId xmlns:a16="http://schemas.microsoft.com/office/drawing/2014/main" id="{924307F9-520B-40CC-8853-F7E408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19" y="3005409"/>
            <a:ext cx="6039529" cy="236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5A898A3-60A3-4431-9A13-2E0B6775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2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F426D-6D10-48F0-A984-55C38B83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839" y="164591"/>
            <a:ext cx="7250321" cy="766137"/>
          </a:xfrm>
        </p:spPr>
        <p:txBody>
          <a:bodyPr/>
          <a:lstStyle/>
          <a:p>
            <a:r>
              <a:rPr lang="es-MX" dirty="0"/>
              <a:t>Propuesta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76C2DCE-980A-42D8-B227-C5A4E3607A6F}"/>
              </a:ext>
            </a:extLst>
          </p:cNvPr>
          <p:cNvSpPr/>
          <p:nvPr/>
        </p:nvSpPr>
        <p:spPr>
          <a:xfrm>
            <a:off x="791136" y="2141004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Sismos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697680D-8436-4580-A86B-EE252F1832DC}"/>
              </a:ext>
            </a:extLst>
          </p:cNvPr>
          <p:cNvSpPr/>
          <p:nvPr/>
        </p:nvSpPr>
        <p:spPr>
          <a:xfrm>
            <a:off x="6095999" y="158469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Sismos.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Inundaciones.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Tormentas.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Erupciones.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Maremotos.</a:t>
            </a:r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97C687C-FA29-4D41-85A1-9304FB0B8751}"/>
              </a:ext>
            </a:extLst>
          </p:cNvPr>
          <p:cNvSpPr/>
          <p:nvPr/>
        </p:nvSpPr>
        <p:spPr>
          <a:xfrm>
            <a:off x="992304" y="4073218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Inundaciones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3A58405-F295-477E-BCD5-3898F643CA21}"/>
              </a:ext>
            </a:extLst>
          </p:cNvPr>
          <p:cNvSpPr/>
          <p:nvPr/>
        </p:nvSpPr>
        <p:spPr>
          <a:xfrm>
            <a:off x="3443567" y="3353218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Tormentas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241C0CD-791B-45AD-A540-B2B80B25D793}"/>
              </a:ext>
            </a:extLst>
          </p:cNvPr>
          <p:cNvSpPr/>
          <p:nvPr/>
        </p:nvSpPr>
        <p:spPr>
          <a:xfrm>
            <a:off x="2484418" y="1421973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Erupciones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1FF8C21-13D9-488F-9D77-5871B506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9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5628E-4FDC-4FAC-94DA-76082783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02F86-AC14-4BE1-ABA9-81CE536B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55AF3E-4FB3-423C-A654-0A9514B4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2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3F993-93B9-4B35-963E-8A24015D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E4C24-461E-4F0B-A5BE-9B4A213A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9758F-9E31-4B86-9C6A-0CEF0921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2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5628E-4FDC-4FAC-94DA-76082783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02F86-AC14-4BE1-ABA9-81CE536B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455AEA-E386-4AD0-B0AA-510727B3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70259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57</TotalTime>
  <Words>643</Words>
  <Application>Microsoft Office PowerPoint</Application>
  <PresentationFormat>Panorámica</PresentationFormat>
  <Paragraphs>90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</vt:lpstr>
      <vt:lpstr>Paquete</vt:lpstr>
      <vt:lpstr>PRINCIPIOS DE DISEÑO DE ARQUITECTURA EMPRESARIAL DE INFORMACIÓN</vt:lpstr>
      <vt:lpstr>Data architecture</vt:lpstr>
      <vt:lpstr>¿Cómo llevar acabo el diseño de UNA ARQUITECTURA DE DATOS?</vt:lpstr>
      <vt:lpstr>Elementos clave de da</vt:lpstr>
      <vt:lpstr>Revisión de información</vt:lpstr>
      <vt:lpstr>Propuesta</vt:lpstr>
      <vt:lpstr>Presentación de PowerPoint</vt:lpstr>
      <vt:lpstr>Presentación de PowerPoint</vt:lpstr>
      <vt:lpstr>Presentación de PowerPoint</vt:lpstr>
      <vt:lpstr>Presentación de PowerPoint</vt:lpstr>
      <vt:lpstr>ARQUITECTURA DE NEGOCIO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DE DISEÑO DE ARQUITECTURA EMPRESARIAL DE INFORMACIÓN</dc:title>
  <dc:creator>FRANCISCO  GUTIERREZ COVARRUBIAS</dc:creator>
  <cp:lastModifiedBy>FRANCISCO GUTIERREZ COVARRUBIAS</cp:lastModifiedBy>
  <cp:revision>10</cp:revision>
  <dcterms:created xsi:type="dcterms:W3CDTF">2019-02-14T03:21:36Z</dcterms:created>
  <dcterms:modified xsi:type="dcterms:W3CDTF">2019-02-14T06:34:48Z</dcterms:modified>
</cp:coreProperties>
</file>