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95" r:id="rId14"/>
    <p:sldId id="267" r:id="rId15"/>
    <p:sldId id="268" r:id="rId16"/>
    <p:sldId id="269" r:id="rId17"/>
    <p:sldId id="270" r:id="rId18"/>
    <p:sldId id="271" r:id="rId19"/>
    <p:sldId id="272" r:id="rId20"/>
    <p:sldId id="273" r:id="rId21"/>
    <p:sldId id="274" r:id="rId22"/>
    <p:sldId id="275" r:id="rId23"/>
    <p:sldId id="294" r:id="rId24"/>
    <p:sldId id="287" r:id="rId25"/>
    <p:sldId id="293" r:id="rId26"/>
    <p:sldId id="292" r:id="rId27"/>
    <p:sldId id="291" r:id="rId28"/>
    <p:sldId id="290" r:id="rId29"/>
    <p:sldId id="289" r:id="rId30"/>
    <p:sldId id="288" r:id="rId31"/>
    <p:sldId id="276" r:id="rId32"/>
    <p:sldId id="297" r:id="rId33"/>
    <p:sldId id="296" r:id="rId34"/>
    <p:sldId id="284" r:id="rId35"/>
    <p:sldId id="285" r:id="rId36"/>
    <p:sldId id="286" r:id="rId37"/>
    <p:sldId id="283" r:id="rId38"/>
  </p:sldIdLst>
  <p:sldSz cx="9144000" cy="5143500" type="screen16x9"/>
  <p:notesSz cx="6858000" cy="9144000"/>
  <p:embeddedFontLst>
    <p:embeddedFont>
      <p:font typeface="Anton" pitchFamily="2" charset="0"/>
      <p:regular r:id="rId40"/>
    </p:embeddedFont>
    <p:embeddedFont>
      <p:font typeface="Calibri" panose="020F0502020204030204" pitchFamily="34" charset="0"/>
      <p:regular r:id="rId41"/>
      <p:bold r:id="rId42"/>
      <p:italic r:id="rId43"/>
      <p:boldItalic r:id="rId44"/>
    </p:embeddedFont>
    <p:embeddedFont>
      <p:font typeface="Helvetica Neue" panose="020B0604020202020204" charset="0"/>
      <p:regular r:id="rId45"/>
      <p:bold r:id="rId46"/>
      <p:italic r:id="rId47"/>
      <p:boldItalic r:id="rId48"/>
    </p:embeddedFont>
    <p:embeddedFont>
      <p:font typeface="Helvetica Neue Light" panose="020B0604020202020204" charset="0"/>
      <p:regular r:id="rId49"/>
      <p:bold r:id="rId50"/>
      <p:italic r:id="rId51"/>
      <p:boldItalic r:id="rId52"/>
    </p:embeddedFont>
    <p:embeddedFont>
      <p:font typeface="Nixie One"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wX6mQ0vDeNtjqOW83xvMLGx5X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EB287-44A5-4A77-9BCE-E2B715FF6E76}" v="584" dt="2022-09-11T23:25:41.190"/>
    <p1510:client id="{B2CE53EB-C70B-4398-9AEE-2849EC5F84D2}" v="22" dt="2022-09-12T13:40:13.461"/>
    <p1510:client id="{E0C51F3D-D4E2-415A-AF2F-08F81940B952}" v="961" dt="2022-09-12T01:05:02.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2.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46615c82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e46615c827_0_3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450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148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7" name="Google Shape;747;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7698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7493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8962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584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9308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2f8c822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b82f8c8223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
        <p:nvSpPr>
          <p:cNvPr id="12" name="Google Shape;12;p106"/>
          <p:cNvSpPr>
            <a:spLocks noGrp="1"/>
          </p:cNvSpPr>
          <p:nvPr>
            <p:ph type="pic" idx="2"/>
          </p:nvPr>
        </p:nvSpPr>
        <p:spPr>
          <a:xfrm>
            <a:off x="0" y="0"/>
            <a:ext cx="9144000" cy="51435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3"/>
        <p:cNvGrpSpPr/>
        <p:nvPr/>
      </p:nvGrpSpPr>
      <p:grpSpPr>
        <a:xfrm>
          <a:off x="0" y="0"/>
          <a:ext cx="0" cy="0"/>
          <a:chOff x="0" y="0"/>
          <a:chExt cx="0" cy="0"/>
        </a:xfrm>
      </p:grpSpPr>
      <p:sp>
        <p:nvSpPr>
          <p:cNvPr id="64" name="Google Shape;64;p12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0"/>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6" name="Google Shape;66;p12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7" name="Google Shape;67;p1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0"/>
        <p:cNvGrpSpPr/>
        <p:nvPr/>
      </p:nvGrpSpPr>
      <p:grpSpPr>
        <a:xfrm>
          <a:off x="0" y="0"/>
          <a:ext cx="0" cy="0"/>
          <a:chOff x="0" y="0"/>
          <a:chExt cx="0" cy="0"/>
        </a:xfrm>
      </p:grpSpPr>
      <p:sp>
        <p:nvSpPr>
          <p:cNvPr id="71" name="Google Shape;71;p12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2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1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6"/>
        <p:cNvGrpSpPr/>
        <p:nvPr/>
      </p:nvGrpSpPr>
      <p:grpSpPr>
        <a:xfrm>
          <a:off x="0" y="0"/>
          <a:ext cx="0" cy="0"/>
          <a:chOff x="0" y="0"/>
          <a:chExt cx="0" cy="0"/>
        </a:xfrm>
      </p:grpSpPr>
      <p:sp>
        <p:nvSpPr>
          <p:cNvPr id="77" name="Google Shape;77;p12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08"/>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8" name="Google Shape;88;p108"/>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89" name="Google Shape;89;p108"/>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0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08"/>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108"/>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08"/>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08"/>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08"/>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108"/>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0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8"/>
        <p:cNvGrpSpPr/>
        <p:nvPr/>
      </p:nvGrpSpPr>
      <p:grpSpPr>
        <a:xfrm>
          <a:off x="0" y="0"/>
          <a:ext cx="0" cy="0"/>
          <a:chOff x="0" y="0"/>
          <a:chExt cx="0" cy="0"/>
        </a:xfrm>
      </p:grpSpPr>
      <p:sp>
        <p:nvSpPr>
          <p:cNvPr id="99" name="Google Shape;99;p10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0" name="Google Shape;100;p109"/>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1" name="Google Shape;101;p109"/>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2" name="Google Shape;102;p109"/>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3" name="Google Shape;103;p109"/>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4" name="Google Shape;104;p10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0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0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10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08" name="Google Shape;108;p109"/>
          <p:cNvGrpSpPr/>
          <p:nvPr/>
        </p:nvGrpSpPr>
        <p:grpSpPr>
          <a:xfrm>
            <a:off x="1729784" y="61068"/>
            <a:ext cx="351204" cy="324661"/>
            <a:chOff x="5975075" y="2327500"/>
            <a:chExt cx="420100" cy="388350"/>
          </a:xfrm>
        </p:grpSpPr>
        <p:sp>
          <p:nvSpPr>
            <p:cNvPr id="109" name="Google Shape;109;p10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0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1" name="Google Shape;111;p10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2" name="Google Shape;112;p109"/>
          <p:cNvGrpSpPr/>
          <p:nvPr/>
        </p:nvGrpSpPr>
        <p:grpSpPr>
          <a:xfrm>
            <a:off x="904276" y="515192"/>
            <a:ext cx="382958" cy="607111"/>
            <a:chOff x="6718575" y="2318625"/>
            <a:chExt cx="256950" cy="407375"/>
          </a:xfrm>
        </p:grpSpPr>
        <p:sp>
          <p:nvSpPr>
            <p:cNvPr id="113" name="Google Shape;113;p10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0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10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0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0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10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10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10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1" name="Google Shape;121;p109"/>
          <p:cNvGrpSpPr/>
          <p:nvPr/>
        </p:nvGrpSpPr>
        <p:grpSpPr>
          <a:xfrm>
            <a:off x="335759" y="1840531"/>
            <a:ext cx="342882" cy="350068"/>
            <a:chOff x="3951850" y="2985350"/>
            <a:chExt cx="407950" cy="416500"/>
          </a:xfrm>
        </p:grpSpPr>
        <p:sp>
          <p:nvSpPr>
            <p:cNvPr id="122" name="Google Shape;122;p10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10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0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0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6" name="Google Shape;126;p10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7"/>
        <p:cNvGrpSpPr/>
        <p:nvPr/>
      </p:nvGrpSpPr>
      <p:grpSpPr>
        <a:xfrm>
          <a:off x="0" y="0"/>
          <a:ext cx="0" cy="0"/>
          <a:chOff x="0" y="0"/>
          <a:chExt cx="0" cy="0"/>
        </a:xfrm>
      </p:grpSpPr>
      <p:sp>
        <p:nvSpPr>
          <p:cNvPr id="128" name="Google Shape;128;p110"/>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Google Shape;129;p110"/>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Google Shape;130;p110"/>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31" name="Google Shape;131;p110"/>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10"/>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10"/>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10"/>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10"/>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6" name="Google Shape;136;p110"/>
          <p:cNvGrpSpPr/>
          <p:nvPr/>
        </p:nvGrpSpPr>
        <p:grpSpPr>
          <a:xfrm>
            <a:off x="996359" y="1070668"/>
            <a:ext cx="351204" cy="324661"/>
            <a:chOff x="5975075" y="2327500"/>
            <a:chExt cx="420100" cy="388350"/>
          </a:xfrm>
        </p:grpSpPr>
        <p:sp>
          <p:nvSpPr>
            <p:cNvPr id="137" name="Google Shape;137;p11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11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9" name="Google Shape;139;p110"/>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40" name="Google Shape;140;p110"/>
          <p:cNvGrpSpPr/>
          <p:nvPr/>
        </p:nvGrpSpPr>
        <p:grpSpPr>
          <a:xfrm>
            <a:off x="305253" y="553856"/>
            <a:ext cx="247469" cy="392302"/>
            <a:chOff x="6718575" y="2318625"/>
            <a:chExt cx="256950" cy="407375"/>
          </a:xfrm>
        </p:grpSpPr>
        <p:sp>
          <p:nvSpPr>
            <p:cNvPr id="141" name="Google Shape;141;p1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1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9" name="Google Shape;149;p110"/>
          <p:cNvGrpSpPr/>
          <p:nvPr/>
        </p:nvGrpSpPr>
        <p:grpSpPr>
          <a:xfrm>
            <a:off x="1419984" y="3634331"/>
            <a:ext cx="342882" cy="350068"/>
            <a:chOff x="3951850" y="2985350"/>
            <a:chExt cx="407950" cy="416500"/>
          </a:xfrm>
        </p:grpSpPr>
        <p:sp>
          <p:nvSpPr>
            <p:cNvPr id="150" name="Google Shape;150;p11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1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11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11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54" name="Google Shape;154;p110"/>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110"/>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110"/>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10"/>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10"/>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59" name="Google Shape;159;p110"/>
          <p:cNvGrpSpPr/>
          <p:nvPr/>
        </p:nvGrpSpPr>
        <p:grpSpPr>
          <a:xfrm>
            <a:off x="-50285" y="1452794"/>
            <a:ext cx="624844" cy="599376"/>
            <a:chOff x="5241175" y="4959100"/>
            <a:chExt cx="539775" cy="517775"/>
          </a:xfrm>
        </p:grpSpPr>
        <p:sp>
          <p:nvSpPr>
            <p:cNvPr id="160" name="Google Shape;160;p11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1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11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11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11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11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6" name="Google Shape;166;p110"/>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111"/>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9" name="Google Shape;169;p111"/>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0" name="Google Shape;170;p111"/>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71" name="Google Shape;171;p111"/>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11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111"/>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111"/>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5" name="Google Shape;175;p111"/>
          <p:cNvGrpSpPr/>
          <p:nvPr/>
        </p:nvGrpSpPr>
        <p:grpSpPr>
          <a:xfrm>
            <a:off x="1729784" y="61068"/>
            <a:ext cx="351204" cy="324661"/>
            <a:chOff x="5975075" y="2327500"/>
            <a:chExt cx="420100" cy="388350"/>
          </a:xfrm>
        </p:grpSpPr>
        <p:sp>
          <p:nvSpPr>
            <p:cNvPr id="176" name="Google Shape;176;p11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11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78" name="Google Shape;178;p111"/>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79" name="Google Shape;179;p111"/>
          <p:cNvGrpSpPr/>
          <p:nvPr/>
        </p:nvGrpSpPr>
        <p:grpSpPr>
          <a:xfrm>
            <a:off x="904276" y="515192"/>
            <a:ext cx="382958" cy="607111"/>
            <a:chOff x="6718575" y="2318625"/>
            <a:chExt cx="256950" cy="407375"/>
          </a:xfrm>
        </p:grpSpPr>
        <p:sp>
          <p:nvSpPr>
            <p:cNvPr id="180" name="Google Shape;180;p1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1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1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1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1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1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8" name="Google Shape;188;p111"/>
          <p:cNvGrpSpPr/>
          <p:nvPr/>
        </p:nvGrpSpPr>
        <p:grpSpPr>
          <a:xfrm>
            <a:off x="335759" y="1840531"/>
            <a:ext cx="342882" cy="350068"/>
            <a:chOff x="3951850" y="2985350"/>
            <a:chExt cx="407950" cy="416500"/>
          </a:xfrm>
        </p:grpSpPr>
        <p:sp>
          <p:nvSpPr>
            <p:cNvPr id="189" name="Google Shape;189;p11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11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11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1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93" name="Google Shape;193;p111"/>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11"/>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111"/>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111"/>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111"/>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8" name="Google Shape;198;p111"/>
          <p:cNvGrpSpPr/>
          <p:nvPr/>
        </p:nvGrpSpPr>
        <p:grpSpPr>
          <a:xfrm>
            <a:off x="7354067" y="3426715"/>
            <a:ext cx="455624" cy="437054"/>
            <a:chOff x="5241175" y="4959100"/>
            <a:chExt cx="539775" cy="517775"/>
          </a:xfrm>
        </p:grpSpPr>
        <p:sp>
          <p:nvSpPr>
            <p:cNvPr id="199" name="Google Shape;199;p111"/>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111"/>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111"/>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111"/>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11"/>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111"/>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05" name="Google Shape;205;p111"/>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1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7"/>
        <p:cNvGrpSpPr/>
        <p:nvPr/>
      </p:nvGrpSpPr>
      <p:grpSpPr>
        <a:xfrm>
          <a:off x="0" y="0"/>
          <a:ext cx="0" cy="0"/>
          <a:chOff x="0" y="0"/>
          <a:chExt cx="0" cy="0"/>
        </a:xfrm>
      </p:grpSpPr>
      <p:sp>
        <p:nvSpPr>
          <p:cNvPr id="208" name="Google Shape;208;p123"/>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9" name="Google Shape;209;p123"/>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Google Shape;210;p123"/>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11" name="Google Shape;211;p123"/>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12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123"/>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123"/>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5" name="Google Shape;215;p123"/>
          <p:cNvGrpSpPr/>
          <p:nvPr/>
        </p:nvGrpSpPr>
        <p:grpSpPr>
          <a:xfrm>
            <a:off x="5549153" y="1029780"/>
            <a:ext cx="404640" cy="374059"/>
            <a:chOff x="5975075" y="2327500"/>
            <a:chExt cx="420100" cy="388350"/>
          </a:xfrm>
        </p:grpSpPr>
        <p:sp>
          <p:nvSpPr>
            <p:cNvPr id="216" name="Google Shape;216;p12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Google Shape;217;p12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8" name="Google Shape;218;p123"/>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9" name="Google Shape;219;p123"/>
          <p:cNvGrpSpPr/>
          <p:nvPr/>
        </p:nvGrpSpPr>
        <p:grpSpPr>
          <a:xfrm>
            <a:off x="4380526" y="515192"/>
            <a:ext cx="382958" cy="607111"/>
            <a:chOff x="6718575" y="2318625"/>
            <a:chExt cx="256950" cy="407375"/>
          </a:xfrm>
        </p:grpSpPr>
        <p:sp>
          <p:nvSpPr>
            <p:cNvPr id="220" name="Google Shape;220;p12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12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12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12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12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12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12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12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8" name="Google Shape;228;p123"/>
          <p:cNvGrpSpPr/>
          <p:nvPr/>
        </p:nvGrpSpPr>
        <p:grpSpPr>
          <a:xfrm>
            <a:off x="3199464" y="902959"/>
            <a:ext cx="395018" cy="403297"/>
            <a:chOff x="3951850" y="2985350"/>
            <a:chExt cx="407950" cy="416500"/>
          </a:xfrm>
        </p:grpSpPr>
        <p:sp>
          <p:nvSpPr>
            <p:cNvPr id="229" name="Google Shape;229;p12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12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12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12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3" name="Google Shape;233;p123"/>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123"/>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123"/>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123"/>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123"/>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38" name="Google Shape;238;p123"/>
          <p:cNvGrpSpPr/>
          <p:nvPr/>
        </p:nvGrpSpPr>
        <p:grpSpPr>
          <a:xfrm>
            <a:off x="5772009" y="4056440"/>
            <a:ext cx="573943" cy="550550"/>
            <a:chOff x="5241175" y="4959100"/>
            <a:chExt cx="539775" cy="517775"/>
          </a:xfrm>
        </p:grpSpPr>
        <p:sp>
          <p:nvSpPr>
            <p:cNvPr id="239" name="Google Shape;239;p12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12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12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12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12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12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45" name="Google Shape;245;p123"/>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12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8" name="Google Shape;248;p12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9" name="Google Shape;249;p124"/>
          <p:cNvSpPr txBox="1">
            <a:spLocks noGrp="1"/>
          </p:cNvSpPr>
          <p:nvPr>
            <p:ph type="body" idx="1"/>
          </p:nvPr>
        </p:nvSpPr>
        <p:spPr>
          <a:xfrm>
            <a:off x="2051200" y="2085600"/>
            <a:ext cx="6282300" cy="8199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marL="914400" lvl="1"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marL="1371600" lvl="2"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marL="1828800" lvl="3"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marL="2286000" lvl="4"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marL="2743200" lvl="5"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marL="3200400" lvl="6"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marL="3657600" lvl="7"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marL="4114800" lvl="8" indent="-3810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250" name="Google Shape;250;p12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12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12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12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4" name="Google Shape;254;p124"/>
          <p:cNvGrpSpPr/>
          <p:nvPr/>
        </p:nvGrpSpPr>
        <p:grpSpPr>
          <a:xfrm>
            <a:off x="986834" y="1394518"/>
            <a:ext cx="351204" cy="324661"/>
            <a:chOff x="5975075" y="2327500"/>
            <a:chExt cx="420100" cy="388350"/>
          </a:xfrm>
        </p:grpSpPr>
        <p:sp>
          <p:nvSpPr>
            <p:cNvPr id="255" name="Google Shape;255;p12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12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7" name="Google Shape;257;p12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58" name="Google Shape;258;p124"/>
          <p:cNvGrpSpPr/>
          <p:nvPr/>
        </p:nvGrpSpPr>
        <p:grpSpPr>
          <a:xfrm>
            <a:off x="295728" y="877706"/>
            <a:ext cx="247469" cy="392302"/>
            <a:chOff x="6718575" y="2318625"/>
            <a:chExt cx="256950" cy="407375"/>
          </a:xfrm>
        </p:grpSpPr>
        <p:sp>
          <p:nvSpPr>
            <p:cNvPr id="259" name="Google Shape;259;p12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12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12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12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12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12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12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12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67" name="Google Shape;267;p124"/>
          <p:cNvGrpSpPr/>
          <p:nvPr/>
        </p:nvGrpSpPr>
        <p:grpSpPr>
          <a:xfrm>
            <a:off x="1229484" y="3310481"/>
            <a:ext cx="342882" cy="350068"/>
            <a:chOff x="3951850" y="2985350"/>
            <a:chExt cx="407950" cy="416500"/>
          </a:xfrm>
        </p:grpSpPr>
        <p:sp>
          <p:nvSpPr>
            <p:cNvPr id="268" name="Google Shape;268;p12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12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12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12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72" name="Google Shape;272;p12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12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12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12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12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77" name="Google Shape;277;p124"/>
          <p:cNvGrpSpPr/>
          <p:nvPr/>
        </p:nvGrpSpPr>
        <p:grpSpPr>
          <a:xfrm>
            <a:off x="67092" y="1681690"/>
            <a:ext cx="455624" cy="437054"/>
            <a:chOff x="5241175" y="4959100"/>
            <a:chExt cx="539775" cy="517775"/>
          </a:xfrm>
        </p:grpSpPr>
        <p:sp>
          <p:nvSpPr>
            <p:cNvPr id="278" name="Google Shape;278;p12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12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12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12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12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12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4" name="Google Shape;284;p12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12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FF"/>
              </a:buClr>
              <a:buSzPts val="12000"/>
              <a:buFont typeface="Nixie One"/>
              <a:buNone/>
            </a:pPr>
            <a:r>
              <a:rPr lang="es-MX" sz="12000" b="0" i="0" u="none" strike="noStrike" cap="none">
                <a:solidFill>
                  <a:srgbClr val="FFFFFF"/>
                </a:solidFill>
                <a:latin typeface="Nixie One"/>
                <a:ea typeface="Nixie One"/>
                <a:cs typeface="Nixie One"/>
                <a:sym typeface="Nixie One"/>
              </a:rPr>
              <a:t>“</a:t>
            </a:r>
            <a:endParaRPr sz="12000" b="0" i="0" u="none" strike="noStrike" cap="none">
              <a:solidFill>
                <a:srgbClr val="FFFFFF"/>
              </a:solidFill>
              <a:latin typeface="Nixie One"/>
              <a:ea typeface="Nixie One"/>
              <a:cs typeface="Nixie One"/>
              <a:sym typeface="Nixie One"/>
            </a:endParaRPr>
          </a:p>
        </p:txBody>
      </p:sp>
      <p:sp>
        <p:nvSpPr>
          <p:cNvPr id="286" name="Google Shape;286;p12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sp>
        <p:nvSpPr>
          <p:cNvPr id="288" name="Google Shape;288;p12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9" name="Google Shape;289;p12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90" name="Google Shape;290;p125"/>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91" name="Google Shape;291;p125"/>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292" name="Google Shape;292;p12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12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12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12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12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12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12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12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0" name="Google Shape;300;p125"/>
          <p:cNvGrpSpPr/>
          <p:nvPr/>
        </p:nvGrpSpPr>
        <p:grpSpPr>
          <a:xfrm>
            <a:off x="1729784" y="61068"/>
            <a:ext cx="351204" cy="324661"/>
            <a:chOff x="5975075" y="2327500"/>
            <a:chExt cx="420100" cy="388350"/>
          </a:xfrm>
        </p:grpSpPr>
        <p:sp>
          <p:nvSpPr>
            <p:cNvPr id="301" name="Google Shape;301;p12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12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03" name="Google Shape;303;p12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12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05" name="Google Shape;305;p125"/>
          <p:cNvGrpSpPr/>
          <p:nvPr/>
        </p:nvGrpSpPr>
        <p:grpSpPr>
          <a:xfrm>
            <a:off x="7354067" y="3426715"/>
            <a:ext cx="455624" cy="437054"/>
            <a:chOff x="5241175" y="4959100"/>
            <a:chExt cx="539775" cy="517775"/>
          </a:xfrm>
        </p:grpSpPr>
        <p:sp>
          <p:nvSpPr>
            <p:cNvPr id="306" name="Google Shape;306;p1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1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1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1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1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1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12" name="Google Shape;312;p12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13" name="Google Shape;313;p125"/>
          <p:cNvGrpSpPr/>
          <p:nvPr/>
        </p:nvGrpSpPr>
        <p:grpSpPr>
          <a:xfrm>
            <a:off x="904276" y="515192"/>
            <a:ext cx="382958" cy="607111"/>
            <a:chOff x="6718575" y="2318625"/>
            <a:chExt cx="256950" cy="407375"/>
          </a:xfrm>
        </p:grpSpPr>
        <p:sp>
          <p:nvSpPr>
            <p:cNvPr id="314" name="Google Shape;314;p12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12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12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12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12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12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12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 name="Google Shape;321;p12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22" name="Google Shape;322;p125"/>
          <p:cNvGrpSpPr/>
          <p:nvPr/>
        </p:nvGrpSpPr>
        <p:grpSpPr>
          <a:xfrm>
            <a:off x="335759" y="1840531"/>
            <a:ext cx="342882" cy="350068"/>
            <a:chOff x="3951850" y="2985350"/>
            <a:chExt cx="407950" cy="416500"/>
          </a:xfrm>
        </p:grpSpPr>
        <p:sp>
          <p:nvSpPr>
            <p:cNvPr id="323" name="Google Shape;323;p12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12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12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12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27" name="Google Shape;327;p12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11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1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6" name="Google Shape;16;p1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8"/>
        <p:cNvGrpSpPr/>
        <p:nvPr/>
      </p:nvGrpSpPr>
      <p:grpSpPr>
        <a:xfrm>
          <a:off x="0" y="0"/>
          <a:ext cx="0" cy="0"/>
          <a:chOff x="0" y="0"/>
          <a:chExt cx="0" cy="0"/>
        </a:xfrm>
      </p:grpSpPr>
      <p:sp>
        <p:nvSpPr>
          <p:cNvPr id="329" name="Google Shape;329;p12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0" name="Google Shape;330;p12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31" name="Google Shape;331;p12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32" name="Google Shape;332;p126"/>
          <p:cNvSpPr txBox="1">
            <a:spLocks noGrp="1"/>
          </p:cNvSpPr>
          <p:nvPr>
            <p:ph type="body" idx="1"/>
          </p:nvPr>
        </p:nvSpPr>
        <p:spPr>
          <a:xfrm>
            <a:off x="1734000"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3" name="Google Shape;333;p126"/>
          <p:cNvSpPr txBox="1">
            <a:spLocks noGrp="1"/>
          </p:cNvSpPr>
          <p:nvPr>
            <p:ph type="body" idx="2"/>
          </p:nvPr>
        </p:nvSpPr>
        <p:spPr>
          <a:xfrm>
            <a:off x="4562088" y="2414450"/>
            <a:ext cx="2667300" cy="2663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34" name="Google Shape;334;p12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12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12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12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38" name="Google Shape;338;p126"/>
          <p:cNvGrpSpPr/>
          <p:nvPr/>
        </p:nvGrpSpPr>
        <p:grpSpPr>
          <a:xfrm>
            <a:off x="1729784" y="61068"/>
            <a:ext cx="351204" cy="324661"/>
            <a:chOff x="5975075" y="2327500"/>
            <a:chExt cx="420100" cy="388350"/>
          </a:xfrm>
        </p:grpSpPr>
        <p:sp>
          <p:nvSpPr>
            <p:cNvPr id="339" name="Google Shape;339;p12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12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41" name="Google Shape;341;p12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42" name="Google Shape;342;p126"/>
          <p:cNvGrpSpPr/>
          <p:nvPr/>
        </p:nvGrpSpPr>
        <p:grpSpPr>
          <a:xfrm>
            <a:off x="904276" y="515192"/>
            <a:ext cx="382958" cy="607111"/>
            <a:chOff x="6718575" y="2318625"/>
            <a:chExt cx="256950" cy="407375"/>
          </a:xfrm>
        </p:grpSpPr>
        <p:sp>
          <p:nvSpPr>
            <p:cNvPr id="343" name="Google Shape;343;p12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12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12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12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12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 name="Google Shape;348;p12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 name="Google Shape;349;p12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 name="Google Shape;350;p12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51" name="Google Shape;351;p126"/>
          <p:cNvGrpSpPr/>
          <p:nvPr/>
        </p:nvGrpSpPr>
        <p:grpSpPr>
          <a:xfrm>
            <a:off x="335759" y="1840531"/>
            <a:ext cx="342882" cy="350068"/>
            <a:chOff x="3951850" y="2985350"/>
            <a:chExt cx="407950" cy="416500"/>
          </a:xfrm>
        </p:grpSpPr>
        <p:sp>
          <p:nvSpPr>
            <p:cNvPr id="352" name="Google Shape;352;p12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12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12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12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6" name="Google Shape;356;p12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12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 name="Google Shape;358;p12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12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12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61" name="Google Shape;361;p126"/>
          <p:cNvGrpSpPr/>
          <p:nvPr/>
        </p:nvGrpSpPr>
        <p:grpSpPr>
          <a:xfrm>
            <a:off x="7354067" y="3426715"/>
            <a:ext cx="455624" cy="437054"/>
            <a:chOff x="5241175" y="4959100"/>
            <a:chExt cx="539775" cy="517775"/>
          </a:xfrm>
        </p:grpSpPr>
        <p:sp>
          <p:nvSpPr>
            <p:cNvPr id="362" name="Google Shape;362;p12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12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12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12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 name="Google Shape;366;p12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12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68" name="Google Shape;368;p12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12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0"/>
        <p:cNvGrpSpPr/>
        <p:nvPr/>
      </p:nvGrpSpPr>
      <p:grpSpPr>
        <a:xfrm>
          <a:off x="0" y="0"/>
          <a:ext cx="0" cy="0"/>
          <a:chOff x="0" y="0"/>
          <a:chExt cx="0" cy="0"/>
        </a:xfrm>
      </p:grpSpPr>
      <p:sp>
        <p:nvSpPr>
          <p:cNvPr id="371" name="Google Shape;371;p12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2" name="Google Shape;372;p12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73" name="Google Shape;373;p12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400"/>
              <a:buNone/>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74" name="Google Shape;374;p12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12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12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12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8" name="Google Shape;378;p127"/>
          <p:cNvGrpSpPr/>
          <p:nvPr/>
        </p:nvGrpSpPr>
        <p:grpSpPr>
          <a:xfrm>
            <a:off x="1729784" y="61068"/>
            <a:ext cx="351204" cy="324661"/>
            <a:chOff x="5975075" y="2327500"/>
            <a:chExt cx="420100" cy="388350"/>
          </a:xfrm>
        </p:grpSpPr>
        <p:sp>
          <p:nvSpPr>
            <p:cNvPr id="379" name="Google Shape;379;p1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1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81" name="Google Shape;381;p12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82" name="Google Shape;382;p127"/>
          <p:cNvGrpSpPr/>
          <p:nvPr/>
        </p:nvGrpSpPr>
        <p:grpSpPr>
          <a:xfrm>
            <a:off x="904276" y="515192"/>
            <a:ext cx="382958" cy="607111"/>
            <a:chOff x="6718575" y="2318625"/>
            <a:chExt cx="256950" cy="407375"/>
          </a:xfrm>
        </p:grpSpPr>
        <p:sp>
          <p:nvSpPr>
            <p:cNvPr id="383" name="Google Shape;383;p12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12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12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12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12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12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12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12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91" name="Google Shape;391;p127"/>
          <p:cNvGrpSpPr/>
          <p:nvPr/>
        </p:nvGrpSpPr>
        <p:grpSpPr>
          <a:xfrm>
            <a:off x="335759" y="1840531"/>
            <a:ext cx="342882" cy="350068"/>
            <a:chOff x="3951850" y="2985350"/>
            <a:chExt cx="407950" cy="416500"/>
          </a:xfrm>
        </p:grpSpPr>
        <p:sp>
          <p:nvSpPr>
            <p:cNvPr id="392" name="Google Shape;392;p12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12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 name="Google Shape;394;p12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 name="Google Shape;395;p12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96" name="Google Shape;396;p12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12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12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12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12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01" name="Google Shape;401;p127"/>
          <p:cNvGrpSpPr/>
          <p:nvPr/>
        </p:nvGrpSpPr>
        <p:grpSpPr>
          <a:xfrm>
            <a:off x="7354067" y="3426715"/>
            <a:ext cx="455624" cy="437054"/>
            <a:chOff x="5241175" y="4959100"/>
            <a:chExt cx="539775" cy="517775"/>
          </a:xfrm>
        </p:grpSpPr>
        <p:sp>
          <p:nvSpPr>
            <p:cNvPr id="402" name="Google Shape;402;p12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 name="Google Shape;403;p12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p12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12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12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12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08" name="Google Shape;408;p12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12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1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5"/>
        <p:cNvGrpSpPr/>
        <p:nvPr/>
      </p:nvGrpSpPr>
      <p:grpSpPr>
        <a:xfrm>
          <a:off x="0" y="0"/>
          <a:ext cx="0" cy="0"/>
          <a:chOff x="0" y="0"/>
          <a:chExt cx="0" cy="0"/>
        </a:xfrm>
      </p:grpSpPr>
      <p:sp>
        <p:nvSpPr>
          <p:cNvPr id="26" name="Google Shape;26;p114"/>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4"/>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8" name="Google Shape;28;p1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1"/>
        <p:cNvGrpSpPr/>
        <p:nvPr/>
      </p:nvGrpSpPr>
      <p:grpSpPr>
        <a:xfrm>
          <a:off x="0" y="0"/>
          <a:ext cx="0" cy="0"/>
          <a:chOff x="0" y="0"/>
          <a:chExt cx="0" cy="0"/>
        </a:xfrm>
      </p:grpSpPr>
      <p:sp>
        <p:nvSpPr>
          <p:cNvPr id="32" name="Google Shape;32;p1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5"/>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115"/>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1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8"/>
        <p:cNvGrpSpPr/>
        <p:nvPr/>
      </p:nvGrpSpPr>
      <p:grpSpPr>
        <a:xfrm>
          <a:off x="0" y="0"/>
          <a:ext cx="0" cy="0"/>
          <a:chOff x="0" y="0"/>
          <a:chExt cx="0" cy="0"/>
        </a:xfrm>
      </p:grpSpPr>
      <p:sp>
        <p:nvSpPr>
          <p:cNvPr id="39" name="Google Shape;39;p116"/>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6"/>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16"/>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16"/>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16"/>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7"/>
        <p:cNvGrpSpPr/>
        <p:nvPr/>
      </p:nvGrpSpPr>
      <p:grpSpPr>
        <a:xfrm>
          <a:off x="0" y="0"/>
          <a:ext cx="0" cy="0"/>
          <a:chOff x="0" y="0"/>
          <a:chExt cx="0" cy="0"/>
        </a:xfrm>
      </p:grpSpPr>
      <p:sp>
        <p:nvSpPr>
          <p:cNvPr id="48" name="Google Shape;48;p1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2"/>
        <p:cNvGrpSpPr/>
        <p:nvPr/>
      </p:nvGrpSpPr>
      <p:grpSpPr>
        <a:xfrm>
          <a:off x="0" y="0"/>
          <a:ext cx="0" cy="0"/>
          <a:chOff x="0" y="0"/>
          <a:chExt cx="0" cy="0"/>
        </a:xfrm>
      </p:grpSpPr>
      <p:sp>
        <p:nvSpPr>
          <p:cNvPr id="53" name="Google Shape;53;p1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6"/>
        <p:cNvGrpSpPr/>
        <p:nvPr/>
      </p:nvGrpSpPr>
      <p:grpSpPr>
        <a:xfrm>
          <a:off x="0" y="0"/>
          <a:ext cx="0" cy="0"/>
          <a:chOff x="0" y="0"/>
          <a:chExt cx="0" cy="0"/>
        </a:xfrm>
      </p:grpSpPr>
      <p:sp>
        <p:nvSpPr>
          <p:cNvPr id="57" name="Google Shape;57;p11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1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9" name="Google Shape;59;p11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0" name="Google Shape;60;p1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0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82"/>
        <p:cNvGrpSpPr/>
        <p:nvPr/>
      </p:nvGrpSpPr>
      <p:grpSpPr>
        <a:xfrm>
          <a:off x="0" y="0"/>
          <a:ext cx="0" cy="0"/>
          <a:chOff x="0" y="0"/>
          <a:chExt cx="0" cy="0"/>
        </a:xfrm>
      </p:grpSpPr>
      <p:sp>
        <p:nvSpPr>
          <p:cNvPr id="83" name="Google Shape;83;p107"/>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84" name="Google Shape;84;p10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5" name="Google Shape;85;p10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1pPr>
            <a:lvl2pPr marL="0" marR="0" lvl="1"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2pPr>
            <a:lvl3pPr marL="0" marR="0" lvl="2"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3pPr>
            <a:lvl4pPr marL="0" marR="0" lvl="3"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4pPr>
            <a:lvl5pPr marL="0" marR="0" lvl="4"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5pPr>
            <a:lvl6pPr marL="0" marR="0" lvl="5"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6pPr>
            <a:lvl7pPr marL="0" marR="0" lvl="6"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7pPr>
            <a:lvl8pPr marL="0" marR="0" lvl="7"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8pPr>
            <a:lvl9pPr marL="0" marR="0" lvl="8" indent="0" algn="l" rtl="0">
              <a:spcBef>
                <a:spcPts val="0"/>
              </a:spcBef>
              <a:spcAft>
                <a:spcPts val="0"/>
              </a:spcAft>
              <a:buClr>
                <a:srgbClr val="19BBD5"/>
              </a:buClr>
              <a:buSzPts val="1200"/>
              <a:buFont typeface="Nixie One"/>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13"/>
        <p:cNvGrpSpPr/>
        <p:nvPr/>
      </p:nvGrpSpPr>
      <p:grpSpPr>
        <a:xfrm>
          <a:off x="0" y="0"/>
          <a:ext cx="0" cy="0"/>
          <a:chOff x="0" y="0"/>
          <a:chExt cx="0" cy="0"/>
        </a:xfrm>
      </p:grpSpPr>
      <p:pic>
        <p:nvPicPr>
          <p:cNvPr id="414" name="Google Shape;414;p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15" name="Google Shape;415;p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16" name="Google Shape;416;p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
        <p:nvSpPr>
          <p:cNvPr id="417" name="Google Shape;417;p1"/>
          <p:cNvSpPr/>
          <p:nvPr/>
        </p:nvSpPr>
        <p:spPr>
          <a:xfrm>
            <a:off x="2787450" y="3189150"/>
            <a:ext cx="4050900" cy="267600"/>
          </a:xfrm>
          <a:prstGeom prst="roundRect">
            <a:avLst>
              <a:gd name="adj" fmla="val 16667"/>
            </a:avLst>
          </a:prstGeom>
          <a:solidFill>
            <a:srgbClr val="28A8E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MX" sz="1400" b="1" i="0" u="none" strike="noStrike" cap="none">
                <a:solidFill>
                  <a:srgbClr val="FFFFFF"/>
                </a:solidFill>
                <a:latin typeface="Arial"/>
                <a:ea typeface="Arial"/>
                <a:cs typeface="Arial"/>
                <a:sym typeface="Arial"/>
              </a:rPr>
              <a:t>FULL STACK </a:t>
            </a:r>
            <a:endParaRPr sz="1400" b="1" i="0" u="none" strike="noStrike" cap="none">
              <a:solidFill>
                <a:srgbClr val="FFFFFF"/>
              </a:solidFill>
              <a:latin typeface="Arial"/>
              <a:ea typeface="Arial"/>
              <a:cs typeface="Arial"/>
              <a:sym typeface="Arial"/>
            </a:endParaRPr>
          </a:p>
        </p:txBody>
      </p:sp>
      <p:sp>
        <p:nvSpPr>
          <p:cNvPr id="418" name="Google Shape;418;p1"/>
          <p:cNvSpPr txBox="1"/>
          <p:nvPr/>
        </p:nvSpPr>
        <p:spPr>
          <a:xfrm>
            <a:off x="2772575" y="3568225"/>
            <a:ext cx="4192200" cy="564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MX" sz="2200" b="1" i="0" u="none" strike="noStrike" cap="none">
                <a:solidFill>
                  <a:srgbClr val="FFFFFF"/>
                </a:solidFill>
                <a:latin typeface="Arial"/>
                <a:ea typeface="Arial"/>
                <a:cs typeface="Arial"/>
                <a:sym typeface="Arial"/>
              </a:rPr>
              <a:t>Comenzamos en unos minutos</a:t>
            </a:r>
            <a:endParaRPr sz="2200" b="1"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0"/>
          <p:cNvSpPr txBox="1">
            <a:spLocks noGrp="1"/>
          </p:cNvSpPr>
          <p:nvPr>
            <p:ph type="title" idx="4294967295"/>
          </p:nvPr>
        </p:nvSpPr>
        <p:spPr>
          <a:xfrm>
            <a:off x="3035027" y="425200"/>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Repasamos...</a:t>
            </a:r>
            <a:endParaRPr/>
          </a:p>
        </p:txBody>
      </p:sp>
      <p:sp>
        <p:nvSpPr>
          <p:cNvPr id="486" name="Google Shape;486;p2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10</a:t>
            </a:fld>
            <a:endParaRPr sz="1200" b="0" i="0" u="none" strike="noStrike" cap="none">
              <a:solidFill>
                <a:srgbClr val="19BBD5"/>
              </a:solidFill>
              <a:latin typeface="Nixie One"/>
              <a:ea typeface="Nixie One"/>
              <a:cs typeface="Nixie One"/>
              <a:sym typeface="Nixie One"/>
            </a:endParaRPr>
          </a:p>
        </p:txBody>
      </p:sp>
      <p:sp>
        <p:nvSpPr>
          <p:cNvPr id="487" name="Google Shape;487;p20"/>
          <p:cNvSpPr txBox="1"/>
          <p:nvPr/>
        </p:nvSpPr>
        <p:spPr>
          <a:xfrm>
            <a:off x="660872" y="1045815"/>
            <a:ext cx="6932620" cy="3601239"/>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1"/>
              </a:buClr>
              <a:buSzPts val="2000"/>
              <a:buFont typeface="Helvetica Neue Light"/>
              <a:buChar char="●"/>
            </a:pPr>
            <a:r>
              <a:rPr lang="es-MX" sz="2400" b="0" i="0" u="none" strike="noStrike" cap="none">
                <a:solidFill>
                  <a:srgbClr val="C6DAEC"/>
                </a:solidFill>
                <a:latin typeface="Arial"/>
                <a:ea typeface="Arial"/>
                <a:cs typeface="Arial"/>
                <a:sym typeface="Arial"/>
              </a:rPr>
              <a:t>Una variable es un contenedor dinámico que nos permite almacenar valores.</a:t>
            </a:r>
            <a:endParaRPr/>
          </a:p>
          <a:p>
            <a:pPr marL="457200" marR="0" lvl="0" indent="-355600" algn="l" rtl="0">
              <a:lnSpc>
                <a:spcPct val="115000"/>
              </a:lnSpc>
              <a:spcBef>
                <a:spcPts val="0"/>
              </a:spcBef>
              <a:spcAft>
                <a:spcPts val="0"/>
              </a:spcAft>
              <a:buClr>
                <a:schemeClr val="dk1"/>
              </a:buClr>
              <a:buSzPts val="2000"/>
              <a:buFont typeface="Helvetica Neue Light"/>
              <a:buChar char="●"/>
            </a:pPr>
            <a:r>
              <a:rPr lang="es-MX" sz="2400" b="0" i="0" u="none" strike="noStrike" cap="none">
                <a:solidFill>
                  <a:srgbClr val="C6DAEC"/>
                </a:solidFill>
                <a:latin typeface="Arial"/>
                <a:ea typeface="Arial"/>
                <a:cs typeface="Arial"/>
                <a:sym typeface="Arial"/>
              </a:rPr>
              <a:t>Los valores pueden ser diversos tipos de datos, según la variable.</a:t>
            </a:r>
            <a:endParaRPr/>
          </a:p>
          <a:p>
            <a:pPr marL="457200" marR="0" lvl="0" indent="-355600" algn="l" rtl="0">
              <a:lnSpc>
                <a:spcPct val="115000"/>
              </a:lnSpc>
              <a:spcBef>
                <a:spcPts val="0"/>
              </a:spcBef>
              <a:spcAft>
                <a:spcPts val="0"/>
              </a:spcAft>
              <a:buClr>
                <a:schemeClr val="dk1"/>
              </a:buClr>
              <a:buSzPts val="2000"/>
              <a:buFont typeface="Helvetica Neue Light"/>
              <a:buChar char="●"/>
            </a:pPr>
            <a:r>
              <a:rPr lang="es-MX" sz="2400" b="0" i="0" u="none" strike="noStrike" cap="none">
                <a:solidFill>
                  <a:srgbClr val="C6DAEC"/>
                </a:solidFill>
                <a:latin typeface="Arial"/>
                <a:ea typeface="Arial"/>
                <a:cs typeface="Arial"/>
                <a:sym typeface="Arial"/>
              </a:rPr>
              <a:t>Tal como lo indica su nombre, el valor de la variable puede cambiar, permitiéndonos crear programas que funcionen independientemente del valor de la variable.</a:t>
            </a:r>
            <a:endParaRPr/>
          </a:p>
          <a:p>
            <a:pPr marL="342900" marR="0" lvl="0" indent="-254000" algn="l" rtl="0">
              <a:lnSpc>
                <a:spcPct val="100000"/>
              </a:lnSpc>
              <a:spcBef>
                <a:spcPts val="600"/>
              </a:spcBef>
              <a:spcAft>
                <a:spcPts val="0"/>
              </a:spcAft>
              <a:buClr>
                <a:srgbClr val="19BBD5"/>
              </a:buClr>
              <a:buSzPts val="1400"/>
              <a:buFont typeface="Arial"/>
              <a:buNone/>
            </a:pPr>
            <a:endParaRPr sz="2400" b="0" i="0" u="none" strike="noStrike" cap="none">
              <a:solidFill>
                <a:srgbClr val="C6DAEC"/>
              </a:solidFill>
              <a:latin typeface="Arial"/>
              <a:ea typeface="Arial"/>
              <a:cs typeface="Arial"/>
              <a:sym typeface="Arial"/>
            </a:endParaRPr>
          </a:p>
        </p:txBody>
      </p:sp>
      <p:pic>
        <p:nvPicPr>
          <p:cNvPr id="488" name="Google Shape;488;p20"/>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grpSp>
        <p:nvGrpSpPr>
          <p:cNvPr id="489" name="Google Shape;489;p20"/>
          <p:cNvGrpSpPr/>
          <p:nvPr/>
        </p:nvGrpSpPr>
        <p:grpSpPr>
          <a:xfrm>
            <a:off x="2083754" y="490213"/>
            <a:ext cx="445582" cy="445743"/>
            <a:chOff x="10914672" y="5489861"/>
            <a:chExt cx="719842" cy="720102"/>
          </a:xfrm>
        </p:grpSpPr>
        <p:sp>
          <p:nvSpPr>
            <p:cNvPr id="490" name="Google Shape;490;p2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 name="Google Shape;491;p2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2" name="Google Shape;492;p2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 name="Google Shape;493;p2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 name="Google Shape;494;p2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5" name="Google Shape;495;p2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 name="Google Shape;496;p2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 name="Google Shape;497;p2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 name="Google Shape;498;p2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 name="Google Shape;499;p2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 name="Google Shape;500;p2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 name="Google Shape;501;p2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 name="Google Shape;502;p20"/>
          <p:cNvGrpSpPr/>
          <p:nvPr/>
        </p:nvGrpSpPr>
        <p:grpSpPr>
          <a:xfrm>
            <a:off x="7147680" y="556786"/>
            <a:ext cx="445812" cy="394517"/>
            <a:chOff x="1510757" y="3225422"/>
            <a:chExt cx="720214" cy="637346"/>
          </a:xfrm>
        </p:grpSpPr>
        <p:sp>
          <p:nvSpPr>
            <p:cNvPr id="503" name="Google Shape;503;p2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 name="Google Shape;504;p2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 name="Google Shape;505;p2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 name="Google Shape;506;p2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 name="Google Shape;507;p2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 name="Google Shape;508;p2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 name="Google Shape;509;p2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e46615c827_0_326"/>
          <p:cNvSpPr txBox="1">
            <a:spLocks noGrp="1"/>
          </p:cNvSpPr>
          <p:nvPr>
            <p:ph type="title"/>
          </p:nvPr>
        </p:nvSpPr>
        <p:spPr>
          <a:xfrm>
            <a:off x="1871245" y="1896991"/>
            <a:ext cx="6427628" cy="23605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s-MX"/>
              <a:t>Distintas maneras de crear variables en Javascript</a:t>
            </a:r>
            <a:br>
              <a:rPr lang="es-MX" i="1">
                <a:solidFill>
                  <a:srgbClr val="121212"/>
                </a:solidFill>
                <a:latin typeface="Anton"/>
                <a:ea typeface="Anton"/>
                <a:cs typeface="Anton"/>
                <a:sym typeface="Anton"/>
              </a:rPr>
            </a:br>
            <a:endParaRPr/>
          </a:p>
        </p:txBody>
      </p:sp>
      <p:sp>
        <p:nvSpPr>
          <p:cNvPr id="515" name="Google Shape;515;ge46615c827_0_32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11</a:t>
            </a:fld>
            <a:endParaRPr/>
          </a:p>
        </p:txBody>
      </p:sp>
      <p:sp>
        <p:nvSpPr>
          <p:cNvPr id="516" name="Google Shape;516;ge46615c827_0_326"/>
          <p:cNvSpPr/>
          <p:nvPr/>
        </p:nvSpPr>
        <p:spPr>
          <a:xfrm>
            <a:off x="-64275" y="400457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ge46615c827_0_326"/>
          <p:cNvSpPr/>
          <p:nvPr/>
        </p:nvSpPr>
        <p:spPr>
          <a:xfrm>
            <a:off x="0" y="88594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18" name="Google Shape;518;ge46615c827_0_326"/>
          <p:cNvPicPr preferRelativeResize="0"/>
          <p:nvPr/>
        </p:nvPicPr>
        <p:blipFill rotWithShape="1">
          <a:blip r:embed="rId3">
            <a:alphaModFix/>
          </a:blip>
          <a:srcRect l="5472" t="-15867" r="4790" b="-8094"/>
          <a:stretch/>
        </p:blipFill>
        <p:spPr>
          <a:xfrm>
            <a:off x="6446454" y="4609399"/>
            <a:ext cx="1585089" cy="498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1"/>
          <p:cNvSpPr txBox="1">
            <a:spLocks noGrp="1"/>
          </p:cNvSpPr>
          <p:nvPr>
            <p:ph type="title"/>
          </p:nvPr>
        </p:nvSpPr>
        <p:spPr>
          <a:xfrm>
            <a:off x="1732700" y="973600"/>
            <a:ext cx="5792100" cy="645300"/>
          </a:xfrm>
          <a:prstGeom prst="rect">
            <a:avLst/>
          </a:prstGeom>
          <a:noFill/>
          <a:ln>
            <a:noFill/>
          </a:ln>
        </p:spPr>
        <p:txBody>
          <a:bodyPr spcFirstLastPara="1" wrap="square" lIns="91425" tIns="91425" rIns="91425" bIns="91425" anchor="b" anchorCtr="0">
            <a:noAutofit/>
          </a:bodyPr>
          <a:lstStyle/>
          <a:p>
            <a:pPr algn="ctr"/>
            <a:r>
              <a:rPr lang="es-MX" i="1">
                <a:latin typeface="Anton"/>
                <a:ea typeface="Anton"/>
                <a:cs typeface="Anton"/>
                <a:sym typeface="Anton"/>
              </a:rPr>
              <a:t>Tipos de variables en JS</a:t>
            </a:r>
            <a:endParaRPr i="1" err="1">
              <a:latin typeface="Anton"/>
              <a:ea typeface="Anton"/>
              <a:cs typeface="Anton"/>
              <a:sym typeface="Anton"/>
            </a:endParaRPr>
          </a:p>
        </p:txBody>
      </p:sp>
      <p:sp>
        <p:nvSpPr>
          <p:cNvPr id="556" name="Google Shape;556;p9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12</a:t>
            </a:fld>
            <a:endParaRPr/>
          </a:p>
        </p:txBody>
      </p:sp>
      <p:pic>
        <p:nvPicPr>
          <p:cNvPr id="557" name="Google Shape;557;p91"/>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
        <p:nvSpPr>
          <p:cNvPr id="558" name="Google Shape;558;p91"/>
          <p:cNvSpPr txBox="1"/>
          <p:nvPr/>
        </p:nvSpPr>
        <p:spPr>
          <a:xfrm>
            <a:off x="908900" y="1494817"/>
            <a:ext cx="7439700" cy="1674600"/>
          </a:xfrm>
          <a:prstGeom prst="rect">
            <a:avLst/>
          </a:prstGeom>
          <a:noFill/>
          <a:ln>
            <a:noFill/>
          </a:ln>
        </p:spPr>
        <p:txBody>
          <a:bodyPr spcFirstLastPara="1" wrap="square" lIns="91425" tIns="91425" rIns="91425" bIns="91425" anchor="t" anchorCtr="0">
            <a:noAutofit/>
          </a:bodyPr>
          <a:lstStyle/>
          <a:p>
            <a:pPr algn="ctr">
              <a:lnSpc>
                <a:spcPct val="114999"/>
              </a:lnSpc>
            </a:pPr>
            <a:r>
              <a:rPr lang="es-MX" sz="2400" err="1">
                <a:solidFill>
                  <a:srgbClr val="C6DAEC"/>
                </a:solidFill>
              </a:rPr>
              <a:t>Javascript</a:t>
            </a:r>
            <a:r>
              <a:rPr lang="es-MX" sz="2400">
                <a:solidFill>
                  <a:srgbClr val="C6DAEC"/>
                </a:solidFill>
              </a:rPr>
              <a:t> es un lenguaje de programación débilmente tipado, el tipo de la variable es asignado internamente por el lenguaje al momento de almacenar un valor.</a:t>
            </a:r>
            <a:endParaRPr lang="es-ES"/>
          </a:p>
        </p:txBody>
      </p:sp>
      <p:grpSp>
        <p:nvGrpSpPr>
          <p:cNvPr id="559" name="Google Shape;559;p91"/>
          <p:cNvGrpSpPr/>
          <p:nvPr/>
        </p:nvGrpSpPr>
        <p:grpSpPr>
          <a:xfrm>
            <a:off x="1680558" y="1145866"/>
            <a:ext cx="378750" cy="344238"/>
            <a:chOff x="4562200" y="4968250"/>
            <a:chExt cx="549550" cy="499475"/>
          </a:xfrm>
        </p:grpSpPr>
        <p:sp>
          <p:nvSpPr>
            <p:cNvPr id="560" name="Google Shape;560;p91"/>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1" name="Google Shape;561;p91"/>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2" name="Google Shape;562;p91"/>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3" name="Google Shape;563;p91"/>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4" name="Google Shape;564;p91"/>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65" name="Google Shape;565;p91"/>
          <p:cNvGrpSpPr/>
          <p:nvPr/>
        </p:nvGrpSpPr>
        <p:grpSpPr>
          <a:xfrm>
            <a:off x="7284974" y="553187"/>
            <a:ext cx="413615" cy="378556"/>
            <a:chOff x="557511" y="3214925"/>
            <a:chExt cx="719836" cy="720150"/>
          </a:xfrm>
        </p:grpSpPr>
        <p:sp>
          <p:nvSpPr>
            <p:cNvPr id="566" name="Google Shape;566;p9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7" name="Google Shape;567;p9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8" name="Google Shape;568;p9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9" name="Google Shape;569;p9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 name="Imagen 2" descr="Texto&#10;&#10;Descripción generada automáticamente">
            <a:extLst>
              <a:ext uri="{FF2B5EF4-FFF2-40B4-BE49-F238E27FC236}">
                <a16:creationId xmlns:a16="http://schemas.microsoft.com/office/drawing/2014/main" id="{AF95F42D-4658-4352-3884-FBE981A44706}"/>
              </a:ext>
            </a:extLst>
          </p:cNvPr>
          <p:cNvPicPr>
            <a:picLocks noChangeAspect="1"/>
          </p:cNvPicPr>
          <p:nvPr/>
        </p:nvPicPr>
        <p:blipFill>
          <a:blip r:embed="rId4"/>
          <a:stretch>
            <a:fillRect/>
          </a:stretch>
        </p:blipFill>
        <p:spPr>
          <a:xfrm>
            <a:off x="667456" y="3289592"/>
            <a:ext cx="3286477" cy="1746370"/>
          </a:xfrm>
          <a:prstGeom prst="rect">
            <a:avLst/>
          </a:prstGeom>
        </p:spPr>
      </p:pic>
    </p:spTree>
    <p:extLst>
      <p:ext uri="{BB962C8B-B14F-4D97-AF65-F5344CB8AC3E}">
        <p14:creationId xmlns:p14="http://schemas.microsoft.com/office/powerpoint/2010/main" val="241584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9"/>
          <p:cNvSpPr txBox="1">
            <a:spLocks noGrp="1"/>
          </p:cNvSpPr>
          <p:nvPr>
            <p:ph type="title" idx="4294967295"/>
          </p:nvPr>
        </p:nvSpPr>
        <p:spPr>
          <a:xfrm>
            <a:off x="1947445" y="433273"/>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err="1">
                <a:latin typeface="Anton"/>
                <a:ea typeface="Anton"/>
                <a:cs typeface="Anton"/>
                <a:sym typeface="Anton"/>
              </a:rPr>
              <a:t>let</a:t>
            </a:r>
            <a:r>
              <a:rPr lang="es-MX" i="1">
                <a:latin typeface="Anton"/>
                <a:ea typeface="Anton"/>
                <a:cs typeface="Anton"/>
                <a:sym typeface="Anton"/>
              </a:rPr>
              <a:t> y </a:t>
            </a:r>
            <a:r>
              <a:rPr lang="es-MX" i="1" err="1">
                <a:latin typeface="Anton"/>
                <a:ea typeface="Anton"/>
                <a:cs typeface="Anton"/>
                <a:sym typeface="Anton"/>
              </a:rPr>
              <a:t>const</a:t>
            </a:r>
            <a:endParaRPr err="1"/>
          </a:p>
        </p:txBody>
      </p:sp>
      <p:sp>
        <p:nvSpPr>
          <p:cNvPr id="524" name="Google Shape;524;p8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13</a:t>
            </a:fld>
            <a:endParaRPr sz="1200" b="0" i="0" u="none" strike="noStrike" cap="none">
              <a:solidFill>
                <a:srgbClr val="19BBD5"/>
              </a:solidFill>
              <a:latin typeface="Nixie One"/>
              <a:ea typeface="Nixie One"/>
              <a:cs typeface="Nixie One"/>
              <a:sym typeface="Nixie One"/>
            </a:endParaRPr>
          </a:p>
        </p:txBody>
      </p:sp>
      <p:pic>
        <p:nvPicPr>
          <p:cNvPr id="525" name="Google Shape;525;p89"/>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526" name="Google Shape;526;p89"/>
          <p:cNvSpPr txBox="1"/>
          <p:nvPr/>
        </p:nvSpPr>
        <p:spPr>
          <a:xfrm>
            <a:off x="852150" y="1012520"/>
            <a:ext cx="7439700" cy="1274100"/>
          </a:xfrm>
          <a:prstGeom prst="rect">
            <a:avLst/>
          </a:prstGeom>
          <a:noFill/>
          <a:ln>
            <a:noFill/>
          </a:ln>
        </p:spPr>
        <p:txBody>
          <a:bodyPr spcFirstLastPara="1" wrap="square" lIns="91425" tIns="91425" rIns="91425" bIns="91425" anchor="t" anchorCtr="0">
            <a:noAutofit/>
          </a:bodyPr>
          <a:lstStyle/>
          <a:p>
            <a:pPr marL="342900" marR="0" lvl="0" indent="-342900" algn="l" rtl="0">
              <a:spcBef>
                <a:spcPts val="600"/>
              </a:spcBef>
              <a:spcAft>
                <a:spcPts val="0"/>
              </a:spcAft>
              <a:buClr>
                <a:srgbClr val="19BBD5"/>
              </a:buClr>
              <a:buSzPts val="1400"/>
              <a:buFont typeface="Arial"/>
              <a:buChar char="•"/>
            </a:pPr>
            <a:r>
              <a:rPr lang="es-MX" sz="2000" b="1" i="0" u="none" strike="noStrike" cap="none">
                <a:solidFill>
                  <a:srgbClr val="00E1C6"/>
                </a:solidFill>
                <a:latin typeface="Arial"/>
                <a:ea typeface="Arial"/>
                <a:cs typeface="Arial"/>
                <a:sym typeface="Arial"/>
              </a:rPr>
              <a:t>let y const </a:t>
            </a:r>
            <a:r>
              <a:rPr lang="es-MX" sz="2000" b="0" i="0" u="none" strike="noStrike" cap="none">
                <a:solidFill>
                  <a:srgbClr val="C6DAEC"/>
                </a:solidFill>
                <a:latin typeface="Arial"/>
                <a:ea typeface="Arial"/>
                <a:cs typeface="Arial"/>
                <a:sym typeface="Arial"/>
              </a:rPr>
              <a:t>son dos formas de declarar variables en JavaScript introducidas en ES6 que limitan el ámbito de la variable al bloque en que fue declarada (antes de ES6 esto no era así).</a:t>
            </a:r>
            <a:r>
              <a:rPr lang="es-MX" sz="2000" b="1" i="0" u="none" strike="noStrike" cap="none">
                <a:solidFill>
                  <a:srgbClr val="00E1C6"/>
                </a:solidFill>
                <a:latin typeface="Arial"/>
                <a:ea typeface="Arial"/>
                <a:cs typeface="Arial"/>
                <a:sym typeface="Arial"/>
              </a:rPr>
              <a:t> </a:t>
            </a:r>
            <a:endParaRPr sz="2000" b="0" i="0" u="none" strike="noStrike" cap="none">
              <a:solidFill>
                <a:srgbClr val="C6DAEC"/>
              </a:solidFill>
              <a:latin typeface="Arial"/>
              <a:ea typeface="Arial"/>
              <a:cs typeface="Arial"/>
              <a:sym typeface="Arial"/>
            </a:endParaRPr>
          </a:p>
        </p:txBody>
      </p:sp>
      <p:sp>
        <p:nvSpPr>
          <p:cNvPr id="527" name="Google Shape;527;p89"/>
          <p:cNvSpPr txBox="1"/>
          <p:nvPr/>
        </p:nvSpPr>
        <p:spPr>
          <a:xfrm>
            <a:off x="547350" y="2397975"/>
            <a:ext cx="4770000" cy="2208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C6DAEC"/>
              </a:buClr>
              <a:buSzPts val="2000"/>
              <a:buFont typeface="Arial"/>
              <a:buNone/>
            </a:pPr>
            <a:r>
              <a:rPr lang="es-MX" sz="2000" b="0" i="0" u="none" strike="noStrike" cap="none">
                <a:solidFill>
                  <a:srgbClr val="C6DAEC"/>
                </a:solidFill>
                <a:latin typeface="Arial"/>
                <a:ea typeface="Arial"/>
                <a:cs typeface="Arial"/>
                <a:sym typeface="Arial"/>
              </a:rPr>
              <a:t>Es posible que se encuentren con ejemplos y código en internet utilizando la palabra reservada </a:t>
            </a:r>
            <a:r>
              <a:rPr lang="es-MX" sz="2000" b="1" i="0" u="none" strike="noStrike" cap="none">
                <a:solidFill>
                  <a:srgbClr val="00E1C6"/>
                </a:solidFill>
                <a:latin typeface="Arial"/>
                <a:ea typeface="Arial"/>
                <a:cs typeface="Arial"/>
                <a:sym typeface="Arial"/>
              </a:rPr>
              <a:t>“var” </a:t>
            </a:r>
            <a:r>
              <a:rPr lang="es-MX" sz="2000" b="0" i="0" u="none" strike="noStrike" cap="none">
                <a:solidFill>
                  <a:srgbClr val="C6DAEC"/>
                </a:solidFill>
                <a:latin typeface="Arial"/>
                <a:ea typeface="Arial"/>
                <a:cs typeface="Arial"/>
                <a:sym typeface="Arial"/>
              </a:rPr>
              <a:t>para crear variables. Esta es la manera en que se hacía antes de ES6, y </a:t>
            </a:r>
            <a:r>
              <a:rPr lang="es-MX" sz="2000" b="1" i="0" u="none" strike="noStrike" cap="none">
                <a:solidFill>
                  <a:srgbClr val="00E1C6"/>
                </a:solidFill>
                <a:latin typeface="Arial"/>
                <a:ea typeface="Arial"/>
                <a:cs typeface="Arial"/>
                <a:sym typeface="Arial"/>
              </a:rPr>
              <a:t>no se recomienda su uso!</a:t>
            </a:r>
            <a:endParaRPr sz="2000" b="1" i="0" u="none" strike="noStrike" cap="none">
              <a:solidFill>
                <a:srgbClr val="00E1C6"/>
              </a:solidFill>
              <a:latin typeface="Arial"/>
              <a:ea typeface="Arial"/>
              <a:cs typeface="Arial"/>
              <a:sym typeface="Arial"/>
            </a:endParaRPr>
          </a:p>
        </p:txBody>
      </p:sp>
      <p:pic>
        <p:nvPicPr>
          <p:cNvPr id="528" name="Google Shape;528;p89"/>
          <p:cNvPicPr preferRelativeResize="0"/>
          <p:nvPr/>
        </p:nvPicPr>
        <p:blipFill rotWithShape="1">
          <a:blip r:embed="rId4">
            <a:alphaModFix/>
          </a:blip>
          <a:srcRect/>
          <a:stretch/>
        </p:blipFill>
        <p:spPr>
          <a:xfrm>
            <a:off x="5642880" y="2401098"/>
            <a:ext cx="2074918" cy="1370584"/>
          </a:xfrm>
          <a:prstGeom prst="rect">
            <a:avLst/>
          </a:prstGeom>
          <a:noFill/>
          <a:ln>
            <a:noFill/>
          </a:ln>
        </p:spPr>
      </p:pic>
      <p:grpSp>
        <p:nvGrpSpPr>
          <p:cNvPr id="529" name="Google Shape;529;p89"/>
          <p:cNvGrpSpPr/>
          <p:nvPr/>
        </p:nvGrpSpPr>
        <p:grpSpPr>
          <a:xfrm>
            <a:off x="5294993" y="2286620"/>
            <a:ext cx="2748759" cy="1675797"/>
            <a:chOff x="3438912" y="1241123"/>
            <a:chExt cx="5041613" cy="2953821"/>
          </a:xfrm>
        </p:grpSpPr>
        <p:sp>
          <p:nvSpPr>
            <p:cNvPr id="530" name="Google Shape;530;p89"/>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89"/>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89"/>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3" name="Google Shape;533;p89"/>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0"/>
          <p:cNvSpPr txBox="1">
            <a:spLocks noGrp="1"/>
          </p:cNvSpPr>
          <p:nvPr>
            <p:ph type="title"/>
          </p:nvPr>
        </p:nvSpPr>
        <p:spPr>
          <a:xfrm>
            <a:off x="4108471" y="836241"/>
            <a:ext cx="1481839"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i="1" err="1">
                <a:latin typeface="Anton"/>
                <a:sym typeface="Anton"/>
              </a:rPr>
              <a:t>let</a:t>
            </a:r>
            <a:endParaRPr err="1"/>
          </a:p>
        </p:txBody>
      </p:sp>
      <p:sp>
        <p:nvSpPr>
          <p:cNvPr id="539" name="Google Shape;539;p9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14</a:t>
            </a:fld>
            <a:endParaRPr/>
          </a:p>
        </p:txBody>
      </p:sp>
      <p:pic>
        <p:nvPicPr>
          <p:cNvPr id="540" name="Google Shape;540;p90"/>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541" name="Google Shape;541;p90"/>
          <p:cNvGrpSpPr/>
          <p:nvPr/>
        </p:nvGrpSpPr>
        <p:grpSpPr>
          <a:xfrm>
            <a:off x="2195946" y="935905"/>
            <a:ext cx="378750" cy="344238"/>
            <a:chOff x="4562200" y="4968250"/>
            <a:chExt cx="549550" cy="499475"/>
          </a:xfrm>
        </p:grpSpPr>
        <p:sp>
          <p:nvSpPr>
            <p:cNvPr id="542" name="Google Shape;542;p9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3" name="Google Shape;543;p9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4" name="Google Shape;544;p9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5" name="Google Shape;545;p9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6" name="Google Shape;546;p9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47" name="Google Shape;547;p90"/>
          <p:cNvSpPr txBox="1"/>
          <p:nvPr/>
        </p:nvSpPr>
        <p:spPr>
          <a:xfrm>
            <a:off x="1241125" y="1751677"/>
            <a:ext cx="7439700" cy="2603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C6DAEC"/>
              </a:buClr>
              <a:buSzPts val="2400"/>
              <a:buFont typeface="Arial"/>
              <a:buNone/>
            </a:pPr>
            <a:r>
              <a:rPr lang="es-MX" sz="2400" b="0" i="0" u="none" strike="noStrike" cap="none">
                <a:solidFill>
                  <a:srgbClr val="C6DAEC"/>
                </a:solidFill>
                <a:latin typeface="Arial"/>
                <a:ea typeface="Arial"/>
                <a:cs typeface="Arial"/>
                <a:sym typeface="Arial"/>
              </a:rPr>
              <a:t>Un </a:t>
            </a:r>
            <a:r>
              <a:rPr lang="es-MX" sz="2400" b="1" i="0" u="none" strike="noStrike" cap="none">
                <a:solidFill>
                  <a:srgbClr val="00E1C6"/>
                </a:solidFill>
                <a:latin typeface="Arial"/>
                <a:ea typeface="Arial"/>
                <a:cs typeface="Arial"/>
                <a:sym typeface="Arial"/>
              </a:rPr>
              <a:t>bloque</a:t>
            </a:r>
            <a:r>
              <a:rPr lang="es-MX" sz="2400" b="0" i="0" u="none" strike="noStrike" cap="none">
                <a:solidFill>
                  <a:srgbClr val="C6DAEC"/>
                </a:solidFill>
                <a:latin typeface="Arial"/>
                <a:ea typeface="Arial"/>
                <a:cs typeface="Arial"/>
                <a:sym typeface="Arial"/>
              </a:rPr>
              <a:t> en JavaScript se puede entender como </a:t>
            </a:r>
            <a:r>
              <a:rPr lang="es-MX" sz="2400" b="1" i="0" u="none" strike="noStrike" cap="none">
                <a:solidFill>
                  <a:srgbClr val="00E1C6"/>
                </a:solidFill>
                <a:latin typeface="Arial"/>
                <a:ea typeface="Arial"/>
                <a:cs typeface="Arial"/>
                <a:sym typeface="Arial"/>
              </a:rPr>
              <a:t>“lo que queda entre dos llaves”, </a:t>
            </a:r>
            <a:r>
              <a:rPr lang="es-MX" sz="2400" b="0" i="0" u="none" strike="noStrike" cap="none">
                <a:solidFill>
                  <a:srgbClr val="C6DAEC"/>
                </a:solidFill>
                <a:latin typeface="Arial"/>
                <a:ea typeface="Arial"/>
                <a:cs typeface="Arial"/>
                <a:sym typeface="Arial"/>
              </a:rPr>
              <a:t>ya sean definiciones de funciones o bloques if, while, for y loops similares. Si una variable es declarada con let en el ámbito global o en el de una función, la variable pertenece al ámbito global o al ámbito de la función respectivamente.</a:t>
            </a:r>
            <a:endParaRPr sz="2400" b="0" i="0" u="none" strike="noStrike" cap="none">
              <a:solidFill>
                <a:srgbClr val="C6DAEC"/>
              </a:solidFill>
              <a:latin typeface="Arial"/>
              <a:ea typeface="Arial"/>
              <a:cs typeface="Arial"/>
              <a:sym typeface="Arial"/>
            </a:endParaRPr>
          </a:p>
        </p:txBody>
      </p:sp>
      <p:grpSp>
        <p:nvGrpSpPr>
          <p:cNvPr id="548" name="Google Shape;548;p90"/>
          <p:cNvGrpSpPr/>
          <p:nvPr/>
        </p:nvGrpSpPr>
        <p:grpSpPr>
          <a:xfrm>
            <a:off x="6752891" y="873690"/>
            <a:ext cx="390326" cy="328599"/>
            <a:chOff x="4610450" y="3703750"/>
            <a:chExt cx="453050" cy="332175"/>
          </a:xfrm>
        </p:grpSpPr>
        <p:sp>
          <p:nvSpPr>
            <p:cNvPr id="549" name="Google Shape;549;p9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0" name="Google Shape;550;p9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1"/>
          <p:cNvSpPr txBox="1">
            <a:spLocks noGrp="1"/>
          </p:cNvSpPr>
          <p:nvPr>
            <p:ph type="title"/>
          </p:nvPr>
        </p:nvSpPr>
        <p:spPr>
          <a:xfrm>
            <a:off x="1732700" y="973600"/>
            <a:ext cx="5792100" cy="64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s-MX" i="1" err="1">
                <a:latin typeface="Anton"/>
                <a:ea typeface="Anton"/>
                <a:cs typeface="Anton"/>
                <a:sym typeface="Anton"/>
              </a:rPr>
              <a:t>const</a:t>
            </a:r>
            <a:endParaRPr i="1" err="1">
              <a:latin typeface="Anton"/>
              <a:ea typeface="Anton"/>
              <a:cs typeface="Anton"/>
              <a:sym typeface="Anton"/>
            </a:endParaRPr>
          </a:p>
        </p:txBody>
      </p:sp>
      <p:sp>
        <p:nvSpPr>
          <p:cNvPr id="556" name="Google Shape;556;p9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15</a:t>
            </a:fld>
            <a:endParaRPr/>
          </a:p>
        </p:txBody>
      </p:sp>
      <p:pic>
        <p:nvPicPr>
          <p:cNvPr id="557" name="Google Shape;557;p91"/>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
        <p:nvSpPr>
          <p:cNvPr id="558" name="Google Shape;558;p91"/>
          <p:cNvSpPr txBox="1"/>
          <p:nvPr/>
        </p:nvSpPr>
        <p:spPr>
          <a:xfrm>
            <a:off x="908900" y="1988706"/>
            <a:ext cx="7439700" cy="1674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C6DAEC"/>
              </a:buClr>
              <a:buSzPts val="2400"/>
              <a:buFont typeface="Arial"/>
              <a:buNone/>
            </a:pPr>
            <a:r>
              <a:rPr lang="es-MX" sz="2400" b="0" i="0" u="none" strike="noStrike" cap="none">
                <a:solidFill>
                  <a:srgbClr val="C6DAEC"/>
                </a:solidFill>
                <a:latin typeface="Arial"/>
                <a:ea typeface="Arial"/>
                <a:cs typeface="Arial"/>
                <a:sym typeface="Arial"/>
              </a:rPr>
              <a:t>Al igual que con let, el </a:t>
            </a:r>
            <a:r>
              <a:rPr lang="es-MX" sz="2400" b="1" i="0" u="none" strike="noStrike" cap="none">
                <a:solidFill>
                  <a:srgbClr val="00E1C6"/>
                </a:solidFill>
                <a:latin typeface="Arial"/>
                <a:ea typeface="Arial"/>
                <a:cs typeface="Arial"/>
                <a:sym typeface="Arial"/>
              </a:rPr>
              <a:t>ámbito</a:t>
            </a:r>
            <a:r>
              <a:rPr lang="es-MX" sz="2400" b="0" i="0" u="none" strike="noStrike" cap="none">
                <a:solidFill>
                  <a:srgbClr val="C6DAEC"/>
                </a:solidFill>
                <a:latin typeface="Arial"/>
                <a:ea typeface="Arial"/>
                <a:cs typeface="Arial"/>
                <a:sym typeface="Arial"/>
              </a:rPr>
              <a:t> (scope) para una </a:t>
            </a:r>
            <a:r>
              <a:rPr lang="es-MX" sz="2400" b="1" i="0" u="none" strike="noStrike" cap="none">
                <a:solidFill>
                  <a:srgbClr val="00E1C6"/>
                </a:solidFill>
                <a:latin typeface="Arial"/>
                <a:ea typeface="Arial"/>
                <a:cs typeface="Arial"/>
                <a:sym typeface="Arial"/>
              </a:rPr>
              <a:t>variable</a:t>
            </a:r>
            <a:r>
              <a:rPr lang="es-MX" sz="2400" b="0" i="0" u="none" strike="noStrike" cap="none">
                <a:solidFill>
                  <a:srgbClr val="C6DAEC"/>
                </a:solidFill>
                <a:latin typeface="Arial"/>
                <a:ea typeface="Arial"/>
                <a:cs typeface="Arial"/>
                <a:sym typeface="Arial"/>
              </a:rPr>
              <a:t> declarada con</a:t>
            </a:r>
            <a:r>
              <a:rPr lang="es-MX" sz="2400" b="1" i="0" u="none" strike="noStrike" cap="none">
                <a:solidFill>
                  <a:srgbClr val="00E1C6"/>
                </a:solidFill>
                <a:latin typeface="Arial"/>
                <a:ea typeface="Arial"/>
                <a:cs typeface="Arial"/>
                <a:sym typeface="Arial"/>
              </a:rPr>
              <a:t> const </a:t>
            </a:r>
            <a:r>
              <a:rPr lang="es-MX" sz="2400" b="0" i="0" u="none" strike="noStrike" cap="none">
                <a:solidFill>
                  <a:srgbClr val="C6DAEC"/>
                </a:solidFill>
                <a:latin typeface="Arial"/>
                <a:ea typeface="Arial"/>
                <a:cs typeface="Arial"/>
                <a:sym typeface="Arial"/>
              </a:rPr>
              <a:t>es el </a:t>
            </a:r>
            <a:r>
              <a:rPr lang="es-MX" sz="2400" b="1" i="0" u="none" strike="noStrike" cap="none">
                <a:solidFill>
                  <a:srgbClr val="00E1C6"/>
                </a:solidFill>
                <a:latin typeface="Arial"/>
                <a:ea typeface="Arial"/>
                <a:cs typeface="Arial"/>
                <a:sym typeface="Arial"/>
              </a:rPr>
              <a:t>bloque</a:t>
            </a:r>
            <a:r>
              <a:rPr lang="es-MX" sz="2400" b="0" i="0" u="none" strike="noStrike" cap="none">
                <a:solidFill>
                  <a:srgbClr val="C6DAEC"/>
                </a:solidFill>
                <a:latin typeface="Arial"/>
                <a:ea typeface="Arial"/>
                <a:cs typeface="Arial"/>
                <a:sym typeface="Arial"/>
              </a:rPr>
              <a:t>. </a:t>
            </a:r>
            <a:endParaRPr sz="2400" b="0" i="0" u="none" strike="noStrike" cap="none">
              <a:solidFill>
                <a:srgbClr val="C6DAEC"/>
              </a:solidFill>
              <a:latin typeface="Arial"/>
              <a:ea typeface="Arial"/>
              <a:cs typeface="Arial"/>
              <a:sym typeface="Arial"/>
            </a:endParaRPr>
          </a:p>
          <a:p>
            <a:pPr marL="0" marR="0" lvl="0" indent="0" algn="ctr" rtl="0">
              <a:lnSpc>
                <a:spcPct val="115000"/>
              </a:lnSpc>
              <a:spcBef>
                <a:spcPts val="0"/>
              </a:spcBef>
              <a:spcAft>
                <a:spcPts val="0"/>
              </a:spcAft>
              <a:buClr>
                <a:srgbClr val="C6DAEC"/>
              </a:buClr>
              <a:buSzPts val="2400"/>
              <a:buFont typeface="Arial"/>
              <a:buNone/>
            </a:pPr>
            <a:r>
              <a:rPr lang="es-MX" sz="2400" b="0" i="0" u="none" strike="noStrike" cap="none">
                <a:solidFill>
                  <a:srgbClr val="C6DAEC"/>
                </a:solidFill>
                <a:latin typeface="Arial"/>
                <a:ea typeface="Arial"/>
                <a:cs typeface="Arial"/>
                <a:sym typeface="Arial"/>
              </a:rPr>
              <a:t>Sin embargo, const además </a:t>
            </a:r>
            <a:r>
              <a:rPr lang="es-MX" sz="2400" b="1" i="0" u="none" strike="noStrike" cap="none">
                <a:solidFill>
                  <a:srgbClr val="00E1C6"/>
                </a:solidFill>
                <a:latin typeface="Arial"/>
                <a:ea typeface="Arial"/>
                <a:cs typeface="Arial"/>
                <a:sym typeface="Arial"/>
              </a:rPr>
              <a:t>prohíbe la reasignación </a:t>
            </a:r>
            <a:r>
              <a:rPr lang="es-MX" sz="2400" b="0" i="0" u="none" strike="noStrike" cap="none">
                <a:solidFill>
                  <a:srgbClr val="C6DAEC"/>
                </a:solidFill>
                <a:latin typeface="Arial"/>
                <a:ea typeface="Arial"/>
                <a:cs typeface="Arial"/>
                <a:sym typeface="Arial"/>
              </a:rPr>
              <a:t>de </a:t>
            </a:r>
            <a:r>
              <a:rPr lang="es-MX" sz="2400" b="1" i="0" u="none" strike="noStrike" cap="none">
                <a:solidFill>
                  <a:srgbClr val="00E1C6"/>
                </a:solidFill>
                <a:latin typeface="Arial"/>
                <a:ea typeface="Arial"/>
                <a:cs typeface="Arial"/>
                <a:sym typeface="Arial"/>
              </a:rPr>
              <a:t>valores</a:t>
            </a:r>
            <a:r>
              <a:rPr lang="es-MX" sz="2400" b="0" i="0" u="none" strike="noStrike" cap="none">
                <a:solidFill>
                  <a:srgbClr val="C6DAEC"/>
                </a:solidFill>
                <a:latin typeface="Arial"/>
                <a:ea typeface="Arial"/>
                <a:cs typeface="Arial"/>
                <a:sym typeface="Arial"/>
              </a:rPr>
              <a:t> (const viene de constant).</a:t>
            </a:r>
            <a:endParaRPr sz="2400" b="0" i="0" u="none" strike="noStrike" cap="none">
              <a:solidFill>
                <a:srgbClr val="C6DAEC"/>
              </a:solidFill>
              <a:latin typeface="Arial"/>
              <a:ea typeface="Arial"/>
              <a:cs typeface="Arial"/>
              <a:sym typeface="Arial"/>
            </a:endParaRPr>
          </a:p>
        </p:txBody>
      </p:sp>
      <p:grpSp>
        <p:nvGrpSpPr>
          <p:cNvPr id="559" name="Google Shape;559;p91"/>
          <p:cNvGrpSpPr/>
          <p:nvPr/>
        </p:nvGrpSpPr>
        <p:grpSpPr>
          <a:xfrm>
            <a:off x="2968075" y="1007918"/>
            <a:ext cx="378750" cy="344238"/>
            <a:chOff x="4562200" y="4968250"/>
            <a:chExt cx="549550" cy="499475"/>
          </a:xfrm>
        </p:grpSpPr>
        <p:sp>
          <p:nvSpPr>
            <p:cNvPr id="560" name="Google Shape;560;p91"/>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1" name="Google Shape;561;p91"/>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2" name="Google Shape;562;p91"/>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3" name="Google Shape;563;p91"/>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4" name="Google Shape;564;p91"/>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65" name="Google Shape;565;p91"/>
          <p:cNvGrpSpPr/>
          <p:nvPr/>
        </p:nvGrpSpPr>
        <p:grpSpPr>
          <a:xfrm>
            <a:off x="6312767" y="973601"/>
            <a:ext cx="413615" cy="378556"/>
            <a:chOff x="557511" y="3214925"/>
            <a:chExt cx="719836" cy="720150"/>
          </a:xfrm>
        </p:grpSpPr>
        <p:sp>
          <p:nvSpPr>
            <p:cNvPr id="566" name="Google Shape;566;p9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7" name="Google Shape;567;p9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8" name="Google Shape;568;p9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9" name="Google Shape;569;p9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2"/>
          <p:cNvSpPr txBox="1">
            <a:spLocks noGrp="1"/>
          </p:cNvSpPr>
          <p:nvPr>
            <p:ph type="title"/>
          </p:nvPr>
        </p:nvSpPr>
        <p:spPr>
          <a:xfrm>
            <a:off x="2051355" y="629902"/>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i="1">
                <a:latin typeface="Anton"/>
                <a:ea typeface="Anton"/>
                <a:cs typeface="Anton"/>
                <a:sym typeface="Anton"/>
              </a:rPr>
              <a:t>Declaración de una función</a:t>
            </a:r>
            <a:endParaRPr/>
          </a:p>
        </p:txBody>
      </p:sp>
      <p:sp>
        <p:nvSpPr>
          <p:cNvPr id="575" name="Google Shape;575;p9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16</a:t>
            </a:fld>
            <a:endParaRPr/>
          </a:p>
        </p:txBody>
      </p:sp>
      <p:pic>
        <p:nvPicPr>
          <p:cNvPr id="576" name="Google Shape;576;p92"/>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
        <p:nvSpPr>
          <p:cNvPr id="577" name="Google Shape;577;p92"/>
          <p:cNvSpPr txBox="1"/>
          <p:nvPr/>
        </p:nvSpPr>
        <p:spPr>
          <a:xfrm>
            <a:off x="2190152" y="1409550"/>
            <a:ext cx="5774700" cy="1162200"/>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MX" sz="1550" b="0" i="0" u="none" strike="noStrike" cap="none" err="1">
                <a:solidFill>
                  <a:srgbClr val="569CD6"/>
                </a:solidFill>
                <a:highlight>
                  <a:srgbClr val="1E1E1E"/>
                </a:highlight>
                <a:latin typeface="Courier New"/>
                <a:ea typeface="Courier New"/>
                <a:cs typeface="Courier New"/>
                <a:sym typeface="Courier New"/>
              </a:rPr>
              <a:t>function</a:t>
            </a:r>
            <a:r>
              <a:rPr lang="es-MX" sz="1550" b="0" i="0" u="none" strike="noStrike" cap="none">
                <a:solidFill>
                  <a:srgbClr val="D4D4D4"/>
                </a:solidFill>
                <a:highlight>
                  <a:srgbClr val="1E1E1E"/>
                </a:highlight>
                <a:latin typeface="Courier New"/>
                <a:ea typeface="Courier New"/>
                <a:cs typeface="Courier New"/>
                <a:sym typeface="Courier New"/>
              </a:rPr>
              <a:t> </a:t>
            </a:r>
            <a:r>
              <a:rPr lang="es-MX" sz="1550" b="0" i="0" u="none" strike="noStrike" cap="none">
                <a:solidFill>
                  <a:srgbClr val="DCDCAA"/>
                </a:solidFill>
                <a:highlight>
                  <a:srgbClr val="1E1E1E"/>
                </a:highlight>
                <a:latin typeface="Courier New"/>
                <a:ea typeface="Courier New"/>
                <a:cs typeface="Courier New"/>
                <a:sym typeface="Courier New"/>
              </a:rPr>
              <a:t>nombre</a:t>
            </a:r>
            <a:r>
              <a:rPr lang="es-MX" sz="1550" b="0" i="0" u="none" strike="noStrike" cap="none">
                <a:solidFill>
                  <a:srgbClr val="D4D4D4"/>
                </a:solidFill>
                <a:highlight>
                  <a:srgbClr val="1E1E1E"/>
                </a:highlight>
                <a:latin typeface="Courier New"/>
                <a:ea typeface="Courier New"/>
                <a:cs typeface="Courier New"/>
                <a:sym typeface="Courier New"/>
              </a:rPr>
              <a:t>([</a:t>
            </a:r>
            <a:r>
              <a:rPr lang="es-MX" sz="1550" b="0" i="0" u="none" strike="noStrike" cap="none" err="1">
                <a:solidFill>
                  <a:srgbClr val="9CDCFE"/>
                </a:solidFill>
                <a:highlight>
                  <a:srgbClr val="1E1E1E"/>
                </a:highlight>
                <a:latin typeface="Courier New"/>
                <a:ea typeface="Courier New"/>
                <a:cs typeface="Courier New"/>
                <a:sym typeface="Courier New"/>
              </a:rPr>
              <a:t>param</a:t>
            </a:r>
            <a:r>
              <a:rPr lang="es-MX" sz="1550" b="0" i="0" u="none" strike="noStrike" cap="none">
                <a:solidFill>
                  <a:srgbClr val="D4D4D4"/>
                </a:solidFill>
                <a:highlight>
                  <a:srgbClr val="1E1E1E"/>
                </a:highlight>
                <a:latin typeface="Courier New"/>
                <a:ea typeface="Courier New"/>
                <a:cs typeface="Courier New"/>
                <a:sym typeface="Courier New"/>
              </a:rPr>
              <a:t>[,</a:t>
            </a:r>
            <a:r>
              <a:rPr lang="es-MX" sz="1550" b="0" i="0" u="none" strike="noStrike" cap="none" err="1">
                <a:solidFill>
                  <a:srgbClr val="9CDCFE"/>
                </a:solidFill>
                <a:highlight>
                  <a:srgbClr val="1E1E1E"/>
                </a:highlight>
                <a:latin typeface="Courier New"/>
                <a:ea typeface="Courier New"/>
                <a:cs typeface="Courier New"/>
                <a:sym typeface="Courier New"/>
              </a:rPr>
              <a:t>param</a:t>
            </a:r>
            <a:r>
              <a:rPr lang="es-MX" sz="1550" b="0" i="0" u="none" strike="noStrike" cap="none">
                <a:solidFill>
                  <a:srgbClr val="D4D4D4"/>
                </a:solidFill>
                <a:highlight>
                  <a:srgbClr val="1E1E1E"/>
                </a:highlight>
                <a:latin typeface="Courier New"/>
                <a:ea typeface="Courier New"/>
                <a:cs typeface="Courier New"/>
                <a:sym typeface="Courier New"/>
              </a:rPr>
              <a:t>[, ...</a:t>
            </a:r>
            <a:r>
              <a:rPr lang="es-MX" sz="1550" b="0" i="0" u="none" strike="noStrike" cap="none" err="1">
                <a:solidFill>
                  <a:srgbClr val="9CDCFE"/>
                </a:solidFill>
                <a:highlight>
                  <a:srgbClr val="1E1E1E"/>
                </a:highlight>
                <a:latin typeface="Courier New"/>
                <a:ea typeface="Courier New"/>
                <a:cs typeface="Courier New"/>
                <a:sym typeface="Courier New"/>
              </a:rPr>
              <a:t>param</a:t>
            </a:r>
            <a:r>
              <a:rPr lang="es-MX" sz="1550" b="0" i="0" u="none" strike="noStrike" cap="none">
                <a:solidFill>
                  <a:srgbClr val="D4D4D4"/>
                </a:solidFill>
                <a:highlight>
                  <a:srgbClr val="1E1E1E"/>
                </a:highlight>
                <a:latin typeface="Courier New"/>
                <a:ea typeface="Courier New"/>
                <a:cs typeface="Courier New"/>
                <a:sym typeface="Courier New"/>
              </a:rPr>
              <a:t>]]]) {</a:t>
            </a:r>
            <a:endParaRPr sz="1550" b="0" i="0" u="none" strike="noStrike" cap="none">
              <a:solidFill>
                <a:srgbClr val="D4D4D4"/>
              </a:solidFill>
              <a:highlight>
                <a:srgbClr val="1E1E1E"/>
              </a:highlight>
              <a:latin typeface="Courier New"/>
              <a:ea typeface="Courier New"/>
              <a:cs typeface="Courier New"/>
              <a:sym typeface="Courier New"/>
            </a:endParaRPr>
          </a:p>
          <a:p>
            <a:pPr>
              <a:lnSpc>
                <a:spcPct val="135714"/>
              </a:lnSpc>
              <a:buClr>
                <a:schemeClr val="dk1"/>
              </a:buClr>
              <a:buSzPts val="1100"/>
            </a:pPr>
            <a:r>
              <a:rPr lang="es-MX" sz="1550">
                <a:solidFill>
                  <a:srgbClr val="D4D4D4"/>
                </a:solidFill>
                <a:highlight>
                  <a:srgbClr val="1E1E1E"/>
                </a:highlight>
                <a:latin typeface="Courier New"/>
                <a:ea typeface="Courier New"/>
                <a:cs typeface="Courier New"/>
                <a:sym typeface="Courier New"/>
              </a:rPr>
              <a:t>    </a:t>
            </a:r>
            <a:r>
              <a:rPr lang="es-MX" sz="1550" b="0" i="0" u="none" strike="noStrike" cap="none">
                <a:solidFill>
                  <a:srgbClr val="9CDCFE"/>
                </a:solidFill>
                <a:highlight>
                  <a:srgbClr val="1E1E1E"/>
                </a:highlight>
                <a:latin typeface="Courier New"/>
                <a:ea typeface="Courier New"/>
                <a:cs typeface="Courier New"/>
                <a:sym typeface="Courier New"/>
              </a:rPr>
              <a:t>instrucciones</a:t>
            </a:r>
            <a:endParaRPr sz="1550" b="0" i="0" u="none" strike="noStrike" cap="none">
              <a:solidFill>
                <a:srgbClr val="9CDCFE"/>
              </a:solidFill>
              <a:highlight>
                <a:srgbClr val="1E1E1E"/>
              </a:highlight>
              <a:latin typeface="Courier New"/>
              <a:ea typeface="Courier New"/>
              <a:cs typeface="Courier New"/>
              <a:sym typeface="Courier New"/>
            </a:endParaRPr>
          </a:p>
          <a:p>
            <a:pPr>
              <a:lnSpc>
                <a:spcPct val="135714"/>
              </a:lnSpc>
              <a:buClr>
                <a:schemeClr val="dk1"/>
              </a:buClr>
              <a:buSzPts val="1100"/>
            </a:pPr>
            <a:r>
              <a:rPr lang="es-MX" sz="1550">
                <a:solidFill>
                  <a:srgbClr val="D4D4D4"/>
                </a:solidFill>
                <a:highlight>
                  <a:srgbClr val="1E1E1E"/>
                </a:highlight>
                <a:latin typeface="Courier New"/>
                <a:ea typeface="Courier New"/>
                <a:cs typeface="Courier New"/>
                <a:sym typeface="Courier New"/>
              </a:rPr>
              <a:t> </a:t>
            </a:r>
            <a:r>
              <a:rPr lang="es-MX" sz="1550" b="0" i="0" u="none" strike="noStrike" cap="none">
                <a:solidFill>
                  <a:srgbClr val="D4D4D4"/>
                </a:solidFill>
                <a:highlight>
                  <a:srgbClr val="1E1E1E"/>
                </a:highlight>
                <a:latin typeface="Courier New"/>
                <a:ea typeface="Courier New"/>
                <a:cs typeface="Courier New"/>
                <a:sym typeface="Courier New"/>
              </a:rPr>
              <a:t>}</a:t>
            </a:r>
            <a:endParaRPr sz="1550" b="0" i="0" u="none" strike="noStrike" cap="none">
              <a:solidFill>
                <a:srgbClr val="D4D4D4"/>
              </a:solidFill>
              <a:highlight>
                <a:srgbClr val="1E1E1E"/>
              </a:highlight>
              <a:latin typeface="Courier New"/>
              <a:ea typeface="Courier New"/>
              <a:cs typeface="Courier New"/>
              <a:sym typeface="Courier New"/>
            </a:endParaRPr>
          </a:p>
          <a:p>
            <a:pPr marL="457200" marR="0" lvl="0" indent="0" algn="l" rtl="0">
              <a:lnSpc>
                <a:spcPct val="115000"/>
              </a:lnSpc>
              <a:spcBef>
                <a:spcPts val="0"/>
              </a:spcBef>
              <a:spcAft>
                <a:spcPts val="0"/>
              </a:spcAft>
              <a:buClr>
                <a:schemeClr val="dk1"/>
              </a:buClr>
              <a:buSzPts val="1700"/>
              <a:buFont typeface="Arial"/>
              <a:buNone/>
            </a:pPr>
            <a:endParaRPr sz="1700" b="0" i="0" u="none" strike="noStrike" cap="none">
              <a:solidFill>
                <a:schemeClr val="dk1"/>
              </a:solidFill>
              <a:latin typeface="Courier New"/>
              <a:ea typeface="Courier New"/>
              <a:cs typeface="Courier New"/>
              <a:sym typeface="Courier New"/>
            </a:endParaRPr>
          </a:p>
        </p:txBody>
      </p:sp>
      <p:sp>
        <p:nvSpPr>
          <p:cNvPr id="578" name="Google Shape;578;p92"/>
          <p:cNvSpPr/>
          <p:nvPr/>
        </p:nvSpPr>
        <p:spPr>
          <a:xfrm>
            <a:off x="624602" y="2693356"/>
            <a:ext cx="8179961" cy="1838925"/>
          </a:xfrm>
          <a:prstGeom prst="rect">
            <a:avLst/>
          </a:prstGeom>
          <a:noFill/>
          <a:ln>
            <a:noFill/>
          </a:ln>
        </p:spPr>
        <p:txBody>
          <a:bodyPr spcFirstLastPara="1" wrap="square" lIns="91425" tIns="45700" rIns="91425" bIns="45700" anchor="t" anchorCtr="0">
            <a:spAutoFit/>
          </a:bodyPr>
          <a:lstStyle/>
          <a:p>
            <a:pPr>
              <a:lnSpc>
                <a:spcPct val="115000"/>
              </a:lnSpc>
              <a:buClr>
                <a:schemeClr val="dk1"/>
              </a:buClr>
              <a:buSzPts val="1100"/>
              <a:buFont typeface="Helvetica Neue Light"/>
              <a:buChar char="●"/>
            </a:pPr>
            <a:r>
              <a:rPr lang="es-MX" sz="1800" b="1" i="0" u="none" strike="noStrike" cap="none">
                <a:solidFill>
                  <a:srgbClr val="00E1C6"/>
                </a:solidFill>
                <a:latin typeface="Arial"/>
                <a:ea typeface="Arial"/>
                <a:cs typeface="Arial"/>
                <a:sym typeface="Arial"/>
              </a:rPr>
              <a:t>nombre:</a:t>
            </a:r>
            <a:r>
              <a:rPr lang="es-MX" sz="1800" b="1">
                <a:solidFill>
                  <a:srgbClr val="00E1C6"/>
                </a:solidFill>
              </a:rPr>
              <a:t> </a:t>
            </a:r>
            <a:r>
              <a:rPr lang="es-MX" sz="1800" b="1" i="0" u="none" strike="noStrike" cap="none">
                <a:solidFill>
                  <a:srgbClr val="00E1C6"/>
                </a:solidFill>
                <a:latin typeface="Arial"/>
                <a:ea typeface="Arial"/>
                <a:cs typeface="Arial"/>
                <a:sym typeface="Arial"/>
              </a:rPr>
              <a:t> </a:t>
            </a:r>
            <a:r>
              <a:rPr lang="es-MX" sz="1800" b="0" i="0" u="none" strike="noStrike" cap="none">
                <a:solidFill>
                  <a:srgbClr val="C6DAEC"/>
                </a:solidFill>
                <a:latin typeface="Arial"/>
                <a:ea typeface="Arial"/>
                <a:cs typeface="Arial"/>
                <a:sym typeface="Arial"/>
              </a:rPr>
              <a:t>Es el nombre de la función. </a:t>
            </a:r>
            <a:r>
              <a:rPr lang="es-MX" sz="1800" b="1" i="0" u="none" strike="noStrike" cap="none">
                <a:solidFill>
                  <a:srgbClr val="00E1C6"/>
                </a:solidFill>
                <a:latin typeface="Arial"/>
                <a:ea typeface="Arial"/>
                <a:cs typeface="Arial"/>
                <a:sym typeface="Arial"/>
              </a:rPr>
              <a:t>Se puede omitir</a:t>
            </a:r>
            <a:r>
              <a:rPr lang="es-MX" sz="1800" b="0" i="0" u="none" strike="noStrike" cap="none">
                <a:solidFill>
                  <a:srgbClr val="C6DAEC"/>
                </a:solidFill>
                <a:latin typeface="Arial"/>
                <a:ea typeface="Arial"/>
                <a:cs typeface="Arial"/>
                <a:sym typeface="Arial"/>
              </a:rPr>
              <a:t>, en ese caso la función se conoce como </a:t>
            </a:r>
            <a:r>
              <a:rPr lang="es-MX" sz="1800" b="1" i="0" u="none" strike="noStrike" cap="none">
                <a:solidFill>
                  <a:srgbClr val="00E1C6"/>
                </a:solidFill>
                <a:latin typeface="Arial"/>
                <a:ea typeface="Arial"/>
                <a:cs typeface="Arial"/>
                <a:sym typeface="Arial"/>
              </a:rPr>
              <a:t>función anónima</a:t>
            </a:r>
            <a:r>
              <a:rPr lang="es-MX" sz="1800" b="0" i="0" u="none" strike="noStrike" cap="none">
                <a:solidFill>
                  <a:srgbClr val="C6DAEC"/>
                </a:solidFill>
                <a:latin typeface="Arial"/>
                <a:ea typeface="Arial"/>
                <a:cs typeface="Arial"/>
                <a:sym typeface="Arial"/>
              </a:rPr>
              <a:t>.</a:t>
            </a:r>
            <a:endParaRPr/>
          </a:p>
          <a:p>
            <a:pPr marL="0" marR="0" lvl="0" indent="0" algn="l" rtl="0">
              <a:lnSpc>
                <a:spcPct val="115000"/>
              </a:lnSpc>
              <a:spcBef>
                <a:spcPts val="600"/>
              </a:spcBef>
              <a:spcAft>
                <a:spcPts val="0"/>
              </a:spcAft>
              <a:buClr>
                <a:schemeClr val="dk1"/>
              </a:buClr>
              <a:buSzPts val="1100"/>
              <a:buFont typeface="Helvetica Neue Light"/>
              <a:buChar char="●"/>
            </a:pPr>
            <a:r>
              <a:rPr lang="es-MX" sz="1800" b="1" i="0" u="none" strike="noStrike" cap="none" err="1">
                <a:solidFill>
                  <a:srgbClr val="00E1C6"/>
                </a:solidFill>
                <a:latin typeface="Arial"/>
                <a:ea typeface="Arial"/>
                <a:cs typeface="Arial"/>
                <a:sym typeface="Arial"/>
              </a:rPr>
              <a:t>param</a:t>
            </a:r>
            <a:r>
              <a:rPr lang="es-MX" sz="1800" b="1" i="0" u="none" strike="noStrike" cap="none">
                <a:solidFill>
                  <a:srgbClr val="00E1C6"/>
                </a:solidFill>
                <a:latin typeface="Arial"/>
                <a:ea typeface="Arial"/>
                <a:cs typeface="Arial"/>
                <a:sym typeface="Arial"/>
              </a:rPr>
              <a:t>: </a:t>
            </a:r>
            <a:r>
              <a:rPr lang="es-MX" sz="1800" b="0" i="0" u="none" strike="noStrike" cap="none">
                <a:solidFill>
                  <a:srgbClr val="C6DAEC"/>
                </a:solidFill>
                <a:latin typeface="Arial"/>
                <a:ea typeface="Arial"/>
                <a:cs typeface="Arial"/>
                <a:sym typeface="Arial"/>
              </a:rPr>
              <a:t>Es el nombre de un argumento que se pasará a la función. Una función puede tener hasta 255 argumentos.</a:t>
            </a:r>
            <a:endParaRPr/>
          </a:p>
          <a:p>
            <a:pPr marL="0" marR="0" lvl="0" indent="0" algn="l" rtl="0">
              <a:lnSpc>
                <a:spcPct val="115000"/>
              </a:lnSpc>
              <a:spcBef>
                <a:spcPts val="600"/>
              </a:spcBef>
              <a:spcAft>
                <a:spcPts val="0"/>
              </a:spcAft>
              <a:buClr>
                <a:schemeClr val="dk1"/>
              </a:buClr>
              <a:buSzPts val="1100"/>
              <a:buFont typeface="Helvetica Neue Light"/>
              <a:buChar char="●"/>
            </a:pPr>
            <a:r>
              <a:rPr lang="es-MX" sz="1800" b="1" i="0" u="none" strike="noStrike" cap="none">
                <a:solidFill>
                  <a:schemeClr val="accent1"/>
                </a:solidFill>
                <a:latin typeface="Arial"/>
                <a:ea typeface="Arial"/>
                <a:cs typeface="Arial"/>
                <a:sym typeface="Arial"/>
              </a:rPr>
              <a:t>instrucciones</a:t>
            </a:r>
            <a:r>
              <a:rPr lang="es-MX" sz="1800" b="0" i="0" u="none" strike="noStrike" cap="none">
                <a:solidFill>
                  <a:srgbClr val="C6DAEC"/>
                </a:solidFill>
                <a:latin typeface="Arial"/>
                <a:ea typeface="Arial"/>
                <a:cs typeface="Arial"/>
                <a:sym typeface="Arial"/>
              </a:rPr>
              <a:t>: Son las instrucciones que forman el cuerpo de la función</a:t>
            </a:r>
            <a:endParaRPr sz="1800" b="0" i="0" u="none" strike="noStrike" cap="none">
              <a:solidFill>
                <a:srgbClr val="C6DAEC"/>
              </a:solidFill>
              <a:latin typeface="Arial"/>
              <a:ea typeface="Arial"/>
              <a:cs typeface="Arial"/>
              <a:sym typeface="Arial"/>
            </a:endParaRPr>
          </a:p>
        </p:txBody>
      </p:sp>
      <p:grpSp>
        <p:nvGrpSpPr>
          <p:cNvPr id="579" name="Google Shape;579;p92"/>
          <p:cNvGrpSpPr/>
          <p:nvPr/>
        </p:nvGrpSpPr>
        <p:grpSpPr>
          <a:xfrm>
            <a:off x="8217069" y="613004"/>
            <a:ext cx="366916" cy="445732"/>
            <a:chOff x="5526246" y="1011207"/>
            <a:chExt cx="592757" cy="720085"/>
          </a:xfrm>
        </p:grpSpPr>
        <p:sp>
          <p:nvSpPr>
            <p:cNvPr id="580" name="Google Shape;580;p92"/>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1" name="Google Shape;581;p92"/>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2" name="Google Shape;582;p92"/>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3" name="Google Shape;583;p92"/>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4" name="Google Shape;584;p92"/>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5" name="Google Shape;585;p92"/>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93"/>
          <p:cNvSpPr txBox="1">
            <a:spLocks noGrp="1"/>
          </p:cNvSpPr>
          <p:nvPr>
            <p:ph type="ctrTitle"/>
          </p:nvPr>
        </p:nvSpPr>
        <p:spPr>
          <a:xfrm>
            <a:off x="4253345" y="1940623"/>
            <a:ext cx="1884218"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Scope</a:t>
            </a:r>
            <a:br>
              <a:rPr lang="es-MX"/>
            </a:br>
            <a:endParaRPr/>
          </a:p>
        </p:txBody>
      </p:sp>
      <p:sp>
        <p:nvSpPr>
          <p:cNvPr id="591" name="Google Shape;591;p93"/>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592" name="Google Shape;592;p93"/>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593" name="Google Shape;593;p93"/>
          <p:cNvGrpSpPr/>
          <p:nvPr/>
        </p:nvGrpSpPr>
        <p:grpSpPr>
          <a:xfrm>
            <a:off x="6675072" y="1957169"/>
            <a:ext cx="445821" cy="425247"/>
            <a:chOff x="8338678" y="5506443"/>
            <a:chExt cx="720227" cy="686989"/>
          </a:xfrm>
        </p:grpSpPr>
        <p:sp>
          <p:nvSpPr>
            <p:cNvPr id="594" name="Google Shape;594;p93"/>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5" name="Google Shape;595;p93"/>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6" name="Google Shape;596;p93"/>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7" name="Google Shape;597;p93"/>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8" name="Google Shape;598;p93"/>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9" name="Google Shape;599;p93"/>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4"/>
          <p:cNvSpPr txBox="1">
            <a:spLocks noGrp="1"/>
          </p:cNvSpPr>
          <p:nvPr>
            <p:ph type="title" idx="4294967295"/>
          </p:nvPr>
        </p:nvSpPr>
        <p:spPr>
          <a:xfrm>
            <a:off x="1947445" y="433273"/>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Scope</a:t>
            </a:r>
            <a:endParaRPr/>
          </a:p>
        </p:txBody>
      </p:sp>
      <p:sp>
        <p:nvSpPr>
          <p:cNvPr id="605" name="Google Shape;605;p9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18</a:t>
            </a:fld>
            <a:endParaRPr sz="1200" b="0" i="0" u="none" strike="noStrike" cap="none">
              <a:solidFill>
                <a:srgbClr val="19BBD5"/>
              </a:solidFill>
              <a:latin typeface="Nixie One"/>
              <a:ea typeface="Nixie One"/>
              <a:cs typeface="Nixie One"/>
              <a:sym typeface="Nixie One"/>
            </a:endParaRPr>
          </a:p>
        </p:txBody>
      </p:sp>
      <p:pic>
        <p:nvPicPr>
          <p:cNvPr id="606" name="Google Shape;606;p94"/>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607" name="Google Shape;607;p94"/>
          <p:cNvSpPr txBox="1"/>
          <p:nvPr/>
        </p:nvSpPr>
        <p:spPr>
          <a:xfrm>
            <a:off x="492273" y="1480141"/>
            <a:ext cx="8298000" cy="29814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chemeClr val="dk1"/>
              </a:buClr>
              <a:buSzPts val="2000"/>
              <a:buFont typeface="Arial"/>
              <a:buNone/>
            </a:pPr>
            <a:endParaRPr sz="2000" b="0" i="1" u="none" strike="noStrike" cap="none">
              <a:solidFill>
                <a:schemeClr val="dk1"/>
              </a:solidFill>
              <a:latin typeface="Helvetica Neue Light"/>
              <a:ea typeface="Helvetica Neue Light"/>
              <a:cs typeface="Helvetica Neue Light"/>
              <a:sym typeface="Helvetica Neue Light"/>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2000" b="0" i="0" u="none" strike="noStrike" cap="none">
                <a:solidFill>
                  <a:srgbClr val="C6DAEC"/>
                </a:solidFill>
                <a:latin typeface="Arial"/>
                <a:ea typeface="Arial"/>
                <a:cs typeface="Arial"/>
                <a:sym typeface="Arial"/>
              </a:rPr>
              <a:t>Indica el ámbito o alcance actual de ejecución.</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2000" b="0" i="0" u="none" strike="noStrike" cap="none">
                <a:solidFill>
                  <a:srgbClr val="C6DAEC"/>
                </a:solidFill>
                <a:latin typeface="Arial"/>
                <a:ea typeface="Arial"/>
                <a:cs typeface="Arial"/>
                <a:sym typeface="Arial"/>
              </a:rPr>
              <a:t>En él los valores y las expresiones son "visibles" o pueden ser referenciados.</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2000" b="0" i="0" u="none" strike="noStrike" cap="none">
                <a:solidFill>
                  <a:srgbClr val="C6DAEC"/>
                </a:solidFill>
                <a:latin typeface="Arial"/>
                <a:ea typeface="Arial"/>
                <a:cs typeface="Arial"/>
                <a:sym typeface="Arial"/>
              </a:rPr>
              <a:t>Una función sirve como un cierre en JavaScript y, por lo tanto, crea un ámbito</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2000" b="0" i="0" u="none" strike="noStrike" cap="none">
                <a:solidFill>
                  <a:srgbClr val="C6DAEC"/>
                </a:solidFill>
                <a:latin typeface="Arial"/>
                <a:ea typeface="Arial"/>
                <a:cs typeface="Arial"/>
                <a:sym typeface="Arial"/>
              </a:rPr>
              <a:t>Los Scope también se pueden superponer en una jerarquía, de modo que los Scope secundarios tengan acceso a los ámbitos primarios, pero no al revés.</a:t>
            </a:r>
            <a:endParaRPr sz="2000" b="0" i="0" u="none" strike="noStrike" cap="none">
              <a:solidFill>
                <a:srgbClr val="C6DAEC"/>
              </a:solidFill>
              <a:latin typeface="Arial"/>
              <a:ea typeface="Arial"/>
              <a:cs typeface="Arial"/>
              <a:sym typeface="Arial"/>
            </a:endParaRPr>
          </a:p>
          <a:p>
            <a:pPr marL="0" marR="0" lvl="0" indent="0" algn="ctr" rtl="0">
              <a:lnSpc>
                <a:spcPct val="115000"/>
              </a:lnSpc>
              <a:spcBef>
                <a:spcPts val="0"/>
              </a:spcBef>
              <a:spcAft>
                <a:spcPts val="0"/>
              </a:spcAft>
              <a:buClr>
                <a:schemeClr val="dk1"/>
              </a:buClr>
              <a:buSzPts val="1800"/>
              <a:buFont typeface="Arial"/>
              <a:buNone/>
            </a:pPr>
            <a:endParaRPr sz="1800" b="0" i="0" u="none" strike="noStrike" cap="none">
              <a:solidFill>
                <a:srgbClr val="FFFFFF"/>
              </a:solidFill>
              <a:latin typeface="Helvetica Neue Light"/>
              <a:ea typeface="Helvetica Neue Light"/>
              <a:cs typeface="Helvetica Neue Light"/>
              <a:sym typeface="Helvetica Neue Light"/>
            </a:endParaRPr>
          </a:p>
        </p:txBody>
      </p:sp>
      <p:grpSp>
        <p:nvGrpSpPr>
          <p:cNvPr id="608" name="Google Shape;608;p94"/>
          <p:cNvGrpSpPr/>
          <p:nvPr/>
        </p:nvGrpSpPr>
        <p:grpSpPr>
          <a:xfrm>
            <a:off x="7728598" y="604006"/>
            <a:ext cx="303834" cy="303834"/>
            <a:chOff x="2594325" y="1627175"/>
            <a:chExt cx="440850" cy="440850"/>
          </a:xfrm>
        </p:grpSpPr>
        <p:sp>
          <p:nvSpPr>
            <p:cNvPr id="609" name="Google Shape;609;p94"/>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94"/>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94"/>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95"/>
          <p:cNvSpPr txBox="1">
            <a:spLocks noGrp="1"/>
          </p:cNvSpPr>
          <p:nvPr>
            <p:ph type="title" idx="4294967295"/>
          </p:nvPr>
        </p:nvSpPr>
        <p:spPr>
          <a:xfrm>
            <a:off x="1947445" y="433273"/>
            <a:ext cx="5651118"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Ejemplo Scope no válido</a:t>
            </a:r>
            <a:endParaRPr/>
          </a:p>
        </p:txBody>
      </p:sp>
      <p:sp>
        <p:nvSpPr>
          <p:cNvPr id="617" name="Google Shape;617;p9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19</a:t>
            </a:fld>
            <a:endParaRPr sz="1200" b="0" i="0" u="none" strike="noStrike" cap="none">
              <a:solidFill>
                <a:srgbClr val="19BBD5"/>
              </a:solidFill>
              <a:latin typeface="Nixie One"/>
              <a:ea typeface="Nixie One"/>
              <a:cs typeface="Nixie One"/>
              <a:sym typeface="Nixie One"/>
            </a:endParaRPr>
          </a:p>
        </p:txBody>
      </p:sp>
      <p:pic>
        <p:nvPicPr>
          <p:cNvPr id="618" name="Google Shape;618;p95"/>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grpSp>
        <p:nvGrpSpPr>
          <p:cNvPr id="619" name="Google Shape;619;p95"/>
          <p:cNvGrpSpPr/>
          <p:nvPr/>
        </p:nvGrpSpPr>
        <p:grpSpPr>
          <a:xfrm>
            <a:off x="7728598" y="604006"/>
            <a:ext cx="303834" cy="303834"/>
            <a:chOff x="2594325" y="1627175"/>
            <a:chExt cx="440850" cy="440850"/>
          </a:xfrm>
        </p:grpSpPr>
        <p:sp>
          <p:nvSpPr>
            <p:cNvPr id="620" name="Google Shape;620;p9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1" name="Google Shape;621;p9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2" name="Google Shape;622;p9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23" name="Google Shape;623;p95"/>
          <p:cNvSpPr txBox="1"/>
          <p:nvPr/>
        </p:nvSpPr>
        <p:spPr>
          <a:xfrm>
            <a:off x="1174350" y="3643575"/>
            <a:ext cx="6795300" cy="1320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C6DAEC"/>
              </a:buClr>
              <a:buSzPts val="2000"/>
              <a:buFont typeface="Arial"/>
              <a:buNone/>
            </a:pPr>
            <a:r>
              <a:rPr lang="es-MX" sz="2000" b="0" i="0" u="none" strike="noStrike" cap="none">
                <a:solidFill>
                  <a:srgbClr val="C6DAEC"/>
                </a:solidFill>
                <a:latin typeface="Arial"/>
                <a:ea typeface="Arial"/>
                <a:cs typeface="Arial"/>
                <a:sym typeface="Arial"/>
              </a:rPr>
              <a:t>Si la </a:t>
            </a:r>
            <a:r>
              <a:rPr lang="es-MX" sz="2000" b="1" i="0" u="none" strike="noStrike" cap="none">
                <a:solidFill>
                  <a:srgbClr val="00E1C6"/>
                </a:solidFill>
                <a:latin typeface="Arial"/>
                <a:ea typeface="Arial"/>
                <a:cs typeface="Arial"/>
                <a:sym typeface="Arial"/>
              </a:rPr>
              <a:t>variable</a:t>
            </a:r>
            <a:r>
              <a:rPr lang="es-MX" sz="2000" b="0" i="0" u="none" strike="noStrike" cap="none">
                <a:solidFill>
                  <a:srgbClr val="C6DAEC"/>
                </a:solidFill>
                <a:latin typeface="Arial"/>
                <a:ea typeface="Arial"/>
                <a:cs typeface="Arial"/>
                <a:sym typeface="Arial"/>
              </a:rPr>
              <a:t> está </a:t>
            </a:r>
            <a:r>
              <a:rPr lang="es-MX" sz="2000" b="1" i="0" u="none" strike="noStrike" cap="none">
                <a:solidFill>
                  <a:srgbClr val="00E1C6"/>
                </a:solidFill>
                <a:latin typeface="Arial"/>
                <a:ea typeface="Arial"/>
                <a:cs typeface="Arial"/>
                <a:sym typeface="Arial"/>
              </a:rPr>
              <a:t>definida</a:t>
            </a:r>
            <a:r>
              <a:rPr lang="es-MX" sz="2000" b="0" i="0" u="none" strike="noStrike" cap="none">
                <a:solidFill>
                  <a:srgbClr val="C6DAEC"/>
                </a:solidFill>
                <a:latin typeface="Arial"/>
                <a:ea typeface="Arial"/>
                <a:cs typeface="Arial"/>
                <a:sym typeface="Arial"/>
              </a:rPr>
              <a:t> exclusivamente </a:t>
            </a:r>
            <a:r>
              <a:rPr lang="es-MX" sz="2000" b="1" i="0" u="none" strike="noStrike" cap="none">
                <a:solidFill>
                  <a:srgbClr val="00E1C6"/>
                </a:solidFill>
                <a:latin typeface="Arial"/>
                <a:ea typeface="Arial"/>
                <a:cs typeface="Arial"/>
                <a:sym typeface="Arial"/>
              </a:rPr>
              <a:t>dentro de la función</a:t>
            </a:r>
            <a:r>
              <a:rPr lang="es-MX" sz="2000" b="0" i="0" u="none" strike="noStrike" cap="none">
                <a:solidFill>
                  <a:srgbClr val="C6DAEC"/>
                </a:solidFill>
                <a:latin typeface="Arial"/>
                <a:ea typeface="Arial"/>
                <a:cs typeface="Arial"/>
                <a:sym typeface="Arial"/>
              </a:rPr>
              <a:t>, </a:t>
            </a:r>
            <a:r>
              <a:rPr lang="es-MX" sz="2000" b="1" i="0" u="none" strike="noStrike" cap="none">
                <a:solidFill>
                  <a:srgbClr val="00E1C6"/>
                </a:solidFill>
                <a:latin typeface="Arial"/>
                <a:ea typeface="Arial"/>
                <a:cs typeface="Arial"/>
                <a:sym typeface="Arial"/>
              </a:rPr>
              <a:t>no será accesible </a:t>
            </a:r>
            <a:r>
              <a:rPr lang="es-MX" sz="2000" b="0" i="0" u="none" strike="noStrike" cap="none">
                <a:solidFill>
                  <a:srgbClr val="C6DAEC"/>
                </a:solidFill>
                <a:latin typeface="Arial"/>
                <a:ea typeface="Arial"/>
                <a:cs typeface="Arial"/>
                <a:sym typeface="Arial"/>
              </a:rPr>
              <a:t>desde </a:t>
            </a:r>
            <a:r>
              <a:rPr lang="es-MX" sz="2000" b="1" i="0" u="none" strike="noStrike" cap="none">
                <a:solidFill>
                  <a:srgbClr val="00E1C6"/>
                </a:solidFill>
                <a:latin typeface="Arial"/>
                <a:ea typeface="Arial"/>
                <a:cs typeface="Arial"/>
                <a:sym typeface="Arial"/>
              </a:rPr>
              <a:t>fuera</a:t>
            </a:r>
            <a:r>
              <a:rPr lang="es-MX" sz="2000" b="0" i="0" u="none" strike="noStrike" cap="none">
                <a:solidFill>
                  <a:srgbClr val="C6DAEC"/>
                </a:solidFill>
                <a:latin typeface="Arial"/>
                <a:ea typeface="Arial"/>
                <a:cs typeface="Arial"/>
                <a:sym typeface="Arial"/>
              </a:rPr>
              <a:t> de la misma o desde </a:t>
            </a:r>
            <a:r>
              <a:rPr lang="es-MX" sz="2000" b="1" i="0" u="none" strike="noStrike" cap="none">
                <a:solidFill>
                  <a:srgbClr val="00E1C6"/>
                </a:solidFill>
                <a:latin typeface="Arial"/>
                <a:ea typeface="Arial"/>
                <a:cs typeface="Arial"/>
                <a:sym typeface="Arial"/>
              </a:rPr>
              <a:t>otras</a:t>
            </a:r>
            <a:r>
              <a:rPr lang="es-MX" sz="2000" b="0" i="0" u="none" strike="noStrike" cap="none">
                <a:solidFill>
                  <a:srgbClr val="C6DAEC"/>
                </a:solidFill>
                <a:latin typeface="Arial"/>
                <a:ea typeface="Arial"/>
                <a:cs typeface="Arial"/>
                <a:sym typeface="Arial"/>
              </a:rPr>
              <a:t> funciones.</a:t>
            </a:r>
            <a:endParaRPr/>
          </a:p>
          <a:p>
            <a:pPr marL="0" marR="0" lvl="0" indent="0" algn="l" rtl="0">
              <a:spcBef>
                <a:spcPts val="0"/>
              </a:spcBef>
              <a:spcAft>
                <a:spcPts val="0"/>
              </a:spcAft>
              <a:buNone/>
            </a:pPr>
            <a:endParaRPr sz="2000" b="0" i="0" u="none" strike="noStrike" cap="none">
              <a:solidFill>
                <a:srgbClr val="C6DAEC"/>
              </a:solidFill>
              <a:latin typeface="Arial"/>
              <a:ea typeface="Arial"/>
              <a:cs typeface="Arial"/>
              <a:sym typeface="Arial"/>
            </a:endParaRPr>
          </a:p>
        </p:txBody>
      </p:sp>
      <p:sp>
        <p:nvSpPr>
          <p:cNvPr id="624" name="Google Shape;624;p95"/>
          <p:cNvSpPr txBox="1"/>
          <p:nvPr/>
        </p:nvSpPr>
        <p:spPr>
          <a:xfrm>
            <a:off x="1539571" y="1168724"/>
            <a:ext cx="5768700" cy="2384700"/>
          </a:xfrm>
          <a:prstGeom prst="rect">
            <a:avLst/>
          </a:prstGeom>
          <a:solidFill>
            <a:srgbClr val="1E1E1E"/>
          </a:solidFill>
          <a:ln>
            <a:noFill/>
          </a:ln>
        </p:spPr>
        <p:txBody>
          <a:bodyPr spcFirstLastPara="1" wrap="square" lIns="91425" tIns="91425" rIns="91425" bIns="91425" anchor="t" anchorCtr="0">
            <a:normAutofit lnSpcReduction="10000"/>
          </a:bodyPr>
          <a:lstStyle/>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569CD6"/>
                </a:solidFill>
                <a:highlight>
                  <a:srgbClr val="1E1E1E"/>
                </a:highlight>
                <a:latin typeface="Courier New"/>
                <a:ea typeface="Courier New"/>
                <a:cs typeface="Courier New"/>
                <a:sym typeface="Courier New"/>
              </a:rPr>
              <a:t>function</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DCDCAA"/>
                </a:solidFill>
                <a:highlight>
                  <a:srgbClr val="1E1E1E"/>
                </a:highlight>
                <a:latin typeface="Courier New"/>
                <a:ea typeface="Courier New"/>
                <a:cs typeface="Courier New"/>
                <a:sym typeface="Courier New"/>
              </a:rPr>
              <a:t>exampleFunction</a:t>
            </a:r>
            <a:r>
              <a:rPr lang="es-MX" sz="1450" b="1" i="0" u="none" strike="noStrike" cap="none">
                <a:solidFill>
                  <a:srgbClr val="D4D4D4"/>
                </a:solidFill>
                <a:highlight>
                  <a:srgbClr val="1E1E1E"/>
                </a:highlight>
                <a:latin typeface="Courier New"/>
                <a:ea typeface="Courier New"/>
                <a:cs typeface="Courier New"/>
                <a:sym typeface="Courier New"/>
              </a:rPr>
              <a:t>() {</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6A9955"/>
                </a:solidFill>
                <a:highlight>
                  <a:srgbClr val="1E1E1E"/>
                </a:highlight>
                <a:latin typeface="Courier New"/>
                <a:ea typeface="Courier New"/>
                <a:cs typeface="Courier New"/>
                <a:sym typeface="Courier New"/>
              </a:rPr>
              <a:t>// x solo se puede utilizar en exampleFunction</a:t>
            </a:r>
            <a:endParaRPr sz="1450" b="1" i="0" u="none" strike="noStrike" cap="none">
              <a:solidFill>
                <a:srgbClr val="6A9955"/>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569CD6"/>
                </a:solidFill>
                <a:highlight>
                  <a:srgbClr val="1E1E1E"/>
                </a:highlight>
                <a:latin typeface="Courier New"/>
                <a:ea typeface="Courier New"/>
                <a:cs typeface="Courier New"/>
                <a:sym typeface="Courier New"/>
              </a:rPr>
              <a:t>const</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4FC1FF"/>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 = </a:t>
            </a:r>
            <a:r>
              <a:rPr lang="es-MX" sz="1450" b="1" i="0" u="none" strike="noStrike" cap="none">
                <a:solidFill>
                  <a:srgbClr val="CE9178"/>
                </a:solidFill>
                <a:highlight>
                  <a:srgbClr val="1E1E1E"/>
                </a:highlight>
                <a:latin typeface="Courier New"/>
                <a:ea typeface="Courier New"/>
                <a:cs typeface="Courier New"/>
                <a:sym typeface="Courier New"/>
              </a:rPr>
              <a:t>'declarada en el scope local'</a:t>
            </a:r>
            <a:endParaRPr sz="1450" b="1" i="0" u="none" strike="noStrike" cap="none">
              <a:solidFill>
                <a:srgbClr val="CE9178"/>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9CDCFE"/>
                </a:solidFill>
                <a:highlight>
                  <a:srgbClr val="1E1E1E"/>
                </a:highlight>
                <a:latin typeface="Courier New"/>
                <a:ea typeface="Courier New"/>
                <a:cs typeface="Courier New"/>
                <a:sym typeface="Courier New"/>
              </a:rPr>
              <a:t>console</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DCDCAA"/>
                </a:solidFill>
                <a:highlight>
                  <a:srgbClr val="1E1E1E"/>
                </a:highlight>
                <a:latin typeface="Courier New"/>
                <a:ea typeface="Courier New"/>
                <a:cs typeface="Courier New"/>
                <a:sym typeface="Courier New"/>
              </a:rPr>
              <a:t>log</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4FC1FF"/>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D4D4D4"/>
                </a:solidFill>
                <a:highlight>
                  <a:srgbClr val="1E1E1E"/>
                </a:highlight>
                <a:latin typeface="Courier New"/>
                <a:ea typeface="Courier New"/>
                <a:cs typeface="Courier New"/>
                <a:sym typeface="Courier New"/>
              </a:rPr>
              <a:t>}</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450" b="1" i="0" u="none" strike="noStrike" cap="none">
                <a:solidFill>
                  <a:srgbClr val="9CDCFE"/>
                </a:solidFill>
                <a:highlight>
                  <a:srgbClr val="1E1E1E"/>
                </a:highlight>
                <a:latin typeface="Courier New"/>
                <a:ea typeface="Courier New"/>
                <a:cs typeface="Courier New"/>
                <a:sym typeface="Courier New"/>
              </a:rPr>
              <a:t>console</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DCDCAA"/>
                </a:solidFill>
                <a:highlight>
                  <a:srgbClr val="1E1E1E"/>
                </a:highlight>
                <a:latin typeface="Courier New"/>
                <a:ea typeface="Courier New"/>
                <a:cs typeface="Courier New"/>
                <a:sym typeface="Courier New"/>
              </a:rPr>
              <a:t>log</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9CDCFE"/>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6A9955"/>
                </a:solidFill>
                <a:highlight>
                  <a:srgbClr val="1E1E1E"/>
                </a:highlight>
                <a:latin typeface="Courier New"/>
                <a:ea typeface="Courier New"/>
                <a:cs typeface="Courier New"/>
                <a:sym typeface="Courier New"/>
              </a:rPr>
              <a:t>// ReferenceError: x is not defined</a:t>
            </a:r>
            <a:endParaRPr sz="1450" b="1" i="0" u="none" strike="noStrike" cap="none">
              <a:solidFill>
                <a:srgbClr val="6A9955"/>
              </a:solidFill>
              <a:highlight>
                <a:srgbClr val="1E1E1E"/>
              </a:highlight>
              <a:latin typeface="Courier New"/>
              <a:ea typeface="Courier New"/>
              <a:cs typeface="Courier New"/>
              <a:sym typeface="Courier New"/>
            </a:endParaRPr>
          </a:p>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422"/>
        <p:cNvGrpSpPr/>
        <p:nvPr/>
      </p:nvGrpSpPr>
      <p:grpSpPr>
        <a:xfrm>
          <a:off x="0" y="0"/>
          <a:ext cx="0" cy="0"/>
          <a:chOff x="0" y="0"/>
          <a:chExt cx="0" cy="0"/>
        </a:xfrm>
      </p:grpSpPr>
      <p:pic>
        <p:nvPicPr>
          <p:cNvPr id="423" name="Google Shape;423;p2"/>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424" name="Google Shape;424;p2"/>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25" name="Google Shape;425;p2"/>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96"/>
          <p:cNvSpPr txBox="1">
            <a:spLocks noGrp="1"/>
          </p:cNvSpPr>
          <p:nvPr>
            <p:ph type="title" idx="4294967295"/>
          </p:nvPr>
        </p:nvSpPr>
        <p:spPr>
          <a:xfrm>
            <a:off x="1947445" y="433273"/>
            <a:ext cx="5651118"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Ejemplo Scope  válido</a:t>
            </a:r>
            <a:endParaRPr/>
          </a:p>
        </p:txBody>
      </p:sp>
      <p:sp>
        <p:nvSpPr>
          <p:cNvPr id="630" name="Google Shape;630;p9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20</a:t>
            </a:fld>
            <a:endParaRPr sz="1200" b="0" i="0" u="none" strike="noStrike" cap="none">
              <a:solidFill>
                <a:srgbClr val="19BBD5"/>
              </a:solidFill>
              <a:latin typeface="Nixie One"/>
              <a:ea typeface="Nixie One"/>
              <a:cs typeface="Nixie One"/>
              <a:sym typeface="Nixie One"/>
            </a:endParaRPr>
          </a:p>
        </p:txBody>
      </p:sp>
      <p:pic>
        <p:nvPicPr>
          <p:cNvPr id="631" name="Google Shape;631;p96"/>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grpSp>
        <p:nvGrpSpPr>
          <p:cNvPr id="632" name="Google Shape;632;p96"/>
          <p:cNvGrpSpPr/>
          <p:nvPr/>
        </p:nvGrpSpPr>
        <p:grpSpPr>
          <a:xfrm>
            <a:off x="7728598" y="604006"/>
            <a:ext cx="303834" cy="303834"/>
            <a:chOff x="2594325" y="1627175"/>
            <a:chExt cx="440850" cy="440850"/>
          </a:xfrm>
        </p:grpSpPr>
        <p:sp>
          <p:nvSpPr>
            <p:cNvPr id="633" name="Google Shape;633;p9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Google Shape;634;p9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Google Shape;635;p9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36" name="Google Shape;636;p96"/>
          <p:cNvSpPr txBox="1"/>
          <p:nvPr/>
        </p:nvSpPr>
        <p:spPr>
          <a:xfrm>
            <a:off x="1524861" y="1182649"/>
            <a:ext cx="5889300" cy="2582100"/>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lnSpc>
                <a:spcPct val="115714"/>
              </a:lnSpc>
              <a:spcBef>
                <a:spcPts val="0"/>
              </a:spcBef>
              <a:spcAft>
                <a:spcPts val="0"/>
              </a:spcAft>
              <a:buClr>
                <a:srgbClr val="569CD6"/>
              </a:buClr>
              <a:buSzPts val="1233"/>
              <a:buFont typeface="Courier New"/>
              <a:buNone/>
            </a:pPr>
            <a:r>
              <a:rPr lang="es-MX" sz="1450" b="1" i="0" u="none" strike="noStrike" cap="none" err="1">
                <a:solidFill>
                  <a:srgbClr val="569CD6"/>
                </a:solidFill>
                <a:highlight>
                  <a:srgbClr val="1E1E1E"/>
                </a:highlight>
                <a:latin typeface="Courier New"/>
                <a:ea typeface="Courier New"/>
                <a:cs typeface="Courier New"/>
                <a:sym typeface="Courier New"/>
              </a:rPr>
              <a:t>const</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4FC1FF"/>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 = </a:t>
            </a:r>
            <a:r>
              <a:rPr lang="es-MX" sz="1450" b="1" i="0" u="none" strike="noStrike" cap="none">
                <a:solidFill>
                  <a:srgbClr val="CE9178"/>
                </a:solidFill>
                <a:highlight>
                  <a:srgbClr val="1E1E1E"/>
                </a:highlight>
                <a:latin typeface="Courier New"/>
                <a:ea typeface="Courier New"/>
                <a:cs typeface="Courier New"/>
                <a:sym typeface="Courier New"/>
              </a:rPr>
              <a:t>'declarada en el </a:t>
            </a:r>
            <a:r>
              <a:rPr lang="es-MX" sz="1450" b="1" i="0" u="none" strike="noStrike" cap="none" err="1">
                <a:solidFill>
                  <a:srgbClr val="CE9178"/>
                </a:solidFill>
                <a:highlight>
                  <a:srgbClr val="1E1E1E"/>
                </a:highlight>
                <a:latin typeface="Courier New"/>
                <a:ea typeface="Courier New"/>
                <a:cs typeface="Courier New"/>
                <a:sym typeface="Courier New"/>
              </a:rPr>
              <a:t>scope</a:t>
            </a:r>
            <a:r>
              <a:rPr lang="es-MX" sz="1450" b="1" i="0" u="none" strike="noStrike" cap="none">
                <a:solidFill>
                  <a:srgbClr val="CE9178"/>
                </a:solidFill>
                <a:highlight>
                  <a:srgbClr val="1E1E1E"/>
                </a:highlight>
                <a:latin typeface="Courier New"/>
                <a:ea typeface="Courier New"/>
                <a:cs typeface="Courier New"/>
                <a:sym typeface="Courier New"/>
              </a:rPr>
              <a:t> global'</a:t>
            </a:r>
            <a:endParaRPr sz="1450" b="1" i="0" u="none" strike="noStrike" cap="none">
              <a:solidFill>
                <a:srgbClr val="569CD6"/>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chemeClr val="dk1"/>
              </a:buClr>
              <a:buSzPts val="1233"/>
              <a:buFont typeface="Arial"/>
              <a:buNone/>
            </a:pPr>
            <a:endParaRPr sz="1460" b="1" i="0" u="none" strike="noStrike" cap="none">
              <a:solidFill>
                <a:srgbClr val="569CD6"/>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rgbClr val="569CD6"/>
              </a:buClr>
              <a:buSzPts val="1233"/>
              <a:buFont typeface="Courier New"/>
              <a:buNone/>
            </a:pPr>
            <a:r>
              <a:rPr lang="es-MX" sz="1450" b="1" i="0" u="none" strike="noStrike" cap="none" err="1">
                <a:solidFill>
                  <a:srgbClr val="569CD6"/>
                </a:solidFill>
                <a:highlight>
                  <a:srgbClr val="1E1E1E"/>
                </a:highlight>
                <a:latin typeface="Courier New"/>
                <a:ea typeface="Courier New"/>
                <a:cs typeface="Courier New"/>
                <a:sym typeface="Courier New"/>
              </a:rPr>
              <a:t>function</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err="1">
                <a:solidFill>
                  <a:srgbClr val="DCDCAA"/>
                </a:solidFill>
                <a:highlight>
                  <a:srgbClr val="1E1E1E"/>
                </a:highlight>
                <a:latin typeface="Courier New"/>
                <a:ea typeface="Courier New"/>
                <a:cs typeface="Courier New"/>
                <a:sym typeface="Courier New"/>
              </a:rPr>
              <a:t>exampleFunction</a:t>
            </a:r>
            <a:r>
              <a:rPr lang="es-MX" sz="1450" b="1" i="0" u="none" strike="noStrike" cap="none">
                <a:solidFill>
                  <a:srgbClr val="D4D4D4"/>
                </a:solidFill>
                <a:highlight>
                  <a:srgbClr val="1E1E1E"/>
                </a:highlight>
                <a:latin typeface="Courier New"/>
                <a:ea typeface="Courier New"/>
                <a:cs typeface="Courier New"/>
                <a:sym typeface="Courier New"/>
              </a:rPr>
              <a:t>() {</a:t>
            </a:r>
            <a:endParaRPr sz="1450" b="1" i="0" u="none" strike="noStrike" cap="none">
              <a:solidFill>
                <a:srgbClr val="6A9955"/>
              </a:solidFill>
              <a:highlight>
                <a:srgbClr val="1E1E1E"/>
              </a:highlight>
              <a:latin typeface="Courier New"/>
              <a:ea typeface="Courier New"/>
              <a:cs typeface="Courier New"/>
              <a:sym typeface="Courier New"/>
            </a:endParaRPr>
          </a:p>
          <a:p>
            <a:pPr>
              <a:lnSpc>
                <a:spcPct val="115714"/>
              </a:lnSpc>
              <a:buClr>
                <a:srgbClr val="D4D4D4"/>
              </a:buClr>
              <a:buSzPts val="1233"/>
            </a:pPr>
            <a:r>
              <a:rPr lang="es-MX" sz="1450" b="1">
                <a:solidFill>
                  <a:srgbClr val="D4D4D4"/>
                </a:solidFill>
                <a:highlight>
                  <a:srgbClr val="1E1E1E"/>
                </a:highlight>
                <a:latin typeface="Courier New"/>
                <a:ea typeface="Courier New"/>
                <a:cs typeface="Courier New"/>
                <a:sym typeface="Courier New"/>
              </a:rPr>
              <a:t>  </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9CDCFE"/>
                </a:solidFill>
                <a:highlight>
                  <a:srgbClr val="1E1E1E"/>
                </a:highlight>
                <a:latin typeface="Courier New"/>
                <a:ea typeface="Courier New"/>
                <a:cs typeface="Courier New"/>
                <a:sym typeface="Courier New"/>
              </a:rPr>
              <a:t>console</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DCDCAA"/>
                </a:solidFill>
                <a:highlight>
                  <a:srgbClr val="1E1E1E"/>
                </a:highlight>
                <a:latin typeface="Courier New"/>
                <a:ea typeface="Courier New"/>
                <a:cs typeface="Courier New"/>
                <a:sym typeface="Courier New"/>
              </a:rPr>
              <a:t>log</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4FC1FF"/>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6A9955"/>
                </a:solidFill>
                <a:highlight>
                  <a:srgbClr val="1E1E1E"/>
                </a:highlight>
                <a:latin typeface="Courier New"/>
                <a:ea typeface="Courier New"/>
                <a:cs typeface="Courier New"/>
                <a:sym typeface="Courier New"/>
              </a:rPr>
              <a:t>// x existe acá adentro</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rgbClr val="D4D4D4"/>
              </a:buClr>
              <a:buSzPts val="1233"/>
              <a:buFont typeface="Courier New"/>
              <a:buNone/>
            </a:pPr>
            <a:r>
              <a:rPr lang="es-MX" sz="1450" b="1" i="0" u="none" strike="noStrike" cap="none">
                <a:solidFill>
                  <a:srgbClr val="D4D4D4"/>
                </a:solidFill>
                <a:highlight>
                  <a:srgbClr val="1E1E1E"/>
                </a:highlight>
                <a:latin typeface="Courier New"/>
                <a:ea typeface="Courier New"/>
                <a:cs typeface="Courier New"/>
                <a:sym typeface="Courier New"/>
              </a:rPr>
              <a:t>}</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chemeClr val="dk1"/>
              </a:buClr>
              <a:buSzPts val="1233"/>
              <a:buFont typeface="Arial"/>
              <a:buNone/>
            </a:pPr>
            <a:endParaRPr sz="15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rgbClr val="DCDCAA"/>
              </a:buClr>
              <a:buSzPts val="1233"/>
              <a:buFont typeface="Courier New"/>
              <a:buNone/>
            </a:pPr>
            <a:r>
              <a:rPr lang="es-MX" sz="1450" b="1" err="1">
                <a:solidFill>
                  <a:srgbClr val="DCDCAA"/>
                </a:solidFill>
                <a:highlight>
                  <a:srgbClr val="1E1E1E"/>
                </a:highlight>
                <a:latin typeface="Courier New"/>
                <a:ea typeface="Courier New"/>
                <a:cs typeface="Courier New"/>
                <a:sym typeface="Courier New"/>
              </a:rPr>
              <a:t>exampleFunction</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6A9955"/>
                </a:solidFill>
                <a:highlight>
                  <a:srgbClr val="1E1E1E"/>
                </a:highlight>
                <a:latin typeface="Courier New"/>
                <a:ea typeface="Courier New"/>
                <a:cs typeface="Courier New"/>
                <a:sym typeface="Courier New"/>
              </a:rPr>
              <a:t>// esto no lanza error</a:t>
            </a:r>
            <a:endParaRPr sz="14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chemeClr val="dk1"/>
              </a:buClr>
              <a:buSzPts val="1233"/>
              <a:buFont typeface="Arial"/>
              <a:buNone/>
            </a:pPr>
            <a:endParaRPr sz="146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15714"/>
              </a:lnSpc>
              <a:spcBef>
                <a:spcPts val="0"/>
              </a:spcBef>
              <a:spcAft>
                <a:spcPts val="0"/>
              </a:spcAft>
              <a:buClr>
                <a:srgbClr val="9CDCFE"/>
              </a:buClr>
              <a:buSzPts val="1233"/>
              <a:buFont typeface="Courier New"/>
              <a:buNone/>
            </a:pPr>
            <a:r>
              <a:rPr lang="es-MX" sz="1450" b="1" i="0" u="none" strike="noStrike" cap="none">
                <a:solidFill>
                  <a:srgbClr val="9CDCFE"/>
                </a:solidFill>
                <a:highlight>
                  <a:srgbClr val="1E1E1E"/>
                </a:highlight>
                <a:latin typeface="Courier New"/>
                <a:ea typeface="Courier New"/>
                <a:cs typeface="Courier New"/>
                <a:sym typeface="Courier New"/>
              </a:rPr>
              <a:t>console</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DCDCAA"/>
                </a:solidFill>
                <a:highlight>
                  <a:srgbClr val="1E1E1E"/>
                </a:highlight>
                <a:latin typeface="Courier New"/>
                <a:ea typeface="Courier New"/>
                <a:cs typeface="Courier New"/>
                <a:sym typeface="Courier New"/>
              </a:rPr>
              <a:t>log</a:t>
            </a:r>
            <a:r>
              <a:rPr lang="es-MX" sz="1450" b="1" i="0" u="none" strike="noStrike" cap="none">
                <a:solidFill>
                  <a:srgbClr val="D4D4D4"/>
                </a:solidFill>
                <a:highlight>
                  <a:srgbClr val="1E1E1E"/>
                </a:highlight>
                <a:latin typeface="Courier New"/>
                <a:ea typeface="Courier New"/>
                <a:cs typeface="Courier New"/>
                <a:sym typeface="Courier New"/>
              </a:rPr>
              <a:t>(</a:t>
            </a:r>
            <a:r>
              <a:rPr lang="es-MX" sz="1450" b="1" i="0" u="none" strike="noStrike" cap="none">
                <a:solidFill>
                  <a:srgbClr val="9CDCFE"/>
                </a:solidFill>
                <a:highlight>
                  <a:srgbClr val="1E1E1E"/>
                </a:highlight>
                <a:latin typeface="Courier New"/>
                <a:ea typeface="Courier New"/>
                <a:cs typeface="Courier New"/>
                <a:sym typeface="Courier New"/>
              </a:rPr>
              <a:t>x</a:t>
            </a:r>
            <a:r>
              <a:rPr lang="es-MX" sz="1450" b="1" i="0" u="none" strike="noStrike" cap="none">
                <a:solidFill>
                  <a:srgbClr val="D4D4D4"/>
                </a:solidFill>
                <a:highlight>
                  <a:srgbClr val="1E1E1E"/>
                </a:highlight>
                <a:latin typeface="Courier New"/>
                <a:ea typeface="Courier New"/>
                <a:cs typeface="Courier New"/>
                <a:sym typeface="Courier New"/>
              </a:rPr>
              <a:t>) </a:t>
            </a:r>
            <a:r>
              <a:rPr lang="es-MX" sz="1450" b="1" i="0" u="none" strike="noStrike" cap="none">
                <a:solidFill>
                  <a:srgbClr val="6A9955"/>
                </a:solidFill>
                <a:highlight>
                  <a:srgbClr val="1E1E1E"/>
                </a:highlight>
                <a:latin typeface="Courier New"/>
                <a:ea typeface="Courier New"/>
                <a:cs typeface="Courier New"/>
                <a:sym typeface="Courier New"/>
              </a:rPr>
              <a:t>// x existe acá afuera también</a:t>
            </a:r>
            <a:endParaRPr sz="1450" b="1" i="0" u="none" strike="noStrike" cap="none">
              <a:solidFill>
                <a:srgbClr val="6A9955"/>
              </a:solidFill>
              <a:highlight>
                <a:srgbClr val="1E1E1E"/>
              </a:highlight>
              <a:latin typeface="Courier New"/>
              <a:ea typeface="Courier New"/>
              <a:cs typeface="Courier New"/>
              <a:sym typeface="Courier New"/>
            </a:endParaRPr>
          </a:p>
          <a:p>
            <a:pPr marL="0" marR="0" lvl="0" indent="0" algn="l" rtl="0">
              <a:lnSpc>
                <a:spcPct val="80000"/>
              </a:lnSpc>
              <a:spcBef>
                <a:spcPts val="0"/>
              </a:spcBef>
              <a:spcAft>
                <a:spcPts val="0"/>
              </a:spcAft>
              <a:buClr>
                <a:schemeClr val="dk1"/>
              </a:buClr>
              <a:buSzPts val="1530"/>
              <a:buFont typeface="Arial"/>
              <a:buNone/>
            </a:pPr>
            <a:endParaRPr sz="1530" b="0" i="0" u="none" strike="noStrike" cap="none">
              <a:solidFill>
                <a:schemeClr val="dk1"/>
              </a:solidFill>
              <a:latin typeface="Arial"/>
              <a:ea typeface="Arial"/>
              <a:cs typeface="Arial"/>
              <a:sym typeface="Arial"/>
            </a:endParaRPr>
          </a:p>
        </p:txBody>
      </p:sp>
      <p:sp>
        <p:nvSpPr>
          <p:cNvPr id="637" name="Google Shape;637;p96"/>
          <p:cNvSpPr txBox="1"/>
          <p:nvPr/>
        </p:nvSpPr>
        <p:spPr>
          <a:xfrm>
            <a:off x="1178650" y="3868825"/>
            <a:ext cx="6795300" cy="790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C6DAEC"/>
              </a:buClr>
              <a:buSzPts val="2000"/>
              <a:buFont typeface="Arial"/>
              <a:buNone/>
            </a:pPr>
            <a:r>
              <a:rPr lang="es-MX" sz="2000" b="0" i="0" u="none" strike="noStrike" cap="none">
                <a:solidFill>
                  <a:srgbClr val="C6DAEC"/>
                </a:solidFill>
                <a:latin typeface="Arial"/>
                <a:ea typeface="Arial"/>
                <a:cs typeface="Arial"/>
                <a:sym typeface="Arial"/>
              </a:rPr>
              <a:t>El siguiente código es válido debido a que la </a:t>
            </a:r>
            <a:r>
              <a:rPr lang="es-MX" sz="2000" b="1" i="0" u="none" strike="noStrike" cap="none">
                <a:solidFill>
                  <a:srgbClr val="00E1C6"/>
                </a:solidFill>
                <a:latin typeface="Arial"/>
                <a:ea typeface="Arial"/>
                <a:cs typeface="Arial"/>
                <a:sym typeface="Arial"/>
              </a:rPr>
              <a:t>variable se declara fuera de la función</a:t>
            </a:r>
            <a:r>
              <a:rPr lang="es-MX" sz="2000" b="0" i="0" u="none" strike="noStrike" cap="none">
                <a:solidFill>
                  <a:srgbClr val="C6DAEC"/>
                </a:solidFill>
                <a:latin typeface="Arial"/>
                <a:ea typeface="Arial"/>
                <a:cs typeface="Arial"/>
                <a:sym typeface="Arial"/>
              </a:rPr>
              <a:t>, lo que la hace </a:t>
            </a:r>
            <a:r>
              <a:rPr lang="es-MX" sz="2000" b="1" i="0" u="none" strike="noStrike" cap="none">
                <a:solidFill>
                  <a:srgbClr val="00E1C6"/>
                </a:solidFill>
                <a:latin typeface="Arial"/>
                <a:ea typeface="Arial"/>
                <a:cs typeface="Arial"/>
                <a:sym typeface="Arial"/>
              </a:rPr>
              <a:t>global.</a:t>
            </a:r>
            <a:endParaRPr sz="2000" b="1" i="0" u="none" strike="noStrike" cap="none">
              <a:solidFill>
                <a:srgbClr val="00E1C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97"/>
          <p:cNvSpPr txBox="1">
            <a:spLocks noGrp="1"/>
          </p:cNvSpPr>
          <p:nvPr>
            <p:ph type="ctrTitle"/>
          </p:nvPr>
        </p:nvSpPr>
        <p:spPr>
          <a:xfrm>
            <a:off x="2770900" y="139525"/>
            <a:ext cx="50052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Funciones de Flecha</a:t>
            </a:r>
            <a:br>
              <a:rPr lang="es-MX"/>
            </a:br>
            <a:endParaRPr/>
          </a:p>
        </p:txBody>
      </p:sp>
      <p:sp>
        <p:nvSpPr>
          <p:cNvPr id="643" name="Google Shape;643;p97"/>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644" name="Google Shape;644;p97"/>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pic>
        <p:nvPicPr>
          <p:cNvPr id="645" name="Google Shape;645;p97"/>
          <p:cNvPicPr preferRelativeResize="0"/>
          <p:nvPr/>
        </p:nvPicPr>
        <p:blipFill rotWithShape="1">
          <a:blip r:embed="rId4">
            <a:alphaModFix/>
          </a:blip>
          <a:srcRect/>
          <a:stretch/>
        </p:blipFill>
        <p:spPr>
          <a:xfrm>
            <a:off x="2770909" y="780563"/>
            <a:ext cx="4668117" cy="1164719"/>
          </a:xfrm>
          <a:prstGeom prst="rect">
            <a:avLst/>
          </a:prstGeom>
          <a:noFill/>
          <a:ln>
            <a:noFill/>
          </a:ln>
        </p:spPr>
      </p:pic>
      <p:pic>
        <p:nvPicPr>
          <p:cNvPr id="646" name="Google Shape;646;p97"/>
          <p:cNvPicPr preferRelativeResize="0"/>
          <p:nvPr/>
        </p:nvPicPr>
        <p:blipFill rotWithShape="1">
          <a:blip r:embed="rId5">
            <a:alphaModFix/>
          </a:blip>
          <a:srcRect/>
          <a:stretch/>
        </p:blipFill>
        <p:spPr>
          <a:xfrm>
            <a:off x="2697595" y="2141254"/>
            <a:ext cx="5130223" cy="1229558"/>
          </a:xfrm>
          <a:prstGeom prst="rect">
            <a:avLst/>
          </a:prstGeom>
          <a:noFill/>
          <a:ln>
            <a:noFill/>
          </a:ln>
        </p:spPr>
      </p:pic>
      <p:pic>
        <p:nvPicPr>
          <p:cNvPr id="647" name="Google Shape;647;p97"/>
          <p:cNvPicPr preferRelativeResize="0"/>
          <p:nvPr/>
        </p:nvPicPr>
        <p:blipFill rotWithShape="1">
          <a:blip r:embed="rId6">
            <a:alphaModFix/>
          </a:blip>
          <a:srcRect/>
          <a:stretch/>
        </p:blipFill>
        <p:spPr>
          <a:xfrm>
            <a:off x="2697595" y="3507550"/>
            <a:ext cx="5316105" cy="1134698"/>
          </a:xfrm>
          <a:prstGeom prst="rect">
            <a:avLst/>
          </a:prstGeom>
          <a:noFill/>
          <a:ln>
            <a:noFill/>
          </a:ln>
        </p:spPr>
      </p:pic>
      <p:grpSp>
        <p:nvGrpSpPr>
          <p:cNvPr id="648" name="Google Shape;648;p97"/>
          <p:cNvGrpSpPr/>
          <p:nvPr/>
        </p:nvGrpSpPr>
        <p:grpSpPr>
          <a:xfrm>
            <a:off x="8013700" y="362581"/>
            <a:ext cx="372013" cy="356851"/>
            <a:chOff x="5241175" y="4959100"/>
            <a:chExt cx="539775" cy="517775"/>
          </a:xfrm>
        </p:grpSpPr>
        <p:sp>
          <p:nvSpPr>
            <p:cNvPr id="649" name="Google Shape;649;p9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0" name="Google Shape;650;p9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1" name="Google Shape;651;p9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9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3" name="Google Shape;653;p9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4" name="Google Shape;654;p9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55" name="Google Shape;655;p97"/>
          <p:cNvGrpSpPr/>
          <p:nvPr/>
        </p:nvGrpSpPr>
        <p:grpSpPr>
          <a:xfrm>
            <a:off x="1138495" y="2309997"/>
            <a:ext cx="642470" cy="446036"/>
            <a:chOff x="6332670" y="5663946"/>
            <a:chExt cx="856627" cy="594715"/>
          </a:xfrm>
        </p:grpSpPr>
        <p:grpSp>
          <p:nvGrpSpPr>
            <p:cNvPr id="656" name="Google Shape;656;p97"/>
            <p:cNvGrpSpPr/>
            <p:nvPr/>
          </p:nvGrpSpPr>
          <p:grpSpPr>
            <a:xfrm>
              <a:off x="6392364" y="5663946"/>
              <a:ext cx="796933" cy="185801"/>
              <a:chOff x="3321050" y="1066800"/>
              <a:chExt cx="6505573" cy="1508125"/>
            </a:xfrm>
          </p:grpSpPr>
          <p:sp>
            <p:nvSpPr>
              <p:cNvPr id="657" name="Google Shape;657;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8" name="Google Shape;658;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59" name="Google Shape;659;p97"/>
            <p:cNvGrpSpPr/>
            <p:nvPr/>
          </p:nvGrpSpPr>
          <p:grpSpPr>
            <a:xfrm flipH="1">
              <a:off x="6332670" y="5868403"/>
              <a:ext cx="796933" cy="185801"/>
              <a:chOff x="3321050" y="1066800"/>
              <a:chExt cx="6505573" cy="1508125"/>
            </a:xfrm>
          </p:grpSpPr>
          <p:sp>
            <p:nvSpPr>
              <p:cNvPr id="660" name="Google Shape;660;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1" name="Google Shape;661;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62" name="Google Shape;662;p97"/>
            <p:cNvGrpSpPr/>
            <p:nvPr/>
          </p:nvGrpSpPr>
          <p:grpSpPr>
            <a:xfrm>
              <a:off x="6392364" y="6072860"/>
              <a:ext cx="796933" cy="185801"/>
              <a:chOff x="3321050" y="1066800"/>
              <a:chExt cx="6505573" cy="1508125"/>
            </a:xfrm>
          </p:grpSpPr>
          <p:sp>
            <p:nvSpPr>
              <p:cNvPr id="663" name="Google Shape;663;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4" name="Google Shape;664;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98"/>
          <p:cNvSpPr txBox="1">
            <a:spLocks noGrp="1"/>
          </p:cNvSpPr>
          <p:nvPr>
            <p:ph type="ctrTitle"/>
          </p:nvPr>
        </p:nvSpPr>
        <p:spPr>
          <a:xfrm>
            <a:off x="4253345" y="1940623"/>
            <a:ext cx="1884218"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Clases</a:t>
            </a:r>
            <a:br>
              <a:rPr lang="es-MX"/>
            </a:br>
            <a:endParaRPr/>
          </a:p>
        </p:txBody>
      </p:sp>
      <p:sp>
        <p:nvSpPr>
          <p:cNvPr id="670" name="Google Shape;670;p98"/>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671" name="Google Shape;671;p98"/>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672" name="Google Shape;672;p98"/>
          <p:cNvGrpSpPr/>
          <p:nvPr/>
        </p:nvGrpSpPr>
        <p:grpSpPr>
          <a:xfrm>
            <a:off x="6933506" y="2009331"/>
            <a:ext cx="373053" cy="445791"/>
            <a:chOff x="8095060" y="5664590"/>
            <a:chExt cx="497404" cy="594388"/>
          </a:xfrm>
        </p:grpSpPr>
        <p:grpSp>
          <p:nvGrpSpPr>
            <p:cNvPr id="673" name="Google Shape;673;p98"/>
            <p:cNvGrpSpPr/>
            <p:nvPr/>
          </p:nvGrpSpPr>
          <p:grpSpPr>
            <a:xfrm>
              <a:off x="8095060" y="5969027"/>
              <a:ext cx="497404" cy="289951"/>
              <a:chOff x="8095060" y="5969027"/>
              <a:chExt cx="497404" cy="289951"/>
            </a:xfrm>
          </p:grpSpPr>
          <p:sp>
            <p:nvSpPr>
              <p:cNvPr id="674" name="Google Shape;674;p9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5" name="Google Shape;675;p9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6" name="Google Shape;676;p9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77" name="Google Shape;677;p98"/>
            <p:cNvGrpSpPr/>
            <p:nvPr/>
          </p:nvGrpSpPr>
          <p:grpSpPr>
            <a:xfrm>
              <a:off x="8095060" y="5867832"/>
              <a:ext cx="497404" cy="289312"/>
              <a:chOff x="8095060" y="5867832"/>
              <a:chExt cx="497404" cy="289312"/>
            </a:xfrm>
          </p:grpSpPr>
          <p:sp>
            <p:nvSpPr>
              <p:cNvPr id="678" name="Google Shape;678;p9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9" name="Google Shape;679;p9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0" name="Google Shape;680;p9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1" name="Google Shape;681;p98"/>
            <p:cNvGrpSpPr/>
            <p:nvPr/>
          </p:nvGrpSpPr>
          <p:grpSpPr>
            <a:xfrm>
              <a:off x="8095060" y="5765998"/>
              <a:ext cx="497404" cy="289312"/>
              <a:chOff x="8095060" y="5765998"/>
              <a:chExt cx="497404" cy="289312"/>
            </a:xfrm>
          </p:grpSpPr>
          <p:sp>
            <p:nvSpPr>
              <p:cNvPr id="682" name="Google Shape;682;p9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3" name="Google Shape;683;p9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4" name="Google Shape;684;p9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5" name="Google Shape;685;p98"/>
            <p:cNvGrpSpPr/>
            <p:nvPr/>
          </p:nvGrpSpPr>
          <p:grpSpPr>
            <a:xfrm>
              <a:off x="8095060" y="5664590"/>
              <a:ext cx="497404" cy="290163"/>
              <a:chOff x="8095060" y="5664590"/>
              <a:chExt cx="497404" cy="290163"/>
            </a:xfrm>
          </p:grpSpPr>
          <p:sp>
            <p:nvSpPr>
              <p:cNvPr id="686" name="Google Shape;686;p9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7" name="Google Shape;687;p9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8" name="Google Shape;688;p9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6206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97"/>
          <p:cNvSpPr txBox="1">
            <a:spLocks noGrp="1"/>
          </p:cNvSpPr>
          <p:nvPr>
            <p:ph type="ctrTitle"/>
          </p:nvPr>
        </p:nvSpPr>
        <p:spPr>
          <a:xfrm>
            <a:off x="2389900" y="47803"/>
            <a:ext cx="4779423" cy="882688"/>
          </a:xfrm>
          <a:prstGeom prst="rect">
            <a:avLst/>
          </a:prstGeom>
          <a:noFill/>
          <a:ln>
            <a:noFill/>
          </a:ln>
        </p:spPr>
        <p:txBody>
          <a:bodyPr spcFirstLastPara="1" wrap="square" lIns="91425" tIns="91425" rIns="91425" bIns="91425" anchor="b" anchorCtr="0">
            <a:noAutofit/>
          </a:bodyPr>
          <a:lstStyle/>
          <a:p>
            <a:r>
              <a:rPr lang="es-MX"/>
              <a:t>Clases y objetos</a:t>
            </a:r>
            <a:endParaRPr lang="es-ES"/>
          </a:p>
        </p:txBody>
      </p:sp>
      <p:sp>
        <p:nvSpPr>
          <p:cNvPr id="643" name="Google Shape;643;p97"/>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644" name="Google Shape;644;p97"/>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648" name="Google Shape;648;p97"/>
          <p:cNvGrpSpPr/>
          <p:nvPr/>
        </p:nvGrpSpPr>
        <p:grpSpPr>
          <a:xfrm>
            <a:off x="8013700" y="362581"/>
            <a:ext cx="372013" cy="356851"/>
            <a:chOff x="5241175" y="4959100"/>
            <a:chExt cx="539775" cy="517775"/>
          </a:xfrm>
        </p:grpSpPr>
        <p:sp>
          <p:nvSpPr>
            <p:cNvPr id="649" name="Google Shape;649;p9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0" name="Google Shape;650;p9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1" name="Google Shape;651;p9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9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3" name="Google Shape;653;p9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4" name="Google Shape;654;p9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55" name="Google Shape;655;p97"/>
          <p:cNvGrpSpPr/>
          <p:nvPr/>
        </p:nvGrpSpPr>
        <p:grpSpPr>
          <a:xfrm>
            <a:off x="1138495" y="2309997"/>
            <a:ext cx="642470" cy="446036"/>
            <a:chOff x="6332670" y="5663946"/>
            <a:chExt cx="856627" cy="594715"/>
          </a:xfrm>
        </p:grpSpPr>
        <p:grpSp>
          <p:nvGrpSpPr>
            <p:cNvPr id="656" name="Google Shape;656;p97"/>
            <p:cNvGrpSpPr/>
            <p:nvPr/>
          </p:nvGrpSpPr>
          <p:grpSpPr>
            <a:xfrm>
              <a:off x="6392364" y="5663946"/>
              <a:ext cx="796933" cy="185801"/>
              <a:chOff x="3321050" y="1066800"/>
              <a:chExt cx="6505573" cy="1508125"/>
            </a:xfrm>
          </p:grpSpPr>
          <p:sp>
            <p:nvSpPr>
              <p:cNvPr id="657" name="Google Shape;657;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8" name="Google Shape;658;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59" name="Google Shape;659;p97"/>
            <p:cNvGrpSpPr/>
            <p:nvPr/>
          </p:nvGrpSpPr>
          <p:grpSpPr>
            <a:xfrm flipH="1">
              <a:off x="6332670" y="5868403"/>
              <a:ext cx="796933" cy="185801"/>
              <a:chOff x="3321050" y="1066800"/>
              <a:chExt cx="6505573" cy="1508125"/>
            </a:xfrm>
          </p:grpSpPr>
          <p:sp>
            <p:nvSpPr>
              <p:cNvPr id="660" name="Google Shape;660;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1" name="Google Shape;661;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62" name="Google Shape;662;p97"/>
            <p:cNvGrpSpPr/>
            <p:nvPr/>
          </p:nvGrpSpPr>
          <p:grpSpPr>
            <a:xfrm>
              <a:off x="6392364" y="6072860"/>
              <a:ext cx="796933" cy="185801"/>
              <a:chOff x="3321050" y="1066800"/>
              <a:chExt cx="6505573" cy="1508125"/>
            </a:xfrm>
          </p:grpSpPr>
          <p:sp>
            <p:nvSpPr>
              <p:cNvPr id="663" name="Google Shape;663;p9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4" name="Google Shape;664;p9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3" name="Google Shape;607;p94">
            <a:extLst>
              <a:ext uri="{FF2B5EF4-FFF2-40B4-BE49-F238E27FC236}">
                <a16:creationId xmlns:a16="http://schemas.microsoft.com/office/drawing/2014/main" id="{AE41C3E0-BB65-1D50-32AC-6A6E8D9F9757}"/>
              </a:ext>
            </a:extLst>
          </p:cNvPr>
          <p:cNvSpPr txBox="1"/>
          <p:nvPr/>
        </p:nvSpPr>
        <p:spPr>
          <a:xfrm>
            <a:off x="1963721" y="1138555"/>
            <a:ext cx="7161569" cy="29814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chemeClr val="dk1"/>
              </a:buClr>
              <a:buSzPts val="2000"/>
              <a:buFont typeface="Arial"/>
              <a:buNone/>
            </a:pPr>
            <a:endParaRPr sz="2000" b="0" i="1" u="none" strike="noStrike" cap="none">
              <a:solidFill>
                <a:schemeClr val="dk1"/>
              </a:solidFill>
              <a:latin typeface="Helvetica Neue Light"/>
              <a:ea typeface="Helvetica Neue Light"/>
              <a:cs typeface="Helvetica Neue Light"/>
              <a:sym typeface="Helvetica Neue Light"/>
            </a:endParaRPr>
          </a:p>
          <a:p>
            <a:pPr marL="457200" indent="-355600">
              <a:lnSpc>
                <a:spcPct val="114999"/>
              </a:lnSpc>
              <a:buClr>
                <a:srgbClr val="3CEFAB"/>
              </a:buClr>
              <a:buSzPts val="2000"/>
              <a:buFont typeface="Helvetica Neue Light"/>
              <a:buChar char="●"/>
            </a:pPr>
            <a:r>
              <a:rPr lang="es-MX" sz="2000">
                <a:solidFill>
                  <a:srgbClr val="C6DAEC"/>
                </a:solidFill>
              </a:rPr>
              <a:t>Las clases y los objetos / instancias son el pilar de la programación orientada a objetos. </a:t>
            </a:r>
            <a:endParaRPr lang="es-MX" sz="2000" b="0" i="0" u="none" strike="noStrike" cap="none">
              <a:solidFill>
                <a:srgbClr val="C6DAEC"/>
              </a:solidFill>
              <a:latin typeface="Arial"/>
              <a:ea typeface="Arial"/>
              <a:cs typeface="Arial"/>
            </a:endParaRPr>
          </a:p>
          <a:p>
            <a:pPr marL="457200" indent="-355600">
              <a:lnSpc>
                <a:spcPct val="115000"/>
              </a:lnSpc>
              <a:buClr>
                <a:srgbClr val="3CEFAB"/>
              </a:buClr>
              <a:buSzPts val="2000"/>
              <a:buFont typeface="Helvetica Neue Light"/>
              <a:buChar char="●"/>
            </a:pPr>
            <a:r>
              <a:rPr lang="es-MX" sz="2000">
                <a:solidFill>
                  <a:srgbClr val="C6DAEC"/>
                </a:solidFill>
              </a:rPr>
              <a:t>Las clases son plantillas a partir de las cuales se crearán instancias conocidas como "objetos".</a:t>
            </a:r>
            <a:endParaRPr lang="es-MX"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ea typeface="Helvetica Neue Light"/>
              </a:rPr>
              <a:t>Las instancias de una clase se inicializan a través del constructor de la clase.</a:t>
            </a:r>
            <a:endParaRPr lang="es-MX" sz="2000" b="0" i="0" u="none" strike="noStrike" cap="none">
              <a:solidFill>
                <a:srgbClr val="C6DAEC"/>
              </a:solidFill>
              <a:ea typeface="Helvetica Neue Light"/>
            </a:endParaRPr>
          </a:p>
          <a:p>
            <a:pPr marL="457200" indent="-355600">
              <a:lnSpc>
                <a:spcPct val="114999"/>
              </a:lnSpc>
              <a:buClr>
                <a:srgbClr val="3CEFAB"/>
              </a:buClr>
              <a:buSzPts val="2000"/>
              <a:buFont typeface="Helvetica Neue Light"/>
              <a:buChar char="●"/>
            </a:pPr>
            <a:r>
              <a:rPr lang="es-MX" sz="2000">
                <a:solidFill>
                  <a:srgbClr val="C6DAEC"/>
                </a:solidFill>
                <a:ea typeface="Helvetica Neue Light"/>
              </a:rPr>
              <a:t>Las variables pertenecientes a una clase, se las conoce como atributos.</a:t>
            </a:r>
          </a:p>
          <a:p>
            <a:pPr marL="457200" indent="-355600">
              <a:lnSpc>
                <a:spcPct val="114999"/>
              </a:lnSpc>
              <a:buClr>
                <a:srgbClr val="3CEFAB"/>
              </a:buClr>
              <a:buSzPts val="2000"/>
              <a:buFont typeface="Helvetica Neue Light"/>
              <a:buChar char="●"/>
            </a:pPr>
            <a:r>
              <a:rPr lang="es-MX" sz="2000">
                <a:solidFill>
                  <a:srgbClr val="C6DAEC"/>
                </a:solidFill>
                <a:ea typeface="Helvetica Neue Light"/>
              </a:rPr>
              <a:t>Las funciones declaradas dentro de una clase se conoce como "Métodos".</a:t>
            </a:r>
          </a:p>
          <a:p>
            <a:pPr algn="ctr">
              <a:lnSpc>
                <a:spcPct val="115000"/>
              </a:lnSpc>
              <a:buClr>
                <a:srgbClr val="FFFFFF"/>
              </a:buClr>
              <a:buSzPts val="1800"/>
            </a:pPr>
            <a:endParaRPr lang="es-ES" sz="1800">
              <a:solidFill>
                <a:srgbClr val="FFFFFF"/>
              </a:solidFill>
              <a:latin typeface="Helvetica Neue Light"/>
              <a:ea typeface="Helvetica Neue Light"/>
              <a:cs typeface="Helvetica Neue Light"/>
            </a:endParaRPr>
          </a:p>
        </p:txBody>
      </p:sp>
    </p:spTree>
    <p:extLst>
      <p:ext uri="{BB962C8B-B14F-4D97-AF65-F5344CB8AC3E}">
        <p14:creationId xmlns:p14="http://schemas.microsoft.com/office/powerpoint/2010/main" val="377129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99"/>
          <p:cNvSpPr txBox="1">
            <a:spLocks noGrp="1"/>
          </p:cNvSpPr>
          <p:nvPr>
            <p:ph type="title"/>
          </p:nvPr>
        </p:nvSpPr>
        <p:spPr>
          <a:xfrm>
            <a:off x="1732700" y="973600"/>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i="1">
                <a:latin typeface="Anton"/>
                <a:ea typeface="Anton"/>
                <a:cs typeface="Anton"/>
                <a:sym typeface="Anton"/>
              </a:rPr>
              <a:t>Declaración de clases</a:t>
            </a:r>
            <a:endParaRPr/>
          </a:p>
        </p:txBody>
      </p:sp>
      <p:sp>
        <p:nvSpPr>
          <p:cNvPr id="694" name="Google Shape;694;p9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24</a:t>
            </a:fld>
            <a:endParaRPr/>
          </a:p>
        </p:txBody>
      </p:sp>
      <p:pic>
        <p:nvPicPr>
          <p:cNvPr id="695" name="Google Shape;695;p99"/>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
        <p:nvSpPr>
          <p:cNvPr id="696" name="Google Shape;696;p99"/>
          <p:cNvSpPr txBox="1"/>
          <p:nvPr/>
        </p:nvSpPr>
        <p:spPr>
          <a:xfrm>
            <a:off x="1235650" y="1680575"/>
            <a:ext cx="6633732" cy="2704389"/>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MX" sz="1800" b="1" i="0" u="none" strike="noStrike" cap="none">
                <a:solidFill>
                  <a:srgbClr val="569CD6"/>
                </a:solidFill>
                <a:highlight>
                  <a:srgbClr val="1E1E1E"/>
                </a:highlight>
                <a:latin typeface="Courier New"/>
                <a:ea typeface="Courier New"/>
                <a:cs typeface="Courier New"/>
                <a:sym typeface="Courier New"/>
              </a:rPr>
              <a:t>class</a:t>
            </a: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4EC9B0"/>
                </a:solidFill>
                <a:highlight>
                  <a:srgbClr val="1E1E1E"/>
                </a:highlight>
                <a:latin typeface="Courier New"/>
                <a:ea typeface="Courier New"/>
                <a:cs typeface="Courier New"/>
                <a:sym typeface="Courier New"/>
              </a:rPr>
              <a:t>Cliente</a:t>
            </a:r>
            <a:r>
              <a:rPr lang="es-MX" sz="1800" b="1" i="0" u="none" strike="noStrike" cap="none">
                <a:solidFill>
                  <a:srgbClr val="D4D4D4"/>
                </a:solidFill>
                <a:highlight>
                  <a:srgbClr val="1E1E1E"/>
                </a:highlight>
                <a:latin typeface="Courier New"/>
                <a:ea typeface="Courier New"/>
                <a:cs typeface="Courier New"/>
                <a:sym typeface="Courier New"/>
              </a:rPr>
              <a:t> {</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569CD6"/>
                </a:solidFill>
                <a:highlight>
                  <a:srgbClr val="1E1E1E"/>
                </a:highlight>
                <a:latin typeface="Courier New"/>
                <a:ea typeface="Courier New"/>
                <a:cs typeface="Courier New"/>
                <a:sym typeface="Courier New"/>
              </a:rPr>
              <a:t>constructor</a:t>
            </a: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9CDCFE"/>
                </a:solidFill>
                <a:highlight>
                  <a:srgbClr val="1E1E1E"/>
                </a:highlight>
                <a:latin typeface="Courier New"/>
                <a:ea typeface="Courier New"/>
                <a:cs typeface="Courier New"/>
                <a:sym typeface="Courier New"/>
              </a:rPr>
              <a:t>nombre</a:t>
            </a: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9CDCFE"/>
                </a:solidFill>
                <a:highlight>
                  <a:srgbClr val="1E1E1E"/>
                </a:highlight>
                <a:latin typeface="Courier New"/>
                <a:ea typeface="Courier New"/>
                <a:cs typeface="Courier New"/>
                <a:sym typeface="Courier New"/>
              </a:rPr>
              <a:t>fecha</a:t>
            </a: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9CDCFE"/>
                </a:solidFill>
                <a:highlight>
                  <a:srgbClr val="1E1E1E"/>
                </a:highlight>
                <a:latin typeface="Courier New"/>
                <a:ea typeface="Courier New"/>
                <a:cs typeface="Courier New"/>
                <a:sym typeface="Courier New"/>
              </a:rPr>
              <a:t>direccion</a:t>
            </a:r>
            <a:r>
              <a:rPr lang="es-MX" sz="1800" b="1" i="0" u="none" strike="noStrike" cap="none">
                <a:solidFill>
                  <a:srgbClr val="D4D4D4"/>
                </a:solidFill>
                <a:highlight>
                  <a:srgbClr val="1E1E1E"/>
                </a:highlight>
                <a:latin typeface="Courier New"/>
                <a:ea typeface="Courier New"/>
                <a:cs typeface="Courier New"/>
                <a:sym typeface="Courier New"/>
              </a:rPr>
              <a:t>) {</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569CD6"/>
                </a:solidFill>
                <a:highlight>
                  <a:srgbClr val="1E1E1E"/>
                </a:highlight>
                <a:latin typeface="Courier New"/>
                <a:ea typeface="Courier New"/>
                <a:cs typeface="Courier New"/>
                <a:sym typeface="Courier New"/>
              </a:rPr>
              <a:t>this</a:t>
            </a:r>
            <a:r>
              <a:rPr lang="es-MX" sz="1800" b="1" i="0" u="none" strike="noStrike" cap="none">
                <a:solidFill>
                  <a:srgbClr val="D4D4D4"/>
                </a:solidFill>
                <a:highlight>
                  <a:srgbClr val="1E1E1E"/>
                </a:highlight>
                <a:latin typeface="Courier New"/>
                <a:ea typeface="Courier New"/>
                <a:cs typeface="Courier New"/>
                <a:sym typeface="Courier New"/>
              </a:rPr>
              <a:t>.</a:t>
            </a:r>
            <a:r>
              <a:rPr lang="es-MX" sz="1800" b="1" i="0" u="none" strike="noStrike" cap="none">
                <a:solidFill>
                  <a:srgbClr val="9CDCFE"/>
                </a:solidFill>
                <a:highlight>
                  <a:srgbClr val="1E1E1E"/>
                </a:highlight>
                <a:latin typeface="Courier New"/>
                <a:ea typeface="Courier New"/>
                <a:cs typeface="Courier New"/>
                <a:sym typeface="Courier New"/>
              </a:rPr>
              <a:t>nombre</a:t>
            </a:r>
            <a:r>
              <a:rPr lang="es-MX" sz="1800" b="1" i="0" u="none" strike="noStrike" cap="none">
                <a:solidFill>
                  <a:srgbClr val="D4D4D4"/>
                </a:solidFill>
                <a:highlight>
                  <a:srgbClr val="1E1E1E"/>
                </a:highlight>
                <a:latin typeface="Courier New"/>
                <a:ea typeface="Courier New"/>
                <a:cs typeface="Courier New"/>
                <a:sym typeface="Courier New"/>
              </a:rPr>
              <a:t> = </a:t>
            </a:r>
            <a:r>
              <a:rPr lang="es-MX" sz="1800" b="1" i="0" u="none" strike="noStrike" cap="none">
                <a:solidFill>
                  <a:srgbClr val="9CDCFE"/>
                </a:solidFill>
                <a:highlight>
                  <a:srgbClr val="1E1E1E"/>
                </a:highlight>
                <a:latin typeface="Courier New"/>
                <a:ea typeface="Courier New"/>
                <a:cs typeface="Courier New"/>
                <a:sym typeface="Courier New"/>
              </a:rPr>
              <a:t>nombre</a:t>
            </a:r>
            <a:r>
              <a:rPr lang="es-MX" sz="1800" b="1" i="0" u="none" strike="noStrike" cap="none">
                <a:solidFill>
                  <a:srgbClr val="D4D4D4"/>
                </a:solidFill>
                <a:highlight>
                  <a:srgbClr val="1E1E1E"/>
                </a:highlight>
                <a:latin typeface="Courier New"/>
                <a:ea typeface="Courier New"/>
                <a:cs typeface="Courier New"/>
                <a:sym typeface="Courier New"/>
              </a:rPr>
              <a:t>;</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569CD6"/>
                </a:solidFill>
                <a:highlight>
                  <a:srgbClr val="1E1E1E"/>
                </a:highlight>
                <a:latin typeface="Courier New"/>
                <a:ea typeface="Courier New"/>
                <a:cs typeface="Courier New"/>
                <a:sym typeface="Courier New"/>
              </a:rPr>
              <a:t>this</a:t>
            </a:r>
            <a:r>
              <a:rPr lang="es-MX" sz="1800" b="1" i="0" u="none" strike="noStrike" cap="none">
                <a:solidFill>
                  <a:srgbClr val="D4D4D4"/>
                </a:solidFill>
                <a:highlight>
                  <a:srgbClr val="1E1E1E"/>
                </a:highlight>
                <a:latin typeface="Courier New"/>
                <a:ea typeface="Courier New"/>
                <a:cs typeface="Courier New"/>
                <a:sym typeface="Courier New"/>
              </a:rPr>
              <a:t>.</a:t>
            </a:r>
            <a:r>
              <a:rPr lang="es-MX" sz="1800" b="1" i="0" u="none" strike="noStrike" cap="none">
                <a:solidFill>
                  <a:srgbClr val="9CDCFE"/>
                </a:solidFill>
                <a:highlight>
                  <a:srgbClr val="1E1E1E"/>
                </a:highlight>
                <a:latin typeface="Courier New"/>
                <a:ea typeface="Courier New"/>
                <a:cs typeface="Courier New"/>
                <a:sym typeface="Courier New"/>
              </a:rPr>
              <a:t>fechaNacimiento</a:t>
            </a:r>
            <a:r>
              <a:rPr lang="es-MX" sz="1800" b="1" i="0" u="none" strike="noStrike" cap="none">
                <a:solidFill>
                  <a:srgbClr val="D4D4D4"/>
                </a:solidFill>
                <a:highlight>
                  <a:srgbClr val="1E1E1E"/>
                </a:highlight>
                <a:latin typeface="Courier New"/>
                <a:ea typeface="Courier New"/>
                <a:cs typeface="Courier New"/>
                <a:sym typeface="Courier New"/>
              </a:rPr>
              <a:t> = </a:t>
            </a:r>
            <a:r>
              <a:rPr lang="es-MX" sz="1800" b="1" i="0" u="none" strike="noStrike" cap="none">
                <a:solidFill>
                  <a:srgbClr val="9CDCFE"/>
                </a:solidFill>
                <a:highlight>
                  <a:srgbClr val="1E1E1E"/>
                </a:highlight>
                <a:latin typeface="Courier New"/>
                <a:ea typeface="Courier New"/>
                <a:cs typeface="Courier New"/>
                <a:sym typeface="Courier New"/>
              </a:rPr>
              <a:t>fecha</a:t>
            </a:r>
            <a:r>
              <a:rPr lang="es-MX" sz="1800" b="1" i="0" u="none" strike="noStrike" cap="none">
                <a:solidFill>
                  <a:srgbClr val="D4D4D4"/>
                </a:solidFill>
                <a:highlight>
                  <a:srgbClr val="1E1E1E"/>
                </a:highlight>
                <a:latin typeface="Courier New"/>
                <a:ea typeface="Courier New"/>
                <a:cs typeface="Courier New"/>
                <a:sym typeface="Courier New"/>
              </a:rPr>
              <a:t>;</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800" b="1" i="0" u="none" strike="noStrike" cap="none">
                <a:solidFill>
                  <a:srgbClr val="D4D4D4"/>
                </a:solidFill>
                <a:highlight>
                  <a:srgbClr val="1E1E1E"/>
                </a:highlight>
                <a:latin typeface="Courier New"/>
                <a:ea typeface="Courier New"/>
                <a:cs typeface="Courier New"/>
                <a:sym typeface="Courier New"/>
              </a:rPr>
              <a:t>            </a:t>
            </a:r>
            <a:r>
              <a:rPr lang="es-MX" sz="1800" b="1" i="0" u="none" strike="noStrike" cap="none">
                <a:solidFill>
                  <a:srgbClr val="569CD6"/>
                </a:solidFill>
                <a:highlight>
                  <a:srgbClr val="1E1E1E"/>
                </a:highlight>
                <a:latin typeface="Courier New"/>
                <a:ea typeface="Courier New"/>
                <a:cs typeface="Courier New"/>
                <a:sym typeface="Courier New"/>
              </a:rPr>
              <a:t>this</a:t>
            </a:r>
            <a:r>
              <a:rPr lang="es-MX" sz="1800" b="1" i="0" u="none" strike="noStrike" cap="none">
                <a:solidFill>
                  <a:srgbClr val="D4D4D4"/>
                </a:solidFill>
                <a:highlight>
                  <a:srgbClr val="1E1E1E"/>
                </a:highlight>
                <a:latin typeface="Courier New"/>
                <a:ea typeface="Courier New"/>
                <a:cs typeface="Courier New"/>
                <a:sym typeface="Courier New"/>
              </a:rPr>
              <a:t>.</a:t>
            </a:r>
            <a:r>
              <a:rPr lang="es-MX" sz="1800" b="1" i="0" u="none" strike="noStrike" cap="none">
                <a:solidFill>
                  <a:srgbClr val="9CDCFE"/>
                </a:solidFill>
                <a:highlight>
                  <a:srgbClr val="1E1E1E"/>
                </a:highlight>
                <a:latin typeface="Courier New"/>
                <a:ea typeface="Courier New"/>
                <a:cs typeface="Courier New"/>
                <a:sym typeface="Courier New"/>
              </a:rPr>
              <a:t>direccion</a:t>
            </a:r>
            <a:r>
              <a:rPr lang="es-MX" sz="1800" b="1" i="0" u="none" strike="noStrike" cap="none">
                <a:solidFill>
                  <a:srgbClr val="D4D4D4"/>
                </a:solidFill>
                <a:highlight>
                  <a:srgbClr val="1E1E1E"/>
                </a:highlight>
                <a:latin typeface="Courier New"/>
                <a:ea typeface="Courier New"/>
                <a:cs typeface="Courier New"/>
                <a:sym typeface="Courier New"/>
              </a:rPr>
              <a:t> = </a:t>
            </a:r>
            <a:r>
              <a:rPr lang="es-MX" sz="1800" b="1" i="0" u="none" strike="noStrike" cap="none">
                <a:solidFill>
                  <a:srgbClr val="9CDCFE"/>
                </a:solidFill>
                <a:highlight>
                  <a:srgbClr val="1E1E1E"/>
                </a:highlight>
                <a:latin typeface="Courier New"/>
                <a:ea typeface="Courier New"/>
                <a:cs typeface="Courier New"/>
                <a:sym typeface="Courier New"/>
              </a:rPr>
              <a:t>direccion</a:t>
            </a:r>
            <a:r>
              <a:rPr lang="es-MX" sz="1800" b="1" i="0" u="none" strike="noStrike" cap="none">
                <a:solidFill>
                  <a:srgbClr val="D4D4D4"/>
                </a:solidFill>
                <a:highlight>
                  <a:srgbClr val="1E1E1E"/>
                </a:highlight>
                <a:latin typeface="Courier New"/>
                <a:ea typeface="Courier New"/>
                <a:cs typeface="Courier New"/>
                <a:sym typeface="Courier New"/>
              </a:rPr>
              <a:t>;</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800"/>
              <a:buFont typeface="Courier New"/>
              <a:buNone/>
            </a:pPr>
            <a:r>
              <a:rPr lang="es-MX" sz="1800" b="1" i="0" u="none" strike="noStrike" cap="none">
                <a:solidFill>
                  <a:srgbClr val="D4D4D4"/>
                </a:solidFill>
                <a:highlight>
                  <a:srgbClr val="1E1E1E"/>
                </a:highlight>
                <a:latin typeface="Courier New"/>
                <a:ea typeface="Courier New"/>
                <a:cs typeface="Courier New"/>
                <a:sym typeface="Courier New"/>
              </a:rPr>
              <a:t>       }</a:t>
            </a:r>
            <a:endParaRPr sz="180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800"/>
              <a:buFont typeface="Courier New"/>
              <a:buNone/>
            </a:pPr>
            <a:r>
              <a:rPr lang="es-MX" sz="1800" b="1" i="0" u="none" strike="noStrike" cap="none">
                <a:solidFill>
                  <a:srgbClr val="D4D4D4"/>
                </a:solidFill>
                <a:highlight>
                  <a:srgbClr val="1E1E1E"/>
                </a:highlight>
                <a:latin typeface="Courier New"/>
                <a:ea typeface="Courier New"/>
                <a:cs typeface="Courier New"/>
                <a:sym typeface="Courier New"/>
              </a:rPr>
              <a:t>}</a:t>
            </a:r>
            <a:endParaRPr sz="1800" b="1" i="0" u="none" strike="noStrike" cap="none">
              <a:solidFill>
                <a:srgbClr val="D4D4D4"/>
              </a:solidFill>
              <a:highlight>
                <a:srgbClr val="1E1E1E"/>
              </a:highlight>
              <a:latin typeface="Courier New"/>
              <a:ea typeface="Courier New"/>
              <a:cs typeface="Courier New"/>
              <a:sym typeface="Courier New"/>
            </a:endParaRPr>
          </a:p>
        </p:txBody>
      </p:sp>
    </p:spTree>
    <p:extLst>
      <p:ext uri="{BB962C8B-B14F-4D97-AF65-F5344CB8AC3E}">
        <p14:creationId xmlns:p14="http://schemas.microsoft.com/office/powerpoint/2010/main" val="258101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0"/>
          <p:cNvSpPr txBox="1">
            <a:spLocks noGrp="1"/>
          </p:cNvSpPr>
          <p:nvPr>
            <p:ph type="title" idx="4294967295"/>
          </p:nvPr>
        </p:nvSpPr>
        <p:spPr>
          <a:xfrm>
            <a:off x="1947445" y="433273"/>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Características</a:t>
            </a:r>
            <a:endParaRPr/>
          </a:p>
        </p:txBody>
      </p:sp>
      <p:sp>
        <p:nvSpPr>
          <p:cNvPr id="702" name="Google Shape;702;p10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25</a:t>
            </a:fld>
            <a:endParaRPr sz="1200" b="0" i="0" u="none" strike="noStrike" cap="none">
              <a:solidFill>
                <a:srgbClr val="19BBD5"/>
              </a:solidFill>
              <a:latin typeface="Nixie One"/>
              <a:ea typeface="Nixie One"/>
              <a:cs typeface="Nixie One"/>
              <a:sym typeface="Nixie One"/>
            </a:endParaRPr>
          </a:p>
        </p:txBody>
      </p:sp>
      <p:pic>
        <p:nvPicPr>
          <p:cNvPr id="703" name="Google Shape;703;p100"/>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704" name="Google Shape;704;p100"/>
          <p:cNvSpPr txBox="1"/>
          <p:nvPr/>
        </p:nvSpPr>
        <p:spPr>
          <a:xfrm>
            <a:off x="569184" y="1460656"/>
            <a:ext cx="7633800" cy="3075784"/>
          </a:xfrm>
          <a:prstGeom prst="rect">
            <a:avLst/>
          </a:prstGeom>
          <a:noFill/>
          <a:ln>
            <a:noFill/>
          </a:ln>
        </p:spPr>
        <p:txBody>
          <a:bodyPr spcFirstLastPara="1" wrap="square" lIns="91425" tIns="91425" rIns="91425" bIns="91425" anchor="ctr" anchorCtr="0">
            <a:noAutofit/>
          </a:bodyPr>
          <a:lstStyle/>
          <a:p>
            <a:pPr marL="457200" marR="0" lvl="0" indent="-355600" algn="l" rtl="0">
              <a:lnSpc>
                <a:spcPct val="115000"/>
              </a:lnSpc>
              <a:spcBef>
                <a:spcPts val="0"/>
              </a:spcBef>
              <a:spcAft>
                <a:spcPts val="0"/>
              </a:spcAft>
              <a:buClr>
                <a:srgbClr val="3CEFAB"/>
              </a:buClr>
              <a:buSzPts val="2000"/>
              <a:buFont typeface="Helvetica Neue Light"/>
              <a:buChar char="●"/>
            </a:pPr>
            <a:r>
              <a:rPr lang="es-MX" sz="1800" b="0" i="0" u="none" strike="noStrike" cap="none">
                <a:solidFill>
                  <a:srgbClr val="C6DAEC"/>
                </a:solidFill>
                <a:latin typeface="Arial"/>
                <a:ea typeface="Arial"/>
                <a:cs typeface="Arial"/>
                <a:sym typeface="Arial"/>
              </a:rPr>
              <a:t>El contenido de una clase es la parte que se encuentra </a:t>
            </a:r>
            <a:r>
              <a:rPr lang="es-MX" sz="1800" b="1" i="0" u="none" strike="noStrike" cap="none">
                <a:solidFill>
                  <a:srgbClr val="00E1C6"/>
                </a:solidFill>
                <a:latin typeface="Arial"/>
                <a:ea typeface="Arial"/>
                <a:cs typeface="Arial"/>
                <a:sym typeface="Arial"/>
              </a:rPr>
              <a:t>entre las llaves { }. </a:t>
            </a:r>
            <a:r>
              <a:rPr lang="es-MX" sz="1800" b="0" i="0" u="none" strike="noStrike" cap="none">
                <a:solidFill>
                  <a:srgbClr val="C6DAEC"/>
                </a:solidFill>
                <a:latin typeface="Arial"/>
                <a:ea typeface="Arial"/>
                <a:cs typeface="Arial"/>
                <a:sym typeface="Arial"/>
              </a:rPr>
              <a:t>En ella se declaran los atributos y los métodos, tanto de instancia como de clase.</a:t>
            </a:r>
            <a:r>
              <a:rPr lang="es-MX" sz="1800" b="1" i="0" u="none" strike="noStrike" cap="none">
                <a:solidFill>
                  <a:srgbClr val="00E1C6"/>
                </a:solidFill>
                <a:latin typeface="Arial"/>
                <a:ea typeface="Arial"/>
                <a:cs typeface="Arial"/>
                <a:sym typeface="Arial"/>
              </a:rPr>
              <a:t>  </a:t>
            </a:r>
            <a:endParaRPr sz="18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1800" b="0" i="0" u="none" strike="noStrike" cap="none">
                <a:solidFill>
                  <a:srgbClr val="C6DAEC"/>
                </a:solidFill>
                <a:latin typeface="Arial"/>
                <a:ea typeface="Arial"/>
                <a:cs typeface="Arial"/>
                <a:sym typeface="Arial"/>
              </a:rPr>
              <a:t>Poseen un método constructor donde se declaran los atributos usando la palabra reservada this.</a:t>
            </a:r>
            <a:endParaRPr sz="18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1800" b="0" i="0" u="none" strike="noStrike" cap="none">
                <a:solidFill>
                  <a:srgbClr val="C6DAEC"/>
                </a:solidFill>
                <a:latin typeface="Arial"/>
                <a:ea typeface="Arial"/>
                <a:cs typeface="Arial"/>
                <a:sym typeface="Arial"/>
              </a:rPr>
              <a:t>Un constructor puede usar la palabra reservada super para llamar al constructor de una superclase.</a:t>
            </a:r>
            <a:endParaRPr sz="18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3CEFAB"/>
              </a:buClr>
              <a:buSzPts val="2000"/>
              <a:buFont typeface="Helvetica Neue Light"/>
              <a:buChar char="●"/>
            </a:pPr>
            <a:r>
              <a:rPr lang="es-MX" sz="1800" b="0" i="0" u="none" strike="noStrike" cap="none">
                <a:solidFill>
                  <a:srgbClr val="C6DAEC"/>
                </a:solidFill>
                <a:latin typeface="Arial"/>
                <a:ea typeface="Arial"/>
                <a:cs typeface="Arial"/>
                <a:sym typeface="Arial"/>
              </a:rPr>
              <a:t>Las clases son sólo azucar sintáctica, es decir, no son una nueva funcionalidad, solo una nueva manera de escribir lo que antes ya se podía pero de otra manera menos convencional.</a:t>
            </a:r>
            <a:endParaRPr sz="1800" b="0" i="0" u="none" strike="noStrike" cap="none">
              <a:solidFill>
                <a:srgbClr val="C6DAEC"/>
              </a:solidFill>
              <a:latin typeface="Arial"/>
              <a:ea typeface="Arial"/>
              <a:cs typeface="Arial"/>
              <a:sym typeface="Arial"/>
            </a:endParaRPr>
          </a:p>
        </p:txBody>
      </p:sp>
    </p:spTree>
    <p:extLst>
      <p:ext uri="{BB962C8B-B14F-4D97-AF65-F5344CB8AC3E}">
        <p14:creationId xmlns:p14="http://schemas.microsoft.com/office/powerpoint/2010/main" val="3055194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01"/>
          <p:cNvSpPr txBox="1">
            <a:spLocks noGrp="1"/>
          </p:cNvSpPr>
          <p:nvPr>
            <p:ph type="ctrTitle"/>
          </p:nvPr>
        </p:nvSpPr>
        <p:spPr>
          <a:xfrm>
            <a:off x="760885" y="2230880"/>
            <a:ext cx="1884218"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solidFill>
                  <a:srgbClr val="11354E"/>
                </a:solidFill>
              </a:rPr>
              <a:t>Clases</a:t>
            </a:r>
            <a:br>
              <a:rPr lang="es-MX"/>
            </a:br>
            <a:endParaRPr/>
          </a:p>
        </p:txBody>
      </p:sp>
      <p:sp>
        <p:nvSpPr>
          <p:cNvPr id="710" name="Google Shape;710;p101"/>
          <p:cNvSpPr txBox="1"/>
          <p:nvPr/>
        </p:nvSpPr>
        <p:spPr>
          <a:xfrm>
            <a:off x="2757498" y="1492847"/>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711" name="Google Shape;711;p101"/>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712" name="Google Shape;712;p101"/>
          <p:cNvGrpSpPr/>
          <p:nvPr/>
        </p:nvGrpSpPr>
        <p:grpSpPr>
          <a:xfrm>
            <a:off x="8270469" y="367567"/>
            <a:ext cx="373053" cy="445791"/>
            <a:chOff x="8095060" y="5664590"/>
            <a:chExt cx="497404" cy="594388"/>
          </a:xfrm>
        </p:grpSpPr>
        <p:grpSp>
          <p:nvGrpSpPr>
            <p:cNvPr id="713" name="Google Shape;713;p101"/>
            <p:cNvGrpSpPr/>
            <p:nvPr/>
          </p:nvGrpSpPr>
          <p:grpSpPr>
            <a:xfrm>
              <a:off x="8095060" y="5969027"/>
              <a:ext cx="497404" cy="289951"/>
              <a:chOff x="8095060" y="5969027"/>
              <a:chExt cx="497404" cy="289951"/>
            </a:xfrm>
          </p:grpSpPr>
          <p:sp>
            <p:nvSpPr>
              <p:cNvPr id="714" name="Google Shape;714;p10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5" name="Google Shape;715;p10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6" name="Google Shape;716;p10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17" name="Google Shape;717;p101"/>
            <p:cNvGrpSpPr/>
            <p:nvPr/>
          </p:nvGrpSpPr>
          <p:grpSpPr>
            <a:xfrm>
              <a:off x="8095060" y="5867832"/>
              <a:ext cx="497404" cy="289312"/>
              <a:chOff x="8095060" y="5867832"/>
              <a:chExt cx="497404" cy="289312"/>
            </a:xfrm>
          </p:grpSpPr>
          <p:sp>
            <p:nvSpPr>
              <p:cNvPr id="718" name="Google Shape;718;p10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9" name="Google Shape;719;p10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0" name="Google Shape;720;p10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21" name="Google Shape;721;p101"/>
            <p:cNvGrpSpPr/>
            <p:nvPr/>
          </p:nvGrpSpPr>
          <p:grpSpPr>
            <a:xfrm>
              <a:off x="8095060" y="5765998"/>
              <a:ext cx="497404" cy="289312"/>
              <a:chOff x="8095060" y="5765998"/>
              <a:chExt cx="497404" cy="289312"/>
            </a:xfrm>
          </p:grpSpPr>
          <p:sp>
            <p:nvSpPr>
              <p:cNvPr id="722" name="Google Shape;722;p10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3" name="Google Shape;723;p10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4" name="Google Shape;724;p10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25" name="Google Shape;725;p101"/>
            <p:cNvGrpSpPr/>
            <p:nvPr/>
          </p:nvGrpSpPr>
          <p:grpSpPr>
            <a:xfrm>
              <a:off x="8095060" y="5664590"/>
              <a:ext cx="497404" cy="290163"/>
              <a:chOff x="8095060" y="5664590"/>
              <a:chExt cx="497404" cy="290163"/>
            </a:xfrm>
          </p:grpSpPr>
          <p:sp>
            <p:nvSpPr>
              <p:cNvPr id="726" name="Google Shape;726;p10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7" name="Google Shape;727;p10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8" name="Google Shape;728;p10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729" name="Google Shape;729;p101"/>
          <p:cNvSpPr txBox="1"/>
          <p:nvPr/>
        </p:nvSpPr>
        <p:spPr>
          <a:xfrm>
            <a:off x="2884425" y="628300"/>
            <a:ext cx="4954800" cy="3908100"/>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569CD6"/>
                </a:solidFill>
                <a:highlight>
                  <a:srgbClr val="1E1E1E"/>
                </a:highlight>
                <a:latin typeface="Courier New"/>
                <a:ea typeface="Courier New"/>
                <a:cs typeface="Courier New"/>
                <a:sym typeface="Courier New"/>
              </a:rPr>
              <a:t>class</a:t>
            </a: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4EC9B0"/>
                </a:solidFill>
                <a:highlight>
                  <a:srgbClr val="1E1E1E"/>
                </a:highlight>
                <a:latin typeface="Courier New"/>
                <a:ea typeface="Courier New"/>
                <a:cs typeface="Courier New"/>
                <a:sym typeface="Courier New"/>
              </a:rPr>
              <a:t>Persona</a:t>
            </a: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569CD6"/>
                </a:solidFill>
                <a:highlight>
                  <a:srgbClr val="1E1E1E"/>
                </a:highlight>
                <a:latin typeface="Courier New"/>
                <a:ea typeface="Courier New"/>
                <a:cs typeface="Courier New"/>
                <a:sym typeface="Courier New"/>
              </a:rPr>
              <a:t>constructor</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9CDCFE"/>
                </a:solidFill>
                <a:highlight>
                  <a:srgbClr val="1E1E1E"/>
                </a:highlight>
                <a:latin typeface="Courier New"/>
                <a:ea typeface="Courier New"/>
                <a:cs typeface="Courier New"/>
                <a:sym typeface="Courier New"/>
              </a:rPr>
              <a:t>nombre</a:t>
            </a: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9CDCFE"/>
                </a:solidFill>
                <a:highlight>
                  <a:srgbClr val="1E1E1E"/>
                </a:highlight>
                <a:latin typeface="Courier New"/>
                <a:ea typeface="Courier New"/>
                <a:cs typeface="Courier New"/>
                <a:sym typeface="Courier New"/>
              </a:rPr>
              <a:t>edad</a:t>
            </a: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569CD6"/>
                </a:solidFill>
                <a:highlight>
                  <a:srgbClr val="1E1E1E"/>
                </a:highlight>
                <a:latin typeface="Courier New"/>
                <a:ea typeface="Courier New"/>
                <a:cs typeface="Courier New"/>
                <a:sym typeface="Courier New"/>
              </a:rPr>
              <a:t>this</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9CDCFE"/>
                </a:solidFill>
                <a:highlight>
                  <a:srgbClr val="1E1E1E"/>
                </a:highlight>
                <a:latin typeface="Courier New"/>
                <a:ea typeface="Courier New"/>
                <a:cs typeface="Courier New"/>
                <a:sym typeface="Courier New"/>
              </a:rPr>
              <a:t>nombre</a:t>
            </a:r>
            <a:r>
              <a:rPr lang="es-MX" sz="1150" b="1" i="0" u="none" strike="noStrike" cap="none">
                <a:solidFill>
                  <a:srgbClr val="D4D4D4"/>
                </a:solidFill>
                <a:highlight>
                  <a:srgbClr val="1E1E1E"/>
                </a:highlight>
                <a:latin typeface="Courier New"/>
                <a:ea typeface="Courier New"/>
                <a:cs typeface="Courier New"/>
                <a:sym typeface="Courier New"/>
              </a:rPr>
              <a:t> = </a:t>
            </a:r>
            <a:r>
              <a:rPr lang="es-MX" sz="1150" b="1" i="0" u="none" strike="noStrike" cap="none">
                <a:solidFill>
                  <a:srgbClr val="9CDCFE"/>
                </a:solidFill>
                <a:highlight>
                  <a:srgbClr val="1E1E1E"/>
                </a:highlight>
                <a:latin typeface="Courier New"/>
                <a:ea typeface="Courier New"/>
                <a:cs typeface="Courier New"/>
                <a:sym typeface="Courier New"/>
              </a:rPr>
              <a:t>nombre</a:t>
            </a:r>
            <a:endParaRPr sz="1150" b="1" i="0" u="none" strike="noStrike" cap="none">
              <a:solidFill>
                <a:srgbClr val="9CDCFE"/>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569CD6"/>
                </a:solidFill>
                <a:highlight>
                  <a:srgbClr val="1E1E1E"/>
                </a:highlight>
                <a:latin typeface="Courier New"/>
                <a:ea typeface="Courier New"/>
                <a:cs typeface="Courier New"/>
                <a:sym typeface="Courier New"/>
              </a:rPr>
              <a:t>this</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9CDCFE"/>
                </a:solidFill>
                <a:highlight>
                  <a:srgbClr val="1E1E1E"/>
                </a:highlight>
                <a:latin typeface="Courier New"/>
                <a:ea typeface="Courier New"/>
                <a:cs typeface="Courier New"/>
                <a:sym typeface="Courier New"/>
              </a:rPr>
              <a:t>edad</a:t>
            </a:r>
            <a:r>
              <a:rPr lang="es-MX" sz="1150" b="1" i="0" u="none" strike="noStrike" cap="none">
                <a:solidFill>
                  <a:srgbClr val="D4D4D4"/>
                </a:solidFill>
                <a:highlight>
                  <a:srgbClr val="1E1E1E"/>
                </a:highlight>
                <a:latin typeface="Courier New"/>
                <a:ea typeface="Courier New"/>
                <a:cs typeface="Courier New"/>
                <a:sym typeface="Courier New"/>
              </a:rPr>
              <a:t> = </a:t>
            </a:r>
            <a:r>
              <a:rPr lang="es-MX" sz="1150" b="1" i="0" u="none" strike="noStrike" cap="none">
                <a:solidFill>
                  <a:srgbClr val="9CDCFE"/>
                </a:solidFill>
                <a:highlight>
                  <a:srgbClr val="1E1E1E"/>
                </a:highlight>
                <a:latin typeface="Courier New"/>
                <a:ea typeface="Courier New"/>
                <a:cs typeface="Courier New"/>
                <a:sym typeface="Courier New"/>
              </a:rPr>
              <a:t>apellido</a:t>
            </a:r>
            <a:endParaRPr sz="1150" b="1" i="0" u="none" strike="noStrike" cap="none">
              <a:solidFill>
                <a:srgbClr val="9CDCFE"/>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569CD6"/>
                </a:solidFill>
                <a:highlight>
                  <a:srgbClr val="1E1E1E"/>
                </a:highlight>
                <a:latin typeface="Courier New"/>
                <a:ea typeface="Courier New"/>
                <a:cs typeface="Courier New"/>
                <a:sym typeface="Courier New"/>
              </a:rPr>
              <a:t>static</a:t>
            </a: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9CDCFE"/>
                </a:solidFill>
                <a:highlight>
                  <a:srgbClr val="1E1E1E"/>
                </a:highlight>
                <a:latin typeface="Courier New"/>
                <a:ea typeface="Courier New"/>
                <a:cs typeface="Courier New"/>
                <a:sym typeface="Courier New"/>
              </a:rPr>
              <a:t>saludoCorto</a:t>
            </a:r>
            <a:r>
              <a:rPr lang="es-MX" sz="1150" b="1" i="0" u="none" strike="noStrike" cap="none">
                <a:solidFill>
                  <a:srgbClr val="D4D4D4"/>
                </a:solidFill>
                <a:highlight>
                  <a:srgbClr val="1E1E1E"/>
                </a:highlight>
                <a:latin typeface="Courier New"/>
                <a:ea typeface="Courier New"/>
                <a:cs typeface="Courier New"/>
                <a:sym typeface="Courier New"/>
              </a:rPr>
              <a:t> = </a:t>
            </a:r>
            <a:r>
              <a:rPr lang="es-MX" sz="1150" b="1" i="0" u="none" strike="noStrike" cap="none">
                <a:solidFill>
                  <a:srgbClr val="CE9178"/>
                </a:solidFill>
                <a:highlight>
                  <a:srgbClr val="1E1E1E"/>
                </a:highlight>
                <a:latin typeface="Courier New"/>
                <a:ea typeface="Courier New"/>
                <a:cs typeface="Courier New"/>
                <a:sym typeface="Courier New"/>
              </a:rPr>
              <a:t>'hola'</a:t>
            </a:r>
            <a:endParaRPr sz="1150" b="1" i="0" u="none" strike="noStrike" cap="none">
              <a:solidFill>
                <a:srgbClr val="B5CEA8"/>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050"/>
              <a:buFont typeface="Courier New"/>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DCDCAA"/>
                </a:solidFill>
                <a:highlight>
                  <a:srgbClr val="1E1E1E"/>
                </a:highlight>
                <a:latin typeface="Courier New"/>
                <a:ea typeface="Courier New"/>
                <a:cs typeface="Courier New"/>
                <a:sym typeface="Courier New"/>
              </a:rPr>
              <a:t>saludoCompleto</a:t>
            </a: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050"/>
              <a:buFont typeface="Courier New"/>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9CDCFE"/>
                </a:solidFill>
                <a:highlight>
                  <a:srgbClr val="1E1E1E"/>
                </a:highlight>
                <a:latin typeface="Courier New"/>
                <a:ea typeface="Courier New"/>
                <a:cs typeface="Courier New"/>
                <a:sym typeface="Courier New"/>
              </a:rPr>
              <a:t>console</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DCDCAA"/>
                </a:solidFill>
                <a:highlight>
                  <a:srgbClr val="1E1E1E"/>
                </a:highlight>
                <a:latin typeface="Courier New"/>
                <a:ea typeface="Courier New"/>
                <a:cs typeface="Courier New"/>
                <a:sym typeface="Courier New"/>
              </a:rPr>
              <a:t>log</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CE9178"/>
                </a:solidFill>
                <a:highlight>
                  <a:srgbClr val="1E1E1E"/>
                </a:highlight>
                <a:latin typeface="Courier New"/>
                <a:ea typeface="Courier New"/>
                <a:cs typeface="Courier New"/>
                <a:sym typeface="Courier New"/>
              </a:rPr>
              <a:t>`buenaaass, soy `</a:t>
            </a:r>
            <a:r>
              <a:rPr lang="es-MX" sz="1150" b="1" i="0" u="none" strike="noStrike" cap="none">
                <a:solidFill>
                  <a:srgbClr val="569CD6"/>
                </a:solidFill>
                <a:highlight>
                  <a:srgbClr val="1E1E1E"/>
                </a:highlight>
                <a:latin typeface="Courier New"/>
                <a:ea typeface="Courier New"/>
                <a:cs typeface="Courier New"/>
                <a:sym typeface="Courier New"/>
              </a:rPr>
              <a:t>${this</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9CDCFE"/>
                </a:solidFill>
                <a:highlight>
                  <a:srgbClr val="1E1E1E"/>
                </a:highlight>
                <a:latin typeface="Courier New"/>
                <a:ea typeface="Courier New"/>
                <a:cs typeface="Courier New"/>
                <a:sym typeface="Courier New"/>
              </a:rPr>
              <a:t>nombre</a:t>
            </a:r>
            <a:r>
              <a:rPr lang="es-MX" sz="1150" b="1" i="0" u="none" strike="noStrike" cap="none">
                <a:solidFill>
                  <a:srgbClr val="569CD6"/>
                </a:solidFill>
                <a:highlight>
                  <a:srgbClr val="1E1E1E"/>
                </a:highlight>
                <a:latin typeface="Courier New"/>
                <a:ea typeface="Courier New"/>
                <a:cs typeface="Courier New"/>
                <a:sym typeface="Courier New"/>
              </a:rPr>
              <a:t>}</a:t>
            </a:r>
            <a:r>
              <a:rPr lang="es-MX" sz="1150" b="1" i="0" u="none" strike="noStrike" cap="none">
                <a:solidFill>
                  <a:srgbClr val="CE9178"/>
                </a:solidFill>
                <a:highlight>
                  <a:srgbClr val="1E1E1E"/>
                </a:highlight>
                <a:latin typeface="Courier New"/>
                <a:ea typeface="Courier New"/>
                <a:cs typeface="Courier New"/>
                <a:sym typeface="Courier New"/>
              </a:rPr>
              <a:t>`</a:t>
            </a:r>
            <a:r>
              <a:rPr lang="es-MX" sz="1150" b="1" i="0" u="none" strike="noStrike" cap="none">
                <a:solidFill>
                  <a:srgbClr val="D4D4D4"/>
                </a:solidFill>
                <a:highlight>
                  <a:srgbClr val="1E1E1E"/>
                </a:highlight>
                <a:latin typeface="Courier New"/>
                <a:ea typeface="Courier New"/>
                <a:cs typeface="Courier New"/>
                <a:sym typeface="Courier New"/>
              </a:rPr>
              <a:t>)</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050"/>
              <a:buFont typeface="Courier New"/>
              <a:buNone/>
            </a:pP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050"/>
              <a:buFont typeface="Arial"/>
              <a:buNone/>
            </a:pP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050"/>
              <a:buFont typeface="Courier New"/>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DCDCAA"/>
                </a:solidFill>
                <a:highlight>
                  <a:srgbClr val="1E1E1E"/>
                </a:highlight>
                <a:latin typeface="Courier New"/>
                <a:ea typeface="Courier New"/>
                <a:cs typeface="Courier New"/>
                <a:sym typeface="Courier New"/>
              </a:rPr>
              <a:t>saludoEstatico</a:t>
            </a: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rgbClr val="D4D4D4"/>
              </a:buClr>
              <a:buSzPts val="1050"/>
              <a:buFont typeface="Courier New"/>
              <a:buNone/>
            </a:pPr>
            <a:r>
              <a:rPr lang="es-MX" sz="1150" b="1" i="0" u="none" strike="noStrike" cap="none">
                <a:solidFill>
                  <a:srgbClr val="D4D4D4"/>
                </a:solidFill>
                <a:highlight>
                  <a:srgbClr val="1E1E1E"/>
                </a:highlight>
                <a:latin typeface="Courier New"/>
                <a:ea typeface="Courier New"/>
                <a:cs typeface="Courier New"/>
                <a:sym typeface="Courier New"/>
              </a:rPr>
              <a:t>       </a:t>
            </a:r>
            <a:r>
              <a:rPr lang="es-MX" sz="1150" b="1" i="0" u="none" strike="noStrike" cap="none">
                <a:solidFill>
                  <a:srgbClr val="9CDCFE"/>
                </a:solidFill>
                <a:highlight>
                  <a:srgbClr val="1E1E1E"/>
                </a:highlight>
                <a:latin typeface="Courier New"/>
                <a:ea typeface="Courier New"/>
                <a:cs typeface="Courier New"/>
                <a:sym typeface="Courier New"/>
              </a:rPr>
              <a:t>console</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DCDCAA"/>
                </a:solidFill>
                <a:highlight>
                  <a:srgbClr val="1E1E1E"/>
                </a:highlight>
                <a:latin typeface="Courier New"/>
                <a:ea typeface="Courier New"/>
                <a:cs typeface="Courier New"/>
                <a:sym typeface="Courier New"/>
              </a:rPr>
              <a:t>log</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4EC9B0"/>
                </a:solidFill>
                <a:highlight>
                  <a:srgbClr val="1E1E1E"/>
                </a:highlight>
                <a:latin typeface="Courier New"/>
                <a:ea typeface="Courier New"/>
                <a:cs typeface="Courier New"/>
                <a:sym typeface="Courier New"/>
              </a:rPr>
              <a:t>Persona</a:t>
            </a:r>
            <a:r>
              <a:rPr lang="es-MX" sz="1150" b="1" i="0" u="none" strike="noStrike" cap="none">
                <a:solidFill>
                  <a:srgbClr val="D4D4D4"/>
                </a:solidFill>
                <a:highlight>
                  <a:srgbClr val="1E1E1E"/>
                </a:highlight>
                <a:latin typeface="Courier New"/>
                <a:ea typeface="Courier New"/>
                <a:cs typeface="Courier New"/>
                <a:sym typeface="Courier New"/>
              </a:rPr>
              <a:t>.</a:t>
            </a:r>
            <a:r>
              <a:rPr lang="es-MX" sz="1150" b="1" i="0" u="none" strike="noStrike" cap="none">
                <a:solidFill>
                  <a:srgbClr val="9CDCFE"/>
                </a:solidFill>
                <a:highlight>
                  <a:srgbClr val="1E1E1E"/>
                </a:highlight>
                <a:latin typeface="Courier New"/>
                <a:ea typeface="Courier New"/>
                <a:cs typeface="Courier New"/>
                <a:sym typeface="Courier New"/>
              </a:rPr>
              <a:t>saludoCorto</a:t>
            </a:r>
            <a:r>
              <a:rPr lang="es-MX" sz="1150" b="1" i="0" u="none" strike="noStrike" cap="none">
                <a:solidFill>
                  <a:srgbClr val="D4D4D4"/>
                </a:solidFill>
                <a:highlight>
                  <a:srgbClr val="1E1E1E"/>
                </a:highlight>
                <a:latin typeface="Courier New"/>
                <a:ea typeface="Courier New"/>
                <a:cs typeface="Courier New"/>
                <a:sym typeface="Courier New"/>
              </a:rPr>
              <a:t>)</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   }</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150" b="1" i="0" u="none" strike="noStrike" cap="none">
                <a:solidFill>
                  <a:srgbClr val="D4D4D4"/>
                </a:solidFill>
                <a:highlight>
                  <a:srgbClr val="1E1E1E"/>
                </a:highlight>
                <a:latin typeface="Courier New"/>
                <a:ea typeface="Courier New"/>
                <a:cs typeface="Courier New"/>
                <a:sym typeface="Courier New"/>
              </a:rPr>
              <a:t>}</a:t>
            </a:r>
            <a:endParaRPr sz="11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678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02"/>
          <p:cNvSpPr txBox="1">
            <a:spLocks noGrp="1"/>
          </p:cNvSpPr>
          <p:nvPr>
            <p:ph type="ctrTitle"/>
          </p:nvPr>
        </p:nvSpPr>
        <p:spPr>
          <a:xfrm>
            <a:off x="3512128" y="2176151"/>
            <a:ext cx="3151908"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Operador new</a:t>
            </a:r>
            <a:br>
              <a:rPr lang="es-MX"/>
            </a:br>
            <a:endParaRPr/>
          </a:p>
        </p:txBody>
      </p:sp>
      <p:sp>
        <p:nvSpPr>
          <p:cNvPr id="735" name="Google Shape;735;p102"/>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736" name="Google Shape;736;p102"/>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737" name="Google Shape;737;p102"/>
          <p:cNvGrpSpPr/>
          <p:nvPr/>
        </p:nvGrpSpPr>
        <p:grpSpPr>
          <a:xfrm>
            <a:off x="7301425" y="2176151"/>
            <a:ext cx="246199" cy="445516"/>
            <a:chOff x="4556125" y="630237"/>
            <a:chExt cx="3081338" cy="5568950"/>
          </a:xfrm>
        </p:grpSpPr>
        <p:sp>
          <p:nvSpPr>
            <p:cNvPr id="738" name="Google Shape;738;p102"/>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9" name="Google Shape;739;p102"/>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0" name="Google Shape;740;p102"/>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1" name="Google Shape;741;p102"/>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2" name="Google Shape;742;p102"/>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3" name="Google Shape;743;p102"/>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4" name="Google Shape;744;p102"/>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14950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03"/>
          <p:cNvSpPr txBox="1">
            <a:spLocks noGrp="1"/>
          </p:cNvSpPr>
          <p:nvPr>
            <p:ph type="title"/>
          </p:nvPr>
        </p:nvSpPr>
        <p:spPr>
          <a:xfrm>
            <a:off x="2148337" y="522700"/>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i="1">
                <a:latin typeface="Anton"/>
                <a:ea typeface="Anton"/>
                <a:cs typeface="Anton"/>
                <a:sym typeface="Anton"/>
              </a:rPr>
              <a:t>Funcionamiento</a:t>
            </a:r>
            <a:endParaRPr/>
          </a:p>
        </p:txBody>
      </p:sp>
      <p:sp>
        <p:nvSpPr>
          <p:cNvPr id="750" name="Google Shape;750;p10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28</a:t>
            </a:fld>
            <a:endParaRPr/>
          </a:p>
        </p:txBody>
      </p:sp>
      <p:pic>
        <p:nvPicPr>
          <p:cNvPr id="751" name="Google Shape;751;p103"/>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
        <p:nvSpPr>
          <p:cNvPr id="752" name="Google Shape;752;p103"/>
          <p:cNvSpPr txBox="1"/>
          <p:nvPr/>
        </p:nvSpPr>
        <p:spPr>
          <a:xfrm>
            <a:off x="1050200" y="1168000"/>
            <a:ext cx="7572900" cy="3536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C6DAEC"/>
              </a:buClr>
              <a:buSzPts val="2000"/>
              <a:buFont typeface="Arial"/>
              <a:buNone/>
            </a:pPr>
            <a:r>
              <a:rPr lang="es-MX" sz="2000" b="0" i="0" u="none" strike="noStrike" cap="none">
                <a:solidFill>
                  <a:srgbClr val="C6DAEC"/>
                </a:solidFill>
                <a:latin typeface="Arial"/>
                <a:ea typeface="Arial"/>
                <a:cs typeface="Arial"/>
                <a:sym typeface="Arial"/>
              </a:rPr>
              <a:t>El operador new permite </a:t>
            </a:r>
            <a:r>
              <a:rPr lang="es-MX" sz="2000" b="1" i="0" u="none" strike="noStrike" cap="none">
                <a:solidFill>
                  <a:srgbClr val="00E1C6"/>
                </a:solidFill>
                <a:latin typeface="Arial"/>
                <a:ea typeface="Arial"/>
                <a:cs typeface="Arial"/>
                <a:sym typeface="Arial"/>
              </a:rPr>
              <a:t>crear una instancia de un tipo de objeto definido por el usuario</a:t>
            </a:r>
            <a:r>
              <a:rPr lang="es-MX" sz="2000" b="0" i="0" u="none" strike="noStrike" cap="none">
                <a:solidFill>
                  <a:srgbClr val="C6DAEC"/>
                </a:solidFill>
                <a:latin typeface="Arial"/>
                <a:ea typeface="Arial"/>
                <a:cs typeface="Arial"/>
                <a:sym typeface="Arial"/>
              </a:rPr>
              <a:t>. Se utiliza sobre una clase.</a:t>
            </a:r>
            <a:endParaRPr sz="2000" b="0" i="0" u="none" strike="noStrike" cap="none">
              <a:solidFill>
                <a:srgbClr val="C6DAEC"/>
              </a:solidFill>
              <a:latin typeface="Arial"/>
              <a:ea typeface="Arial"/>
              <a:cs typeface="Arial"/>
              <a:sym typeface="Arial"/>
            </a:endParaRPr>
          </a:p>
          <a:p>
            <a:pPr marL="457200" marR="0" lvl="0" indent="0" algn="l" rtl="0">
              <a:lnSpc>
                <a:spcPct val="115000"/>
              </a:lnSpc>
              <a:spcBef>
                <a:spcPts val="0"/>
              </a:spcBef>
              <a:spcAft>
                <a:spcPts val="0"/>
              </a:spcAft>
              <a:buClr>
                <a:schemeClr val="dk1"/>
              </a:buClr>
              <a:buSzPts val="2000"/>
              <a:buFont typeface="Arial"/>
              <a:buNone/>
            </a:pPr>
            <a:endParaRPr sz="2000" b="0" i="0" u="none" strike="noStrike" cap="none">
              <a:solidFill>
                <a:srgbClr val="C6DAEC"/>
              </a:solidFill>
              <a:latin typeface="Arial"/>
              <a:ea typeface="Arial"/>
              <a:cs typeface="Arial"/>
              <a:sym typeface="Arial"/>
            </a:endParaRPr>
          </a:p>
          <a:p>
            <a:pPr marL="0" marR="0" lvl="0" indent="0" algn="l" rtl="0">
              <a:lnSpc>
                <a:spcPct val="115000"/>
              </a:lnSpc>
              <a:spcBef>
                <a:spcPts val="0"/>
              </a:spcBef>
              <a:spcAft>
                <a:spcPts val="0"/>
              </a:spcAft>
              <a:buClr>
                <a:srgbClr val="C6DAEC"/>
              </a:buClr>
              <a:buSzPts val="2000"/>
              <a:buFont typeface="Arial"/>
              <a:buNone/>
            </a:pPr>
            <a:r>
              <a:rPr lang="es-MX" sz="2000" b="0" i="0" u="none" strike="noStrike" cap="none">
                <a:solidFill>
                  <a:srgbClr val="C6DAEC"/>
                </a:solidFill>
                <a:latin typeface="Arial"/>
                <a:ea typeface="Arial"/>
                <a:cs typeface="Arial"/>
                <a:sym typeface="Arial"/>
              </a:rPr>
              <a:t>Realiza básicamente 3 tareas en la construcción</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00E1C6"/>
              </a:buClr>
              <a:buSzPts val="2000"/>
              <a:buFont typeface="Helvetica Neue Light"/>
              <a:buAutoNum type="arabicPeriod"/>
            </a:pPr>
            <a:r>
              <a:rPr lang="es-MX" sz="2000" b="1" i="0" u="none" strike="noStrike" cap="none">
                <a:solidFill>
                  <a:srgbClr val="00E1C6"/>
                </a:solidFill>
                <a:latin typeface="Arial"/>
                <a:ea typeface="Arial"/>
                <a:cs typeface="Arial"/>
                <a:sym typeface="Arial"/>
              </a:rPr>
              <a:t>Crea</a:t>
            </a:r>
            <a:r>
              <a:rPr lang="es-MX" sz="2000" b="0" i="0" u="none" strike="noStrike" cap="none">
                <a:solidFill>
                  <a:srgbClr val="C6DAEC"/>
                </a:solidFill>
                <a:latin typeface="Arial"/>
                <a:ea typeface="Arial"/>
                <a:cs typeface="Arial"/>
                <a:sym typeface="Arial"/>
              </a:rPr>
              <a:t> un objeto vacío</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00E1C6"/>
              </a:buClr>
              <a:buSzPts val="2000"/>
              <a:buFont typeface="Helvetica Neue Light"/>
              <a:buAutoNum type="arabicPeriod"/>
            </a:pPr>
            <a:r>
              <a:rPr lang="es-MX" sz="2000" b="1" i="0" u="none" strike="noStrike" cap="none">
                <a:solidFill>
                  <a:srgbClr val="00E1C6"/>
                </a:solidFill>
                <a:latin typeface="Arial"/>
                <a:ea typeface="Arial"/>
                <a:cs typeface="Arial"/>
                <a:sym typeface="Arial"/>
              </a:rPr>
              <a:t>Ejecuta</a:t>
            </a:r>
            <a:r>
              <a:rPr lang="es-MX" sz="2000" b="0" i="0" u="none" strike="noStrike" cap="none">
                <a:solidFill>
                  <a:srgbClr val="C6DAEC"/>
                </a:solidFill>
                <a:latin typeface="Arial"/>
                <a:ea typeface="Arial"/>
                <a:cs typeface="Arial"/>
                <a:sym typeface="Arial"/>
              </a:rPr>
              <a:t> el constructor de la clase en el contexto del objeto creado</a:t>
            </a:r>
            <a:endParaRPr sz="2000" b="0" i="0" u="none" strike="noStrike" cap="none">
              <a:solidFill>
                <a:srgbClr val="C6DAEC"/>
              </a:solidFill>
              <a:latin typeface="Arial"/>
              <a:ea typeface="Arial"/>
              <a:cs typeface="Arial"/>
              <a:sym typeface="Arial"/>
            </a:endParaRPr>
          </a:p>
          <a:p>
            <a:pPr marL="457200" marR="0" lvl="0" indent="-355600" algn="l" rtl="0">
              <a:lnSpc>
                <a:spcPct val="115000"/>
              </a:lnSpc>
              <a:spcBef>
                <a:spcPts val="0"/>
              </a:spcBef>
              <a:spcAft>
                <a:spcPts val="0"/>
              </a:spcAft>
              <a:buClr>
                <a:srgbClr val="00E1C6"/>
              </a:buClr>
              <a:buSzPts val="2000"/>
              <a:buFont typeface="Helvetica Neue Light"/>
              <a:buAutoNum type="arabicPeriod"/>
            </a:pPr>
            <a:r>
              <a:rPr lang="es-MX" sz="2000" b="1" i="0" u="none" strike="noStrike" cap="none">
                <a:solidFill>
                  <a:srgbClr val="00E1C6"/>
                </a:solidFill>
                <a:latin typeface="Arial"/>
                <a:ea typeface="Arial"/>
                <a:cs typeface="Arial"/>
                <a:sym typeface="Arial"/>
              </a:rPr>
              <a:t>Retorna</a:t>
            </a:r>
            <a:r>
              <a:rPr lang="es-MX" sz="2000" b="0" i="0" u="none" strike="noStrike" cap="none">
                <a:solidFill>
                  <a:srgbClr val="C6DAEC"/>
                </a:solidFill>
                <a:latin typeface="Arial"/>
                <a:ea typeface="Arial"/>
                <a:cs typeface="Arial"/>
                <a:sym typeface="Arial"/>
              </a:rPr>
              <a:t> el objeto</a:t>
            </a:r>
            <a:endParaRPr sz="2000" b="0" i="0" u="none" strike="noStrike" cap="none">
              <a:solidFill>
                <a:srgbClr val="C6DAEC"/>
              </a:solidFill>
              <a:latin typeface="Arial"/>
              <a:ea typeface="Arial"/>
              <a:cs typeface="Arial"/>
              <a:sym typeface="Arial"/>
            </a:endParaRPr>
          </a:p>
        </p:txBody>
      </p:sp>
    </p:spTree>
    <p:extLst>
      <p:ext uri="{BB962C8B-B14F-4D97-AF65-F5344CB8AC3E}">
        <p14:creationId xmlns:p14="http://schemas.microsoft.com/office/powerpoint/2010/main" val="3235303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04"/>
          <p:cNvSpPr txBox="1">
            <a:spLocks noGrp="1"/>
          </p:cNvSpPr>
          <p:nvPr>
            <p:ph type="title" idx="4294967295"/>
          </p:nvPr>
        </p:nvSpPr>
        <p:spPr>
          <a:xfrm>
            <a:off x="1947444" y="433273"/>
            <a:ext cx="7196556"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a:latin typeface="Anton"/>
                <a:ea typeface="Anton"/>
                <a:cs typeface="Anton"/>
                <a:sym typeface="Anton"/>
              </a:rPr>
              <a:t>Ejemplo Operador new con class</a:t>
            </a:r>
            <a:endParaRPr/>
          </a:p>
        </p:txBody>
      </p:sp>
      <p:sp>
        <p:nvSpPr>
          <p:cNvPr id="758" name="Google Shape;758;p10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29</a:t>
            </a:fld>
            <a:endParaRPr sz="1200" b="0" i="0" u="none" strike="noStrike" cap="none">
              <a:solidFill>
                <a:srgbClr val="19BBD5"/>
              </a:solidFill>
              <a:latin typeface="Nixie One"/>
              <a:ea typeface="Nixie One"/>
              <a:cs typeface="Nixie One"/>
              <a:sym typeface="Nixie One"/>
            </a:endParaRPr>
          </a:p>
        </p:txBody>
      </p:sp>
      <p:pic>
        <p:nvPicPr>
          <p:cNvPr id="759" name="Google Shape;759;p104"/>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760" name="Google Shape;760;p104"/>
          <p:cNvSpPr txBox="1"/>
          <p:nvPr/>
        </p:nvSpPr>
        <p:spPr>
          <a:xfrm>
            <a:off x="1272875" y="1558625"/>
            <a:ext cx="5935800" cy="2253300"/>
          </a:xfrm>
          <a:prstGeom prst="rect">
            <a:avLst/>
          </a:prstGeom>
          <a:solidFill>
            <a:srgbClr val="1E1E1E"/>
          </a:solidFill>
          <a:ln>
            <a:noFill/>
          </a:ln>
        </p:spPr>
        <p:txBody>
          <a:bodyPr spcFirstLastPara="1" wrap="square" lIns="91425" tIns="91425" rIns="91425" bIns="91425"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MX" sz="1650" b="1" i="0" u="none" strike="noStrike" cap="none">
                <a:solidFill>
                  <a:srgbClr val="569CD6"/>
                </a:solidFill>
                <a:highlight>
                  <a:srgbClr val="1E1E1E"/>
                </a:highlight>
                <a:latin typeface="Courier New"/>
                <a:ea typeface="Courier New"/>
                <a:cs typeface="Courier New"/>
                <a:sym typeface="Courier New"/>
              </a:rPr>
              <a:t>const</a:t>
            </a:r>
            <a:r>
              <a:rPr lang="es-MX" sz="1650" b="1" i="0" u="none" strike="noStrike" cap="none">
                <a:solidFill>
                  <a:srgbClr val="D4D4D4"/>
                </a:solidFill>
                <a:highlight>
                  <a:srgbClr val="1E1E1E"/>
                </a:highlight>
                <a:latin typeface="Courier New"/>
                <a:ea typeface="Courier New"/>
                <a:cs typeface="Courier New"/>
                <a:sym typeface="Courier New"/>
              </a:rPr>
              <a:t> </a:t>
            </a:r>
            <a:r>
              <a:rPr lang="es-MX" sz="1650" b="1" i="0" u="none" strike="noStrike" cap="none">
                <a:solidFill>
                  <a:srgbClr val="4FC1FF"/>
                </a:solidFill>
                <a:highlight>
                  <a:srgbClr val="1E1E1E"/>
                </a:highlight>
                <a:latin typeface="Courier New"/>
                <a:ea typeface="Courier New"/>
                <a:cs typeface="Courier New"/>
                <a:sym typeface="Courier New"/>
              </a:rPr>
              <a:t>p</a:t>
            </a:r>
            <a:r>
              <a:rPr lang="es-MX" sz="1650" b="1" i="0" u="none" strike="noStrike" cap="none">
                <a:solidFill>
                  <a:srgbClr val="D4D4D4"/>
                </a:solidFill>
                <a:highlight>
                  <a:srgbClr val="1E1E1E"/>
                </a:highlight>
                <a:latin typeface="Courier New"/>
                <a:ea typeface="Courier New"/>
                <a:cs typeface="Courier New"/>
                <a:sym typeface="Courier New"/>
              </a:rPr>
              <a:t> = </a:t>
            </a:r>
            <a:r>
              <a:rPr lang="es-MX" sz="1650" b="1" i="0" u="none" strike="noStrike" cap="none">
                <a:solidFill>
                  <a:srgbClr val="569CD6"/>
                </a:solidFill>
                <a:highlight>
                  <a:srgbClr val="1E1E1E"/>
                </a:highlight>
                <a:latin typeface="Courier New"/>
                <a:ea typeface="Courier New"/>
                <a:cs typeface="Courier New"/>
                <a:sym typeface="Courier New"/>
              </a:rPr>
              <a:t>new</a:t>
            </a:r>
            <a:r>
              <a:rPr lang="es-MX" sz="1650" b="1" i="0" u="none" strike="noStrike" cap="none">
                <a:solidFill>
                  <a:srgbClr val="D4D4D4"/>
                </a:solidFill>
                <a:highlight>
                  <a:srgbClr val="1E1E1E"/>
                </a:highlight>
                <a:latin typeface="Courier New"/>
                <a:ea typeface="Courier New"/>
                <a:cs typeface="Courier New"/>
                <a:sym typeface="Courier New"/>
              </a:rPr>
              <a:t> </a:t>
            </a:r>
            <a:r>
              <a:rPr lang="es-MX" sz="1650" b="1" i="0" u="none" strike="noStrike" cap="none">
                <a:solidFill>
                  <a:srgbClr val="4EC9B0"/>
                </a:solidFill>
                <a:highlight>
                  <a:srgbClr val="1E1E1E"/>
                </a:highlight>
                <a:latin typeface="Courier New"/>
                <a:ea typeface="Courier New"/>
                <a:cs typeface="Courier New"/>
                <a:sym typeface="Courier New"/>
              </a:rPr>
              <a:t>Persona</a:t>
            </a:r>
            <a:r>
              <a:rPr lang="es-MX" sz="1650" b="1" i="0" u="none" strike="noStrike" cap="none">
                <a:solidFill>
                  <a:srgbClr val="D4D4D4"/>
                </a:solidFill>
                <a:highlight>
                  <a:srgbClr val="1E1E1E"/>
                </a:highlight>
                <a:latin typeface="Courier New"/>
                <a:ea typeface="Courier New"/>
                <a:cs typeface="Courier New"/>
                <a:sym typeface="Courier New"/>
              </a:rPr>
              <a:t>(</a:t>
            </a:r>
            <a:r>
              <a:rPr lang="es-MX" sz="1650" b="1" i="0" u="none" strike="noStrike" cap="none">
                <a:solidFill>
                  <a:srgbClr val="CE9178"/>
                </a:solidFill>
                <a:highlight>
                  <a:srgbClr val="1E1E1E"/>
                </a:highlight>
                <a:latin typeface="Courier New"/>
                <a:ea typeface="Courier New"/>
                <a:cs typeface="Courier New"/>
                <a:sym typeface="Courier New"/>
              </a:rPr>
              <a:t>'pepe'</a:t>
            </a:r>
            <a:r>
              <a:rPr lang="es-MX" sz="1650" b="1" i="0" u="none" strike="noStrike" cap="none">
                <a:solidFill>
                  <a:srgbClr val="D4D4D4"/>
                </a:solidFill>
                <a:highlight>
                  <a:srgbClr val="1E1E1E"/>
                </a:highlight>
                <a:latin typeface="Courier New"/>
                <a:ea typeface="Courier New"/>
                <a:cs typeface="Courier New"/>
                <a:sym typeface="Courier New"/>
              </a:rPr>
              <a:t>, </a:t>
            </a:r>
            <a:r>
              <a:rPr lang="es-MX" sz="1650" b="1" i="0" u="none" strike="noStrike" cap="none">
                <a:solidFill>
                  <a:srgbClr val="B5CEA8"/>
                </a:solidFill>
                <a:highlight>
                  <a:srgbClr val="1E1E1E"/>
                </a:highlight>
                <a:latin typeface="Courier New"/>
                <a:ea typeface="Courier New"/>
                <a:cs typeface="Courier New"/>
                <a:sym typeface="Courier New"/>
              </a:rPr>
              <a:t>5</a:t>
            </a:r>
            <a:r>
              <a:rPr lang="es-MX" sz="1650" b="1" i="0" u="none" strike="noStrike" cap="none">
                <a:solidFill>
                  <a:srgbClr val="D4D4D4"/>
                </a:solidFill>
                <a:highlight>
                  <a:srgbClr val="1E1E1E"/>
                </a:highlight>
                <a:latin typeface="Courier New"/>
                <a:ea typeface="Courier New"/>
                <a:cs typeface="Courier New"/>
                <a:sym typeface="Courier New"/>
              </a:rPr>
              <a:t>)</a:t>
            </a:r>
            <a:endParaRPr sz="16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endParaRPr sz="16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650" b="1" i="0" u="none" strike="noStrike" cap="none">
                <a:solidFill>
                  <a:srgbClr val="9CDCFE"/>
                </a:solidFill>
                <a:highlight>
                  <a:srgbClr val="1E1E1E"/>
                </a:highlight>
                <a:latin typeface="Courier New"/>
                <a:ea typeface="Courier New"/>
                <a:cs typeface="Courier New"/>
                <a:sym typeface="Courier New"/>
              </a:rPr>
              <a:t>console</a:t>
            </a:r>
            <a:r>
              <a:rPr lang="es-MX" sz="1650" b="1" i="0" u="none" strike="noStrike" cap="none">
                <a:solidFill>
                  <a:srgbClr val="D4D4D4"/>
                </a:solidFill>
                <a:highlight>
                  <a:srgbClr val="1E1E1E"/>
                </a:highlight>
                <a:latin typeface="Courier New"/>
                <a:ea typeface="Courier New"/>
                <a:cs typeface="Courier New"/>
                <a:sym typeface="Courier New"/>
              </a:rPr>
              <a:t>.</a:t>
            </a:r>
            <a:r>
              <a:rPr lang="es-MX" sz="1650" b="1" i="0" u="none" strike="noStrike" cap="none">
                <a:solidFill>
                  <a:srgbClr val="DCDCAA"/>
                </a:solidFill>
                <a:highlight>
                  <a:srgbClr val="1E1E1E"/>
                </a:highlight>
                <a:latin typeface="Courier New"/>
                <a:ea typeface="Courier New"/>
                <a:cs typeface="Courier New"/>
                <a:sym typeface="Courier New"/>
              </a:rPr>
              <a:t>log</a:t>
            </a:r>
            <a:r>
              <a:rPr lang="es-MX" sz="1650" b="1" i="0" u="none" strike="noStrike" cap="none">
                <a:solidFill>
                  <a:srgbClr val="D4D4D4"/>
                </a:solidFill>
                <a:highlight>
                  <a:srgbClr val="1E1E1E"/>
                </a:highlight>
                <a:latin typeface="Courier New"/>
                <a:ea typeface="Courier New"/>
                <a:cs typeface="Courier New"/>
                <a:sym typeface="Courier New"/>
              </a:rPr>
              <a:t>(</a:t>
            </a:r>
            <a:r>
              <a:rPr lang="es-MX" sz="1650" b="1" i="0" u="none" strike="noStrike" cap="none">
                <a:solidFill>
                  <a:srgbClr val="4FC1FF"/>
                </a:solidFill>
                <a:highlight>
                  <a:srgbClr val="1E1E1E"/>
                </a:highlight>
                <a:latin typeface="Courier New"/>
                <a:ea typeface="Courier New"/>
                <a:cs typeface="Courier New"/>
                <a:sym typeface="Courier New"/>
              </a:rPr>
              <a:t>p</a:t>
            </a:r>
            <a:r>
              <a:rPr lang="es-MX" sz="1650" b="1" i="0" u="none" strike="noStrike" cap="none">
                <a:solidFill>
                  <a:srgbClr val="D4D4D4"/>
                </a:solidFill>
                <a:highlight>
                  <a:srgbClr val="1E1E1E"/>
                </a:highlight>
                <a:latin typeface="Courier New"/>
                <a:ea typeface="Courier New"/>
                <a:cs typeface="Courier New"/>
                <a:sym typeface="Courier New"/>
              </a:rPr>
              <a:t>)</a:t>
            </a:r>
            <a:endParaRPr sz="1650" b="1" i="0" u="none" strike="noStrike" cap="none">
              <a:solidFill>
                <a:srgbClr val="D4D4D4"/>
              </a:solidFill>
              <a:highlight>
                <a:srgbClr val="1E1E1E"/>
              </a:highlight>
              <a:latin typeface="Courier New"/>
              <a:ea typeface="Courier New"/>
              <a:cs typeface="Courier New"/>
              <a:sym typeface="Courier New"/>
            </a:endParaRPr>
          </a:p>
          <a:p>
            <a:pPr marL="0" marR="0" lvl="0" indent="0" algn="l" rtl="0">
              <a:spcBef>
                <a:spcPts val="0"/>
              </a:spcBef>
              <a:spcAft>
                <a:spcPts val="0"/>
              </a:spcAft>
              <a:buClr>
                <a:schemeClr val="dk1"/>
              </a:buClr>
              <a:buSzPts val="1800"/>
              <a:buFont typeface="Arial"/>
              <a:buNone/>
            </a:pPr>
            <a:endParaRPr sz="2000" b="1" i="0" u="none" strike="noStrike" cap="none">
              <a:solidFill>
                <a:schemeClr val="dk1"/>
              </a:solidFill>
            </a:endParaRPr>
          </a:p>
          <a:p>
            <a:pPr marL="0" marR="0" lvl="0" indent="0" algn="l" rtl="0">
              <a:lnSpc>
                <a:spcPct val="135714"/>
              </a:lnSpc>
              <a:spcBef>
                <a:spcPts val="0"/>
              </a:spcBef>
              <a:spcAft>
                <a:spcPts val="0"/>
              </a:spcAft>
              <a:buClr>
                <a:srgbClr val="6A9955"/>
              </a:buClr>
              <a:buSzPts val="1450"/>
              <a:buFont typeface="Courier New"/>
              <a:buNone/>
            </a:pPr>
            <a:r>
              <a:rPr lang="es-MX" sz="1650" b="1" i="0" u="none" strike="noStrike" cap="none">
                <a:solidFill>
                  <a:srgbClr val="6A9955"/>
                </a:solidFill>
                <a:highlight>
                  <a:srgbClr val="1E1E1E"/>
                </a:highlight>
                <a:latin typeface="Courier New"/>
                <a:ea typeface="Courier New"/>
                <a:cs typeface="Courier New"/>
                <a:sym typeface="Courier New"/>
              </a:rPr>
              <a:t>// muestra por pantalla:</a:t>
            </a:r>
            <a:endParaRPr sz="1650" b="1" i="0" u="none" strike="noStrike" cap="none">
              <a:solidFill>
                <a:srgbClr val="6A9955"/>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r>
              <a:rPr lang="es-MX" sz="1650" b="1" i="0" u="none" strike="noStrike" cap="none">
                <a:solidFill>
                  <a:srgbClr val="6A9955"/>
                </a:solidFill>
                <a:highlight>
                  <a:srgbClr val="1E1E1E"/>
                </a:highlight>
                <a:latin typeface="Courier New"/>
                <a:ea typeface="Courier New"/>
                <a:cs typeface="Courier New"/>
                <a:sym typeface="Courier New"/>
              </a:rPr>
              <a:t>// Persona { nombre: </a:t>
            </a:r>
            <a:r>
              <a:rPr lang="es-MX" sz="1250" b="1" i="0" u="none" strike="noStrike" cap="none">
                <a:solidFill>
                  <a:srgbClr val="6A9955"/>
                </a:solidFill>
                <a:highlight>
                  <a:srgbClr val="1E1E1E"/>
                </a:highlight>
                <a:latin typeface="Courier New"/>
                <a:ea typeface="Courier New"/>
                <a:cs typeface="Courier New"/>
                <a:sym typeface="Courier New"/>
              </a:rPr>
              <a:t>'</a:t>
            </a:r>
            <a:r>
              <a:rPr lang="es-MX" sz="1650" b="1" i="0" u="none" strike="noStrike" cap="none">
                <a:solidFill>
                  <a:srgbClr val="6A9955"/>
                </a:solidFill>
                <a:highlight>
                  <a:srgbClr val="1E1E1E"/>
                </a:highlight>
                <a:latin typeface="Courier New"/>
                <a:ea typeface="Courier New"/>
                <a:cs typeface="Courier New"/>
                <a:sym typeface="Courier New"/>
              </a:rPr>
              <a:t>pepe</a:t>
            </a:r>
            <a:r>
              <a:rPr lang="es-MX" sz="1250" b="1" i="0" u="none" strike="noStrike" cap="none">
                <a:solidFill>
                  <a:srgbClr val="6A9955"/>
                </a:solidFill>
                <a:highlight>
                  <a:srgbClr val="1E1E1E"/>
                </a:highlight>
                <a:latin typeface="Courier New"/>
                <a:ea typeface="Courier New"/>
                <a:cs typeface="Courier New"/>
                <a:sym typeface="Courier New"/>
              </a:rPr>
              <a:t>'</a:t>
            </a:r>
            <a:r>
              <a:rPr lang="es-MX" sz="1650" b="1" i="0" u="none" strike="noStrike" cap="none">
                <a:solidFill>
                  <a:srgbClr val="6A9955"/>
                </a:solidFill>
                <a:highlight>
                  <a:srgbClr val="1E1E1E"/>
                </a:highlight>
                <a:latin typeface="Courier New"/>
                <a:ea typeface="Courier New"/>
                <a:cs typeface="Courier New"/>
                <a:sym typeface="Courier New"/>
              </a:rPr>
              <a:t>, edad: 5 }</a:t>
            </a:r>
            <a:endParaRPr sz="1650" b="1" i="0" u="none" strike="noStrike" cap="none">
              <a:solidFill>
                <a:srgbClr val="6A9955"/>
              </a:solidFill>
              <a:highlight>
                <a:srgbClr val="1E1E1E"/>
              </a:highlight>
              <a:latin typeface="Courier New"/>
              <a:ea typeface="Courier New"/>
              <a:cs typeface="Courier New"/>
              <a:sym typeface="Courier New"/>
            </a:endParaRPr>
          </a:p>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29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0BEC9"/>
            </a:gs>
            <a:gs pos="100000">
              <a:srgbClr val="04162B"/>
            </a:gs>
          </a:gsLst>
          <a:lin ang="0" scaled="0"/>
        </a:gradFill>
        <a:effectLst/>
      </p:bgPr>
    </p:bg>
    <p:spTree>
      <p:nvGrpSpPr>
        <p:cNvPr id="1" name="Shape 429"/>
        <p:cNvGrpSpPr/>
        <p:nvPr/>
      </p:nvGrpSpPr>
      <p:grpSpPr>
        <a:xfrm>
          <a:off x="0" y="0"/>
          <a:ext cx="0" cy="0"/>
          <a:chOff x="0" y="0"/>
          <a:chExt cx="0" cy="0"/>
        </a:xfrm>
      </p:grpSpPr>
      <p:pic>
        <p:nvPicPr>
          <p:cNvPr id="430" name="Google Shape;430;p3"/>
          <p:cNvPicPr preferRelativeResize="0"/>
          <p:nvPr/>
        </p:nvPicPr>
        <p:blipFill rotWithShape="1">
          <a:blip r:embed="rId3">
            <a:alphaModFix amt="10000"/>
          </a:blip>
          <a:srcRect t="9407" r="6030" b="11326"/>
          <a:stretch/>
        </p:blipFill>
        <p:spPr>
          <a:xfrm>
            <a:off x="-80119" y="-238778"/>
            <a:ext cx="9224119" cy="5188567"/>
          </a:xfrm>
          <a:prstGeom prst="rect">
            <a:avLst/>
          </a:prstGeom>
          <a:noFill/>
          <a:ln>
            <a:noFill/>
          </a:ln>
        </p:spPr>
      </p:pic>
      <p:pic>
        <p:nvPicPr>
          <p:cNvPr id="431" name="Google Shape;431;p3"/>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432" name="Google Shape;432;p3"/>
          <p:cNvPicPr preferRelativeResize="0"/>
          <p:nvPr/>
        </p:nvPicPr>
        <p:blipFill rotWithShape="1">
          <a:blip r:embed="rId5">
            <a:alphaModFix/>
          </a:blip>
          <a:srcRect l="5472" t="-15867" r="4790" b="-8094"/>
          <a:stretch/>
        </p:blipFill>
        <p:spPr>
          <a:xfrm>
            <a:off x="7382961" y="4451620"/>
            <a:ext cx="1585089" cy="498169"/>
          </a:xfrm>
          <a:prstGeom prst="rect">
            <a:avLst/>
          </a:prstGeom>
          <a:noFill/>
          <a:ln>
            <a:noFill/>
          </a:ln>
        </p:spPr>
      </p:pic>
      <p:sp>
        <p:nvSpPr>
          <p:cNvPr id="433" name="Google Shape;433;p3"/>
          <p:cNvSpPr txBox="1"/>
          <p:nvPr/>
        </p:nvSpPr>
        <p:spPr>
          <a:xfrm>
            <a:off x="568340" y="1433998"/>
            <a:ext cx="7927200" cy="675300"/>
          </a:xfrm>
          <a:prstGeom prst="rect">
            <a:avLst/>
          </a:prstGeom>
          <a:noFill/>
          <a:ln>
            <a:noFill/>
          </a:ln>
        </p:spPr>
        <p:txBody>
          <a:bodyPr spcFirstLastPara="1" wrap="square" lIns="68575" tIns="68575" rIns="68575" bIns="68575" anchor="t" anchorCtr="0">
            <a:noAutofit/>
          </a:bodyPr>
          <a:lstStyle/>
          <a:p>
            <a:pPr marL="0" marR="0" lvl="0" indent="0" algn="ctr" rtl="0">
              <a:spcBef>
                <a:spcPts val="0"/>
              </a:spcBef>
              <a:spcAft>
                <a:spcPts val="0"/>
              </a:spcAft>
              <a:buNone/>
            </a:pPr>
            <a:r>
              <a:rPr lang="es-MX" sz="5000" b="1" i="0" u="none" strike="noStrike" cap="none">
                <a:solidFill>
                  <a:srgbClr val="FFFFFF"/>
                </a:solidFill>
                <a:latin typeface="Arial"/>
                <a:ea typeface="Arial"/>
                <a:cs typeface="Arial"/>
                <a:sym typeface="Arial"/>
              </a:rPr>
              <a:t>Curso </a:t>
            </a:r>
            <a:r>
              <a:rPr lang="es-MX" sz="5000" b="1" i="0" u="none" strike="noStrike" cap="none">
                <a:solidFill>
                  <a:srgbClr val="FFFFFF"/>
                </a:solidFill>
                <a:latin typeface="Calibri"/>
                <a:ea typeface="Calibri"/>
                <a:cs typeface="Calibri"/>
                <a:sym typeface="Calibri"/>
              </a:rPr>
              <a:t>Backend </a:t>
            </a:r>
            <a:endParaRPr/>
          </a:p>
          <a:p>
            <a:pPr marL="0" marR="0" lvl="0" indent="0" algn="ctr" rtl="0">
              <a:spcBef>
                <a:spcPts val="0"/>
              </a:spcBef>
              <a:spcAft>
                <a:spcPts val="0"/>
              </a:spcAft>
              <a:buNone/>
            </a:pPr>
            <a:r>
              <a:rPr lang="es-MX" sz="5000" b="1" i="0" u="none" strike="noStrike" cap="none">
                <a:solidFill>
                  <a:srgbClr val="FFFFFF"/>
                </a:solidFill>
                <a:latin typeface="Calibri"/>
                <a:ea typeface="Calibri"/>
                <a:cs typeface="Calibri"/>
                <a:sym typeface="Calibri"/>
              </a:rPr>
              <a:t> introducción</a:t>
            </a:r>
            <a:endParaRPr sz="50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5200"/>
              <a:buFont typeface="Arial"/>
              <a:buNone/>
            </a:pPr>
            <a:endParaRPr sz="5200" b="1" i="0" u="none" strike="noStrike" cap="non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98"/>
          <p:cNvSpPr txBox="1">
            <a:spLocks noGrp="1"/>
          </p:cNvSpPr>
          <p:nvPr>
            <p:ph type="ctrTitle"/>
          </p:nvPr>
        </p:nvSpPr>
        <p:spPr>
          <a:xfrm>
            <a:off x="3942901" y="1912401"/>
            <a:ext cx="3206768" cy="1188022"/>
          </a:xfrm>
          <a:prstGeom prst="rect">
            <a:avLst/>
          </a:prstGeom>
          <a:noFill/>
          <a:ln>
            <a:noFill/>
          </a:ln>
        </p:spPr>
        <p:txBody>
          <a:bodyPr spcFirstLastPara="1" wrap="square" lIns="91425" tIns="91425" rIns="91425" bIns="91425" anchor="b" anchorCtr="0">
            <a:noAutofit/>
          </a:bodyPr>
          <a:lstStyle/>
          <a:p>
            <a:r>
              <a:rPr lang="es-MX"/>
              <a:t>Promesas</a:t>
            </a:r>
            <a:br>
              <a:rPr lang="es-MX"/>
            </a:br>
            <a:endParaRPr lang="es-ES"/>
          </a:p>
        </p:txBody>
      </p:sp>
      <p:sp>
        <p:nvSpPr>
          <p:cNvPr id="670" name="Google Shape;670;p98"/>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671" name="Google Shape;671;p98"/>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672" name="Google Shape;672;p98"/>
          <p:cNvGrpSpPr/>
          <p:nvPr/>
        </p:nvGrpSpPr>
        <p:grpSpPr>
          <a:xfrm>
            <a:off x="6933506" y="2009331"/>
            <a:ext cx="373053" cy="445791"/>
            <a:chOff x="8095060" y="5664590"/>
            <a:chExt cx="497404" cy="594388"/>
          </a:xfrm>
        </p:grpSpPr>
        <p:grpSp>
          <p:nvGrpSpPr>
            <p:cNvPr id="673" name="Google Shape;673;p98"/>
            <p:cNvGrpSpPr/>
            <p:nvPr/>
          </p:nvGrpSpPr>
          <p:grpSpPr>
            <a:xfrm>
              <a:off x="8095060" y="5969027"/>
              <a:ext cx="497404" cy="289951"/>
              <a:chOff x="8095060" y="5969027"/>
              <a:chExt cx="497404" cy="289951"/>
            </a:xfrm>
          </p:grpSpPr>
          <p:sp>
            <p:nvSpPr>
              <p:cNvPr id="674" name="Google Shape;674;p9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5" name="Google Shape;675;p9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6" name="Google Shape;676;p9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77" name="Google Shape;677;p98"/>
            <p:cNvGrpSpPr/>
            <p:nvPr/>
          </p:nvGrpSpPr>
          <p:grpSpPr>
            <a:xfrm>
              <a:off x="8095060" y="5867832"/>
              <a:ext cx="497404" cy="289312"/>
              <a:chOff x="8095060" y="5867832"/>
              <a:chExt cx="497404" cy="289312"/>
            </a:xfrm>
          </p:grpSpPr>
          <p:sp>
            <p:nvSpPr>
              <p:cNvPr id="678" name="Google Shape;678;p9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9" name="Google Shape;679;p9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0" name="Google Shape;680;p9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1" name="Google Shape;681;p98"/>
            <p:cNvGrpSpPr/>
            <p:nvPr/>
          </p:nvGrpSpPr>
          <p:grpSpPr>
            <a:xfrm>
              <a:off x="8095060" y="5765998"/>
              <a:ext cx="497404" cy="289312"/>
              <a:chOff x="8095060" y="5765998"/>
              <a:chExt cx="497404" cy="289312"/>
            </a:xfrm>
          </p:grpSpPr>
          <p:sp>
            <p:nvSpPr>
              <p:cNvPr id="682" name="Google Shape;682;p9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3" name="Google Shape;683;p9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4" name="Google Shape;684;p9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5" name="Google Shape;685;p98"/>
            <p:cNvGrpSpPr/>
            <p:nvPr/>
          </p:nvGrpSpPr>
          <p:grpSpPr>
            <a:xfrm>
              <a:off x="8095060" y="5664590"/>
              <a:ext cx="497404" cy="290163"/>
              <a:chOff x="8095060" y="5664590"/>
              <a:chExt cx="497404" cy="290163"/>
            </a:xfrm>
          </p:grpSpPr>
          <p:sp>
            <p:nvSpPr>
              <p:cNvPr id="686" name="Google Shape;686;p9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7" name="Google Shape;687;p9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8" name="Google Shape;688;p9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0"/>
          <p:cNvSpPr txBox="1">
            <a:spLocks noGrp="1"/>
          </p:cNvSpPr>
          <p:nvPr>
            <p:ph type="title" idx="4294967295"/>
          </p:nvPr>
        </p:nvSpPr>
        <p:spPr>
          <a:xfrm>
            <a:off x="1947445" y="433273"/>
            <a:ext cx="5191244" cy="751133"/>
          </a:xfrm>
          <a:prstGeom prst="rect">
            <a:avLst/>
          </a:prstGeom>
          <a:noFill/>
          <a:ln>
            <a:noFill/>
          </a:ln>
        </p:spPr>
        <p:txBody>
          <a:bodyPr spcFirstLastPara="1" wrap="square" lIns="91425" tIns="91425" rIns="91425" bIns="91425" anchor="b" anchorCtr="0">
            <a:noAutofit/>
          </a:bodyPr>
          <a:lstStyle/>
          <a:p>
            <a:r>
              <a:rPr lang="es-MX" i="1">
                <a:latin typeface="Anton"/>
                <a:sym typeface="Anton"/>
              </a:rPr>
              <a:t>¿Qué son las </a:t>
            </a:r>
            <a:r>
              <a:rPr lang="es-MX" i="1" err="1">
                <a:latin typeface="Anton"/>
                <a:sym typeface="Anton"/>
              </a:rPr>
              <a:t>Promises</a:t>
            </a:r>
            <a:r>
              <a:rPr lang="es-MX" i="1">
                <a:latin typeface="Anton"/>
                <a:sym typeface="Anton"/>
              </a:rPr>
              <a:t>?</a:t>
            </a:r>
            <a:endParaRPr/>
          </a:p>
        </p:txBody>
      </p:sp>
      <p:sp>
        <p:nvSpPr>
          <p:cNvPr id="702" name="Google Shape;702;p10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31</a:t>
            </a:fld>
            <a:endParaRPr sz="1200" b="0" i="0" u="none" strike="noStrike" cap="none">
              <a:solidFill>
                <a:srgbClr val="19BBD5"/>
              </a:solidFill>
              <a:latin typeface="Nixie One"/>
              <a:ea typeface="Nixie One"/>
              <a:cs typeface="Nixie One"/>
              <a:sym typeface="Nixie One"/>
            </a:endParaRPr>
          </a:p>
        </p:txBody>
      </p:sp>
      <p:pic>
        <p:nvPicPr>
          <p:cNvPr id="703" name="Google Shape;703;p100"/>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704" name="Google Shape;704;p100"/>
          <p:cNvSpPr txBox="1"/>
          <p:nvPr/>
        </p:nvSpPr>
        <p:spPr>
          <a:xfrm>
            <a:off x="569184" y="1460656"/>
            <a:ext cx="7633800" cy="3075784"/>
          </a:xfrm>
          <a:prstGeom prst="rect">
            <a:avLst/>
          </a:prstGeom>
          <a:noFill/>
          <a:ln>
            <a:noFill/>
          </a:ln>
        </p:spPr>
        <p:txBody>
          <a:bodyPr spcFirstLastPara="1" wrap="square" lIns="91425" tIns="91425" rIns="91425" bIns="91425" anchor="ctr" anchorCtr="0">
            <a:noAutofit/>
          </a:bodyPr>
          <a:lstStyle/>
          <a:p>
            <a:pPr marL="457200" indent="-355600">
              <a:lnSpc>
                <a:spcPct val="114999"/>
              </a:lnSpc>
              <a:buClr>
                <a:srgbClr val="3CEFAB"/>
              </a:buClr>
              <a:buSzPts val="2000"/>
              <a:buFont typeface="Helvetica Neue Light"/>
              <a:buChar char="●"/>
            </a:pPr>
            <a:r>
              <a:rPr lang="es-MX" sz="1800">
                <a:solidFill>
                  <a:srgbClr val="C6DAEC"/>
                </a:solidFill>
              </a:rPr>
              <a:t>Representan la ejecución exitosa o fallida de una operación asíncrona.</a:t>
            </a:r>
            <a:endParaRPr lang="es-ES" sz="18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1800">
                <a:solidFill>
                  <a:srgbClr val="C6DAEC"/>
                </a:solidFill>
              </a:rPr>
              <a:t>Nos permiten ejecutar lógica cuando una operación se ejecuta correctamente o en caso de error el poder controlarlo.</a:t>
            </a:r>
            <a:endParaRPr sz="18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1800">
                <a:solidFill>
                  <a:srgbClr val="C6DAEC"/>
                </a:solidFill>
              </a:rPr>
              <a:t>Las promesas pueden encadenarse infinitamente.</a:t>
            </a:r>
            <a:endParaRPr sz="1800" b="0" i="0" u="none" strike="noStrike" cap="none">
              <a:solidFill>
                <a:srgbClr val="C6DAEC"/>
              </a:solidFill>
              <a:latin typeface="Arial"/>
              <a:ea typeface="Arial"/>
              <a:cs typeface="Arial"/>
            </a:endParaRPr>
          </a:p>
          <a:p>
            <a:pPr marL="457200" indent="-355600">
              <a:lnSpc>
                <a:spcPct val="115000"/>
              </a:lnSpc>
              <a:buClr>
                <a:srgbClr val="3CEFAB"/>
              </a:buClr>
              <a:buSzPts val="2000"/>
              <a:buFont typeface="Helvetica Neue Light"/>
              <a:buChar char="●"/>
            </a:pPr>
            <a:r>
              <a:rPr lang="es-MX" sz="1800">
                <a:solidFill>
                  <a:srgbClr val="C6DAEC"/>
                </a:solidFill>
              </a:rPr>
              <a:t>Un caso de utilización común, podría ser la invocación a una consulta de base de datos. La consulta puede demorar un tiempo X, con las promesas podemos garantizar la ejecución de cierta lógica una vez finalizada la consulta a la base de datos.</a:t>
            </a:r>
            <a:endParaRPr lang="es-MX" sz="1800" b="0" i="0" u="none" strike="noStrike" cap="none">
              <a:solidFill>
                <a:srgbClr val="C6DAEC"/>
              </a:solidFill>
              <a:latin typeface="Arial"/>
              <a:ea typeface="Arial"/>
              <a:cs typeface="Arial"/>
            </a:endParaRPr>
          </a:p>
        </p:txBody>
      </p:sp>
    </p:spTree>
    <p:extLst>
      <p:ext uri="{BB962C8B-B14F-4D97-AF65-F5344CB8AC3E}">
        <p14:creationId xmlns:p14="http://schemas.microsoft.com/office/powerpoint/2010/main" val="1355277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98"/>
          <p:cNvSpPr txBox="1">
            <a:spLocks noGrp="1"/>
          </p:cNvSpPr>
          <p:nvPr>
            <p:ph type="ctrTitle"/>
          </p:nvPr>
        </p:nvSpPr>
        <p:spPr>
          <a:xfrm>
            <a:off x="4253345" y="1940623"/>
            <a:ext cx="2127269" cy="1159800"/>
          </a:xfrm>
          <a:prstGeom prst="rect">
            <a:avLst/>
          </a:prstGeom>
          <a:noFill/>
          <a:ln>
            <a:noFill/>
          </a:ln>
        </p:spPr>
        <p:txBody>
          <a:bodyPr spcFirstLastPara="1" wrap="square" lIns="91425" tIns="91425" rIns="91425" bIns="91425" anchor="b" anchorCtr="0">
            <a:noAutofit/>
          </a:bodyPr>
          <a:lstStyle/>
          <a:p>
            <a:r>
              <a:rPr lang="es-MX" err="1"/>
              <a:t>NodeJS</a:t>
            </a:r>
            <a:r>
              <a:rPr lang="es-MX"/>
              <a:t> &amp; NPM</a:t>
            </a:r>
            <a:br>
              <a:rPr lang="es-MX"/>
            </a:br>
            <a:endParaRPr lang="es-ES"/>
          </a:p>
        </p:txBody>
      </p:sp>
      <p:sp>
        <p:nvSpPr>
          <p:cNvPr id="670" name="Google Shape;670;p98"/>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671" name="Google Shape;671;p98"/>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grpSp>
        <p:nvGrpSpPr>
          <p:cNvPr id="672" name="Google Shape;672;p98"/>
          <p:cNvGrpSpPr/>
          <p:nvPr/>
        </p:nvGrpSpPr>
        <p:grpSpPr>
          <a:xfrm>
            <a:off x="6933506" y="2009331"/>
            <a:ext cx="373053" cy="445791"/>
            <a:chOff x="8095060" y="5664590"/>
            <a:chExt cx="497404" cy="594388"/>
          </a:xfrm>
        </p:grpSpPr>
        <p:grpSp>
          <p:nvGrpSpPr>
            <p:cNvPr id="673" name="Google Shape;673;p98"/>
            <p:cNvGrpSpPr/>
            <p:nvPr/>
          </p:nvGrpSpPr>
          <p:grpSpPr>
            <a:xfrm>
              <a:off x="8095060" y="5969027"/>
              <a:ext cx="497404" cy="289951"/>
              <a:chOff x="8095060" y="5969027"/>
              <a:chExt cx="497404" cy="289951"/>
            </a:xfrm>
          </p:grpSpPr>
          <p:sp>
            <p:nvSpPr>
              <p:cNvPr id="674" name="Google Shape;674;p9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5" name="Google Shape;675;p9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6" name="Google Shape;676;p9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77" name="Google Shape;677;p98"/>
            <p:cNvGrpSpPr/>
            <p:nvPr/>
          </p:nvGrpSpPr>
          <p:grpSpPr>
            <a:xfrm>
              <a:off x="8095060" y="5867832"/>
              <a:ext cx="497404" cy="289312"/>
              <a:chOff x="8095060" y="5867832"/>
              <a:chExt cx="497404" cy="289312"/>
            </a:xfrm>
          </p:grpSpPr>
          <p:sp>
            <p:nvSpPr>
              <p:cNvPr id="678" name="Google Shape;678;p9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9" name="Google Shape;679;p9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0" name="Google Shape;680;p9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1" name="Google Shape;681;p98"/>
            <p:cNvGrpSpPr/>
            <p:nvPr/>
          </p:nvGrpSpPr>
          <p:grpSpPr>
            <a:xfrm>
              <a:off x="8095060" y="5765998"/>
              <a:ext cx="497404" cy="289312"/>
              <a:chOff x="8095060" y="5765998"/>
              <a:chExt cx="497404" cy="289312"/>
            </a:xfrm>
          </p:grpSpPr>
          <p:sp>
            <p:nvSpPr>
              <p:cNvPr id="682" name="Google Shape;682;p9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3" name="Google Shape;683;p9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4" name="Google Shape;684;p9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85" name="Google Shape;685;p98"/>
            <p:cNvGrpSpPr/>
            <p:nvPr/>
          </p:nvGrpSpPr>
          <p:grpSpPr>
            <a:xfrm>
              <a:off x="8095060" y="5664590"/>
              <a:ext cx="497404" cy="290163"/>
              <a:chOff x="8095060" y="5664590"/>
              <a:chExt cx="497404" cy="290163"/>
            </a:xfrm>
          </p:grpSpPr>
          <p:sp>
            <p:nvSpPr>
              <p:cNvPr id="686" name="Google Shape;686;p9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7" name="Google Shape;687;p9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8" name="Google Shape;688;p9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98453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4"/>
          <p:cNvSpPr txBox="1">
            <a:spLocks noGrp="1"/>
          </p:cNvSpPr>
          <p:nvPr>
            <p:ph type="title" idx="4294967295"/>
          </p:nvPr>
        </p:nvSpPr>
        <p:spPr>
          <a:xfrm>
            <a:off x="1947445" y="433273"/>
            <a:ext cx="4944300" cy="645300"/>
          </a:xfrm>
          <a:prstGeom prst="rect">
            <a:avLst/>
          </a:prstGeom>
          <a:noFill/>
          <a:ln>
            <a:noFill/>
          </a:ln>
        </p:spPr>
        <p:txBody>
          <a:bodyPr spcFirstLastPara="1" wrap="square" lIns="91425" tIns="91425" rIns="91425" bIns="91425" anchor="b" anchorCtr="0">
            <a:noAutofit/>
          </a:bodyPr>
          <a:lstStyle/>
          <a:p>
            <a:r>
              <a:rPr lang="es-MX" i="1">
                <a:latin typeface="Anton"/>
                <a:sym typeface="Anton"/>
              </a:rPr>
              <a:t>¿Qué es </a:t>
            </a:r>
            <a:r>
              <a:rPr lang="es-MX" i="1" err="1">
                <a:latin typeface="Anton"/>
                <a:sym typeface="Anton"/>
              </a:rPr>
              <a:t>Node</a:t>
            </a:r>
            <a:r>
              <a:rPr lang="es-MX" i="1">
                <a:latin typeface="Anton"/>
                <a:sym typeface="Anton"/>
              </a:rPr>
              <a:t> JS?</a:t>
            </a:r>
            <a:endParaRPr/>
          </a:p>
        </p:txBody>
      </p:sp>
      <p:sp>
        <p:nvSpPr>
          <p:cNvPr id="605" name="Google Shape;605;p9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33</a:t>
            </a:fld>
            <a:endParaRPr sz="1200" b="0" i="0" u="none" strike="noStrike" cap="none">
              <a:solidFill>
                <a:srgbClr val="19BBD5"/>
              </a:solidFill>
              <a:latin typeface="Nixie One"/>
              <a:ea typeface="Nixie One"/>
              <a:cs typeface="Nixie One"/>
              <a:sym typeface="Nixie One"/>
            </a:endParaRPr>
          </a:p>
        </p:txBody>
      </p:sp>
      <p:pic>
        <p:nvPicPr>
          <p:cNvPr id="606" name="Google Shape;606;p94"/>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607" name="Google Shape;607;p94"/>
          <p:cNvSpPr txBox="1"/>
          <p:nvPr/>
        </p:nvSpPr>
        <p:spPr>
          <a:xfrm>
            <a:off x="492273" y="1480141"/>
            <a:ext cx="8298000" cy="29814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chemeClr val="dk1"/>
              </a:buClr>
              <a:buSzPts val="2000"/>
              <a:buFont typeface="Arial"/>
              <a:buNone/>
            </a:pPr>
            <a:endParaRPr sz="2000" b="0" i="1" u="none" strike="noStrike" cap="none">
              <a:solidFill>
                <a:schemeClr val="dk1"/>
              </a:solidFill>
              <a:latin typeface="Helvetica Neue Light"/>
              <a:ea typeface="Helvetica Neue Light"/>
              <a:cs typeface="Helvetica Neue Light"/>
              <a:sym typeface="Helvetica Neue Light"/>
            </a:endParaRPr>
          </a:p>
          <a:p>
            <a:pPr marL="457200" indent="-355600">
              <a:lnSpc>
                <a:spcPct val="114999"/>
              </a:lnSpc>
              <a:buClr>
                <a:srgbClr val="3CEFAB"/>
              </a:buClr>
              <a:buSzPts val="2000"/>
              <a:buFont typeface="Helvetica Neue Light"/>
              <a:buChar char="●"/>
            </a:pPr>
            <a:r>
              <a:rPr lang="es-MX" sz="2000" err="1">
                <a:solidFill>
                  <a:srgbClr val="C6DAEC"/>
                </a:solidFill>
              </a:rPr>
              <a:t>NodeJS</a:t>
            </a:r>
            <a:r>
              <a:rPr lang="es-MX" sz="2000">
                <a:solidFill>
                  <a:srgbClr val="C6DAEC"/>
                </a:solidFill>
              </a:rPr>
              <a:t> es un entorno de ejecución para </a:t>
            </a:r>
            <a:r>
              <a:rPr lang="es-MX" sz="2000" err="1">
                <a:solidFill>
                  <a:srgbClr val="C6DAEC"/>
                </a:solidFill>
              </a:rPr>
              <a:t>Javascript</a:t>
            </a:r>
            <a:r>
              <a:rPr lang="es-MX" sz="2000">
                <a:solidFill>
                  <a:srgbClr val="C6DAEC"/>
                </a:solidFill>
              </a:rPr>
              <a:t> construido con el motor V8 de Chrome.</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Nos permite ejecutar código </a:t>
            </a:r>
            <a:r>
              <a:rPr lang="es-MX" sz="2000" err="1">
                <a:solidFill>
                  <a:srgbClr val="C6DAEC"/>
                </a:solidFill>
              </a:rPr>
              <a:t>Javascript</a:t>
            </a:r>
            <a:r>
              <a:rPr lang="es-MX" sz="2000">
                <a:solidFill>
                  <a:srgbClr val="C6DAEC"/>
                </a:solidFill>
              </a:rPr>
              <a:t> por fuera de un navegador web.</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Se mantiene en constante evolución.</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Es orientado a eventos asíncronos, pensado para desarrollo de soluciones de aplicaciones </a:t>
            </a:r>
            <a:r>
              <a:rPr lang="es-MX" sz="2000" err="1">
                <a:solidFill>
                  <a:srgbClr val="C6DAEC"/>
                </a:solidFill>
              </a:rPr>
              <a:t>backend</a:t>
            </a:r>
            <a:r>
              <a:rPr lang="es-MX" sz="2000">
                <a:solidFill>
                  <a:srgbClr val="C6DAEC"/>
                </a:solidFill>
              </a:rPr>
              <a:t> escalables.</a:t>
            </a:r>
            <a:endParaRPr lang="es-MX"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ea typeface="Helvetica Neue Light"/>
              </a:rPr>
              <a:t>Las aplicaciones se ejecutan en un único </a:t>
            </a:r>
            <a:r>
              <a:rPr lang="es-MX" sz="2000" err="1">
                <a:solidFill>
                  <a:srgbClr val="C6DAEC"/>
                </a:solidFill>
                <a:ea typeface="Helvetica Neue Light"/>
              </a:rPr>
              <a:t>Thread</a:t>
            </a:r>
            <a:r>
              <a:rPr lang="es-MX" sz="2000">
                <a:solidFill>
                  <a:srgbClr val="C6DAEC"/>
                </a:solidFill>
                <a:ea typeface="Helvetica Neue Light"/>
              </a:rPr>
              <a:t> (hilo).</a:t>
            </a:r>
            <a:endParaRPr lang="es-MX" sz="2000" b="0" i="0" u="none" strike="noStrike" cap="none">
              <a:solidFill>
                <a:srgbClr val="C6DAEC"/>
              </a:solidFill>
              <a:ea typeface="Helvetica Neue Light"/>
            </a:endParaRPr>
          </a:p>
          <a:p>
            <a:pPr marL="457200" indent="-355600">
              <a:lnSpc>
                <a:spcPct val="114999"/>
              </a:lnSpc>
              <a:buClr>
                <a:srgbClr val="3CEFAB"/>
              </a:buClr>
              <a:buSzPts val="2000"/>
              <a:buFont typeface="Helvetica Neue Light"/>
              <a:buChar char="●"/>
            </a:pPr>
            <a:r>
              <a:rPr lang="es-MX" sz="2000">
                <a:solidFill>
                  <a:srgbClr val="C6DAEC"/>
                </a:solidFill>
                <a:ea typeface="Helvetica Neue Light"/>
              </a:rPr>
              <a:t>Es multiplataforma.</a:t>
            </a:r>
          </a:p>
          <a:p>
            <a:pPr algn="ctr">
              <a:lnSpc>
                <a:spcPct val="115000"/>
              </a:lnSpc>
              <a:buClr>
                <a:schemeClr val="dk1"/>
              </a:buClr>
              <a:buSzPts val="1800"/>
            </a:pPr>
            <a:endParaRPr lang="es-ES" sz="1800">
              <a:solidFill>
                <a:srgbClr val="FFFFFF"/>
              </a:solidFill>
              <a:latin typeface="Helvetica Neue Light"/>
              <a:ea typeface="Helvetica Neue Light"/>
              <a:cs typeface="Helvetica Neue Light"/>
            </a:endParaRPr>
          </a:p>
        </p:txBody>
      </p:sp>
      <p:grpSp>
        <p:nvGrpSpPr>
          <p:cNvPr id="608" name="Google Shape;608;p94"/>
          <p:cNvGrpSpPr/>
          <p:nvPr/>
        </p:nvGrpSpPr>
        <p:grpSpPr>
          <a:xfrm>
            <a:off x="7728598" y="604006"/>
            <a:ext cx="303834" cy="303834"/>
            <a:chOff x="2594325" y="1627175"/>
            <a:chExt cx="440850" cy="440850"/>
          </a:xfrm>
        </p:grpSpPr>
        <p:sp>
          <p:nvSpPr>
            <p:cNvPr id="609" name="Google Shape;609;p94"/>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94"/>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94"/>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564219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4"/>
          <p:cNvSpPr txBox="1">
            <a:spLocks noGrp="1"/>
          </p:cNvSpPr>
          <p:nvPr>
            <p:ph type="title" idx="4294967295"/>
          </p:nvPr>
        </p:nvSpPr>
        <p:spPr>
          <a:xfrm>
            <a:off x="2229667" y="962440"/>
            <a:ext cx="4944300" cy="645300"/>
          </a:xfrm>
          <a:prstGeom prst="rect">
            <a:avLst/>
          </a:prstGeom>
          <a:noFill/>
          <a:ln>
            <a:noFill/>
          </a:ln>
        </p:spPr>
        <p:txBody>
          <a:bodyPr spcFirstLastPara="1" wrap="square" lIns="91425" tIns="91425" rIns="91425" bIns="91425" anchor="b" anchorCtr="0">
            <a:noAutofit/>
          </a:bodyPr>
          <a:lstStyle/>
          <a:p>
            <a:r>
              <a:rPr lang="es-MX" i="1">
                <a:latin typeface="Anton"/>
                <a:sym typeface="Anton"/>
              </a:rPr>
              <a:t>¿Qué es NPM?</a:t>
            </a:r>
            <a:endParaRPr lang="es-MX" b="1"/>
          </a:p>
        </p:txBody>
      </p:sp>
      <p:sp>
        <p:nvSpPr>
          <p:cNvPr id="605" name="Google Shape;605;p9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34</a:t>
            </a:fld>
            <a:endParaRPr sz="1200" b="0" i="0" u="none" strike="noStrike" cap="none">
              <a:solidFill>
                <a:srgbClr val="19BBD5"/>
              </a:solidFill>
              <a:latin typeface="Nixie One"/>
              <a:ea typeface="Nixie One"/>
              <a:cs typeface="Nixie One"/>
              <a:sym typeface="Nixie One"/>
            </a:endParaRPr>
          </a:p>
        </p:txBody>
      </p:sp>
      <p:pic>
        <p:nvPicPr>
          <p:cNvPr id="606" name="Google Shape;606;p94"/>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607" name="Google Shape;607;p94"/>
          <p:cNvSpPr txBox="1"/>
          <p:nvPr/>
        </p:nvSpPr>
        <p:spPr>
          <a:xfrm>
            <a:off x="492273" y="1480141"/>
            <a:ext cx="8298000" cy="29814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chemeClr val="dk1"/>
              </a:buClr>
              <a:buSzPts val="2000"/>
              <a:buFont typeface="Arial"/>
              <a:buNone/>
            </a:pPr>
            <a:endParaRPr sz="2000" b="0" i="1" u="none" strike="noStrike" cap="none">
              <a:solidFill>
                <a:schemeClr val="dk1"/>
              </a:solidFill>
              <a:latin typeface="Helvetica Neue Light"/>
              <a:ea typeface="Helvetica Neue Light"/>
              <a:cs typeface="Helvetica Neue Light"/>
              <a:sym typeface="Helvetica Neue Light"/>
            </a:endParaRPr>
          </a:p>
          <a:p>
            <a:pPr marL="457200" indent="-355600">
              <a:lnSpc>
                <a:spcPct val="114999"/>
              </a:lnSpc>
              <a:buClr>
                <a:srgbClr val="3CEFAB"/>
              </a:buClr>
              <a:buSzPts val="2000"/>
              <a:buFont typeface="Helvetica Neue Light"/>
              <a:buChar char="●"/>
            </a:pPr>
            <a:r>
              <a:rPr lang="es-MX" sz="2000">
                <a:solidFill>
                  <a:srgbClr val="C6DAEC"/>
                </a:solidFill>
              </a:rPr>
              <a:t>Sus siglas significan </a:t>
            </a:r>
            <a:r>
              <a:rPr lang="es-MX" sz="2000" err="1">
                <a:solidFill>
                  <a:srgbClr val="C6DAEC"/>
                </a:solidFill>
              </a:rPr>
              <a:t>Node</a:t>
            </a:r>
            <a:r>
              <a:rPr lang="es-MX" sz="2000">
                <a:solidFill>
                  <a:srgbClr val="C6DAEC"/>
                </a:solidFill>
              </a:rPr>
              <a:t> </a:t>
            </a:r>
            <a:r>
              <a:rPr lang="es-MX" sz="2000" err="1">
                <a:solidFill>
                  <a:srgbClr val="C6DAEC"/>
                </a:solidFill>
              </a:rPr>
              <a:t>Package</a:t>
            </a:r>
            <a:r>
              <a:rPr lang="es-MX" sz="2000">
                <a:solidFill>
                  <a:srgbClr val="C6DAEC"/>
                </a:solidFill>
              </a:rPr>
              <a:t> Manager.</a:t>
            </a:r>
            <a:endParaRPr sz="200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Es el gestor de paquetes por defecto de </a:t>
            </a:r>
            <a:r>
              <a:rPr lang="es-MX" sz="2000" err="1">
                <a:solidFill>
                  <a:srgbClr val="C6DAEC"/>
                </a:solidFill>
              </a:rPr>
              <a:t>NodeJS</a:t>
            </a:r>
            <a:r>
              <a:rPr lang="es-MX" sz="2000">
                <a:solidFill>
                  <a:srgbClr val="C6DAEC"/>
                </a:solidFill>
              </a:rPr>
              <a:t>.</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No permite acceder a módulos y dependencias para nuestra aplicación.</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No permite publicar nuestros propios módulos y dependencias.</a:t>
            </a:r>
            <a:endParaRPr lang="es-MX"/>
          </a:p>
          <a:p>
            <a:pPr algn="ctr">
              <a:lnSpc>
                <a:spcPct val="115000"/>
              </a:lnSpc>
              <a:buClr>
                <a:srgbClr val="FFFFFF"/>
              </a:buClr>
              <a:buSzPts val="1800"/>
            </a:pPr>
            <a:endParaRPr lang="es-ES" sz="1800">
              <a:solidFill>
                <a:srgbClr val="FFFFFF"/>
              </a:solidFill>
              <a:latin typeface="Helvetica Neue Light"/>
              <a:ea typeface="Helvetica Neue Light"/>
              <a:cs typeface="Helvetica Neue Light"/>
            </a:endParaRPr>
          </a:p>
        </p:txBody>
      </p:sp>
      <p:grpSp>
        <p:nvGrpSpPr>
          <p:cNvPr id="608" name="Google Shape;608;p94"/>
          <p:cNvGrpSpPr/>
          <p:nvPr/>
        </p:nvGrpSpPr>
        <p:grpSpPr>
          <a:xfrm>
            <a:off x="7728598" y="604006"/>
            <a:ext cx="303834" cy="303834"/>
            <a:chOff x="2594325" y="1627175"/>
            <a:chExt cx="440850" cy="440850"/>
          </a:xfrm>
        </p:grpSpPr>
        <p:sp>
          <p:nvSpPr>
            <p:cNvPr id="609" name="Google Shape;609;p94"/>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94"/>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94"/>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427285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4"/>
          <p:cNvSpPr txBox="1">
            <a:spLocks noGrp="1"/>
          </p:cNvSpPr>
          <p:nvPr>
            <p:ph type="title" idx="4294967295"/>
          </p:nvPr>
        </p:nvSpPr>
        <p:spPr>
          <a:xfrm>
            <a:off x="1947445" y="433273"/>
            <a:ext cx="4944300" cy="800522"/>
          </a:xfrm>
          <a:prstGeom prst="rect">
            <a:avLst/>
          </a:prstGeom>
          <a:noFill/>
          <a:ln>
            <a:noFill/>
          </a:ln>
        </p:spPr>
        <p:txBody>
          <a:bodyPr spcFirstLastPara="1" wrap="square" lIns="91425" tIns="91425" rIns="91425" bIns="91425" anchor="b" anchorCtr="0">
            <a:noAutofit/>
          </a:bodyPr>
          <a:lstStyle/>
          <a:p>
            <a:r>
              <a:rPr lang="es-MX" i="1" err="1">
                <a:latin typeface="Anton"/>
                <a:sym typeface="Anton"/>
              </a:rPr>
              <a:t>Package.json</a:t>
            </a:r>
            <a:endParaRPr lang="es-MX" i="1" err="1">
              <a:latin typeface="Anton"/>
            </a:endParaRPr>
          </a:p>
        </p:txBody>
      </p:sp>
      <p:sp>
        <p:nvSpPr>
          <p:cNvPr id="605" name="Google Shape;605;p9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35</a:t>
            </a:fld>
            <a:endParaRPr sz="1200" b="0" i="0" u="none" strike="noStrike" cap="none">
              <a:solidFill>
                <a:srgbClr val="19BBD5"/>
              </a:solidFill>
              <a:latin typeface="Nixie One"/>
              <a:ea typeface="Nixie One"/>
              <a:cs typeface="Nixie One"/>
              <a:sym typeface="Nixie One"/>
            </a:endParaRPr>
          </a:p>
        </p:txBody>
      </p:sp>
      <p:pic>
        <p:nvPicPr>
          <p:cNvPr id="606" name="Google Shape;606;p94"/>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
        <p:nvSpPr>
          <p:cNvPr id="607" name="Google Shape;607;p94"/>
          <p:cNvSpPr txBox="1"/>
          <p:nvPr/>
        </p:nvSpPr>
        <p:spPr>
          <a:xfrm>
            <a:off x="492273" y="1480141"/>
            <a:ext cx="8298000" cy="2981400"/>
          </a:xfrm>
          <a:prstGeom prst="rect">
            <a:avLst/>
          </a:prstGeom>
          <a:noFill/>
          <a:ln>
            <a:noFill/>
          </a:ln>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Clr>
                <a:schemeClr val="dk1"/>
              </a:buClr>
              <a:buSzPts val="2000"/>
              <a:buFont typeface="Arial"/>
              <a:buNone/>
            </a:pPr>
            <a:endParaRPr sz="2000" b="0" i="1" u="none" strike="noStrike" cap="none">
              <a:solidFill>
                <a:schemeClr val="dk1"/>
              </a:solidFill>
              <a:latin typeface="Helvetica Neue Light"/>
              <a:ea typeface="Helvetica Neue Light"/>
              <a:cs typeface="Helvetica Neue Light"/>
              <a:sym typeface="Helvetica Neue Light"/>
            </a:endParaRPr>
          </a:p>
          <a:p>
            <a:pPr marL="457200" indent="-355600">
              <a:lnSpc>
                <a:spcPct val="114999"/>
              </a:lnSpc>
              <a:buClr>
                <a:srgbClr val="3CEFAB"/>
              </a:buClr>
              <a:buSzPts val="2000"/>
              <a:buFont typeface="Helvetica Neue Light"/>
              <a:buChar char="●"/>
            </a:pPr>
            <a:r>
              <a:rPr lang="es-MX" sz="2000">
                <a:solidFill>
                  <a:srgbClr val="C6DAEC"/>
                </a:solidFill>
              </a:rPr>
              <a:t>Es el manifiesto de una aplicación de </a:t>
            </a:r>
            <a:r>
              <a:rPr lang="es-MX" sz="2000" err="1">
                <a:solidFill>
                  <a:srgbClr val="C6DAEC"/>
                </a:solidFill>
              </a:rPr>
              <a:t>NodeJS</a:t>
            </a:r>
            <a:r>
              <a:rPr lang="es-MX" sz="2000">
                <a:solidFill>
                  <a:srgbClr val="C6DAEC"/>
                </a:solidFill>
              </a:rPr>
              <a:t>.</a:t>
            </a:r>
            <a:endParaRPr sz="200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Contiene información como el nombre del proyecto, el autor, la versión actual, las dependencias y dependencias de desarrollo y los scripts que pueden ejecutarse.</a:t>
            </a:r>
            <a:endParaRPr sz="2000" b="0" i="0" u="none" strike="noStrike" cap="none">
              <a:solidFill>
                <a:srgbClr val="C6DAEC"/>
              </a:solidFill>
              <a:latin typeface="Arial"/>
              <a:ea typeface="Arial"/>
              <a:cs typeface="Arial"/>
            </a:endParaRPr>
          </a:p>
          <a:p>
            <a:pPr marL="457200" indent="-355600">
              <a:lnSpc>
                <a:spcPct val="114999"/>
              </a:lnSpc>
              <a:buClr>
                <a:srgbClr val="3CEFAB"/>
              </a:buClr>
              <a:buSzPts val="2000"/>
              <a:buFont typeface="Helvetica Neue Light"/>
              <a:buChar char="●"/>
            </a:pPr>
            <a:r>
              <a:rPr lang="es-MX" sz="2000">
                <a:solidFill>
                  <a:srgbClr val="C6DAEC"/>
                </a:solidFill>
              </a:rPr>
              <a:t>El </a:t>
            </a:r>
            <a:r>
              <a:rPr lang="es-MX" sz="2000" err="1">
                <a:solidFill>
                  <a:srgbClr val="C6DAEC"/>
                </a:solidFill>
              </a:rPr>
              <a:t>package-lock.json</a:t>
            </a:r>
            <a:r>
              <a:rPr lang="es-MX" sz="2000">
                <a:solidFill>
                  <a:srgbClr val="C6DAEC"/>
                </a:solidFill>
              </a:rPr>
              <a:t> es el archivo que mantiene el listado de dependencias y </a:t>
            </a:r>
            <a:r>
              <a:rPr lang="es-MX" sz="2000" err="1">
                <a:solidFill>
                  <a:srgbClr val="C6DAEC"/>
                </a:solidFill>
              </a:rPr>
              <a:t>subdependencias</a:t>
            </a:r>
            <a:r>
              <a:rPr lang="es-MX" sz="2000">
                <a:solidFill>
                  <a:srgbClr val="C6DAEC"/>
                </a:solidFill>
              </a:rPr>
              <a:t> con sus respectivas versiones al momento de haber hecho un </a:t>
            </a:r>
            <a:r>
              <a:rPr lang="es-MX" sz="2000" err="1">
                <a:solidFill>
                  <a:srgbClr val="C6DAEC"/>
                </a:solidFill>
              </a:rPr>
              <a:t>npm</a:t>
            </a:r>
            <a:r>
              <a:rPr lang="es-MX" sz="2000">
                <a:solidFill>
                  <a:srgbClr val="C6DAEC"/>
                </a:solidFill>
              </a:rPr>
              <a:t> </a:t>
            </a:r>
            <a:r>
              <a:rPr lang="es-MX" sz="2000" err="1">
                <a:solidFill>
                  <a:srgbClr val="C6DAEC"/>
                </a:solidFill>
              </a:rPr>
              <a:t>install</a:t>
            </a:r>
            <a:r>
              <a:rPr lang="es-MX" sz="2000">
                <a:solidFill>
                  <a:srgbClr val="C6DAEC"/>
                </a:solidFill>
              </a:rPr>
              <a:t> del proyecto.</a:t>
            </a:r>
            <a:endParaRPr sz="2000" b="0" i="0" u="none" strike="noStrike" cap="none">
              <a:solidFill>
                <a:srgbClr val="C6DAEC"/>
              </a:solidFill>
              <a:latin typeface="Arial"/>
              <a:ea typeface="Arial"/>
              <a:cs typeface="Arial"/>
            </a:endParaRPr>
          </a:p>
          <a:p>
            <a:pPr algn="ctr">
              <a:lnSpc>
                <a:spcPct val="115000"/>
              </a:lnSpc>
              <a:buClr>
                <a:srgbClr val="FFFFFF"/>
              </a:buClr>
              <a:buSzPts val="1800"/>
            </a:pPr>
            <a:endParaRPr lang="es-ES" sz="1800">
              <a:solidFill>
                <a:srgbClr val="FFFFFF"/>
              </a:solidFill>
              <a:latin typeface="Helvetica Neue Light"/>
            </a:endParaRPr>
          </a:p>
        </p:txBody>
      </p:sp>
      <p:grpSp>
        <p:nvGrpSpPr>
          <p:cNvPr id="608" name="Google Shape;608;p94"/>
          <p:cNvGrpSpPr/>
          <p:nvPr/>
        </p:nvGrpSpPr>
        <p:grpSpPr>
          <a:xfrm>
            <a:off x="7728598" y="604006"/>
            <a:ext cx="303834" cy="303834"/>
            <a:chOff x="2594325" y="1627175"/>
            <a:chExt cx="440850" cy="440850"/>
          </a:xfrm>
        </p:grpSpPr>
        <p:sp>
          <p:nvSpPr>
            <p:cNvPr id="609" name="Google Shape;609;p94"/>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94"/>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94"/>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2654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4162B"/>
        </a:solidFill>
        <a:effectLst/>
      </p:bgPr>
    </p:bg>
    <p:spTree>
      <p:nvGrpSpPr>
        <p:cNvPr id="1" name="Shape 764"/>
        <p:cNvGrpSpPr/>
        <p:nvPr/>
      </p:nvGrpSpPr>
      <p:grpSpPr>
        <a:xfrm>
          <a:off x="0" y="0"/>
          <a:ext cx="0" cy="0"/>
          <a:chOff x="0" y="0"/>
          <a:chExt cx="0" cy="0"/>
        </a:xfrm>
      </p:grpSpPr>
      <p:pic>
        <p:nvPicPr>
          <p:cNvPr id="765" name="Google Shape;765;p21"/>
          <p:cNvPicPr preferRelativeResize="0"/>
          <p:nvPr/>
        </p:nvPicPr>
        <p:blipFill rotWithShape="1">
          <a:blip r:embed="rId3">
            <a:alphaModFix amt="43000"/>
          </a:blip>
          <a:srcRect/>
          <a:stretch/>
        </p:blipFill>
        <p:spPr>
          <a:xfrm>
            <a:off x="0" y="0"/>
            <a:ext cx="9144000" cy="5143489"/>
          </a:xfrm>
          <a:prstGeom prst="rect">
            <a:avLst/>
          </a:prstGeom>
          <a:noFill/>
          <a:ln>
            <a:noFill/>
          </a:ln>
        </p:spPr>
      </p:pic>
      <p:pic>
        <p:nvPicPr>
          <p:cNvPr id="766" name="Google Shape;766;p21"/>
          <p:cNvPicPr preferRelativeResize="0"/>
          <p:nvPr/>
        </p:nvPicPr>
        <p:blipFill rotWithShape="1">
          <a:blip r:embed="rId4">
            <a:alphaModFix/>
          </a:blip>
          <a:srcRect l="-150160" t="74730" r="150160" b="-74730"/>
          <a:stretch/>
        </p:blipFill>
        <p:spPr>
          <a:xfrm>
            <a:off x="3753986" y="1771648"/>
            <a:ext cx="1905000" cy="1904998"/>
          </a:xfrm>
          <a:prstGeom prst="rect">
            <a:avLst/>
          </a:prstGeom>
          <a:noFill/>
          <a:ln>
            <a:noFill/>
          </a:ln>
        </p:spPr>
      </p:pic>
      <p:pic>
        <p:nvPicPr>
          <p:cNvPr id="767" name="Google Shape;767;p21"/>
          <p:cNvPicPr preferRelativeResize="0"/>
          <p:nvPr/>
        </p:nvPicPr>
        <p:blipFill rotWithShape="1">
          <a:blip r:embed="rId5">
            <a:alphaModFix/>
          </a:blip>
          <a:srcRect l="5472" t="-15867" r="4790" b="-8094"/>
          <a:stretch/>
        </p:blipFill>
        <p:spPr>
          <a:xfrm>
            <a:off x="2728931" y="2021681"/>
            <a:ext cx="3500437" cy="1100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b82f8c8223_0_39"/>
          <p:cNvSpPr txBox="1">
            <a:spLocks noGrp="1"/>
          </p:cNvSpPr>
          <p:nvPr>
            <p:ph type="title" idx="4294967295"/>
          </p:nvPr>
        </p:nvSpPr>
        <p:spPr>
          <a:xfrm>
            <a:off x="1947445" y="765782"/>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a:t>Contenido</a:t>
            </a:r>
            <a:endParaRPr/>
          </a:p>
        </p:txBody>
      </p:sp>
      <p:sp>
        <p:nvSpPr>
          <p:cNvPr id="439" name="Google Shape;439;gb82f8c8223_0_3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4</a:t>
            </a:fld>
            <a:endParaRPr sz="1200" b="0" i="0" u="none" strike="noStrike" cap="none">
              <a:solidFill>
                <a:srgbClr val="19BBD5"/>
              </a:solidFill>
              <a:latin typeface="Nixie One"/>
              <a:ea typeface="Nixie One"/>
              <a:cs typeface="Nixie One"/>
              <a:sym typeface="Nixie One"/>
            </a:endParaRPr>
          </a:p>
        </p:txBody>
      </p:sp>
      <p:sp>
        <p:nvSpPr>
          <p:cNvPr id="440" name="Google Shape;440;gb82f8c8223_0_39"/>
          <p:cNvSpPr txBox="1"/>
          <p:nvPr/>
        </p:nvSpPr>
        <p:spPr>
          <a:xfrm>
            <a:off x="1201200" y="1675189"/>
            <a:ext cx="6107072" cy="3289286"/>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600"/>
              </a:spcBef>
              <a:spcAft>
                <a:spcPts val="0"/>
              </a:spcAft>
              <a:buClr>
                <a:srgbClr val="19BBD5"/>
              </a:buClr>
              <a:buSzPts val="1400"/>
              <a:buFont typeface="Arial"/>
              <a:buChar char="•"/>
            </a:pPr>
            <a:r>
              <a:rPr lang="es-MX" sz="2400" b="0" i="0" u="none" strike="noStrike" cap="none" dirty="0">
                <a:solidFill>
                  <a:srgbClr val="C6DAEC"/>
                </a:solidFill>
                <a:latin typeface="Arial"/>
                <a:ea typeface="Arial"/>
                <a:cs typeface="Arial"/>
                <a:sym typeface="Arial"/>
              </a:rPr>
              <a:t>Diferencias entre </a:t>
            </a:r>
            <a:r>
              <a:rPr lang="es-MX" sz="2400" b="0" i="0" u="none" strike="noStrike" cap="none" dirty="0" err="1">
                <a:solidFill>
                  <a:srgbClr val="C6DAEC"/>
                </a:solidFill>
                <a:latin typeface="Arial"/>
                <a:ea typeface="Arial"/>
                <a:cs typeface="Arial"/>
                <a:sym typeface="Arial"/>
              </a:rPr>
              <a:t>Frontend</a:t>
            </a:r>
            <a:r>
              <a:rPr lang="es-MX" sz="2400" b="0" i="0" u="none" strike="noStrike" cap="none" dirty="0">
                <a:solidFill>
                  <a:srgbClr val="C6DAEC"/>
                </a:solidFill>
                <a:latin typeface="Arial"/>
                <a:ea typeface="Arial"/>
                <a:cs typeface="Arial"/>
                <a:sym typeface="Arial"/>
              </a:rPr>
              <a:t> y </a:t>
            </a:r>
            <a:r>
              <a:rPr lang="es-MX" sz="2400" b="0" i="0" u="none" strike="noStrike" cap="none" dirty="0" err="1">
                <a:solidFill>
                  <a:srgbClr val="C6DAEC"/>
                </a:solidFill>
                <a:latin typeface="Arial"/>
                <a:ea typeface="Arial"/>
                <a:cs typeface="Arial"/>
                <a:sym typeface="Arial"/>
              </a:rPr>
              <a:t>Backend</a:t>
            </a:r>
            <a:r>
              <a:rPr lang="es-MX" sz="2400" b="0" i="0" u="none" strike="noStrike" cap="none" dirty="0">
                <a:solidFill>
                  <a:srgbClr val="C6DAEC"/>
                </a:solidFill>
                <a:latin typeface="Arial"/>
                <a:ea typeface="Arial"/>
                <a:cs typeface="Arial"/>
                <a:sym typeface="Arial"/>
              </a:rPr>
              <a:t>.</a:t>
            </a:r>
            <a:endParaRPr dirty="0"/>
          </a:p>
          <a:p>
            <a:pPr marL="342900" indent="-342900">
              <a:spcBef>
                <a:spcPts val="600"/>
              </a:spcBef>
              <a:buClr>
                <a:srgbClr val="19BBD5"/>
              </a:buClr>
              <a:buSzPts val="1400"/>
              <a:buFont typeface="Arial"/>
              <a:buChar char="•"/>
            </a:pPr>
            <a:r>
              <a:rPr lang="es-MX" sz="2400" b="0" i="0" u="none" strike="noStrike" cap="none" dirty="0" err="1">
                <a:solidFill>
                  <a:srgbClr val="C6DAEC"/>
                </a:solidFill>
                <a:latin typeface="Arial"/>
                <a:ea typeface="Arial"/>
                <a:cs typeface="Arial"/>
                <a:sym typeface="Arial"/>
              </a:rPr>
              <a:t>Ecmascript</a:t>
            </a:r>
            <a:r>
              <a:rPr lang="es-MX" sz="2400" b="0" i="0" u="none" strike="noStrike" cap="none" dirty="0">
                <a:solidFill>
                  <a:srgbClr val="C6DAEC"/>
                </a:solidFill>
                <a:latin typeface="Arial"/>
                <a:ea typeface="Arial"/>
                <a:cs typeface="Arial"/>
                <a:sym typeface="Arial"/>
              </a:rPr>
              <a:t> 6</a:t>
            </a:r>
            <a:r>
              <a:rPr lang="es-MX" sz="2400" dirty="0">
                <a:solidFill>
                  <a:srgbClr val="C6DAEC"/>
                </a:solidFill>
              </a:rPr>
              <a:t> </a:t>
            </a:r>
            <a:endParaRPr dirty="0"/>
          </a:p>
          <a:p>
            <a:pPr marL="342900" marR="0" lvl="0" indent="-342900" algn="l" rtl="0">
              <a:lnSpc>
                <a:spcPct val="100000"/>
              </a:lnSpc>
              <a:spcBef>
                <a:spcPts val="600"/>
              </a:spcBef>
              <a:spcAft>
                <a:spcPts val="0"/>
              </a:spcAft>
              <a:buClr>
                <a:srgbClr val="19BBD5"/>
              </a:buClr>
              <a:buSzPts val="1400"/>
              <a:buFont typeface="Arial"/>
              <a:buChar char="•"/>
            </a:pPr>
            <a:r>
              <a:rPr lang="es-MX" sz="2400" b="0" i="0" u="none" strike="noStrike" cap="none" dirty="0">
                <a:solidFill>
                  <a:srgbClr val="C6DAEC"/>
                </a:solidFill>
                <a:latin typeface="Arial"/>
                <a:ea typeface="Arial"/>
                <a:cs typeface="Arial"/>
                <a:sym typeface="Arial"/>
              </a:rPr>
              <a:t>Funciones</a:t>
            </a:r>
            <a:endParaRPr dirty="0"/>
          </a:p>
          <a:p>
            <a:pPr marL="342900" marR="0" lvl="0" indent="-342900" algn="l" rtl="0">
              <a:lnSpc>
                <a:spcPct val="100000"/>
              </a:lnSpc>
              <a:spcBef>
                <a:spcPts val="600"/>
              </a:spcBef>
              <a:spcAft>
                <a:spcPts val="0"/>
              </a:spcAft>
              <a:buClr>
                <a:srgbClr val="19BBD5"/>
              </a:buClr>
              <a:buSzPts val="1400"/>
              <a:buFont typeface="Arial"/>
              <a:buChar char="•"/>
            </a:pPr>
            <a:r>
              <a:rPr lang="es-MX" sz="2400" dirty="0">
                <a:solidFill>
                  <a:srgbClr val="C6DAEC"/>
                </a:solidFill>
              </a:rPr>
              <a:t>Clases</a:t>
            </a:r>
          </a:p>
          <a:p>
            <a:pPr marL="342900" marR="0" lvl="0" indent="-342900" algn="l">
              <a:lnSpc>
                <a:spcPct val="100000"/>
              </a:lnSpc>
              <a:spcBef>
                <a:spcPts val="600"/>
              </a:spcBef>
              <a:spcAft>
                <a:spcPts val="0"/>
              </a:spcAft>
              <a:buClr>
                <a:srgbClr val="19BBD5"/>
              </a:buClr>
              <a:buSzPts val="1400"/>
              <a:buFont typeface="Arial"/>
              <a:buChar char="•"/>
            </a:pPr>
            <a:r>
              <a:rPr lang="es-MX" sz="2400" dirty="0">
                <a:solidFill>
                  <a:srgbClr val="C6DAEC"/>
                </a:solidFill>
              </a:rPr>
              <a:t>Promesas</a:t>
            </a:r>
            <a:endParaRPr lang="es-MX" sz="2400" b="0" i="0" u="none" strike="noStrike" cap="none" dirty="0">
              <a:solidFill>
                <a:srgbClr val="C6DAEC"/>
              </a:solidFill>
              <a:latin typeface="Arial"/>
              <a:ea typeface="Arial"/>
              <a:cs typeface="Arial"/>
            </a:endParaRPr>
          </a:p>
          <a:p>
            <a:pPr marL="342900" indent="-342900">
              <a:spcBef>
                <a:spcPts val="600"/>
              </a:spcBef>
              <a:buClr>
                <a:srgbClr val="19BBD5"/>
              </a:buClr>
              <a:buSzPts val="1400"/>
              <a:buChar char="•"/>
            </a:pPr>
            <a:r>
              <a:rPr lang="es-MX" sz="2400" dirty="0">
                <a:solidFill>
                  <a:srgbClr val="C6DAEC"/>
                </a:solidFill>
              </a:rPr>
              <a:t>Introducción a </a:t>
            </a:r>
            <a:r>
              <a:rPr lang="es-MX" sz="2400" dirty="0" err="1">
                <a:solidFill>
                  <a:srgbClr val="C6DAEC"/>
                </a:solidFill>
              </a:rPr>
              <a:t>NodeJS</a:t>
            </a:r>
            <a:r>
              <a:rPr lang="es-MX" sz="2400" dirty="0">
                <a:solidFill>
                  <a:srgbClr val="C6DAEC"/>
                </a:solidFill>
              </a:rPr>
              <a:t> y NPM</a:t>
            </a:r>
          </a:p>
          <a:p>
            <a:pPr>
              <a:spcBef>
                <a:spcPts val="600"/>
              </a:spcBef>
              <a:buClr>
                <a:srgbClr val="19BBD5"/>
              </a:buClr>
              <a:buSzPts val="1400"/>
            </a:pPr>
            <a:endParaRPr lang="es-ES" sz="2400">
              <a:solidFill>
                <a:srgbClr val="C6DAEC"/>
              </a:solidFill>
            </a:endParaRPr>
          </a:p>
        </p:txBody>
      </p:sp>
      <p:pic>
        <p:nvPicPr>
          <p:cNvPr id="441" name="Google Shape;441;gb82f8c8223_0_39"/>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
          <p:cNvSpPr txBox="1">
            <a:spLocks noGrp="1"/>
          </p:cNvSpPr>
          <p:nvPr>
            <p:ph type="title"/>
          </p:nvPr>
        </p:nvSpPr>
        <p:spPr>
          <a:xfrm>
            <a:off x="1732700" y="973600"/>
            <a:ext cx="57921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s-MX"/>
              <a:t>Concepto</a:t>
            </a:r>
            <a:endParaRPr/>
          </a:p>
        </p:txBody>
      </p:sp>
      <p:sp>
        <p:nvSpPr>
          <p:cNvPr id="447" name="Google Shape;447;p10"/>
          <p:cNvSpPr txBox="1"/>
          <p:nvPr/>
        </p:nvSpPr>
        <p:spPr>
          <a:xfrm>
            <a:off x="1649573" y="2194798"/>
            <a:ext cx="5691826" cy="2259438"/>
          </a:xfrm>
          <a:prstGeom prst="rect">
            <a:avLst/>
          </a:prstGeom>
          <a:noFill/>
          <a:ln>
            <a:noFill/>
          </a:ln>
        </p:spPr>
        <p:txBody>
          <a:bodyPr spcFirstLastPara="1" wrap="square" lIns="91425" tIns="91425" rIns="91425" bIns="91425" anchor="t" anchorCtr="0">
            <a:noAutofit/>
          </a:bodyPr>
          <a:lstStyle/>
          <a:p>
            <a:pPr>
              <a:spcBef>
                <a:spcPts val="600"/>
              </a:spcBef>
            </a:pPr>
            <a:r>
              <a:rPr lang="es-MX" sz="2400" b="0" i="0" u="none" strike="noStrike" cap="none">
                <a:solidFill>
                  <a:srgbClr val="C6DAEC"/>
                </a:solidFill>
                <a:latin typeface="Arial"/>
                <a:ea typeface="Arial"/>
                <a:cs typeface="Arial"/>
                <a:sym typeface="Arial"/>
              </a:rPr>
              <a:t>El </a:t>
            </a:r>
            <a:r>
              <a:rPr lang="es-MX" sz="2400" b="1" i="0" u="none" strike="noStrike" cap="none">
                <a:solidFill>
                  <a:srgbClr val="00E1C6"/>
                </a:solidFill>
                <a:latin typeface="Arial"/>
                <a:ea typeface="Arial"/>
                <a:cs typeface="Arial"/>
                <a:sym typeface="Arial"/>
              </a:rPr>
              <a:t>Back </a:t>
            </a:r>
            <a:r>
              <a:rPr lang="es-MX" sz="2400" b="1" i="0" u="none" strike="noStrike" cap="none" err="1">
                <a:solidFill>
                  <a:srgbClr val="00E1C6"/>
                </a:solidFill>
                <a:latin typeface="Arial"/>
                <a:ea typeface="Arial"/>
                <a:cs typeface="Arial"/>
                <a:sym typeface="Arial"/>
              </a:rPr>
              <a:t>end</a:t>
            </a:r>
            <a:r>
              <a:rPr lang="es-MX" sz="2400" b="1" i="0" u="none" strike="noStrike" cap="none">
                <a:solidFill>
                  <a:srgbClr val="00E1C6"/>
                </a:solidFill>
                <a:latin typeface="Arial"/>
                <a:ea typeface="Arial"/>
                <a:cs typeface="Arial"/>
                <a:sym typeface="Arial"/>
              </a:rPr>
              <a:t> </a:t>
            </a:r>
            <a:r>
              <a:rPr lang="es-MX" sz="2400" b="0" i="0" u="none" strike="noStrike" cap="none">
                <a:solidFill>
                  <a:srgbClr val="C6DAEC"/>
                </a:solidFill>
                <a:latin typeface="Arial"/>
                <a:ea typeface="Arial"/>
                <a:cs typeface="Arial"/>
                <a:sym typeface="Arial"/>
              </a:rPr>
              <a:t>y el </a:t>
            </a:r>
            <a:r>
              <a:rPr lang="es-MX" sz="2400" b="1" i="0" u="none" strike="noStrike" cap="none">
                <a:solidFill>
                  <a:srgbClr val="00E1C6"/>
                </a:solidFill>
                <a:latin typeface="Arial"/>
                <a:ea typeface="Arial"/>
                <a:cs typeface="Arial"/>
                <a:sym typeface="Arial"/>
              </a:rPr>
              <a:t>Front </a:t>
            </a:r>
            <a:r>
              <a:rPr lang="es-MX" sz="2400" b="1" i="0" u="none" strike="noStrike" cap="none" err="1">
                <a:solidFill>
                  <a:srgbClr val="00E1C6"/>
                </a:solidFill>
                <a:latin typeface="Arial"/>
                <a:ea typeface="Arial"/>
                <a:cs typeface="Arial"/>
                <a:sym typeface="Arial"/>
              </a:rPr>
              <a:t>end</a:t>
            </a:r>
            <a:r>
              <a:rPr lang="es-MX" sz="2400" b="1" i="0" u="none" strike="noStrike" cap="none">
                <a:solidFill>
                  <a:srgbClr val="00E1C6"/>
                </a:solidFill>
                <a:latin typeface="Arial"/>
                <a:ea typeface="Arial"/>
                <a:cs typeface="Arial"/>
                <a:sym typeface="Arial"/>
              </a:rPr>
              <a:t> </a:t>
            </a:r>
            <a:r>
              <a:rPr lang="es-MX" sz="2400" b="0" i="0" u="none" strike="noStrike" cap="none">
                <a:solidFill>
                  <a:srgbClr val="C6DAEC"/>
                </a:solidFill>
                <a:latin typeface="Arial"/>
                <a:ea typeface="Arial"/>
                <a:cs typeface="Arial"/>
                <a:sym typeface="Arial"/>
              </a:rPr>
              <a:t>son dos </a:t>
            </a:r>
            <a:r>
              <a:rPr lang="es-MX" sz="2400">
                <a:solidFill>
                  <a:srgbClr val="C6DAEC"/>
                </a:solidFill>
              </a:rPr>
              <a:t>elementos fundamentales</a:t>
            </a:r>
            <a:r>
              <a:rPr lang="es-MX" sz="2400" b="0" i="0" u="none" strike="noStrike" cap="none">
                <a:solidFill>
                  <a:srgbClr val="C6DAEC"/>
                </a:solidFill>
                <a:latin typeface="Arial"/>
                <a:ea typeface="Arial"/>
                <a:cs typeface="Arial"/>
                <a:sym typeface="Arial"/>
              </a:rPr>
              <a:t> de la </a:t>
            </a:r>
            <a:r>
              <a:rPr lang="es-MX" sz="2400">
                <a:solidFill>
                  <a:srgbClr val="C6DAEC"/>
                </a:solidFill>
              </a:rPr>
              <a:t>arquitectura de</a:t>
            </a:r>
            <a:r>
              <a:rPr lang="es-MX" sz="2400" b="0" i="0" u="none" strike="noStrike" cap="none">
                <a:solidFill>
                  <a:srgbClr val="C6DAEC"/>
                </a:solidFill>
                <a:latin typeface="Arial"/>
                <a:ea typeface="Arial"/>
                <a:cs typeface="Arial"/>
                <a:sym typeface="Arial"/>
              </a:rPr>
              <a:t> una aplicación web. Al </a:t>
            </a:r>
            <a:r>
              <a:rPr lang="es-MX" sz="2400">
                <a:solidFill>
                  <a:srgbClr val="C6DAEC"/>
                </a:solidFill>
              </a:rPr>
              <a:t>Front-</a:t>
            </a:r>
            <a:r>
              <a:rPr lang="es-MX" sz="2400" err="1">
                <a:solidFill>
                  <a:srgbClr val="C6DAEC"/>
                </a:solidFill>
              </a:rPr>
              <a:t>end</a:t>
            </a:r>
            <a:r>
              <a:rPr lang="es-MX" sz="2400" b="0" i="0" u="none" strike="noStrike" cap="none">
                <a:solidFill>
                  <a:srgbClr val="C6DAEC"/>
                </a:solidFill>
                <a:latin typeface="Arial"/>
                <a:ea typeface="Arial"/>
                <a:cs typeface="Arial"/>
                <a:sym typeface="Arial"/>
              </a:rPr>
              <a:t> se lo conoce como el cliente y </a:t>
            </a:r>
            <a:r>
              <a:rPr lang="es-MX" sz="2400">
                <a:solidFill>
                  <a:srgbClr val="C6DAEC"/>
                </a:solidFill>
              </a:rPr>
              <a:t>al Back-</a:t>
            </a:r>
            <a:r>
              <a:rPr lang="es-MX" sz="2400" err="1">
                <a:solidFill>
                  <a:srgbClr val="C6DAEC"/>
                </a:solidFill>
              </a:rPr>
              <a:t>end</a:t>
            </a:r>
            <a:r>
              <a:rPr lang="es-MX" sz="2400" b="0" i="0" u="none" strike="noStrike" cap="none">
                <a:solidFill>
                  <a:srgbClr val="C6DAEC"/>
                </a:solidFill>
                <a:latin typeface="Arial"/>
                <a:ea typeface="Arial"/>
                <a:cs typeface="Arial"/>
                <a:sym typeface="Arial"/>
              </a:rPr>
              <a:t> como el servidor</a:t>
            </a:r>
            <a:r>
              <a:rPr lang="es-MX" sz="2400">
                <a:solidFill>
                  <a:srgbClr val="C6DAEC"/>
                </a:solidFill>
              </a:rPr>
              <a:t>.</a:t>
            </a:r>
            <a:endParaRPr sz="2400" b="0" i="0" u="none" strike="noStrike" cap="none">
              <a:solidFill>
                <a:srgbClr val="C6DAEC"/>
              </a:solidFill>
              <a:latin typeface="Arial"/>
              <a:ea typeface="Arial"/>
              <a:cs typeface="Arial"/>
              <a:sym typeface="Arial"/>
            </a:endParaRPr>
          </a:p>
          <a:p>
            <a:pPr marL="0" marR="0" lvl="0" indent="0" algn="l" rtl="0">
              <a:spcBef>
                <a:spcPts val="600"/>
              </a:spcBef>
              <a:spcAft>
                <a:spcPts val="0"/>
              </a:spcAft>
              <a:buClr>
                <a:schemeClr val="dk1"/>
              </a:buClr>
              <a:buSzPts val="1100"/>
              <a:buFont typeface="Arial"/>
              <a:buNone/>
            </a:pPr>
            <a:endParaRPr sz="1100" b="0" i="0" u="none" strike="noStrike" cap="none">
              <a:solidFill>
                <a:srgbClr val="C6DAEC"/>
              </a:solidFill>
              <a:latin typeface="Arial"/>
              <a:ea typeface="Arial"/>
              <a:cs typeface="Arial"/>
              <a:sym typeface="Arial"/>
            </a:endParaRPr>
          </a:p>
          <a:p>
            <a:pPr marL="0" marR="0" lvl="0" indent="0" algn="l" rtl="0">
              <a:spcBef>
                <a:spcPts val="600"/>
              </a:spcBef>
              <a:spcAft>
                <a:spcPts val="0"/>
              </a:spcAft>
              <a:buClr>
                <a:schemeClr val="dk1"/>
              </a:buClr>
              <a:buSzPts val="1100"/>
              <a:buFont typeface="Arial"/>
              <a:buNone/>
            </a:pPr>
            <a:endParaRPr sz="1100" b="0" i="0" u="none" strike="noStrike" cap="none">
              <a:solidFill>
                <a:srgbClr val="C6DAEC"/>
              </a:solidFill>
              <a:latin typeface="Arial"/>
              <a:ea typeface="Arial"/>
              <a:cs typeface="Arial"/>
              <a:sym typeface="Arial"/>
            </a:endParaRPr>
          </a:p>
        </p:txBody>
      </p:sp>
      <p:sp>
        <p:nvSpPr>
          <p:cNvPr id="448" name="Google Shape;448;p1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BBD5"/>
              </a:buClr>
              <a:buSzPts val="1200"/>
              <a:buFont typeface="Nixie One"/>
              <a:buNone/>
            </a:pPr>
            <a:fld id="{00000000-1234-1234-1234-123412341234}" type="slidenum">
              <a:rPr lang="es-MX"/>
              <a:t>5</a:t>
            </a:fld>
            <a:endParaRPr/>
          </a:p>
        </p:txBody>
      </p:sp>
      <p:pic>
        <p:nvPicPr>
          <p:cNvPr id="449" name="Google Shape;449;p10"/>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
          <p:cNvSpPr txBox="1">
            <a:spLocks noGrp="1"/>
          </p:cNvSpPr>
          <p:nvPr>
            <p:ph type="ctrTitle"/>
          </p:nvPr>
        </p:nvSpPr>
        <p:spPr>
          <a:xfrm>
            <a:off x="2597727" y="5759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¿Que es frontend?</a:t>
            </a:r>
            <a:br>
              <a:rPr lang="es-MX"/>
            </a:br>
            <a:endParaRPr/>
          </a:p>
        </p:txBody>
      </p:sp>
      <p:sp>
        <p:nvSpPr>
          <p:cNvPr id="455" name="Google Shape;455;p4"/>
          <p:cNvSpPr txBox="1">
            <a:spLocks noGrp="1"/>
          </p:cNvSpPr>
          <p:nvPr>
            <p:ph type="subTitle" idx="1"/>
          </p:nvPr>
        </p:nvSpPr>
        <p:spPr>
          <a:xfrm>
            <a:off x="2470268" y="1614734"/>
            <a:ext cx="6539346" cy="2921706"/>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SzPts val="1400"/>
              <a:buFont typeface="Arial"/>
              <a:buChar char="•"/>
            </a:pPr>
            <a:r>
              <a:rPr lang="es-MX" sz="2000"/>
              <a:t>Es la parte de una aplicación que interactúa con los usuarios</a:t>
            </a:r>
            <a:endParaRPr sz="2000"/>
          </a:p>
          <a:p>
            <a:pPr marL="342900" lvl="0" indent="-342900" algn="l" rtl="0">
              <a:lnSpc>
                <a:spcPct val="100000"/>
              </a:lnSpc>
              <a:spcBef>
                <a:spcPts val="0"/>
              </a:spcBef>
              <a:spcAft>
                <a:spcPts val="0"/>
              </a:spcAft>
              <a:buSzPts val="1400"/>
              <a:buFont typeface="Arial"/>
              <a:buChar char="•"/>
            </a:pPr>
            <a:r>
              <a:rPr lang="es-MX" sz="2000"/>
              <a:t>Conocida como “el lado del cliente”. </a:t>
            </a:r>
            <a:endParaRPr/>
          </a:p>
          <a:p>
            <a:pPr marL="342900" lvl="0" indent="-342900" algn="l" rtl="0">
              <a:lnSpc>
                <a:spcPct val="100000"/>
              </a:lnSpc>
              <a:spcBef>
                <a:spcPts val="0"/>
              </a:spcBef>
              <a:spcAft>
                <a:spcPts val="0"/>
              </a:spcAft>
              <a:buSzPts val="1400"/>
              <a:buFont typeface="Arial"/>
              <a:buChar char="•"/>
            </a:pPr>
            <a:r>
              <a:rPr lang="es-MX" sz="2000"/>
              <a:t>Todo lo que vemos en la pantalla cuando accedemos a un sitio web o aplicación: tipos de letra, colores, efectos del mouse, teclado, movimientos, desplazamientos, efectos visuales y otros elementos que permiten navegar dentro de una página web.</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56" name="Google Shape;456;p4"/>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457" name="Google Shape;457;p4"/>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1"/>
          <p:cNvSpPr txBox="1">
            <a:spLocks noGrp="1"/>
          </p:cNvSpPr>
          <p:nvPr>
            <p:ph type="ctrTitle"/>
          </p:nvPr>
        </p:nvSpPr>
        <p:spPr>
          <a:xfrm>
            <a:off x="2597727" y="575950"/>
            <a:ext cx="5638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MX"/>
              <a:t>¿Que es Backend?</a:t>
            </a:r>
            <a:br>
              <a:rPr lang="es-MX"/>
            </a:br>
            <a:endParaRPr/>
          </a:p>
        </p:txBody>
      </p:sp>
      <p:sp>
        <p:nvSpPr>
          <p:cNvPr id="463" name="Google Shape;463;p11"/>
          <p:cNvSpPr txBox="1">
            <a:spLocks noGrp="1"/>
          </p:cNvSpPr>
          <p:nvPr>
            <p:ph type="subTitle" idx="1"/>
          </p:nvPr>
        </p:nvSpPr>
        <p:spPr>
          <a:xfrm>
            <a:off x="2479965" y="1795767"/>
            <a:ext cx="6151418" cy="2921706"/>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SzPts val="1400"/>
              <a:buFont typeface="Arial"/>
              <a:buChar char="•"/>
            </a:pPr>
            <a:r>
              <a:rPr lang="es-MX" sz="2000"/>
              <a:t>Aplicaciones que viven en el servidor </a:t>
            </a:r>
            <a:endParaRPr/>
          </a:p>
          <a:p>
            <a:pPr marL="342900" lvl="0" indent="-342900" algn="l" rtl="0">
              <a:lnSpc>
                <a:spcPct val="100000"/>
              </a:lnSpc>
              <a:spcBef>
                <a:spcPts val="0"/>
              </a:spcBef>
              <a:spcAft>
                <a:spcPts val="0"/>
              </a:spcAft>
              <a:buSzPts val="1400"/>
              <a:buFont typeface="Arial"/>
              <a:buChar char="•"/>
            </a:pPr>
            <a:r>
              <a:rPr lang="es-MX" sz="2000"/>
              <a:t>A menudo se le denomina “el lado del servidor”.</a:t>
            </a:r>
            <a:endParaRPr/>
          </a:p>
          <a:p>
            <a:pPr marL="342900" lvl="0" indent="-342900" algn="l" rtl="0">
              <a:lnSpc>
                <a:spcPct val="100000"/>
              </a:lnSpc>
              <a:spcBef>
                <a:spcPts val="0"/>
              </a:spcBef>
              <a:spcAft>
                <a:spcPts val="0"/>
              </a:spcAft>
              <a:buSzPts val="1400"/>
              <a:buFont typeface="Arial"/>
              <a:buChar char="•"/>
            </a:pPr>
            <a:r>
              <a:rPr lang="es-MX" sz="2000"/>
              <a:t>Consiste en un servidor, una aplicación y una base de datos.</a:t>
            </a:r>
            <a:endParaRPr/>
          </a:p>
          <a:p>
            <a:pPr marL="342900" lvl="0" indent="-342900" algn="l" rtl="0">
              <a:lnSpc>
                <a:spcPct val="100000"/>
              </a:lnSpc>
              <a:spcBef>
                <a:spcPts val="0"/>
              </a:spcBef>
              <a:spcAft>
                <a:spcPts val="0"/>
              </a:spcAft>
              <a:buSzPts val="1400"/>
              <a:buFont typeface="Arial"/>
              <a:buChar char="•"/>
            </a:pPr>
            <a:r>
              <a:rPr lang="es-MX" sz="2000"/>
              <a:t>Se toman los datos, se procesa la información y se envía al usuario</a:t>
            </a:r>
            <a:endParaRPr sz="20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64" name="Google Shape;464;p11"/>
          <p:cNvSpPr txBox="1"/>
          <p:nvPr/>
        </p:nvSpPr>
        <p:spPr>
          <a:xfrm>
            <a:off x="361084" y="173575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b="1" i="0" u="none" strike="noStrike" cap="none">
              <a:solidFill>
                <a:srgbClr val="FFFFFF"/>
              </a:solidFill>
              <a:latin typeface="Arial"/>
              <a:ea typeface="Arial"/>
              <a:cs typeface="Arial"/>
              <a:sym typeface="Arial"/>
            </a:endParaRPr>
          </a:p>
        </p:txBody>
      </p:sp>
      <p:pic>
        <p:nvPicPr>
          <p:cNvPr id="465" name="Google Shape;465;p11"/>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9BBD5"/>
              </a:buClr>
              <a:buSzPts val="1200"/>
              <a:buFont typeface="Nixie One"/>
              <a:buNone/>
            </a:pPr>
            <a:fld id="{00000000-1234-1234-1234-123412341234}" type="slidenum">
              <a:rPr lang="es-MX" sz="1200" b="0" i="0" u="none" strike="noStrike" cap="none">
                <a:solidFill>
                  <a:srgbClr val="19BBD5"/>
                </a:solidFill>
                <a:latin typeface="Nixie One"/>
                <a:ea typeface="Nixie One"/>
                <a:cs typeface="Nixie One"/>
                <a:sym typeface="Nixie One"/>
              </a:rPr>
              <a:t>8</a:t>
            </a:fld>
            <a:endParaRPr sz="1200" b="0" i="0" u="none" strike="noStrike" cap="none">
              <a:solidFill>
                <a:srgbClr val="19BBD5"/>
              </a:solidFill>
              <a:latin typeface="Nixie One"/>
              <a:ea typeface="Nixie One"/>
              <a:cs typeface="Nixie One"/>
              <a:sym typeface="Nixie One"/>
            </a:endParaRPr>
          </a:p>
        </p:txBody>
      </p:sp>
      <p:pic>
        <p:nvPicPr>
          <p:cNvPr id="471" name="Google Shape;471;p12"/>
          <p:cNvPicPr preferRelativeResize="0"/>
          <p:nvPr/>
        </p:nvPicPr>
        <p:blipFill rotWithShape="1">
          <a:blip r:embed="rId3">
            <a:alphaModFix/>
          </a:blip>
          <a:srcRect l="5472" t="-15867" r="4790" b="-8094"/>
          <a:stretch/>
        </p:blipFill>
        <p:spPr>
          <a:xfrm>
            <a:off x="7424525" y="4536440"/>
            <a:ext cx="1585089" cy="498169"/>
          </a:xfrm>
          <a:prstGeom prst="rect">
            <a:avLst/>
          </a:prstGeom>
          <a:noFill/>
          <a:ln>
            <a:noFill/>
          </a:ln>
        </p:spPr>
      </p:pic>
      <p:pic>
        <p:nvPicPr>
          <p:cNvPr id="472" name="Google Shape;472;p12"/>
          <p:cNvPicPr preferRelativeResize="0"/>
          <p:nvPr/>
        </p:nvPicPr>
        <p:blipFill rotWithShape="1">
          <a:blip r:embed="rId4">
            <a:alphaModFix/>
          </a:blip>
          <a:srcRect/>
          <a:stretch/>
        </p:blipFill>
        <p:spPr>
          <a:xfrm>
            <a:off x="1905450" y="840877"/>
            <a:ext cx="6684818" cy="3461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8"/>
          <p:cNvSpPr txBox="1">
            <a:spLocks noGrp="1"/>
          </p:cNvSpPr>
          <p:nvPr>
            <p:ph type="title" idx="4294967295"/>
          </p:nvPr>
        </p:nvSpPr>
        <p:spPr>
          <a:xfrm>
            <a:off x="1947445" y="433273"/>
            <a:ext cx="4944300" cy="64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BBD5"/>
              </a:buClr>
              <a:buSzPts val="4000"/>
              <a:buFont typeface="Nixie One"/>
              <a:buNone/>
            </a:pPr>
            <a:r>
              <a:rPr lang="es-MX" i="1" err="1">
                <a:latin typeface="Anton"/>
                <a:ea typeface="Anton"/>
                <a:cs typeface="Anton"/>
                <a:sym typeface="Anton"/>
              </a:rPr>
              <a:t>EcmaScript</a:t>
            </a:r>
            <a:endParaRPr lang="es-MX" i="1" err="1">
              <a:latin typeface="Anton"/>
            </a:endParaRPr>
          </a:p>
        </p:txBody>
      </p:sp>
      <p:sp>
        <p:nvSpPr>
          <p:cNvPr id="478" name="Google Shape;478;p1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rgbClr val="19BBD5"/>
                </a:solidFill>
                <a:latin typeface="Nixie One"/>
                <a:ea typeface="Nixie One"/>
                <a:cs typeface="Nixie One"/>
                <a:sym typeface="Nixie One"/>
              </a:rPr>
              <a:t>9</a:t>
            </a:fld>
            <a:endParaRPr sz="1200" b="0" i="0" u="none" strike="noStrike" cap="none">
              <a:solidFill>
                <a:srgbClr val="19BBD5"/>
              </a:solidFill>
              <a:latin typeface="Nixie One"/>
              <a:ea typeface="Nixie One"/>
              <a:cs typeface="Nixie One"/>
              <a:sym typeface="Nixie One"/>
            </a:endParaRPr>
          </a:p>
        </p:txBody>
      </p:sp>
      <p:sp>
        <p:nvSpPr>
          <p:cNvPr id="479" name="Google Shape;479;p18"/>
          <p:cNvSpPr txBox="1"/>
          <p:nvPr/>
        </p:nvSpPr>
        <p:spPr>
          <a:xfrm>
            <a:off x="924108" y="1247154"/>
            <a:ext cx="6751309" cy="3289286"/>
          </a:xfrm>
          <a:prstGeom prst="rect">
            <a:avLst/>
          </a:prstGeom>
          <a:noFill/>
          <a:ln>
            <a:noFill/>
          </a:ln>
        </p:spPr>
        <p:txBody>
          <a:bodyPr spcFirstLastPara="1" wrap="square" lIns="91425" tIns="91425" rIns="91425" bIns="91425" anchor="t" anchorCtr="0">
            <a:noAutofit/>
          </a:bodyPr>
          <a:lstStyle/>
          <a:p>
            <a:pPr marL="342900" indent="-342900">
              <a:spcBef>
                <a:spcPts val="600"/>
              </a:spcBef>
              <a:buClr>
                <a:srgbClr val="19BBD5"/>
              </a:buClr>
              <a:buSzPts val="1400"/>
              <a:buFont typeface="Arial"/>
              <a:buChar char="•"/>
            </a:pPr>
            <a:r>
              <a:rPr lang="es-MX" sz="2000">
                <a:solidFill>
                  <a:schemeClr val="bg2"/>
                </a:solidFill>
              </a:rPr>
              <a:t>ECMAScript es un estándar publicado por la ECMA International, </a:t>
            </a:r>
            <a:r>
              <a:rPr lang="es-MX" sz="2000" b="0" i="0" u="none" strike="noStrike" cap="none">
                <a:solidFill>
                  <a:schemeClr val="bg2"/>
                </a:solidFill>
                <a:latin typeface="Arial"/>
                <a:ea typeface="Arial"/>
                <a:cs typeface="Arial"/>
                <a:sym typeface="Arial"/>
              </a:rPr>
              <a:t>que </a:t>
            </a:r>
            <a:r>
              <a:rPr lang="es-MX" sz="2000">
                <a:solidFill>
                  <a:schemeClr val="bg2"/>
                </a:solidFill>
              </a:rPr>
              <a:t>se encarga básicamente de definir las características del lenguaje </a:t>
            </a:r>
            <a:r>
              <a:rPr lang="es-MX" sz="2000" err="1">
                <a:solidFill>
                  <a:schemeClr val="bg2"/>
                </a:solidFill>
              </a:rPr>
              <a:t>Javascript</a:t>
            </a:r>
            <a:r>
              <a:rPr lang="es-MX" sz="2000">
                <a:solidFill>
                  <a:schemeClr val="bg2"/>
                </a:solidFill>
              </a:rPr>
              <a:t>.</a:t>
            </a:r>
          </a:p>
          <a:p>
            <a:pPr marL="342900" indent="-342900">
              <a:spcBef>
                <a:spcPts val="600"/>
              </a:spcBef>
              <a:buClr>
                <a:srgbClr val="19BBD5"/>
              </a:buClr>
              <a:buSzPts val="1400"/>
              <a:buFont typeface="Arial"/>
              <a:buChar char="•"/>
            </a:pPr>
            <a:r>
              <a:rPr lang="es-MX" sz="2000">
                <a:solidFill>
                  <a:schemeClr val="bg2"/>
                </a:solidFill>
              </a:rPr>
              <a:t>Cuando estamos desarrollando una aplicación con este lenguaje, utilizamos ciertas palabras claves que nos brindan funcionalidades (que veremos más adelante), estas funcionalidades son las que se van publicando en ECMAScript.</a:t>
            </a:r>
          </a:p>
          <a:p>
            <a:pPr marL="342900" indent="-342900">
              <a:spcBef>
                <a:spcPts val="600"/>
              </a:spcBef>
              <a:buClr>
                <a:srgbClr val="19BBD5"/>
              </a:buClr>
              <a:buSzPts val="1400"/>
              <a:buFont typeface="Arial"/>
              <a:buChar char="•"/>
            </a:pPr>
            <a:r>
              <a:rPr lang="es-MX" sz="2000">
                <a:solidFill>
                  <a:schemeClr val="bg2"/>
                </a:solidFill>
              </a:rPr>
              <a:t>La primer gran actualización se dio en ECMAScript 6 o también conocido como ECMAScript 2015.</a:t>
            </a:r>
          </a:p>
          <a:p>
            <a:pPr marL="342900" indent="-342900">
              <a:spcBef>
                <a:spcPts val="600"/>
              </a:spcBef>
              <a:buClr>
                <a:srgbClr val="19BBD5"/>
              </a:buClr>
              <a:buSzPts val="1400"/>
              <a:buFont typeface="Arial"/>
              <a:buChar char="•"/>
            </a:pPr>
            <a:endParaRPr lang="es-MX" sz="2000">
              <a:solidFill>
                <a:srgbClr val="BBC9D3"/>
              </a:solidFill>
            </a:endParaRPr>
          </a:p>
          <a:p>
            <a:pPr lvl="1">
              <a:buClr>
                <a:srgbClr val="19BBD5"/>
              </a:buClr>
              <a:buSzPts val="1400"/>
              <a:buFont typeface="Arial"/>
              <a:buChar char="•"/>
            </a:pPr>
            <a:endParaRPr lang="en-US"/>
          </a:p>
        </p:txBody>
      </p:sp>
      <p:pic>
        <p:nvPicPr>
          <p:cNvPr id="480" name="Google Shape;480;p18"/>
          <p:cNvPicPr preferRelativeResize="0"/>
          <p:nvPr/>
        </p:nvPicPr>
        <p:blipFill rotWithShape="1">
          <a:blip r:embed="rId3">
            <a:alphaModFix/>
          </a:blip>
          <a:srcRect l="5472" t="-15867" r="4790" b="-8094"/>
          <a:stretch/>
        </p:blipFill>
        <p:spPr>
          <a:xfrm>
            <a:off x="6515727" y="4536440"/>
            <a:ext cx="1585089" cy="498169"/>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36</Slides>
  <Notes>36</Notes>
  <HiddenSlides>0</HiddenSlides>
  <ScaleCrop>false</ScaleCrop>
  <HeadingPairs>
    <vt:vector size="4" baseType="variant">
      <vt:variant>
        <vt:lpstr>Tema</vt:lpstr>
      </vt:variant>
      <vt:variant>
        <vt:i4>2</vt:i4>
      </vt:variant>
      <vt:variant>
        <vt:lpstr>Títulos de diapositiva</vt:lpstr>
      </vt:variant>
      <vt:variant>
        <vt:i4>36</vt:i4>
      </vt:variant>
    </vt:vector>
  </HeadingPairs>
  <TitlesOfParts>
    <vt:vector size="38" baseType="lpstr">
      <vt:lpstr>Tema de Office</vt:lpstr>
      <vt:lpstr>Imogen template</vt:lpstr>
      <vt:lpstr>Presentación de PowerPoint</vt:lpstr>
      <vt:lpstr>Presentación de PowerPoint</vt:lpstr>
      <vt:lpstr>Presentación de PowerPoint</vt:lpstr>
      <vt:lpstr>Contenido</vt:lpstr>
      <vt:lpstr>Concepto</vt:lpstr>
      <vt:lpstr>¿Que es frontend? </vt:lpstr>
      <vt:lpstr>¿Que es Backend? </vt:lpstr>
      <vt:lpstr>Presentación de PowerPoint</vt:lpstr>
      <vt:lpstr>EcmaScript</vt:lpstr>
      <vt:lpstr>Repasamos...</vt:lpstr>
      <vt:lpstr>Distintas maneras de crear variables en Javascript </vt:lpstr>
      <vt:lpstr>Tipos de variables en JS</vt:lpstr>
      <vt:lpstr>let y const</vt:lpstr>
      <vt:lpstr>let</vt:lpstr>
      <vt:lpstr>const</vt:lpstr>
      <vt:lpstr>Declaración de una función</vt:lpstr>
      <vt:lpstr>Scope </vt:lpstr>
      <vt:lpstr>Scope</vt:lpstr>
      <vt:lpstr>Ejemplo Scope no válido</vt:lpstr>
      <vt:lpstr>Ejemplo Scope  válido</vt:lpstr>
      <vt:lpstr>Funciones de Flecha </vt:lpstr>
      <vt:lpstr>Clases </vt:lpstr>
      <vt:lpstr>Clases y objetos</vt:lpstr>
      <vt:lpstr>Declaración de clases</vt:lpstr>
      <vt:lpstr>Características</vt:lpstr>
      <vt:lpstr>Clases </vt:lpstr>
      <vt:lpstr>Operador new </vt:lpstr>
      <vt:lpstr>Funcionamiento</vt:lpstr>
      <vt:lpstr>Ejemplo Operador new con class</vt:lpstr>
      <vt:lpstr>Promesas </vt:lpstr>
      <vt:lpstr>¿Qué son las Promises?</vt:lpstr>
      <vt:lpstr>NodeJS &amp; NPM </vt:lpstr>
      <vt:lpstr>¿Qué es Node JS?</vt:lpstr>
      <vt:lpstr>¿Qué es NPM?</vt:lpstr>
      <vt:lpstr>Package.json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lucatti</dc:creator>
  <cp:revision>10</cp:revision>
  <dcterms:modified xsi:type="dcterms:W3CDTF">2022-09-12T16:01:57Z</dcterms:modified>
</cp:coreProperties>
</file>