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35"/>
  </p:notesMasterIdLst>
  <p:handoutMasterIdLst>
    <p:handoutMasterId r:id="rId36"/>
  </p:handoutMasterIdLst>
  <p:sldIdLst>
    <p:sldId id="300" r:id="rId5"/>
    <p:sldId id="301" r:id="rId6"/>
    <p:sldId id="302" r:id="rId7"/>
    <p:sldId id="305" r:id="rId8"/>
    <p:sldId id="310" r:id="rId9"/>
    <p:sldId id="312" r:id="rId10"/>
    <p:sldId id="311" r:id="rId11"/>
    <p:sldId id="313" r:id="rId12"/>
    <p:sldId id="314" r:id="rId13"/>
    <p:sldId id="315" r:id="rId14"/>
    <p:sldId id="33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5" r:id="rId27"/>
    <p:sldId id="329" r:id="rId28"/>
    <p:sldId id="330" r:id="rId29"/>
    <p:sldId id="332" r:id="rId30"/>
    <p:sldId id="309" r:id="rId31"/>
    <p:sldId id="336" r:id="rId32"/>
    <p:sldId id="337" r:id="rId33"/>
    <p:sldId id="306" r:id="rId3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66" d="100"/>
          <a:sy n="66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9924-390A-43CD-9A5F-FD31409A8BC3}" type="datetime1">
              <a:rPr lang="es-ES" smtClean="0"/>
              <a:t>29/03/2022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62B8-53C9-40A3-BD5F-B206C99B0F65}" type="datetime1">
              <a:rPr lang="es-ES" smtClean="0"/>
              <a:pPr/>
              <a:t>29/03/2022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BE9C73-6CDE-45E2-97F8-E3C5308FA23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51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420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51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09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13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25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024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974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421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2427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952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63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8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15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472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869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202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48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262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063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19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871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345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051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12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31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4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02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7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17127-517C-4BCC-BCB6-0AE7D1B87E17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FC5B80F-3B08-426A-A2A0-3282CBADA712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EF3AE9B-883C-446C-AF98-B7792342A321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D0B968A-3BD6-45FA-94FE-92D46BF360D2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FC92B-C74C-4F25-8225-AD6BB439FEF4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9AFE2-3430-46BE-85DB-B0C45A4635E5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216-7BE4-455C-91A0-B1DBA47076B8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FA2CA-A3A7-492B-B980-D757253257C8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90254-B8BC-4444-AEB1-0E0A795AE0D9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1FD0B-1489-4700-B5E9-A7F48A228747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79D8-5BD4-4B26-B5B1-2CF114CC1872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F8E090A-1D45-43DA-9424-70A9B39249B0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CD31FB-48AB-43E4-9E7E-E0CD7FA14C5F}" type="datetime1">
              <a:rPr lang="es-ES" noProof="0" smtClean="0"/>
              <a:t>29/03/2022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440303" y="642593"/>
            <a:ext cx="11311393" cy="56556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58" y="642593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sz="4400" b="1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202627" y="166247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General</a:t>
            </a:r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714417" y="2928156"/>
            <a:ext cx="9077062" cy="2790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/>
            <a:r>
              <a:rPr lang="es-SV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Crear un sistema informático que cumpla con los requerimientos y las necesidades de la Escuela colonia el Ángel ubicada en Ahuachapán, así como también brindar un método que permita agilizar sus procesos de una manera ordenada y eficiente para el centro educativo.</a:t>
            </a:r>
          </a:p>
          <a:p>
            <a:pPr algn="just"/>
            <a:endParaRPr lang="es-ES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2CEE3167-04C9-4AB6-A230-CAD20925B75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405558" y="729000"/>
            <a:ext cx="5612130" cy="540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6737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0C8273-0202-454F-8C43-11BC4DC9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72" y="829726"/>
            <a:ext cx="65856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7BC8FA6-7A7F-410C-803D-3616BD37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335" y="729000"/>
            <a:ext cx="650533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8F6979-7CC5-4F9D-8700-89553BEA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000" y="729000"/>
            <a:ext cx="6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A5D8DA-8A98-4ACF-8B90-1A786359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60" y="729000"/>
            <a:ext cx="658308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B8C0E8-FF34-4722-96F2-49A1C1A89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74" y="729000"/>
            <a:ext cx="65856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8BE900-26E0-490C-A707-B8B66409C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795" y="729000"/>
            <a:ext cx="6614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245344-5FB2-4B7E-B888-856BED77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576" y="729000"/>
            <a:ext cx="740684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674CED8-E2C8-4C50-9FC0-B1F4EC300E82}"/>
              </a:ext>
            </a:extLst>
          </p:cNvPr>
          <p:cNvSpPr/>
          <p:nvPr/>
        </p:nvSpPr>
        <p:spPr>
          <a:xfrm>
            <a:off x="2944079" y="601152"/>
            <a:ext cx="6303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 de secretaria.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04D02C-4F51-4D79-99A7-9040A37F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195" y="1524482"/>
            <a:ext cx="64036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4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6F6D97-2CB5-4926-9ADA-21A94423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10" y="729000"/>
            <a:ext cx="738878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440303" y="642593"/>
            <a:ext cx="11311393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202627" y="27039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Específicos: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700769" y="1392073"/>
            <a:ext cx="8262096" cy="432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Implementar diferentes roles en el sistema para verificar las acciones de los usuarios.</a:t>
            </a:r>
          </a:p>
          <a:p>
            <a:pPr marR="211455" lvl="0" algn="just">
              <a:lnSpc>
                <a:spcPct val="100000"/>
              </a:lnSpc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Gestionar el ingreso de datos personales de los docentes, estudiantes y personal del área administrativa; tales como nombre, apellido, dirección, etc.</a:t>
            </a:r>
          </a:p>
          <a:p>
            <a:pPr marR="211455" lvl="0" algn="just">
              <a:lnSpc>
                <a:spcPct val="100000"/>
              </a:lnSpc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Almacenar las notas de los estudiantes de una manera ordenada para poder ser presentadas según los lineamientos del centro educativo.</a:t>
            </a:r>
          </a:p>
          <a:p>
            <a:pPr marR="211455" lvl="0" algn="just">
              <a:lnSpc>
                <a:spcPct val="100000"/>
              </a:lnSpc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211455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Gestionar a los estudiantes según el grado al que pertenezcan para llevar un control sobre estos en el salón de clase.</a:t>
            </a:r>
          </a:p>
        </p:txBody>
      </p:sp>
    </p:spTree>
    <p:extLst>
      <p:ext uri="{BB962C8B-B14F-4D97-AF65-F5344CB8AC3E}">
        <p14:creationId xmlns:p14="http://schemas.microsoft.com/office/powerpoint/2010/main" val="81342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C2B928-BB7A-4000-BAAE-9FD51DDF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462" y="729000"/>
            <a:ext cx="647307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A02C40-D1C0-4B53-BBC7-84DB399C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363" y="729000"/>
            <a:ext cx="645927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81F0A3A-DC4E-4863-9E85-6C6EEF05E695}"/>
              </a:ext>
            </a:extLst>
          </p:cNvPr>
          <p:cNvSpPr/>
          <p:nvPr/>
        </p:nvSpPr>
        <p:spPr>
          <a:xfrm>
            <a:off x="3143845" y="601152"/>
            <a:ext cx="5904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 de docente.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B94AF5-0182-438A-87B9-4048101C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66" y="1550665"/>
            <a:ext cx="557426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8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FCC384D-2FAE-4A3E-9412-332CACCD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13" y="729000"/>
            <a:ext cx="682297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3264B8F-F4A7-4041-B596-9569BFB18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66" y="1402822"/>
            <a:ext cx="5574267" cy="4680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DBCBBB5-F7C7-43A9-AF29-BAAD142914A9}"/>
              </a:ext>
            </a:extLst>
          </p:cNvPr>
          <p:cNvSpPr/>
          <p:nvPr/>
        </p:nvSpPr>
        <p:spPr>
          <a:xfrm>
            <a:off x="3219250" y="540322"/>
            <a:ext cx="5753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 de reporte.</a:t>
            </a:r>
          </a:p>
        </p:txBody>
      </p:sp>
    </p:spTree>
    <p:extLst>
      <p:ext uri="{BB962C8B-B14F-4D97-AF65-F5344CB8AC3E}">
        <p14:creationId xmlns:p14="http://schemas.microsoft.com/office/powerpoint/2010/main" val="329354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8F8989-6878-4A49-A19D-15BEC687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34" y="729000"/>
            <a:ext cx="644553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68446C-734D-4D54-AB6B-3E677217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462" y="729000"/>
            <a:ext cx="647307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Definición de roles: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964952" y="1711388"/>
            <a:ext cx="8262096" cy="426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74625" indent="-174625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Desarrollador de Base de Datos:</a:t>
            </a:r>
            <a:endParaRPr lang="es-SV" sz="20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 algn="just">
              <a:lnSpc>
                <a:spcPct val="150000"/>
              </a:lnSpc>
              <a:spcAft>
                <a:spcPts val="800"/>
              </a:spcAft>
            </a:pPr>
            <a:r>
              <a:rPr lang="es-SV" sz="20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Salvador Agustín Rodríguez Escobar.</a:t>
            </a:r>
            <a:endParaRPr lang="es-SV" sz="2000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 indent="-174625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Diseñador Web:</a:t>
            </a:r>
            <a:endParaRPr lang="es-SV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/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Alejandra Marcela Chavez Anaya.</a:t>
            </a:r>
          </a:p>
          <a:p>
            <a:pPr marL="174625"/>
            <a:endParaRPr lang="es-SV" sz="2000" b="1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 indent="-174625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Administrador de Plataforma: </a:t>
            </a:r>
            <a:endParaRPr lang="es-SV" sz="20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 algn="just">
              <a:lnSpc>
                <a:spcPct val="150000"/>
              </a:lnSpc>
              <a:spcAft>
                <a:spcPts val="800"/>
              </a:spcAft>
            </a:pPr>
            <a:r>
              <a:rPr lang="es-SV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Leonel Armando Zeceña Morán.</a:t>
            </a:r>
            <a:endParaRPr lang="es-SV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211455" algn="just">
              <a:lnSpc>
                <a:spcPct val="115000"/>
              </a:lnSpc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6F0760-F864-48A0-8ED6-FB2D0E3B8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2" b="98806" l="435" r="96522">
                        <a14:foregroundMark x1="4457" y1="81433" x2="4457" y2="81433"/>
                        <a14:foregroundMark x1="435" y1="82085" x2="435" y2="82085"/>
                        <a14:foregroundMark x1="44022" y1="2280" x2="44022" y2="2280"/>
                        <a14:foregroundMark x1="87935" y1="70901" x2="87935" y2="70901"/>
                        <a14:foregroundMark x1="91304" y1="79153" x2="91304" y2="79153"/>
                        <a14:foregroundMark x1="81739" y1="95223" x2="81739" y2="95223"/>
                        <a14:foregroundMark x1="96630" y1="85668" x2="96630" y2="85668"/>
                        <a14:foregroundMark x1="81522" y1="98806" x2="81522" y2="98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6951" y="4539126"/>
            <a:ext cx="1942802" cy="19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068715" y="31871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Dise</a:t>
            </a:r>
            <a:r>
              <a:rPr lang="es-SV" sz="4000" b="1" dirty="0">
                <a:solidFill>
                  <a:schemeClr val="bg2">
                    <a:lumMod val="50000"/>
                  </a:schemeClr>
                </a:solidFill>
              </a:rPr>
              <a:t>ño de Base de Datos</a:t>
            </a:r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age20.png" descr="Diagrama&#10;&#10;Descripción generada automáticamente">
            <a:extLst>
              <a:ext uri="{FF2B5EF4-FFF2-40B4-BE49-F238E27FC236}">
                <a16:creationId xmlns:a16="http://schemas.microsoft.com/office/drawing/2014/main" id="{EECF717C-FB60-43DF-A2CA-F89DAD2D2F0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806473" y="1306286"/>
            <a:ext cx="6579054" cy="48489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719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068715" y="31871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SV" sz="4000" b="1" dirty="0">
                <a:solidFill>
                  <a:schemeClr val="bg2">
                    <a:lumMod val="50000"/>
                  </a:schemeClr>
                </a:solidFill>
              </a:rPr>
              <a:t>Plataforma colaborativa</a:t>
            </a:r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4" y="642593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Alcance: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700769" y="1392073"/>
            <a:ext cx="8262096" cy="432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spcBef>
                <a:spcPts val="1200"/>
              </a:spcBef>
            </a:pPr>
            <a:endParaRPr lang="es-SV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211455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desarrollo e implementación de este sistema de control de notas para la Escuela colonia el Ángel, beneficiara a la institución educativa para que los docentes lleven un mejor control de los registros académicos de sus alumnos, como lo son sus notas.</a:t>
            </a:r>
          </a:p>
          <a:p>
            <a:pPr marL="457200" marR="211455" algn="just">
              <a:lnSpc>
                <a:spcPct val="115000"/>
              </a:lnSpc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Mejorar el proceso de consulta de notas y generación de informes de los alumnos a través del sistema informático.</a:t>
            </a:r>
          </a:p>
          <a:p>
            <a:pPr marL="457200" marR="211455" algn="just">
              <a:lnSpc>
                <a:spcPct val="115000"/>
              </a:lnSpc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2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4" y="642593"/>
            <a:ext cx="10054570" cy="56556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564292" y="1265830"/>
            <a:ext cx="8262096" cy="432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marR="211455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Proporcionar una herramienta, que le permita a los docentes de la escuela, </a:t>
            </a:r>
          </a:p>
        </p:txBody>
      </p:sp>
    </p:spTree>
    <p:extLst>
      <p:ext uri="{BB962C8B-B14F-4D97-AF65-F5344CB8AC3E}">
        <p14:creationId xmlns:p14="http://schemas.microsoft.com/office/powerpoint/2010/main" val="30235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4" y="642593"/>
            <a:ext cx="10054570" cy="56556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564292" y="1265830"/>
            <a:ext cx="8262096" cy="432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marR="211455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Proporcionar una herramienta, que le permita a los docentes de la escuela, establecer con mayor orden y rapidez los procesos académicos a través del uso de la tecnología.</a:t>
            </a:r>
          </a:p>
          <a:p>
            <a:pPr marL="457200" marR="211455" algn="just">
              <a:lnSpc>
                <a:spcPct val="115000"/>
              </a:lnSpc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sistema de control de notas facilitará las actividades de los docentes, como los procesos de: inserción, modificación, eliminación y consulta de datos, logrando que estos procesos se realicen en una menor cantidad de tiempo ya que el sistema será fácil de usar.</a:t>
            </a:r>
          </a:p>
          <a:p>
            <a:pPr marL="457200" marR="211455" algn="just">
              <a:lnSpc>
                <a:spcPct val="115000"/>
              </a:lnSpc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Mejorar la eficiencia del registro y consulta de notas para tener un mejor control de estos. </a:t>
            </a: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5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Descripción del proyecto: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913210" y="906060"/>
            <a:ext cx="10334170" cy="622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R="211455" algn="just">
              <a:lnSpc>
                <a:spcPct val="200000"/>
              </a:lnSpc>
              <a:spcAft>
                <a:spcPts val="800"/>
              </a:spcAft>
            </a:pPr>
            <a:r>
              <a:rPr lang="es-SV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sistema de control de notas surge de la necesidad que presenta el Centro Escolar Colonia El Ángel, debido a diferentes problemas que presenta, especialmente en el área de control de notas de sus alumnos, debido a que no cuentan con un programa para llevar un control eficiente y ordenado de estos datos, además no cuentan con un sistema para llevar las matriculas de sus alumnos y con la generación de reportes que son solicitados para procesos internos y externos de la institución, el proceso de creación de reportes actualmente en la escuela es un proceso que les toma mucho tiempo debido a que los datos que necesitan para generarlos no se tiene de manera organizada y ordenada para que el proceso sea rápido, debido a este problema necesitan una solución que se encargue de consolidar estos datos y que además permita mantenerlos centralizados, esto es lo que se busca con la creación de este sistema, que sea mucho más fácil al momento de crear estos reportes.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233715" y="1393371"/>
            <a:ext cx="9710056" cy="458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R="211455" algn="just">
              <a:lnSpc>
                <a:spcPct val="200000"/>
              </a:lnSpc>
              <a:spcAft>
                <a:spcPts val="800"/>
              </a:spcAft>
            </a:pPr>
            <a:r>
              <a:rPr lang="es-SV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sistema se desarrollará para que contribuya a mejorar el registro, procesamiento, almacenamiento y generación de reportes referentes a los estudiantes, así como también registrara al personal docente, matrícula de alumnos, registro de notas por materia y por periodo, así como también la creación de reportes que cumpla con los lineamientos para que exista un mejor orden dentro del centro educativo.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211455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es-SV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7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Pre-requisitos de desarrollo: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9F3BE1-EDE4-41A8-8F93-7E812DA0FE38}"/>
              </a:ext>
            </a:extLst>
          </p:cNvPr>
          <p:cNvSpPr txBox="1">
            <a:spLocks/>
          </p:cNvSpPr>
          <p:nvPr/>
        </p:nvSpPr>
        <p:spPr>
          <a:xfrm>
            <a:off x="1819809" y="1850032"/>
            <a:ext cx="8262096" cy="255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Lenguajes de programación: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Conocimientos en PHP con el </a:t>
            </a:r>
            <a:r>
              <a:rPr lang="es-SV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S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Laravel.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SV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JavaScrip</a:t>
            </a:r>
            <a:r>
              <a:rPr lang="es-S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HTML5.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Bases de datos: </a:t>
            </a:r>
          </a:p>
          <a:p>
            <a:pPr marL="342900" indent="-342900">
              <a:lnSpc>
                <a:spcPct val="16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18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mongoDB</a:t>
            </a:r>
            <a:r>
              <a:rPr lang="es-SV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SV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9C75599-C120-468F-9DE9-206DC3EF9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25699"/>
              </p:ext>
            </p:extLst>
          </p:nvPr>
        </p:nvGraphicFramePr>
        <p:xfrm>
          <a:off x="2396774" y="4345299"/>
          <a:ext cx="7398452" cy="168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226">
                  <a:extLst>
                    <a:ext uri="{9D8B030D-6E8A-4147-A177-3AD203B41FA5}">
                      <a16:colId xmlns:a16="http://schemas.microsoft.com/office/drawing/2014/main" val="252538778"/>
                    </a:ext>
                  </a:extLst>
                </a:gridCol>
                <a:gridCol w="3699226">
                  <a:extLst>
                    <a:ext uri="{9D8B030D-6E8A-4147-A177-3AD203B41FA5}">
                      <a16:colId xmlns:a16="http://schemas.microsoft.com/office/drawing/2014/main" val="2919050446"/>
                    </a:ext>
                  </a:extLst>
                </a:gridCol>
              </a:tblGrid>
              <a:tr h="324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Hardware: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Software: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72142"/>
                  </a:ext>
                </a:extLst>
              </a:tr>
              <a:tr h="131511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6GB+ de memoria RAM.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1TB de almacenamiento interno.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Intel core i3 o superior.</a:t>
                      </a:r>
                      <a:endParaRPr lang="es-SV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Visual Studio </a:t>
                      </a:r>
                      <a:r>
                        <a:rPr lang="es-SV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Composer</a:t>
                      </a: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Windows 10.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SV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Laravel.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3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3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Cronograma: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AB68F1-4AD8-4F10-975F-A761F175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00" y="1535300"/>
            <a:ext cx="10199280" cy="43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alphaModFix amt="5000"/>
          </a:blip>
          <a:srcRect/>
          <a:stretch/>
        </p:blipFill>
        <p:spPr>
          <a:xfrm>
            <a:off x="1068715" y="601152"/>
            <a:ext cx="10054570" cy="5655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FD9002-8F47-41CD-9C00-A66523203B5B}"/>
              </a:ext>
            </a:extLst>
          </p:cNvPr>
          <p:cNvSpPr txBox="1">
            <a:spLocks/>
          </p:cNvSpPr>
          <p:nvPr/>
        </p:nvSpPr>
        <p:spPr>
          <a:xfrm>
            <a:off x="1188980" y="45378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4000" b="1" dirty="0">
                <a:solidFill>
                  <a:schemeClr val="bg2">
                    <a:lumMod val="50000"/>
                  </a:schemeClr>
                </a:solidFill>
              </a:rPr>
              <a:t>Mockups de administrador.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age12.png">
            <a:extLst>
              <a:ext uri="{FF2B5EF4-FFF2-40B4-BE49-F238E27FC236}">
                <a16:creationId xmlns:a16="http://schemas.microsoft.com/office/drawing/2014/main" id="{7701E4C7-FA65-4A71-8998-CDB2D4A2C75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24567" y="1575016"/>
            <a:ext cx="5142865" cy="45645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140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37_TF89747358.potx" id="{3B43029A-A627-4EA5-B6BD-0DA81882FCA2}" vid="{AD5D6A85-DF03-4123-9197-A7F31C268824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enseñar un curso</Template>
  <TotalTime>402</TotalTime>
  <Words>717</Words>
  <Application>Microsoft Office PowerPoint</Application>
  <PresentationFormat>Panorámica</PresentationFormat>
  <Paragraphs>90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Garamond</vt:lpstr>
      <vt:lpstr>Symbol</vt:lpstr>
      <vt:lpstr>Times New Roman</vt:lpstr>
      <vt:lpstr>SavonVTI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</dc:title>
  <dc:creator>alejandra marcela chavez anaya</dc:creator>
  <cp:lastModifiedBy>alejandra marcela chavez anaya</cp:lastModifiedBy>
  <cp:revision>9</cp:revision>
  <dcterms:created xsi:type="dcterms:W3CDTF">2022-03-28T23:15:29Z</dcterms:created>
  <dcterms:modified xsi:type="dcterms:W3CDTF">2022-03-29T18:02:17Z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