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sldIdLst>
    <p:sldId id="256" r:id="rId5"/>
    <p:sldId id="257" r:id="rId6"/>
    <p:sldId id="259" r:id="rId7"/>
    <p:sldId id="258" r:id="rId8"/>
    <p:sldId id="260" r:id="rId9"/>
    <p:sldId id="261"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z, Augusto (MEX, PAL, FI)" initials="RA(PF" lastIdx="1" clrIdx="0">
    <p:extLst>
      <p:ext uri="{19B8F6BF-5375-455C-9EA6-DF929625EA0E}">
        <p15:presenceInfo xmlns:p15="http://schemas.microsoft.com/office/powerpoint/2012/main" userId="S::arnfnpal@mabe.com.mx::23eac9b6-5040-404e-8999-8b97219f3e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77"/>
    <a:srgbClr val="008997"/>
    <a:srgbClr val="E64823"/>
    <a:srgbClr val="EBE1E1"/>
    <a:srgbClr val="0086B5"/>
    <a:srgbClr val="0070C0"/>
    <a:srgbClr val="969799"/>
    <a:srgbClr val="8064A2"/>
    <a:srgbClr val="6179A8"/>
    <a:srgbClr val="60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06" autoAdjust="0"/>
    <p:restoredTop sz="93743" autoAdjust="0"/>
  </p:normalViewPr>
  <p:slideViewPr>
    <p:cSldViewPr snapToGrid="0">
      <p:cViewPr varScale="1">
        <p:scale>
          <a:sx n="107" d="100"/>
          <a:sy n="107" d="100"/>
        </p:scale>
        <p:origin x="117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04704-7787-4C35-BD96-1DBCE682FE16}" type="datetimeFigureOut">
              <a:rPr lang="es-MX" smtClean="0"/>
              <a:t>07/03/2023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37C7E-A82A-41C9-ADD4-82116A06CC8F}" type="slidenum">
              <a:rPr lang="es-MX" smtClean="0"/>
              <a:t>‹#›</a:t>
            </a:fld>
            <a:endParaRPr lang="es-MX"/>
          </a:p>
        </p:txBody>
      </p:sp>
    </p:spTree>
    <p:extLst>
      <p:ext uri="{BB962C8B-B14F-4D97-AF65-F5344CB8AC3E}">
        <p14:creationId xmlns:p14="http://schemas.microsoft.com/office/powerpoint/2010/main" val="239327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35A37C7E-A82A-41C9-ADD4-82116A06CC8F}" type="slidenum">
              <a:rPr lang="es-MX" smtClean="0"/>
              <a:t>1</a:t>
            </a:fld>
            <a:endParaRPr lang="es-MX"/>
          </a:p>
        </p:txBody>
      </p:sp>
    </p:spTree>
    <p:extLst>
      <p:ext uri="{BB962C8B-B14F-4D97-AF65-F5344CB8AC3E}">
        <p14:creationId xmlns:p14="http://schemas.microsoft.com/office/powerpoint/2010/main" val="42557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2A82-B7AC-4EBA-BBDE-17112C435C28}"/>
              </a:ext>
            </a:extLst>
          </p:cNvPr>
          <p:cNvSpPr>
            <a:spLocks noGrp="1"/>
          </p:cNvSpPr>
          <p:nvPr>
            <p:ph type="title"/>
          </p:nvPr>
        </p:nvSpPr>
        <p:spPr>
          <a:xfrm>
            <a:off x="1905000" y="2670175"/>
            <a:ext cx="8382000" cy="1325563"/>
          </a:xfrm>
          <a:prstGeom prst="rect">
            <a:avLst/>
          </a:prstGeom>
        </p:spPr>
        <p:txBody>
          <a:bodyPr/>
          <a:lstStyle>
            <a:lvl1pPr>
              <a:defRPr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Click to edit Master title style</a:t>
            </a:r>
            <a:endParaRPr lang="es-MX"/>
          </a:p>
        </p:txBody>
      </p:sp>
    </p:spTree>
    <p:extLst>
      <p:ext uri="{BB962C8B-B14F-4D97-AF65-F5344CB8AC3E}">
        <p14:creationId xmlns:p14="http://schemas.microsoft.com/office/powerpoint/2010/main" val="399861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9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99FEA9-B0BC-479D-B537-F7DAE41E381D}"/>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57025" y="347008"/>
            <a:ext cx="5960748" cy="1035390"/>
          </a:xfrm>
          <a:prstGeom prst="rect">
            <a:avLst/>
          </a:prstGeom>
        </p:spPr>
      </p:pic>
      <p:pic>
        <p:nvPicPr>
          <p:cNvPr id="8" name="Picture 7">
            <a:extLst>
              <a:ext uri="{FF2B5EF4-FFF2-40B4-BE49-F238E27FC236}">
                <a16:creationId xmlns:a16="http://schemas.microsoft.com/office/drawing/2014/main" id="{C2831894-90E9-4FC0-A600-B9088F2C71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179980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6" name="Rectangle 5">
            <a:extLst>
              <a:ext uri="{FF2B5EF4-FFF2-40B4-BE49-F238E27FC236}">
                <a16:creationId xmlns:a16="http://schemas.microsoft.com/office/drawing/2014/main" id="{286E21EB-6B78-41D2-9BF4-520E557259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Picture 9" descr="A display screen&#10;&#10;Description automatically generated">
            <a:extLst>
              <a:ext uri="{FF2B5EF4-FFF2-40B4-BE49-F238E27FC236}">
                <a16:creationId xmlns:a16="http://schemas.microsoft.com/office/drawing/2014/main" id="{F9463F2D-9132-44E7-89C3-B08D72AD3A8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r="11962"/>
          <a:stretch/>
        </p:blipFill>
        <p:spPr>
          <a:xfrm>
            <a:off x="300847" y="336262"/>
            <a:ext cx="5216550" cy="1092385"/>
          </a:xfrm>
          <a:prstGeom prst="rect">
            <a:avLst/>
          </a:prstGeom>
        </p:spPr>
      </p:pic>
      <p:pic>
        <p:nvPicPr>
          <p:cNvPr id="9" name="Picture 8">
            <a:extLst>
              <a:ext uri="{FF2B5EF4-FFF2-40B4-BE49-F238E27FC236}">
                <a16:creationId xmlns:a16="http://schemas.microsoft.com/office/drawing/2014/main" id="{FB3A68BA-AE97-4568-BD1D-EA7421C02560}"/>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2905179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46081-709A-4556-B01D-3441906AEEF6}"/>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 name="Picture 3">
            <a:extLst>
              <a:ext uri="{FF2B5EF4-FFF2-40B4-BE49-F238E27FC236}">
                <a16:creationId xmlns:a16="http://schemas.microsoft.com/office/drawing/2014/main" id="{857CE138-66DB-4837-918A-F7022432C6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46111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D2771F-2F8D-4067-A61E-614478AEB2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8099"/>
            <a:ext cx="12192000" cy="1264752"/>
          </a:xfrm>
          <a:prstGeom prst="rect">
            <a:avLst/>
          </a:prstGeom>
        </p:spPr>
      </p:pic>
      <p:sp>
        <p:nvSpPr>
          <p:cNvPr id="5" name="Rectangle 4">
            <a:extLst>
              <a:ext uri="{FF2B5EF4-FFF2-40B4-BE49-F238E27FC236}">
                <a16:creationId xmlns:a16="http://schemas.microsoft.com/office/drawing/2014/main" id="{390B81D3-1CC9-4514-80DE-2ADD95312F17}"/>
              </a:ext>
            </a:extLst>
          </p:cNvPr>
          <p:cNvSpPr/>
          <p:nvPr userDrawn="1"/>
        </p:nvSpPr>
        <p:spPr>
          <a:xfrm>
            <a:off x="1" y="885825"/>
            <a:ext cx="12192000" cy="5972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Picture 5">
            <a:extLst>
              <a:ext uri="{FF2B5EF4-FFF2-40B4-BE49-F238E27FC236}">
                <a16:creationId xmlns:a16="http://schemas.microsoft.com/office/drawing/2014/main" id="{865D35DB-8328-495B-ACD6-44CBC53F0F7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97717" y="6200774"/>
            <a:ext cx="1118997" cy="489561"/>
          </a:xfrm>
          <a:prstGeom prst="rect">
            <a:avLst/>
          </a:prstGeom>
        </p:spPr>
      </p:pic>
    </p:spTree>
    <p:extLst>
      <p:ext uri="{BB962C8B-B14F-4D97-AF65-F5344CB8AC3E}">
        <p14:creationId xmlns:p14="http://schemas.microsoft.com/office/powerpoint/2010/main" val="337412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396CA-79E6-42AB-91CE-58B05397DD22}"/>
              </a:ext>
            </a:extLst>
          </p:cNvPr>
          <p:cNvPicPr>
            <a:picLocks noChangeAspect="1"/>
          </p:cNvPicPr>
          <p:nvPr userDrawn="1"/>
        </p:nvPicPr>
        <p:blipFill rotWithShape="1">
          <a:blip r:embed="rId8" cstate="email">
            <a:extLst>
              <a:ext uri="{28A0092B-C50C-407E-A947-70E740481C1C}">
                <a14:useLocalDpi xmlns:a14="http://schemas.microsoft.com/office/drawing/2010/main"/>
              </a:ext>
            </a:extLst>
          </a:blip>
          <a:srcRect/>
          <a:stretch/>
        </p:blipFill>
        <p:spPr>
          <a:xfrm>
            <a:off x="0" y="-58615"/>
            <a:ext cx="12192000" cy="6916615"/>
          </a:xfrm>
          <a:prstGeom prst="rect">
            <a:avLst/>
          </a:prstGeom>
        </p:spPr>
      </p:pic>
      <p:pic>
        <p:nvPicPr>
          <p:cNvPr id="4" name="Picture 3">
            <a:extLst>
              <a:ext uri="{FF2B5EF4-FFF2-40B4-BE49-F238E27FC236}">
                <a16:creationId xmlns:a16="http://schemas.microsoft.com/office/drawing/2014/main" id="{7D9E7793-0183-4DBC-8050-1589EE6502DD}"/>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10692715" y="6023586"/>
            <a:ext cx="1524000" cy="666750"/>
          </a:xfrm>
          <a:prstGeom prst="rect">
            <a:avLst/>
          </a:prstGeom>
        </p:spPr>
      </p:pic>
    </p:spTree>
    <p:extLst>
      <p:ext uri="{BB962C8B-B14F-4D97-AF65-F5344CB8AC3E}">
        <p14:creationId xmlns:p14="http://schemas.microsoft.com/office/powerpoint/2010/main" val="2024344716"/>
      </p:ext>
    </p:extLst>
  </p:cSld>
  <p:clrMap bg1="lt1" tx1="dk1" bg2="lt2" tx2="dk2" accent1="accent1" accent2="accent2" accent3="accent3" accent4="accent4" accent5="accent5" accent6="accent6" hlink="hlink" folHlink="folHlink"/>
  <p:sldLayoutIdLst>
    <p:sldLayoutId id="2147483705" r:id="rId1"/>
    <p:sldLayoutId id="2147483674" r:id="rId2"/>
    <p:sldLayoutId id="2147483704" r:id="rId3"/>
    <p:sldLayoutId id="2147483686" r:id="rId4"/>
    <p:sldLayoutId id="2147483676" r:id="rId5"/>
    <p:sldLayoutId id="2147483703"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A623F8-436D-4483-8439-4253911CC4BD}"/>
              </a:ext>
            </a:extLst>
          </p:cNvPr>
          <p:cNvSpPr>
            <a:spLocks noGrp="1"/>
          </p:cNvSpPr>
          <p:nvPr>
            <p:ph type="title"/>
          </p:nvPr>
        </p:nvSpPr>
        <p:spPr/>
        <p:txBody>
          <a:bodyPr/>
          <a:lstStyle/>
          <a:p>
            <a:r>
              <a:rPr lang="es-MX" dirty="0"/>
              <a:t>PROTOCOLO GEA3</a:t>
            </a:r>
            <a:br>
              <a:rPr lang="es-MX" dirty="0"/>
            </a:br>
            <a:r>
              <a:rPr lang="es-MX" dirty="0"/>
              <a:t>CON PYTHON</a:t>
            </a:r>
          </a:p>
        </p:txBody>
      </p:sp>
    </p:spTree>
    <p:extLst>
      <p:ext uri="{BB962C8B-B14F-4D97-AF65-F5344CB8AC3E}">
        <p14:creationId xmlns:p14="http://schemas.microsoft.com/office/powerpoint/2010/main" val="104301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0658E-ED32-46F1-80E9-5E15CF089B31}"/>
              </a:ext>
            </a:extLst>
          </p:cNvPr>
          <p:cNvSpPr txBox="1"/>
          <p:nvPr/>
        </p:nvSpPr>
        <p:spPr>
          <a:xfrm>
            <a:off x="573740" y="466164"/>
            <a:ext cx="4401671" cy="707886"/>
          </a:xfrm>
          <a:prstGeom prst="rect">
            <a:avLst/>
          </a:prstGeom>
          <a:noFill/>
        </p:spPr>
        <p:txBody>
          <a:bodyPr wrap="square" rtlCol="0">
            <a:spAutoFit/>
          </a:bodyPr>
          <a:lstStyle/>
          <a:p>
            <a:r>
              <a:rPr lang="es-MX" sz="4000" b="1" dirty="0">
                <a:solidFill>
                  <a:schemeClr val="bg1"/>
                </a:solidFill>
              </a:rPr>
              <a:t>FRAMES</a:t>
            </a:r>
          </a:p>
        </p:txBody>
      </p:sp>
      <p:sp>
        <p:nvSpPr>
          <p:cNvPr id="3" name="TextBox 2">
            <a:extLst>
              <a:ext uri="{FF2B5EF4-FFF2-40B4-BE49-F238E27FC236}">
                <a16:creationId xmlns:a16="http://schemas.microsoft.com/office/drawing/2014/main" id="{58E78B63-4ED8-476C-A2C0-6D6E8C771291}"/>
              </a:ext>
            </a:extLst>
          </p:cNvPr>
          <p:cNvSpPr txBox="1"/>
          <p:nvPr/>
        </p:nvSpPr>
        <p:spPr>
          <a:xfrm>
            <a:off x="385482" y="1524000"/>
            <a:ext cx="11187953" cy="967957"/>
          </a:xfrm>
          <a:prstGeom prst="rect">
            <a:avLst/>
          </a:prstGeom>
          <a:noFill/>
        </p:spPr>
        <p:txBody>
          <a:bodyPr wrap="square" rtlCol="0">
            <a:spAutoFit/>
          </a:bodyPr>
          <a:lstStyle/>
          <a:p>
            <a:pPr algn="just">
              <a:lnSpc>
                <a:spcPct val="150000"/>
              </a:lnSpc>
            </a:pPr>
            <a:r>
              <a:rPr lang="es-MX" sz="2000" dirty="0"/>
              <a:t>A continuación se muestran las tramas de lectura, escritura y envío de mensajes para el protocolo GEA3, donde se observa la composición de las estructuras para el envío y la recepción.</a:t>
            </a:r>
          </a:p>
        </p:txBody>
      </p:sp>
      <p:sp>
        <p:nvSpPr>
          <p:cNvPr id="4" name="TextBox 3">
            <a:extLst>
              <a:ext uri="{FF2B5EF4-FFF2-40B4-BE49-F238E27FC236}">
                <a16:creationId xmlns:a16="http://schemas.microsoft.com/office/drawing/2014/main" id="{6C855E64-F00B-4E9D-82D2-21F8F6AE636D}"/>
              </a:ext>
            </a:extLst>
          </p:cNvPr>
          <p:cNvSpPr txBox="1"/>
          <p:nvPr/>
        </p:nvSpPr>
        <p:spPr>
          <a:xfrm>
            <a:off x="385482" y="2725271"/>
            <a:ext cx="3101789" cy="369332"/>
          </a:xfrm>
          <a:prstGeom prst="rect">
            <a:avLst/>
          </a:prstGeom>
          <a:noFill/>
        </p:spPr>
        <p:txBody>
          <a:bodyPr wrap="square" rtlCol="0">
            <a:spAutoFit/>
          </a:bodyPr>
          <a:lstStyle/>
          <a:p>
            <a:r>
              <a:rPr lang="es-MX" b="1" dirty="0"/>
              <a:t>LECTURA:</a:t>
            </a:r>
          </a:p>
        </p:txBody>
      </p:sp>
      <p:graphicFrame>
        <p:nvGraphicFramePr>
          <p:cNvPr id="8" name="Table 7">
            <a:extLst>
              <a:ext uri="{FF2B5EF4-FFF2-40B4-BE49-F238E27FC236}">
                <a16:creationId xmlns:a16="http://schemas.microsoft.com/office/drawing/2014/main" id="{841297EA-0734-49BA-BA5F-5EEF1193A3D6}"/>
              </a:ext>
            </a:extLst>
          </p:cNvPr>
          <p:cNvGraphicFramePr>
            <a:graphicFrameLocks noGrp="1"/>
          </p:cNvGraphicFramePr>
          <p:nvPr>
            <p:extLst>
              <p:ext uri="{D42A27DB-BD31-4B8C-83A1-F6EECF244321}">
                <p14:modId xmlns:p14="http://schemas.microsoft.com/office/powerpoint/2010/main" val="1818230784"/>
              </p:ext>
            </p:extLst>
          </p:nvPr>
        </p:nvGraphicFramePr>
        <p:xfrm>
          <a:off x="2788023" y="4845891"/>
          <a:ext cx="6615954" cy="1211400"/>
        </p:xfrm>
        <a:graphic>
          <a:graphicData uri="http://schemas.openxmlformats.org/drawingml/2006/table">
            <a:tbl>
              <a:tblPr/>
              <a:tblGrid>
                <a:gridCol w="815840">
                  <a:extLst>
                    <a:ext uri="{9D8B030D-6E8A-4147-A177-3AD203B41FA5}">
                      <a16:colId xmlns:a16="http://schemas.microsoft.com/office/drawing/2014/main" val="1758621903"/>
                    </a:ext>
                  </a:extLst>
                </a:gridCol>
                <a:gridCol w="815840">
                  <a:extLst>
                    <a:ext uri="{9D8B030D-6E8A-4147-A177-3AD203B41FA5}">
                      <a16:colId xmlns:a16="http://schemas.microsoft.com/office/drawing/2014/main" val="1406242350"/>
                    </a:ext>
                  </a:extLst>
                </a:gridCol>
                <a:gridCol w="905074">
                  <a:extLst>
                    <a:ext uri="{9D8B030D-6E8A-4147-A177-3AD203B41FA5}">
                      <a16:colId xmlns:a16="http://schemas.microsoft.com/office/drawing/2014/main" val="1969619528"/>
                    </a:ext>
                  </a:extLst>
                </a:gridCol>
                <a:gridCol w="815840">
                  <a:extLst>
                    <a:ext uri="{9D8B030D-6E8A-4147-A177-3AD203B41FA5}">
                      <a16:colId xmlns:a16="http://schemas.microsoft.com/office/drawing/2014/main" val="2732893733"/>
                    </a:ext>
                  </a:extLst>
                </a:gridCol>
                <a:gridCol w="815840">
                  <a:extLst>
                    <a:ext uri="{9D8B030D-6E8A-4147-A177-3AD203B41FA5}">
                      <a16:colId xmlns:a16="http://schemas.microsoft.com/office/drawing/2014/main" val="559763962"/>
                    </a:ext>
                  </a:extLst>
                </a:gridCol>
                <a:gridCol w="815840">
                  <a:extLst>
                    <a:ext uri="{9D8B030D-6E8A-4147-A177-3AD203B41FA5}">
                      <a16:colId xmlns:a16="http://schemas.microsoft.com/office/drawing/2014/main" val="2190904192"/>
                    </a:ext>
                  </a:extLst>
                </a:gridCol>
                <a:gridCol w="815840">
                  <a:extLst>
                    <a:ext uri="{9D8B030D-6E8A-4147-A177-3AD203B41FA5}">
                      <a16:colId xmlns:a16="http://schemas.microsoft.com/office/drawing/2014/main" val="3630138783"/>
                    </a:ext>
                  </a:extLst>
                </a:gridCol>
                <a:gridCol w="815840">
                  <a:extLst>
                    <a:ext uri="{9D8B030D-6E8A-4147-A177-3AD203B41FA5}">
                      <a16:colId xmlns:a16="http://schemas.microsoft.com/office/drawing/2014/main" val="643141066"/>
                    </a:ext>
                  </a:extLst>
                </a:gridCol>
              </a:tblGrid>
              <a:tr h="340984">
                <a:tc gridSpan="8">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797099684"/>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DST</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ERD</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64524371"/>
                  </a:ext>
                </a:extLst>
              </a:tr>
              <a:tr h="43520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A0 00</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615689383"/>
                  </a:ext>
                </a:extLst>
              </a:tr>
            </a:tbl>
          </a:graphicData>
        </a:graphic>
      </p:graphicFrame>
      <p:sp>
        <p:nvSpPr>
          <p:cNvPr id="11" name="TextBox 10">
            <a:extLst>
              <a:ext uri="{FF2B5EF4-FFF2-40B4-BE49-F238E27FC236}">
                <a16:creationId xmlns:a16="http://schemas.microsoft.com/office/drawing/2014/main" id="{F493796D-F380-484E-A564-BFE1058931AA}"/>
              </a:ext>
            </a:extLst>
          </p:cNvPr>
          <p:cNvSpPr txBox="1"/>
          <p:nvPr/>
        </p:nvSpPr>
        <p:spPr>
          <a:xfrm>
            <a:off x="385482" y="3200400"/>
            <a:ext cx="11187953" cy="1429622"/>
          </a:xfrm>
          <a:prstGeom prst="rect">
            <a:avLst/>
          </a:prstGeom>
          <a:noFill/>
        </p:spPr>
        <p:txBody>
          <a:bodyPr wrap="square" rtlCol="0">
            <a:spAutoFit/>
          </a:bodyPr>
          <a:lstStyle/>
          <a:p>
            <a:pPr algn="just">
              <a:lnSpc>
                <a:spcPct val="150000"/>
              </a:lnSpc>
            </a:pPr>
            <a:r>
              <a:rPr lang="es-MX" sz="2000" dirty="0"/>
              <a:t>Para solicitar la lectura de algún ERD debe de ser completada correctamente la siguiente estructura de la trama de datos, la cual se debe de enviar cada uno de los valores, de lo contrario no podrá comunicarse correctamente con el dispositivo. </a:t>
            </a:r>
          </a:p>
        </p:txBody>
      </p:sp>
    </p:spTree>
    <p:extLst>
      <p:ext uri="{BB962C8B-B14F-4D97-AF65-F5344CB8AC3E}">
        <p14:creationId xmlns:p14="http://schemas.microsoft.com/office/powerpoint/2010/main" val="193546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493796D-F380-484E-A564-BFE1058931AA}"/>
              </a:ext>
            </a:extLst>
          </p:cNvPr>
          <p:cNvSpPr txBox="1"/>
          <p:nvPr/>
        </p:nvSpPr>
        <p:spPr>
          <a:xfrm>
            <a:off x="385482" y="1093697"/>
            <a:ext cx="11187953" cy="967957"/>
          </a:xfrm>
          <a:prstGeom prst="rect">
            <a:avLst/>
          </a:prstGeom>
          <a:noFill/>
        </p:spPr>
        <p:txBody>
          <a:bodyPr wrap="square" rtlCol="0">
            <a:spAutoFit/>
          </a:bodyPr>
          <a:lstStyle/>
          <a:p>
            <a:pPr algn="just">
              <a:lnSpc>
                <a:spcPct val="150000"/>
              </a:lnSpc>
            </a:pPr>
            <a:r>
              <a:rPr lang="es-MX" sz="2000" dirty="0"/>
              <a:t>Una vez enviada la trama del </a:t>
            </a:r>
            <a:r>
              <a:rPr lang="es-MX" sz="2000" dirty="0" err="1"/>
              <a:t>request</a:t>
            </a:r>
            <a:r>
              <a:rPr lang="es-MX" sz="2000" dirty="0"/>
              <a:t> de lectura, la tarjeta responderá una trama de datos de response lectura, la cuál está dada por la siguiente estructura. </a:t>
            </a:r>
          </a:p>
        </p:txBody>
      </p:sp>
      <p:graphicFrame>
        <p:nvGraphicFramePr>
          <p:cNvPr id="12" name="Table 11">
            <a:extLst>
              <a:ext uri="{FF2B5EF4-FFF2-40B4-BE49-F238E27FC236}">
                <a16:creationId xmlns:a16="http://schemas.microsoft.com/office/drawing/2014/main" id="{ADF61CC3-AC23-4302-85C5-D79506A63205}"/>
              </a:ext>
            </a:extLst>
          </p:cNvPr>
          <p:cNvGraphicFramePr>
            <a:graphicFrameLocks noGrp="1"/>
          </p:cNvGraphicFramePr>
          <p:nvPr>
            <p:extLst>
              <p:ext uri="{D42A27DB-BD31-4B8C-83A1-F6EECF244321}">
                <p14:modId xmlns:p14="http://schemas.microsoft.com/office/powerpoint/2010/main" val="731555132"/>
              </p:ext>
            </p:extLst>
          </p:nvPr>
        </p:nvGraphicFramePr>
        <p:xfrm>
          <a:off x="1729157" y="2587543"/>
          <a:ext cx="8500600" cy="884134"/>
        </p:xfrm>
        <a:graphic>
          <a:graphicData uri="http://schemas.openxmlformats.org/drawingml/2006/table">
            <a:tbl>
              <a:tblPr/>
              <a:tblGrid>
                <a:gridCol w="653794">
                  <a:extLst>
                    <a:ext uri="{9D8B030D-6E8A-4147-A177-3AD203B41FA5}">
                      <a16:colId xmlns:a16="http://schemas.microsoft.com/office/drawing/2014/main" val="1311991151"/>
                    </a:ext>
                  </a:extLst>
                </a:gridCol>
                <a:gridCol w="653794">
                  <a:extLst>
                    <a:ext uri="{9D8B030D-6E8A-4147-A177-3AD203B41FA5}">
                      <a16:colId xmlns:a16="http://schemas.microsoft.com/office/drawing/2014/main" val="1956047832"/>
                    </a:ext>
                  </a:extLst>
                </a:gridCol>
                <a:gridCol w="872894">
                  <a:extLst>
                    <a:ext uri="{9D8B030D-6E8A-4147-A177-3AD203B41FA5}">
                      <a16:colId xmlns:a16="http://schemas.microsoft.com/office/drawing/2014/main" val="1635027782"/>
                    </a:ext>
                  </a:extLst>
                </a:gridCol>
                <a:gridCol w="506202">
                  <a:extLst>
                    <a:ext uri="{9D8B030D-6E8A-4147-A177-3AD203B41FA5}">
                      <a16:colId xmlns:a16="http://schemas.microsoft.com/office/drawing/2014/main" val="2149031242"/>
                    </a:ext>
                  </a:extLst>
                </a:gridCol>
                <a:gridCol w="653794">
                  <a:extLst>
                    <a:ext uri="{9D8B030D-6E8A-4147-A177-3AD203B41FA5}">
                      <a16:colId xmlns:a16="http://schemas.microsoft.com/office/drawing/2014/main" val="2755989405"/>
                    </a:ext>
                  </a:extLst>
                </a:gridCol>
                <a:gridCol w="653794">
                  <a:extLst>
                    <a:ext uri="{9D8B030D-6E8A-4147-A177-3AD203B41FA5}">
                      <a16:colId xmlns:a16="http://schemas.microsoft.com/office/drawing/2014/main" val="987542115"/>
                    </a:ext>
                  </a:extLst>
                </a:gridCol>
                <a:gridCol w="848728">
                  <a:extLst>
                    <a:ext uri="{9D8B030D-6E8A-4147-A177-3AD203B41FA5}">
                      <a16:colId xmlns:a16="http://schemas.microsoft.com/office/drawing/2014/main" val="918201285"/>
                    </a:ext>
                  </a:extLst>
                </a:gridCol>
                <a:gridCol w="1281953">
                  <a:extLst>
                    <a:ext uri="{9D8B030D-6E8A-4147-A177-3AD203B41FA5}">
                      <a16:colId xmlns:a16="http://schemas.microsoft.com/office/drawing/2014/main" val="3078728663"/>
                    </a:ext>
                  </a:extLst>
                </a:gridCol>
                <a:gridCol w="708212">
                  <a:extLst>
                    <a:ext uri="{9D8B030D-6E8A-4147-A177-3AD203B41FA5}">
                      <a16:colId xmlns:a16="http://schemas.microsoft.com/office/drawing/2014/main" val="2567977759"/>
                    </a:ext>
                  </a:extLst>
                </a:gridCol>
                <a:gridCol w="717176">
                  <a:extLst>
                    <a:ext uri="{9D8B030D-6E8A-4147-A177-3AD203B41FA5}">
                      <a16:colId xmlns:a16="http://schemas.microsoft.com/office/drawing/2014/main" val="1455160472"/>
                    </a:ext>
                  </a:extLst>
                </a:gridCol>
                <a:gridCol w="950259">
                  <a:extLst>
                    <a:ext uri="{9D8B030D-6E8A-4147-A177-3AD203B41FA5}">
                      <a16:colId xmlns:a16="http://schemas.microsoft.com/office/drawing/2014/main" val="3057598941"/>
                    </a:ext>
                  </a:extLst>
                </a:gridCol>
              </a:tblGrid>
              <a:tr h="326320">
                <a:tc gridSpan="11">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Lectura</a:t>
                      </a:r>
                      <a:endParaRPr lang="es-MX" sz="1600" b="1" i="0" u="none" strike="noStrike" dirty="0">
                        <a:solidFill>
                          <a:srgbClr val="000000"/>
                        </a:solidFill>
                        <a:effectLst/>
                        <a:latin typeface="Calibri" panose="020F0502020204030204" pitchFamily="34" charset="0"/>
                      </a:endParaRPr>
                    </a:p>
                  </a:txBody>
                  <a:tcPr marL="9525" marR="9525" marT="9525" marB="0" anchor="ctr">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130349040"/>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DATA</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BIT STOP</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647983377"/>
                  </a:ext>
                </a:extLst>
              </a:tr>
              <a:tr h="27890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A1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817655231"/>
                  </a:ext>
                </a:extLst>
              </a:tr>
            </a:tbl>
          </a:graphicData>
        </a:graphic>
      </p:graphicFrame>
      <p:graphicFrame>
        <p:nvGraphicFramePr>
          <p:cNvPr id="6" name="Table 5">
            <a:extLst>
              <a:ext uri="{FF2B5EF4-FFF2-40B4-BE49-F238E27FC236}">
                <a16:creationId xmlns:a16="http://schemas.microsoft.com/office/drawing/2014/main" id="{4FB6BC76-D31E-4AA9-B498-545534296D80}"/>
              </a:ext>
            </a:extLst>
          </p:cNvPr>
          <p:cNvGraphicFramePr>
            <a:graphicFrameLocks noGrp="1"/>
          </p:cNvGraphicFramePr>
          <p:nvPr>
            <p:extLst>
              <p:ext uri="{D42A27DB-BD31-4B8C-83A1-F6EECF244321}">
                <p14:modId xmlns:p14="http://schemas.microsoft.com/office/powerpoint/2010/main" val="3610943559"/>
              </p:ext>
            </p:extLst>
          </p:nvPr>
        </p:nvGraphicFramePr>
        <p:xfrm>
          <a:off x="4802932" y="5093332"/>
          <a:ext cx="2353049" cy="891540"/>
        </p:xfrm>
        <a:graphic>
          <a:graphicData uri="http://schemas.openxmlformats.org/drawingml/2006/table">
            <a:tbl>
              <a:tblPr/>
              <a:tblGrid>
                <a:gridCol w="749229">
                  <a:extLst>
                    <a:ext uri="{9D8B030D-6E8A-4147-A177-3AD203B41FA5}">
                      <a16:colId xmlns:a16="http://schemas.microsoft.com/office/drawing/2014/main" val="2193336070"/>
                    </a:ext>
                  </a:extLst>
                </a:gridCol>
                <a:gridCol w="1603820">
                  <a:extLst>
                    <a:ext uri="{9D8B030D-6E8A-4147-A177-3AD203B41FA5}">
                      <a16:colId xmlns:a16="http://schemas.microsoft.com/office/drawing/2014/main" val="3602694828"/>
                    </a:ext>
                  </a:extLst>
                </a:gridCol>
              </a:tblGrid>
              <a:tr h="190500">
                <a:tc gridSpan="2">
                  <a:txBody>
                    <a:bodyPr/>
                    <a:lstStyle/>
                    <a:p>
                      <a:pPr algn="ctr" fontAlgn="b"/>
                      <a:r>
                        <a:rPr lang="es-MX" sz="1400" b="1" i="0" u="none" strike="noStrike" dirty="0">
                          <a:solidFill>
                            <a:schemeClr val="bg1"/>
                          </a:solidFill>
                          <a:effectLst/>
                          <a:latin typeface="Calibri" panose="020F0502020204030204" pitchFamily="34" charset="0"/>
                        </a:rPr>
                        <a:t>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s-MX"/>
                    </a:p>
                  </a:txBody>
                  <a:tcPr/>
                </a:tc>
                <a:extLst>
                  <a:ext uri="{0D108BD9-81ED-4DB2-BD59-A6C34878D82A}">
                    <a16:rowId xmlns:a16="http://schemas.microsoft.com/office/drawing/2014/main" val="2311187"/>
                  </a:ext>
                </a:extLst>
              </a:tr>
              <a:tr h="190500">
                <a:tc>
                  <a:txBody>
                    <a:bodyPr/>
                    <a:lstStyle/>
                    <a:p>
                      <a:pPr algn="ctr" fontAlgn="ctr"/>
                      <a:r>
                        <a:rPr lang="es-MX" sz="1400" b="0" i="0" u="none" strike="noStrike">
                          <a:solidFill>
                            <a:srgbClr val="000000"/>
                          </a:solidFill>
                          <a:effectLst/>
                          <a:latin typeface="Calibri" panose="020F0502020204030204" pitchFamily="34" charset="0"/>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Success</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253802"/>
                  </a:ext>
                </a:extLst>
              </a:tr>
              <a:tr h="190500">
                <a:tc>
                  <a:txBody>
                    <a:bodyPr/>
                    <a:lstStyle/>
                    <a:p>
                      <a:pPr algn="ctr" fontAlgn="ctr"/>
                      <a:r>
                        <a:rPr lang="es-MX" sz="1400" b="0" i="0" u="none" strike="noStrike">
                          <a:solidFill>
                            <a:srgbClr val="000000"/>
                          </a:solidFill>
                          <a:effectLst/>
                          <a:latin typeface="Calibri" panose="020F0502020204030204" pitchFamily="34" charset="0"/>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ERD </a:t>
                      </a:r>
                      <a:r>
                        <a:rPr lang="es-MX" sz="1400" b="0" i="0" u="none" strike="noStrike" dirty="0" err="1">
                          <a:solidFill>
                            <a:srgbClr val="000000"/>
                          </a:solidFill>
                          <a:effectLst/>
                          <a:latin typeface="Calibri" panose="020F0502020204030204" pitchFamily="34" charset="0"/>
                        </a:rPr>
                        <a:t>is</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not</a:t>
                      </a:r>
                      <a:r>
                        <a:rPr lang="es-MX" sz="1400" b="0" i="0" u="none" strike="noStrike" dirty="0">
                          <a:solidFill>
                            <a:srgbClr val="000000"/>
                          </a:solidFill>
                          <a:effectLst/>
                          <a:latin typeface="Calibri" panose="020F0502020204030204" pitchFamily="34" charset="0"/>
                        </a:rPr>
                        <a:t> </a:t>
                      </a:r>
                      <a:r>
                        <a:rPr lang="es-MX" sz="1400" b="0" i="0" u="none" strike="noStrike" dirty="0" err="1">
                          <a:solidFill>
                            <a:srgbClr val="000000"/>
                          </a:solidFill>
                          <a:effectLst/>
                          <a:latin typeface="Calibri" panose="020F0502020204030204" pitchFamily="34" charset="0"/>
                        </a:rPr>
                        <a:t>supported</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5123164"/>
                  </a:ext>
                </a:extLst>
              </a:tr>
              <a:tr h="190500">
                <a:tc>
                  <a:txBody>
                    <a:bodyPr/>
                    <a:lstStyle/>
                    <a:p>
                      <a:pPr algn="ctr" fontAlgn="ctr"/>
                      <a:r>
                        <a:rPr lang="es-MX" sz="1400" b="0" i="0" u="none" strike="noStrike">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400" b="0" i="0" u="none" strike="noStrike" dirty="0" err="1">
                          <a:solidFill>
                            <a:srgbClr val="000000"/>
                          </a:solidFill>
                          <a:effectLst/>
                          <a:latin typeface="Calibri" panose="020F0502020204030204" pitchFamily="34" charset="0"/>
                        </a:rPr>
                        <a:t>Bussy</a:t>
                      </a:r>
                      <a:endParaRPr lang="es-MX" sz="14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727269"/>
                  </a:ext>
                </a:extLst>
              </a:tr>
            </a:tbl>
          </a:graphicData>
        </a:graphic>
      </p:graphicFrame>
      <p:sp>
        <p:nvSpPr>
          <p:cNvPr id="13" name="TextBox 12">
            <a:extLst>
              <a:ext uri="{FF2B5EF4-FFF2-40B4-BE49-F238E27FC236}">
                <a16:creationId xmlns:a16="http://schemas.microsoft.com/office/drawing/2014/main" id="{460B759A-7E4F-4E4E-ADB3-2625E933DDE5}"/>
              </a:ext>
            </a:extLst>
          </p:cNvPr>
          <p:cNvSpPr txBox="1"/>
          <p:nvPr/>
        </p:nvSpPr>
        <p:spPr>
          <a:xfrm>
            <a:off x="385481" y="3828390"/>
            <a:ext cx="11187953" cy="967957"/>
          </a:xfrm>
          <a:prstGeom prst="rect">
            <a:avLst/>
          </a:prstGeom>
          <a:noFill/>
        </p:spPr>
        <p:txBody>
          <a:bodyPr wrap="square" rtlCol="0">
            <a:spAutoFit/>
          </a:bodyPr>
          <a:lstStyle/>
          <a:p>
            <a:pPr algn="just">
              <a:lnSpc>
                <a:spcPct val="150000"/>
              </a:lnSpc>
            </a:pPr>
            <a:r>
              <a:rPr lang="es-MX" sz="2000" dirty="0"/>
              <a:t>El valor del significado de </a:t>
            </a:r>
            <a:r>
              <a:rPr lang="es-MX" sz="2000" dirty="0" err="1"/>
              <a:t>result</a:t>
            </a:r>
            <a:r>
              <a:rPr lang="es-MX" sz="2000" dirty="0"/>
              <a:t> se puede observar en la siguiente tabla, mientras que ERD DATA SIZE, significa la cantidad de bytes que arroja DATA.</a:t>
            </a:r>
          </a:p>
        </p:txBody>
      </p:sp>
    </p:spTree>
    <p:extLst>
      <p:ext uri="{BB962C8B-B14F-4D97-AF65-F5344CB8AC3E}">
        <p14:creationId xmlns:p14="http://schemas.microsoft.com/office/powerpoint/2010/main" val="339542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DB53B-7CC1-4D0D-90FC-96CEE741E98A}"/>
              </a:ext>
            </a:extLst>
          </p:cNvPr>
          <p:cNvSpPr txBox="1"/>
          <p:nvPr/>
        </p:nvSpPr>
        <p:spPr>
          <a:xfrm>
            <a:off x="502023" y="1093697"/>
            <a:ext cx="11187953" cy="506292"/>
          </a:xfrm>
          <a:prstGeom prst="rect">
            <a:avLst/>
          </a:prstGeom>
          <a:noFill/>
        </p:spPr>
        <p:txBody>
          <a:bodyPr wrap="square" rtlCol="0">
            <a:spAutoFit/>
          </a:bodyPr>
          <a:lstStyle/>
          <a:p>
            <a:pPr algn="just">
              <a:lnSpc>
                <a:spcPct val="150000"/>
              </a:lnSpc>
            </a:pPr>
            <a:r>
              <a:rPr lang="es-MX" sz="2000" b="1" dirty="0"/>
              <a:t>WRITE:</a:t>
            </a:r>
          </a:p>
        </p:txBody>
      </p:sp>
      <p:sp>
        <p:nvSpPr>
          <p:cNvPr id="4" name="TextBox 3">
            <a:extLst>
              <a:ext uri="{FF2B5EF4-FFF2-40B4-BE49-F238E27FC236}">
                <a16:creationId xmlns:a16="http://schemas.microsoft.com/office/drawing/2014/main" id="{A0059212-682A-4655-8DAD-545D8C4AD931}"/>
              </a:ext>
            </a:extLst>
          </p:cNvPr>
          <p:cNvSpPr txBox="1"/>
          <p:nvPr/>
        </p:nvSpPr>
        <p:spPr>
          <a:xfrm>
            <a:off x="502023" y="1685365"/>
            <a:ext cx="11187953" cy="1429622"/>
          </a:xfrm>
          <a:prstGeom prst="rect">
            <a:avLst/>
          </a:prstGeom>
          <a:noFill/>
        </p:spPr>
        <p:txBody>
          <a:bodyPr wrap="square" rtlCol="0">
            <a:spAutoFit/>
          </a:bodyPr>
          <a:lstStyle/>
          <a:p>
            <a:pPr algn="just">
              <a:lnSpc>
                <a:spcPct val="150000"/>
              </a:lnSpc>
            </a:pPr>
            <a:r>
              <a:rPr lang="es-MX" sz="2000" dirty="0"/>
              <a:t>Para solicitar la escritura de algún ERD debe de ser completada correctamente la siguiente estructura de la trama de datos, la cual se debe de enviar cada uno de los valores, de lo contrario no podrá comunicarse correctamente con el dispositivo. </a:t>
            </a:r>
          </a:p>
        </p:txBody>
      </p:sp>
      <p:graphicFrame>
        <p:nvGraphicFramePr>
          <p:cNvPr id="7" name="Table 6">
            <a:extLst>
              <a:ext uri="{FF2B5EF4-FFF2-40B4-BE49-F238E27FC236}">
                <a16:creationId xmlns:a16="http://schemas.microsoft.com/office/drawing/2014/main" id="{EF524025-EB35-4F93-B3CB-CE720D82CFF9}"/>
              </a:ext>
            </a:extLst>
          </p:cNvPr>
          <p:cNvGraphicFramePr>
            <a:graphicFrameLocks noGrp="1"/>
          </p:cNvGraphicFramePr>
          <p:nvPr>
            <p:extLst>
              <p:ext uri="{D42A27DB-BD31-4B8C-83A1-F6EECF244321}">
                <p14:modId xmlns:p14="http://schemas.microsoft.com/office/powerpoint/2010/main" val="1002597419"/>
              </p:ext>
            </p:extLst>
          </p:nvPr>
        </p:nvGraphicFramePr>
        <p:xfrm>
          <a:off x="2475859" y="3621173"/>
          <a:ext cx="7240275" cy="699135"/>
        </p:xfrm>
        <a:graphic>
          <a:graphicData uri="http://schemas.openxmlformats.org/drawingml/2006/table">
            <a:tbl>
              <a:tblPr/>
              <a:tblGrid>
                <a:gridCol w="610148">
                  <a:extLst>
                    <a:ext uri="{9D8B030D-6E8A-4147-A177-3AD203B41FA5}">
                      <a16:colId xmlns:a16="http://schemas.microsoft.com/office/drawing/2014/main" val="3346621862"/>
                    </a:ext>
                  </a:extLst>
                </a:gridCol>
                <a:gridCol w="610148">
                  <a:extLst>
                    <a:ext uri="{9D8B030D-6E8A-4147-A177-3AD203B41FA5}">
                      <a16:colId xmlns:a16="http://schemas.microsoft.com/office/drawing/2014/main" val="1884412267"/>
                    </a:ext>
                  </a:extLst>
                </a:gridCol>
                <a:gridCol w="847344">
                  <a:extLst>
                    <a:ext uri="{9D8B030D-6E8A-4147-A177-3AD203B41FA5}">
                      <a16:colId xmlns:a16="http://schemas.microsoft.com/office/drawing/2014/main" val="4185290271"/>
                    </a:ext>
                  </a:extLst>
                </a:gridCol>
                <a:gridCol w="439687">
                  <a:extLst>
                    <a:ext uri="{9D8B030D-6E8A-4147-A177-3AD203B41FA5}">
                      <a16:colId xmlns:a16="http://schemas.microsoft.com/office/drawing/2014/main" val="2911287570"/>
                    </a:ext>
                  </a:extLst>
                </a:gridCol>
                <a:gridCol w="745259">
                  <a:extLst>
                    <a:ext uri="{9D8B030D-6E8A-4147-A177-3AD203B41FA5}">
                      <a16:colId xmlns:a16="http://schemas.microsoft.com/office/drawing/2014/main" val="658031814"/>
                    </a:ext>
                  </a:extLst>
                </a:gridCol>
                <a:gridCol w="475037">
                  <a:extLst>
                    <a:ext uri="{9D8B030D-6E8A-4147-A177-3AD203B41FA5}">
                      <a16:colId xmlns:a16="http://schemas.microsoft.com/office/drawing/2014/main" val="1159592519"/>
                    </a:ext>
                  </a:extLst>
                </a:gridCol>
                <a:gridCol w="1389622">
                  <a:extLst>
                    <a:ext uri="{9D8B030D-6E8A-4147-A177-3AD203B41FA5}">
                      <a16:colId xmlns:a16="http://schemas.microsoft.com/office/drawing/2014/main" val="3521182723"/>
                    </a:ext>
                  </a:extLst>
                </a:gridCol>
                <a:gridCol w="736361">
                  <a:extLst>
                    <a:ext uri="{9D8B030D-6E8A-4147-A177-3AD203B41FA5}">
                      <a16:colId xmlns:a16="http://schemas.microsoft.com/office/drawing/2014/main" val="2830727315"/>
                    </a:ext>
                  </a:extLst>
                </a:gridCol>
                <a:gridCol w="610148">
                  <a:extLst>
                    <a:ext uri="{9D8B030D-6E8A-4147-A177-3AD203B41FA5}">
                      <a16:colId xmlns:a16="http://schemas.microsoft.com/office/drawing/2014/main" val="3113031744"/>
                    </a:ext>
                  </a:extLst>
                </a:gridCol>
                <a:gridCol w="776521">
                  <a:extLst>
                    <a:ext uri="{9D8B030D-6E8A-4147-A177-3AD203B41FA5}">
                      <a16:colId xmlns:a16="http://schemas.microsoft.com/office/drawing/2014/main" val="3060647502"/>
                    </a:ext>
                  </a:extLst>
                </a:gridCol>
              </a:tblGrid>
              <a:tr h="190500">
                <a:tc gridSpan="10">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err="1">
                          <a:effectLst/>
                        </a:rPr>
                        <a:t>Request</a:t>
                      </a:r>
                      <a:r>
                        <a:rPr lang="es-MX" sz="1600" b="1" u="none" strike="noStrike" dirty="0">
                          <a:effectLst/>
                        </a:rPr>
                        <a:t> Escritura</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080595079"/>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LONGITUD</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SRC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 DATA SIZE</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DATO</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CRC</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1564681"/>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A2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N</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3042597707"/>
                  </a:ext>
                </a:extLst>
              </a:tr>
            </a:tbl>
          </a:graphicData>
        </a:graphic>
      </p:graphicFrame>
      <p:sp>
        <p:nvSpPr>
          <p:cNvPr id="8" name="TextBox 7">
            <a:extLst>
              <a:ext uri="{FF2B5EF4-FFF2-40B4-BE49-F238E27FC236}">
                <a16:creationId xmlns:a16="http://schemas.microsoft.com/office/drawing/2014/main" id="{C325D028-F3EF-4A9F-9C50-6117D4D38377}"/>
              </a:ext>
            </a:extLst>
          </p:cNvPr>
          <p:cNvSpPr txBox="1"/>
          <p:nvPr/>
        </p:nvSpPr>
        <p:spPr>
          <a:xfrm>
            <a:off x="502021" y="4817030"/>
            <a:ext cx="11187953" cy="506292"/>
          </a:xfrm>
          <a:prstGeom prst="rect">
            <a:avLst/>
          </a:prstGeom>
          <a:noFill/>
        </p:spPr>
        <p:txBody>
          <a:bodyPr wrap="square" rtlCol="0">
            <a:spAutoFit/>
          </a:bodyPr>
          <a:lstStyle/>
          <a:p>
            <a:pPr algn="just">
              <a:lnSpc>
                <a:spcPct val="150000"/>
              </a:lnSpc>
            </a:pPr>
            <a:r>
              <a:rPr lang="es-MX" sz="2000" dirty="0"/>
              <a:t>En este caso ERD DATA SIZE, es la cantidad de bytes que serán escritos en Dato. </a:t>
            </a:r>
          </a:p>
        </p:txBody>
      </p:sp>
    </p:spTree>
    <p:extLst>
      <p:ext uri="{BB962C8B-B14F-4D97-AF65-F5344CB8AC3E}">
        <p14:creationId xmlns:p14="http://schemas.microsoft.com/office/powerpoint/2010/main" val="233532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4F8D0-6ED6-49A7-BEC6-F900A00CC771}"/>
              </a:ext>
            </a:extLst>
          </p:cNvPr>
          <p:cNvSpPr txBox="1"/>
          <p:nvPr/>
        </p:nvSpPr>
        <p:spPr>
          <a:xfrm>
            <a:off x="502023" y="1246095"/>
            <a:ext cx="11187953" cy="967957"/>
          </a:xfrm>
          <a:prstGeom prst="rect">
            <a:avLst/>
          </a:prstGeom>
          <a:noFill/>
        </p:spPr>
        <p:txBody>
          <a:bodyPr wrap="square" rtlCol="0">
            <a:spAutoFit/>
          </a:bodyPr>
          <a:lstStyle/>
          <a:p>
            <a:pPr algn="just">
              <a:lnSpc>
                <a:spcPct val="150000"/>
              </a:lnSpc>
            </a:pPr>
            <a:r>
              <a:rPr lang="es-MX" sz="2000" dirty="0"/>
              <a:t>Para el Response de escritura tiene la siguiente estructura en su trama de datos, que al igual que la lectura, tiene un byte especifico para conocer si el </a:t>
            </a:r>
            <a:r>
              <a:rPr lang="es-MX" sz="2000" dirty="0" err="1"/>
              <a:t>request</a:t>
            </a:r>
            <a:r>
              <a:rPr lang="es-MX" sz="2000" dirty="0"/>
              <a:t> fue realizado correctamente o no. </a:t>
            </a:r>
          </a:p>
        </p:txBody>
      </p:sp>
      <p:graphicFrame>
        <p:nvGraphicFramePr>
          <p:cNvPr id="3" name="Table 2">
            <a:extLst>
              <a:ext uri="{FF2B5EF4-FFF2-40B4-BE49-F238E27FC236}">
                <a16:creationId xmlns:a16="http://schemas.microsoft.com/office/drawing/2014/main" id="{40A5E9C0-4395-4B0D-85BE-71A6AF6FDBC2}"/>
              </a:ext>
            </a:extLst>
          </p:cNvPr>
          <p:cNvGraphicFramePr>
            <a:graphicFrameLocks noGrp="1"/>
          </p:cNvGraphicFramePr>
          <p:nvPr>
            <p:extLst>
              <p:ext uri="{D42A27DB-BD31-4B8C-83A1-F6EECF244321}">
                <p14:modId xmlns:p14="http://schemas.microsoft.com/office/powerpoint/2010/main" val="209793686"/>
              </p:ext>
            </p:extLst>
          </p:nvPr>
        </p:nvGraphicFramePr>
        <p:xfrm>
          <a:off x="2812488" y="2821641"/>
          <a:ext cx="6567021" cy="699135"/>
        </p:xfrm>
        <a:graphic>
          <a:graphicData uri="http://schemas.openxmlformats.org/drawingml/2006/table">
            <a:tbl>
              <a:tblPr/>
              <a:tblGrid>
                <a:gridCol w="610199">
                  <a:extLst>
                    <a:ext uri="{9D8B030D-6E8A-4147-A177-3AD203B41FA5}">
                      <a16:colId xmlns:a16="http://schemas.microsoft.com/office/drawing/2014/main" val="1866085082"/>
                    </a:ext>
                  </a:extLst>
                </a:gridCol>
                <a:gridCol w="610199">
                  <a:extLst>
                    <a:ext uri="{9D8B030D-6E8A-4147-A177-3AD203B41FA5}">
                      <a16:colId xmlns:a16="http://schemas.microsoft.com/office/drawing/2014/main" val="3482279403"/>
                    </a:ext>
                  </a:extLst>
                </a:gridCol>
                <a:gridCol w="828411">
                  <a:extLst>
                    <a:ext uri="{9D8B030D-6E8A-4147-A177-3AD203B41FA5}">
                      <a16:colId xmlns:a16="http://schemas.microsoft.com/office/drawing/2014/main" val="3741080186"/>
                    </a:ext>
                  </a:extLst>
                </a:gridCol>
                <a:gridCol w="618565">
                  <a:extLst>
                    <a:ext uri="{9D8B030D-6E8A-4147-A177-3AD203B41FA5}">
                      <a16:colId xmlns:a16="http://schemas.microsoft.com/office/drawing/2014/main" val="644247907"/>
                    </a:ext>
                  </a:extLst>
                </a:gridCol>
                <a:gridCol w="627529">
                  <a:extLst>
                    <a:ext uri="{9D8B030D-6E8A-4147-A177-3AD203B41FA5}">
                      <a16:colId xmlns:a16="http://schemas.microsoft.com/office/drawing/2014/main" val="2591872455"/>
                    </a:ext>
                  </a:extLst>
                </a:gridCol>
                <a:gridCol w="788894">
                  <a:extLst>
                    <a:ext uri="{9D8B030D-6E8A-4147-A177-3AD203B41FA5}">
                      <a16:colId xmlns:a16="http://schemas.microsoft.com/office/drawing/2014/main" val="2066901241"/>
                    </a:ext>
                  </a:extLst>
                </a:gridCol>
                <a:gridCol w="770965">
                  <a:extLst>
                    <a:ext uri="{9D8B030D-6E8A-4147-A177-3AD203B41FA5}">
                      <a16:colId xmlns:a16="http://schemas.microsoft.com/office/drawing/2014/main" val="1690005155"/>
                    </a:ext>
                  </a:extLst>
                </a:gridCol>
                <a:gridCol w="999336">
                  <a:extLst>
                    <a:ext uri="{9D8B030D-6E8A-4147-A177-3AD203B41FA5}">
                      <a16:colId xmlns:a16="http://schemas.microsoft.com/office/drawing/2014/main" val="3149794434"/>
                    </a:ext>
                  </a:extLst>
                </a:gridCol>
                <a:gridCol w="712923">
                  <a:extLst>
                    <a:ext uri="{9D8B030D-6E8A-4147-A177-3AD203B41FA5}">
                      <a16:colId xmlns:a16="http://schemas.microsoft.com/office/drawing/2014/main" val="3408490200"/>
                    </a:ext>
                  </a:extLst>
                </a:gridCol>
              </a:tblGrid>
              <a:tr h="190500">
                <a:tc gridSpan="9">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b"/>
                      <a:r>
                        <a:rPr lang="es-MX" sz="1600" b="1" u="none" strike="noStrike" dirty="0">
                          <a:effectLst/>
                        </a:rPr>
                        <a:t>Response Escritura </a:t>
                      </a:r>
                      <a:endParaRPr lang="es-MX" sz="1600" b="1" i="0" u="none" strike="noStrike" dirty="0">
                        <a:solidFill>
                          <a:srgbClr val="000000"/>
                        </a:solidFill>
                        <a:effectLst/>
                        <a:latin typeface="Calibri" panose="020F0502020204030204" pitchFamily="34" charset="0"/>
                      </a:endParaRPr>
                    </a:p>
                  </a:txBody>
                  <a:tcPr marL="9525" marR="9525" marT="9525" marB="0" anchor="b">
                    <a:lnL>
                      <a:noFill/>
                    </a:lnL>
                    <a:lnR>
                      <a:noFill/>
                    </a:lnR>
                    <a:lnT w="12700" cmpd="sng">
                      <a:solidFill>
                        <a:srgbClr val="4472C4"/>
                      </a:solidFill>
                    </a:lnT>
                    <a:lnB>
                      <a:noFill/>
                    </a:lnB>
                    <a:lnTlToBr w="12700" cmpd="sng">
                      <a:noFill/>
                      <a:prstDash val="solid"/>
                    </a:lnTlToBr>
                    <a:lnBlToTr w="12700" cmpd="sng">
                      <a:noFill/>
                      <a:prstDash val="solid"/>
                    </a:lnBlToTr>
                    <a:no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94443738"/>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INIT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DST</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LONGITUD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SRC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CMD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RESULT</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ERD</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CRC</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BIT STOP</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6028275"/>
                  </a:ext>
                </a:extLst>
              </a:tr>
              <a:tr h="1905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E2</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E4</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A3 00</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a:effectLst/>
                        </a:rPr>
                        <a:t>XX XX</a:t>
                      </a:r>
                      <a:endParaRPr lang="es-MX" sz="1400" b="1"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XX </a:t>
                      </a:r>
                      <a:r>
                        <a:rPr lang="es-MX" sz="1400" b="1" u="none" strike="noStrike" dirty="0" err="1">
                          <a:effectLst/>
                        </a:rPr>
                        <a:t>XX</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s-MX" sz="1400" b="1" u="none" strike="noStrike" dirty="0">
                          <a:effectLst/>
                        </a:rPr>
                        <a:t>E3</a:t>
                      </a:r>
                      <a:endParaRPr lang="es-MX" sz="14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2700" cmpd="sng">
                      <a:solidFill>
                        <a:srgbClr val="4472C4"/>
                      </a:solidFill>
                    </a:lnB>
                    <a:lnTlToBr w="12700" cmpd="sng">
                      <a:noFill/>
                      <a:prstDash val="solid"/>
                    </a:lnTlToBr>
                    <a:lnBlToTr w="12700" cmpd="sng">
                      <a:noFill/>
                      <a:prstDash val="solid"/>
                    </a:lnBlToTr>
                    <a:noFill/>
                  </a:tcPr>
                </a:tc>
                <a:extLst>
                  <a:ext uri="{0D108BD9-81ED-4DB2-BD59-A6C34878D82A}">
                    <a16:rowId xmlns:a16="http://schemas.microsoft.com/office/drawing/2014/main" val="589823376"/>
                  </a:ext>
                </a:extLst>
              </a:tr>
            </a:tbl>
          </a:graphicData>
        </a:graphic>
      </p:graphicFrame>
      <p:graphicFrame>
        <p:nvGraphicFramePr>
          <p:cNvPr id="5" name="Table 4">
            <a:extLst>
              <a:ext uri="{FF2B5EF4-FFF2-40B4-BE49-F238E27FC236}">
                <a16:creationId xmlns:a16="http://schemas.microsoft.com/office/drawing/2014/main" id="{89A2B39F-FE79-4386-860F-F9F73393EE37}"/>
              </a:ext>
            </a:extLst>
          </p:cNvPr>
          <p:cNvGraphicFramePr>
            <a:graphicFrameLocks noGrp="1"/>
          </p:cNvGraphicFramePr>
          <p:nvPr>
            <p:extLst>
              <p:ext uri="{D42A27DB-BD31-4B8C-83A1-F6EECF244321}">
                <p14:modId xmlns:p14="http://schemas.microsoft.com/office/powerpoint/2010/main" val="3777596949"/>
              </p:ext>
            </p:extLst>
          </p:nvPr>
        </p:nvGraphicFramePr>
        <p:xfrm>
          <a:off x="4634936" y="4860786"/>
          <a:ext cx="2922123" cy="1114425"/>
        </p:xfrm>
        <a:graphic>
          <a:graphicData uri="http://schemas.openxmlformats.org/drawingml/2006/table">
            <a:tbl>
              <a:tblPr>
                <a:tableStyleId>{5940675A-B579-460E-94D1-54222C63F5DA}</a:tableStyleId>
              </a:tblPr>
              <a:tblGrid>
                <a:gridCol w="930427">
                  <a:extLst>
                    <a:ext uri="{9D8B030D-6E8A-4147-A177-3AD203B41FA5}">
                      <a16:colId xmlns:a16="http://schemas.microsoft.com/office/drawing/2014/main" val="33213328"/>
                    </a:ext>
                  </a:extLst>
                </a:gridCol>
                <a:gridCol w="1991696">
                  <a:extLst>
                    <a:ext uri="{9D8B030D-6E8A-4147-A177-3AD203B41FA5}">
                      <a16:colId xmlns:a16="http://schemas.microsoft.com/office/drawing/2014/main" val="2084974551"/>
                    </a:ext>
                  </a:extLst>
                </a:gridCol>
              </a:tblGrid>
              <a:tr h="190500">
                <a:tc gridSpan="2">
                  <a:txBody>
                    <a:bodyPr/>
                    <a:lstStyle/>
                    <a:p>
                      <a:pPr algn="ctr" fontAlgn="b"/>
                      <a:r>
                        <a:rPr lang="es-MX" sz="1400" b="1" u="none" strike="noStrike" dirty="0">
                          <a:solidFill>
                            <a:schemeClr val="bg1"/>
                          </a:solidFill>
                          <a:effectLst/>
                        </a:rPr>
                        <a:t>RESULT</a:t>
                      </a:r>
                      <a:endParaRPr lang="es-MX" sz="1400" b="1" i="0" u="none" strike="noStrike" dirty="0">
                        <a:solidFill>
                          <a:schemeClr val="bg1"/>
                        </a:solidFill>
                        <a:effectLst/>
                        <a:latin typeface="Calibri" panose="020F0502020204030204" pitchFamily="34" charset="0"/>
                      </a:endParaRPr>
                    </a:p>
                  </a:txBody>
                  <a:tcPr marL="9525" marR="9525" marT="9525" marB="0" anchor="b">
                    <a:solidFill>
                      <a:srgbClr val="00B0F0"/>
                    </a:solidFill>
                  </a:tcPr>
                </a:tc>
                <a:tc hMerge="1">
                  <a:txBody>
                    <a:bodyPr/>
                    <a:lstStyle/>
                    <a:p>
                      <a:endParaRPr lang="es-MX"/>
                    </a:p>
                  </a:txBody>
                  <a:tcPr/>
                </a:tc>
                <a:extLst>
                  <a:ext uri="{0D108BD9-81ED-4DB2-BD59-A6C34878D82A}">
                    <a16:rowId xmlns:a16="http://schemas.microsoft.com/office/drawing/2014/main" val="2730974246"/>
                  </a:ext>
                </a:extLst>
              </a:tr>
              <a:tr h="190500">
                <a:tc>
                  <a:txBody>
                    <a:bodyPr/>
                    <a:lstStyle/>
                    <a:p>
                      <a:pPr algn="ctr" fontAlgn="ctr"/>
                      <a:r>
                        <a:rPr lang="es-MX" sz="1400" u="none" strike="noStrike">
                          <a:effectLst/>
                        </a:rPr>
                        <a:t>00</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Success</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1683155"/>
                  </a:ext>
                </a:extLst>
              </a:tr>
              <a:tr h="190500">
                <a:tc>
                  <a:txBody>
                    <a:bodyPr/>
                    <a:lstStyle/>
                    <a:p>
                      <a:pPr algn="ctr" fontAlgn="ctr"/>
                      <a:r>
                        <a:rPr lang="es-MX" sz="1400" u="none" strike="noStrike">
                          <a:effectLst/>
                        </a:rPr>
                        <a:t>01</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a:effectLst/>
                        </a:rPr>
                        <a:t>ERD </a:t>
                      </a:r>
                      <a:r>
                        <a:rPr lang="es-MX" sz="1400" u="none" strike="noStrike" dirty="0" err="1">
                          <a:effectLst/>
                        </a:rPr>
                        <a:t>is</a:t>
                      </a:r>
                      <a:r>
                        <a:rPr lang="es-MX" sz="1400" u="none" strike="noStrike" dirty="0">
                          <a:effectLst/>
                        </a:rPr>
                        <a:t> </a:t>
                      </a:r>
                      <a:r>
                        <a:rPr lang="es-MX" sz="1400" u="none" strike="noStrike" dirty="0" err="1">
                          <a:effectLst/>
                        </a:rPr>
                        <a:t>not</a:t>
                      </a:r>
                      <a:r>
                        <a:rPr lang="es-MX" sz="1400" u="none" strike="noStrike" dirty="0">
                          <a:effectLst/>
                        </a:rPr>
                        <a:t> </a:t>
                      </a:r>
                      <a:r>
                        <a:rPr lang="es-MX" sz="1400" u="none" strike="noStrike" dirty="0" err="1">
                          <a:effectLst/>
                        </a:rPr>
                        <a:t>supported</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3592788"/>
                  </a:ext>
                </a:extLst>
              </a:tr>
              <a:tr h="190500">
                <a:tc>
                  <a:txBody>
                    <a:bodyPr/>
                    <a:lstStyle/>
                    <a:p>
                      <a:pPr algn="ctr" fontAlgn="ctr"/>
                      <a:r>
                        <a:rPr lang="es-MX" sz="1400" u="none" strike="noStrike">
                          <a:effectLst/>
                        </a:rPr>
                        <a:t>02</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Incorrect</a:t>
                      </a:r>
                      <a:r>
                        <a:rPr lang="es-MX" sz="1400" u="none" strike="noStrike" dirty="0">
                          <a:effectLst/>
                        </a:rPr>
                        <a:t> </a:t>
                      </a:r>
                      <a:r>
                        <a:rPr lang="es-MX" sz="1400" u="none" strike="noStrike" dirty="0" err="1">
                          <a:effectLst/>
                        </a:rPr>
                        <a:t>size</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6768763"/>
                  </a:ext>
                </a:extLst>
              </a:tr>
              <a:tr h="128409">
                <a:tc>
                  <a:txBody>
                    <a:bodyPr/>
                    <a:lstStyle/>
                    <a:p>
                      <a:pPr algn="ctr" fontAlgn="ctr"/>
                      <a:r>
                        <a:rPr lang="es-MX" sz="1400" u="none" strike="noStrike">
                          <a:effectLst/>
                        </a:rPr>
                        <a:t>03</a:t>
                      </a:r>
                      <a:endParaRPr lang="es-MX" sz="14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s-MX" sz="1400" u="none" strike="noStrike" dirty="0" err="1">
                          <a:effectLst/>
                        </a:rPr>
                        <a:t>Bussy</a:t>
                      </a:r>
                      <a:endParaRPr lang="es-MX"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1437837"/>
                  </a:ext>
                </a:extLst>
              </a:tr>
            </a:tbl>
          </a:graphicData>
        </a:graphic>
      </p:graphicFrame>
      <p:sp>
        <p:nvSpPr>
          <p:cNvPr id="6" name="TextBox 5">
            <a:extLst>
              <a:ext uri="{FF2B5EF4-FFF2-40B4-BE49-F238E27FC236}">
                <a16:creationId xmlns:a16="http://schemas.microsoft.com/office/drawing/2014/main" id="{8802FF72-8FCC-4696-8604-69B3EBD6C469}"/>
              </a:ext>
            </a:extLst>
          </p:cNvPr>
          <p:cNvSpPr txBox="1"/>
          <p:nvPr/>
        </p:nvSpPr>
        <p:spPr>
          <a:xfrm>
            <a:off x="502023" y="3937635"/>
            <a:ext cx="11187953" cy="506292"/>
          </a:xfrm>
          <a:prstGeom prst="rect">
            <a:avLst/>
          </a:prstGeom>
          <a:noFill/>
        </p:spPr>
        <p:txBody>
          <a:bodyPr wrap="square" rtlCol="0">
            <a:spAutoFit/>
          </a:bodyPr>
          <a:lstStyle/>
          <a:p>
            <a:pPr algn="just">
              <a:lnSpc>
                <a:spcPct val="150000"/>
              </a:lnSpc>
            </a:pPr>
            <a:r>
              <a:rPr lang="es-MX" sz="2000" dirty="0"/>
              <a:t>A continuación se muestra los posibles estados que puede tener el byte de RESULT</a:t>
            </a:r>
          </a:p>
        </p:txBody>
      </p:sp>
    </p:spTree>
    <p:extLst>
      <p:ext uri="{BB962C8B-B14F-4D97-AF65-F5344CB8AC3E}">
        <p14:creationId xmlns:p14="http://schemas.microsoft.com/office/powerpoint/2010/main" val="330048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68A03-2922-4153-9626-B36E009CE076}"/>
              </a:ext>
            </a:extLst>
          </p:cNvPr>
          <p:cNvSpPr txBox="1"/>
          <p:nvPr/>
        </p:nvSpPr>
        <p:spPr>
          <a:xfrm>
            <a:off x="510987" y="466164"/>
            <a:ext cx="4401671" cy="584775"/>
          </a:xfrm>
          <a:prstGeom prst="rect">
            <a:avLst/>
          </a:prstGeom>
          <a:noFill/>
        </p:spPr>
        <p:txBody>
          <a:bodyPr wrap="square" rtlCol="0">
            <a:spAutoFit/>
          </a:bodyPr>
          <a:lstStyle/>
          <a:p>
            <a:r>
              <a:rPr lang="es-MX" sz="3200" b="1" dirty="0">
                <a:solidFill>
                  <a:schemeClr val="bg1"/>
                </a:solidFill>
              </a:rPr>
              <a:t>CONFIGURACIÓN SERIAL</a:t>
            </a:r>
          </a:p>
        </p:txBody>
      </p:sp>
      <p:pic>
        <p:nvPicPr>
          <p:cNvPr id="4" name="Picture 3">
            <a:extLst>
              <a:ext uri="{FF2B5EF4-FFF2-40B4-BE49-F238E27FC236}">
                <a16:creationId xmlns:a16="http://schemas.microsoft.com/office/drawing/2014/main" id="{1940D330-08CE-45AF-928E-D8070C4E11AC}"/>
              </a:ext>
            </a:extLst>
          </p:cNvPr>
          <p:cNvPicPr>
            <a:picLocks noChangeAspect="1"/>
          </p:cNvPicPr>
          <p:nvPr/>
        </p:nvPicPr>
        <p:blipFill>
          <a:blip r:embed="rId2"/>
          <a:stretch>
            <a:fillRect/>
          </a:stretch>
        </p:blipFill>
        <p:spPr>
          <a:xfrm>
            <a:off x="3733089" y="3240741"/>
            <a:ext cx="4725821" cy="2666116"/>
          </a:xfrm>
          <a:prstGeom prst="rect">
            <a:avLst/>
          </a:prstGeom>
        </p:spPr>
      </p:pic>
    </p:spTree>
    <p:extLst>
      <p:ext uri="{BB962C8B-B14F-4D97-AF65-F5344CB8AC3E}">
        <p14:creationId xmlns:p14="http://schemas.microsoft.com/office/powerpoint/2010/main" val="2385421651"/>
      </p:ext>
    </p:extLst>
  </p:cSld>
  <p:clrMapOvr>
    <a:masterClrMapping/>
  </p:clrMapOvr>
</p:sld>
</file>

<file path=ppt/theme/theme1.xml><?xml version="1.0" encoding="utf-8"?>
<a:theme xmlns:a="http://schemas.openxmlformats.org/drawingml/2006/main" name="Template corporativo">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80E67F9E161EA4FA57F1D7A7D4BC8AD" ma:contentTypeVersion="2" ma:contentTypeDescription="Crear nuevo documento." ma:contentTypeScope="" ma:versionID="e80381d13a1c7d17d0532dbd7387dd0d">
  <xsd:schema xmlns:xsd="http://www.w3.org/2001/XMLSchema" xmlns:xs="http://www.w3.org/2001/XMLSchema" xmlns:p="http://schemas.microsoft.com/office/2006/metadata/properties" xmlns:ns2="8accf49b-5917-40c4-beb3-28cc890efc32" targetNamespace="http://schemas.microsoft.com/office/2006/metadata/properties" ma:root="true" ma:fieldsID="6084333c95072d4d1435239dd1484cb9" ns2:_="">
    <xsd:import namespace="8accf49b-5917-40c4-beb3-28cc890efc3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ccf49b-5917-40c4-beb3-28cc890efc3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CC0492-A604-4894-A72D-AC335F342AFD}">
  <ds:schemaRefs>
    <ds:schemaRef ds:uri="http://schemas.microsoft.com/sharepoint/v3/contenttype/forms"/>
  </ds:schemaRefs>
</ds:datastoreItem>
</file>

<file path=customXml/itemProps2.xml><?xml version="1.0" encoding="utf-8"?>
<ds:datastoreItem xmlns:ds="http://schemas.openxmlformats.org/officeDocument/2006/customXml" ds:itemID="{681266F2-718F-4832-9B33-52318494A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ccf49b-5917-40c4-beb3-28cc890efc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2119FC-E218-46EB-8A0F-D69935C8F995}">
  <ds:schemaRef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8accf49b-5917-40c4-beb3-28cc890efc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21107</TotalTime>
  <Words>394</Words>
  <Application>Microsoft Office PowerPoint</Application>
  <PresentationFormat>Widescreen</PresentationFormat>
  <Paragraphs>110</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Template corporativo</vt:lpstr>
      <vt:lpstr>PROTOCOLO GEA3 CON PYTHON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Nieto, Leonel (MEX, TYP, ID)</dc:creator>
  <cp:lastModifiedBy>Nieto, Leonel (MEX, SAL, ID)</cp:lastModifiedBy>
  <cp:revision>298</cp:revision>
  <dcterms:created xsi:type="dcterms:W3CDTF">2015-11-05T16:02:26Z</dcterms:created>
  <dcterms:modified xsi:type="dcterms:W3CDTF">2023-03-07T23:31:54Z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0x010100980E67F9E161EA4FA57F1D7A7D4BC8AD</vt:lpwstr>
  </property>
</Properties>
</file>