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4"/>
  </p:notesMasterIdLst>
  <p:sldIdLst>
    <p:sldId id="256" r:id="rId5"/>
    <p:sldId id="273" r:id="rId6"/>
    <p:sldId id="290" r:id="rId7"/>
    <p:sldId id="282" r:id="rId8"/>
    <p:sldId id="288" r:id="rId9"/>
    <p:sldId id="289" r:id="rId10"/>
    <p:sldId id="287" r:id="rId11"/>
    <p:sldId id="262" r:id="rId12"/>
    <p:sldId id="263"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driguez, Augusto (MEX, PAL, FI)" initials="RA(PF" lastIdx="1" clrIdx="0">
    <p:extLst>
      <p:ext uri="{19B8F6BF-5375-455C-9EA6-DF929625EA0E}">
        <p15:presenceInfo xmlns:p15="http://schemas.microsoft.com/office/powerpoint/2012/main" userId="S::arnfnpal@mabe.com.mx::23eac9b6-5040-404e-8999-8b97219f3e7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5277"/>
    <a:srgbClr val="008997"/>
    <a:srgbClr val="E64823"/>
    <a:srgbClr val="EBE1E1"/>
    <a:srgbClr val="0086B5"/>
    <a:srgbClr val="0070C0"/>
    <a:srgbClr val="969799"/>
    <a:srgbClr val="8064A2"/>
    <a:srgbClr val="6179A8"/>
    <a:srgbClr val="608C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AF606853-7671-496A-8E4F-DF71F8EC918B}" styleName="Estilo oscuro 1 - Énfasis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06" autoAdjust="0"/>
    <p:restoredTop sz="93743" autoAdjust="0"/>
  </p:normalViewPr>
  <p:slideViewPr>
    <p:cSldViewPr snapToGrid="0">
      <p:cViewPr varScale="1">
        <p:scale>
          <a:sx n="107" d="100"/>
          <a:sy n="107" d="100"/>
        </p:scale>
        <p:origin x="117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04704-7787-4C35-BD96-1DBCE682FE16}" type="datetimeFigureOut">
              <a:rPr lang="es-MX" smtClean="0"/>
              <a:t>07/03/2023</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37C7E-A82A-41C9-ADD4-82116A06CC8F}" type="slidenum">
              <a:rPr lang="es-MX" smtClean="0"/>
              <a:t>‹#›</a:t>
            </a:fld>
            <a:endParaRPr lang="es-MX"/>
          </a:p>
        </p:txBody>
      </p:sp>
    </p:spTree>
    <p:extLst>
      <p:ext uri="{BB962C8B-B14F-4D97-AF65-F5344CB8AC3E}">
        <p14:creationId xmlns:p14="http://schemas.microsoft.com/office/powerpoint/2010/main" val="2393271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35A37C7E-A82A-41C9-ADD4-82116A06CC8F}" type="slidenum">
              <a:rPr lang="es-MX" smtClean="0"/>
              <a:t>1</a:t>
            </a:fld>
            <a:endParaRPr lang="es-MX"/>
          </a:p>
        </p:txBody>
      </p:sp>
    </p:spTree>
    <p:extLst>
      <p:ext uri="{BB962C8B-B14F-4D97-AF65-F5344CB8AC3E}">
        <p14:creationId xmlns:p14="http://schemas.microsoft.com/office/powerpoint/2010/main" val="425579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35A37C7E-A82A-41C9-ADD4-82116A06CC8F}" type="slidenum">
              <a:rPr lang="es-MX" smtClean="0"/>
              <a:t>9</a:t>
            </a:fld>
            <a:endParaRPr lang="es-MX"/>
          </a:p>
        </p:txBody>
      </p:sp>
    </p:spTree>
    <p:extLst>
      <p:ext uri="{BB962C8B-B14F-4D97-AF65-F5344CB8AC3E}">
        <p14:creationId xmlns:p14="http://schemas.microsoft.com/office/powerpoint/2010/main" val="4169964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82A82-B7AC-4EBA-BBDE-17112C435C28}"/>
              </a:ext>
            </a:extLst>
          </p:cNvPr>
          <p:cNvSpPr>
            <a:spLocks noGrp="1"/>
          </p:cNvSpPr>
          <p:nvPr>
            <p:ph type="title"/>
          </p:nvPr>
        </p:nvSpPr>
        <p:spPr>
          <a:xfrm>
            <a:off x="1905000" y="2670175"/>
            <a:ext cx="8382000" cy="1325563"/>
          </a:xfrm>
          <a:prstGeom prst="rect">
            <a:avLst/>
          </a:prstGeom>
        </p:spPr>
        <p:txBody>
          <a:bodyPr/>
          <a:lstStyle>
            <a:lvl1pPr>
              <a:defRPr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a:t>Click to edit Master title style</a:t>
            </a:r>
            <a:endParaRPr lang="es-MX"/>
          </a:p>
        </p:txBody>
      </p:sp>
    </p:spTree>
    <p:extLst>
      <p:ext uri="{BB962C8B-B14F-4D97-AF65-F5344CB8AC3E}">
        <p14:creationId xmlns:p14="http://schemas.microsoft.com/office/powerpoint/2010/main" val="3998616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892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99FEA9-B0BC-479D-B537-F7DAE41E381D}"/>
              </a:ext>
            </a:extLst>
          </p:cNvPr>
          <p:cNvSpPr/>
          <p:nvPr userDrawn="1"/>
        </p:nvSpPr>
        <p:spPr>
          <a:xfrm>
            <a:off x="1" y="885825"/>
            <a:ext cx="12192000" cy="5972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57025" y="347008"/>
            <a:ext cx="5960748" cy="1035390"/>
          </a:xfrm>
          <a:prstGeom prst="rect">
            <a:avLst/>
          </a:prstGeom>
        </p:spPr>
      </p:pic>
      <p:pic>
        <p:nvPicPr>
          <p:cNvPr id="8" name="Picture 7">
            <a:extLst>
              <a:ext uri="{FF2B5EF4-FFF2-40B4-BE49-F238E27FC236}">
                <a16:creationId xmlns:a16="http://schemas.microsoft.com/office/drawing/2014/main" id="{C2831894-90E9-4FC0-A600-B9088F2C718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97717" y="6200774"/>
            <a:ext cx="1118997" cy="489561"/>
          </a:xfrm>
          <a:prstGeom prst="rect">
            <a:avLst/>
          </a:prstGeom>
        </p:spPr>
      </p:pic>
    </p:spTree>
    <p:extLst>
      <p:ext uri="{BB962C8B-B14F-4D97-AF65-F5344CB8AC3E}">
        <p14:creationId xmlns:p14="http://schemas.microsoft.com/office/powerpoint/2010/main" val="179980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0D2771F-2F8D-4067-A61E-614478AEB29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38099"/>
            <a:ext cx="12192000" cy="1264752"/>
          </a:xfrm>
          <a:prstGeom prst="rect">
            <a:avLst/>
          </a:prstGeom>
        </p:spPr>
      </p:pic>
      <p:sp>
        <p:nvSpPr>
          <p:cNvPr id="6" name="Rectangle 5">
            <a:extLst>
              <a:ext uri="{FF2B5EF4-FFF2-40B4-BE49-F238E27FC236}">
                <a16:creationId xmlns:a16="http://schemas.microsoft.com/office/drawing/2014/main" id="{286E21EB-6B78-41D2-9BF4-520E557259F6}"/>
              </a:ext>
            </a:extLst>
          </p:cNvPr>
          <p:cNvSpPr/>
          <p:nvPr userDrawn="1"/>
        </p:nvSpPr>
        <p:spPr>
          <a:xfrm>
            <a:off x="1" y="885825"/>
            <a:ext cx="12192000" cy="5972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Picture 9" descr="A display screen&#10;&#10;Description automatically generated">
            <a:extLst>
              <a:ext uri="{FF2B5EF4-FFF2-40B4-BE49-F238E27FC236}">
                <a16:creationId xmlns:a16="http://schemas.microsoft.com/office/drawing/2014/main" id="{F9463F2D-9132-44E7-89C3-B08D72AD3A86}"/>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r="11962"/>
          <a:stretch/>
        </p:blipFill>
        <p:spPr>
          <a:xfrm>
            <a:off x="300847" y="336262"/>
            <a:ext cx="5216550" cy="1092385"/>
          </a:xfrm>
          <a:prstGeom prst="rect">
            <a:avLst/>
          </a:prstGeom>
        </p:spPr>
      </p:pic>
      <p:pic>
        <p:nvPicPr>
          <p:cNvPr id="9" name="Picture 8">
            <a:extLst>
              <a:ext uri="{FF2B5EF4-FFF2-40B4-BE49-F238E27FC236}">
                <a16:creationId xmlns:a16="http://schemas.microsoft.com/office/drawing/2014/main" id="{FB3A68BA-AE97-4568-BD1D-EA7421C02560}"/>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097717" y="6200774"/>
            <a:ext cx="1118997" cy="489561"/>
          </a:xfrm>
          <a:prstGeom prst="rect">
            <a:avLst/>
          </a:prstGeom>
        </p:spPr>
      </p:pic>
    </p:spTree>
    <p:extLst>
      <p:ext uri="{BB962C8B-B14F-4D97-AF65-F5344CB8AC3E}">
        <p14:creationId xmlns:p14="http://schemas.microsoft.com/office/powerpoint/2010/main" val="2905179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646081-709A-4556-B01D-3441906AEEF6}"/>
              </a:ext>
            </a:extLst>
          </p:cNvPr>
          <p:cNvSpPr/>
          <p:nvPr userDrawn="1"/>
        </p:nvSpPr>
        <p:spPr>
          <a:xfrm>
            <a:off x="1" y="885825"/>
            <a:ext cx="12192000" cy="5972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 name="Picture 3">
            <a:extLst>
              <a:ext uri="{FF2B5EF4-FFF2-40B4-BE49-F238E27FC236}">
                <a16:creationId xmlns:a16="http://schemas.microsoft.com/office/drawing/2014/main" id="{857CE138-66DB-4837-918A-F7022432C60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97717" y="6200774"/>
            <a:ext cx="1118997" cy="489561"/>
          </a:xfrm>
          <a:prstGeom prst="rect">
            <a:avLst/>
          </a:prstGeom>
        </p:spPr>
      </p:pic>
    </p:spTree>
    <p:extLst>
      <p:ext uri="{BB962C8B-B14F-4D97-AF65-F5344CB8AC3E}">
        <p14:creationId xmlns:p14="http://schemas.microsoft.com/office/powerpoint/2010/main" val="3461117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0D2771F-2F8D-4067-A61E-614478AEB29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38099"/>
            <a:ext cx="12192000" cy="1264752"/>
          </a:xfrm>
          <a:prstGeom prst="rect">
            <a:avLst/>
          </a:prstGeom>
        </p:spPr>
      </p:pic>
      <p:sp>
        <p:nvSpPr>
          <p:cNvPr id="5" name="Rectangle 4">
            <a:extLst>
              <a:ext uri="{FF2B5EF4-FFF2-40B4-BE49-F238E27FC236}">
                <a16:creationId xmlns:a16="http://schemas.microsoft.com/office/drawing/2014/main" id="{390B81D3-1CC9-4514-80DE-2ADD95312F17}"/>
              </a:ext>
            </a:extLst>
          </p:cNvPr>
          <p:cNvSpPr/>
          <p:nvPr userDrawn="1"/>
        </p:nvSpPr>
        <p:spPr>
          <a:xfrm>
            <a:off x="1" y="885825"/>
            <a:ext cx="12192000" cy="5972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6" name="Picture 5">
            <a:extLst>
              <a:ext uri="{FF2B5EF4-FFF2-40B4-BE49-F238E27FC236}">
                <a16:creationId xmlns:a16="http://schemas.microsoft.com/office/drawing/2014/main" id="{865D35DB-8328-495B-ACD6-44CBC53F0F7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97717" y="6200774"/>
            <a:ext cx="1118997" cy="489561"/>
          </a:xfrm>
          <a:prstGeom prst="rect">
            <a:avLst/>
          </a:prstGeom>
        </p:spPr>
      </p:pic>
    </p:spTree>
    <p:extLst>
      <p:ext uri="{BB962C8B-B14F-4D97-AF65-F5344CB8AC3E}">
        <p14:creationId xmlns:p14="http://schemas.microsoft.com/office/powerpoint/2010/main" val="3374120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396CA-79E6-42AB-91CE-58B05397DD22}"/>
              </a:ext>
            </a:extLst>
          </p:cNvPr>
          <p:cNvPicPr>
            <a:picLocks noChangeAspect="1"/>
          </p:cNvPicPr>
          <p:nvPr userDrawn="1"/>
        </p:nvPicPr>
        <p:blipFill rotWithShape="1">
          <a:blip r:embed="rId8" cstate="email">
            <a:extLst>
              <a:ext uri="{28A0092B-C50C-407E-A947-70E740481C1C}">
                <a14:useLocalDpi xmlns:a14="http://schemas.microsoft.com/office/drawing/2010/main"/>
              </a:ext>
            </a:extLst>
          </a:blip>
          <a:srcRect/>
          <a:stretch/>
        </p:blipFill>
        <p:spPr>
          <a:xfrm>
            <a:off x="0" y="-58615"/>
            <a:ext cx="12192000" cy="6916615"/>
          </a:xfrm>
          <a:prstGeom prst="rect">
            <a:avLst/>
          </a:prstGeom>
        </p:spPr>
      </p:pic>
      <p:pic>
        <p:nvPicPr>
          <p:cNvPr id="4" name="Picture 3">
            <a:extLst>
              <a:ext uri="{FF2B5EF4-FFF2-40B4-BE49-F238E27FC236}">
                <a16:creationId xmlns:a16="http://schemas.microsoft.com/office/drawing/2014/main" id="{7D9E7793-0183-4DBC-8050-1589EE6502DD}"/>
              </a:ext>
            </a:extLst>
          </p:cNvPr>
          <p:cNvPicPr>
            <a:picLocks noChangeAspect="1"/>
          </p:cNvPicPr>
          <p:nvPr userDrawn="1"/>
        </p:nvPicPr>
        <p:blipFill>
          <a:blip r:embed="rId9">
            <a:extLst>
              <a:ext uri="{28A0092B-C50C-407E-A947-70E740481C1C}">
                <a14:useLocalDpi xmlns:a14="http://schemas.microsoft.com/office/drawing/2010/main"/>
              </a:ext>
            </a:extLst>
          </a:blip>
          <a:stretch>
            <a:fillRect/>
          </a:stretch>
        </p:blipFill>
        <p:spPr>
          <a:xfrm>
            <a:off x="10692715" y="6023586"/>
            <a:ext cx="1524000" cy="666750"/>
          </a:xfrm>
          <a:prstGeom prst="rect">
            <a:avLst/>
          </a:prstGeom>
        </p:spPr>
      </p:pic>
    </p:spTree>
    <p:extLst>
      <p:ext uri="{BB962C8B-B14F-4D97-AF65-F5344CB8AC3E}">
        <p14:creationId xmlns:p14="http://schemas.microsoft.com/office/powerpoint/2010/main" val="2024344716"/>
      </p:ext>
    </p:extLst>
  </p:cSld>
  <p:clrMap bg1="lt1" tx1="dk1" bg2="lt2" tx2="dk2" accent1="accent1" accent2="accent2" accent3="accent3" accent4="accent4" accent5="accent5" accent6="accent6" hlink="hlink" folHlink="folHlink"/>
  <p:sldLayoutIdLst>
    <p:sldLayoutId id="2147483705" r:id="rId1"/>
    <p:sldLayoutId id="2147483674" r:id="rId2"/>
    <p:sldLayoutId id="2147483704" r:id="rId3"/>
    <p:sldLayoutId id="2147483686" r:id="rId4"/>
    <p:sldLayoutId id="2147483676" r:id="rId5"/>
    <p:sldLayoutId id="2147483703"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A623F8-436D-4483-8439-4253911CC4BD}"/>
              </a:ext>
            </a:extLst>
          </p:cNvPr>
          <p:cNvSpPr>
            <a:spLocks noGrp="1"/>
          </p:cNvSpPr>
          <p:nvPr>
            <p:ph type="title"/>
          </p:nvPr>
        </p:nvSpPr>
        <p:spPr/>
        <p:txBody>
          <a:bodyPr/>
          <a:lstStyle/>
          <a:p>
            <a:r>
              <a:rPr lang="es-MX" dirty="0"/>
              <a:t>Diseño de Multitasking usando Máquinas de Estado</a:t>
            </a:r>
          </a:p>
        </p:txBody>
      </p:sp>
    </p:spTree>
    <p:extLst>
      <p:ext uri="{BB962C8B-B14F-4D97-AF65-F5344CB8AC3E}">
        <p14:creationId xmlns:p14="http://schemas.microsoft.com/office/powerpoint/2010/main" val="1043014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BB8261-0BBA-4ED2-9F37-0E33BC0ED093}"/>
              </a:ext>
            </a:extLst>
          </p:cNvPr>
          <p:cNvSpPr txBox="1"/>
          <p:nvPr/>
        </p:nvSpPr>
        <p:spPr>
          <a:xfrm>
            <a:off x="408357" y="460958"/>
            <a:ext cx="1414170" cy="615553"/>
          </a:xfrm>
          <a:prstGeom prst="rect">
            <a:avLst/>
          </a:prstGeom>
          <a:noFill/>
        </p:spPr>
        <p:txBody>
          <a:bodyPr wrap="none" lIns="0" tIns="0" rIns="0" bIns="0" rtlCol="0">
            <a:spAutoFit/>
          </a:bodyPr>
          <a:lstStyle/>
          <a:p>
            <a:r>
              <a:rPr lang="es-ES_tradnl" sz="4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RTOS</a:t>
            </a:r>
          </a:p>
        </p:txBody>
      </p:sp>
      <p:sp>
        <p:nvSpPr>
          <p:cNvPr id="7" name="TextBox 5">
            <a:extLst>
              <a:ext uri="{FF2B5EF4-FFF2-40B4-BE49-F238E27FC236}">
                <a16:creationId xmlns:a16="http://schemas.microsoft.com/office/drawing/2014/main" id="{19F5C600-EF15-8F43-9B32-7456E4213218}"/>
              </a:ext>
            </a:extLst>
          </p:cNvPr>
          <p:cNvSpPr txBox="1"/>
          <p:nvPr/>
        </p:nvSpPr>
        <p:spPr>
          <a:xfrm>
            <a:off x="408357" y="1463621"/>
            <a:ext cx="11392649" cy="4431983"/>
          </a:xfrm>
          <a:prstGeom prst="rect">
            <a:avLst/>
          </a:prstGeom>
          <a:noFill/>
        </p:spPr>
        <p:txBody>
          <a:bodyPr wrap="square" lIns="0" tIns="0" rIns="0" bIns="0" rtlCol="0">
            <a:spAutoFit/>
          </a:bodyPr>
          <a:lstStyle/>
          <a:p>
            <a:r>
              <a:rPr lang="es-ES_tradnl" b="1" dirty="0">
                <a:latin typeface="Arial" panose="020B0604020202020204" pitchFamily="34" charset="0"/>
                <a:cs typeface="Arial" panose="020B0604020202020204" pitchFamily="34" charset="0"/>
              </a:rPr>
              <a:t>Sistemas Operativos en Tiempo Real (RTOS)</a:t>
            </a:r>
          </a:p>
          <a:p>
            <a:endParaRPr lang="es-ES_tradnl" dirty="0">
              <a:latin typeface="Arial" panose="020B0604020202020204" pitchFamily="34" charset="0"/>
              <a:cs typeface="Arial" panose="020B0604020202020204" pitchFamily="34" charset="0"/>
            </a:endParaRPr>
          </a:p>
          <a:p>
            <a:pPr algn="just"/>
            <a:r>
              <a:rPr lang="es-ES_tradnl" dirty="0">
                <a:latin typeface="Arial" panose="020B0604020202020204" pitchFamily="34" charset="0"/>
                <a:cs typeface="Arial" panose="020B0604020202020204" pitchFamily="34" charset="0"/>
              </a:rPr>
              <a:t>Son aquellos sistemas operativos que son capaces de responder a una solicitud de servicio cumpliendo con una restricción de tiempo. </a:t>
            </a:r>
            <a:r>
              <a:rPr lang="es-ES_tradnl" sz="1800" dirty="0">
                <a:latin typeface="Arial" panose="020B0604020202020204" pitchFamily="34" charset="0"/>
                <a:cs typeface="Arial" panose="020B0604020202020204" pitchFamily="34" charset="0"/>
              </a:rPr>
              <a:t>La restricción de tiempo dependerá directamente de la aplicación. Por ejemplo, una restricción de tiempo de 1s puede ser aceptable para el encendido de las luces intermitentes en un automóvil, pero totalmente inaceptable para la activación de las bolsas de aire.</a:t>
            </a:r>
            <a:endParaRPr lang="es-ES_tradnl" dirty="0">
              <a:latin typeface="Arial" panose="020B0604020202020204" pitchFamily="34" charset="0"/>
              <a:cs typeface="Arial" panose="020B0604020202020204" pitchFamily="34" charset="0"/>
            </a:endParaRPr>
          </a:p>
          <a:p>
            <a:endParaRPr lang="es-ES_tradnl" dirty="0">
              <a:latin typeface="Arial" panose="020B0604020202020204" pitchFamily="34" charset="0"/>
              <a:cs typeface="Arial" panose="020B0604020202020204" pitchFamily="34" charset="0"/>
            </a:endParaRPr>
          </a:p>
          <a:p>
            <a:r>
              <a:rPr lang="es-ES_tradnl" dirty="0">
                <a:latin typeface="Arial" panose="020B0604020202020204" pitchFamily="34" charset="0"/>
                <a:cs typeface="Arial" panose="020B0604020202020204" pitchFamily="34" charset="0"/>
              </a:rPr>
              <a:t>Los RTOS pueden clasificarse en:</a:t>
            </a:r>
          </a:p>
          <a:p>
            <a:endParaRPr lang="es-ES_tradnl" dirty="0">
              <a:latin typeface="Arial" panose="020B0604020202020204" pitchFamily="34" charset="0"/>
              <a:cs typeface="Arial" panose="020B0604020202020204" pitchFamily="34" charset="0"/>
            </a:endParaRPr>
          </a:p>
          <a:p>
            <a:pPr marL="342900" indent="-342900">
              <a:buFont typeface="+mj-lt"/>
              <a:buAutoNum type="arabicPeriod"/>
            </a:pPr>
            <a:r>
              <a:rPr lang="es-ES_tradnl" b="1" dirty="0" err="1">
                <a:latin typeface="Arial" panose="020B0604020202020204" pitchFamily="34" charset="0"/>
                <a:cs typeface="Arial" panose="020B0604020202020204" pitchFamily="34" charset="0"/>
              </a:rPr>
              <a:t>Preemptive</a:t>
            </a:r>
            <a:r>
              <a:rPr lang="es-ES_tradnl" b="1" dirty="0">
                <a:latin typeface="Arial" panose="020B0604020202020204" pitchFamily="34" charset="0"/>
                <a:cs typeface="Arial" panose="020B0604020202020204" pitchFamily="34" charset="0"/>
              </a:rPr>
              <a:t> RTOS</a:t>
            </a:r>
          </a:p>
          <a:p>
            <a:pPr lvl="1"/>
            <a:r>
              <a:rPr lang="es-ES_tradnl" dirty="0">
                <a:latin typeface="Arial" panose="020B0604020202020204" pitchFamily="34" charset="0"/>
                <a:cs typeface="Arial" panose="020B0604020202020204" pitchFamily="34" charset="0"/>
              </a:rPr>
              <a:t>El tiempo es determinado por hardware, normalmente se usa la interrupción de un </a:t>
            </a:r>
            <a:r>
              <a:rPr lang="es-ES_tradnl" dirty="0" err="1">
                <a:latin typeface="Arial" panose="020B0604020202020204" pitchFamily="34" charset="0"/>
                <a:cs typeface="Arial" panose="020B0604020202020204" pitchFamily="34" charset="0"/>
              </a:rPr>
              <a:t>timer</a:t>
            </a:r>
            <a:r>
              <a:rPr lang="es-ES_tradnl" dirty="0">
                <a:latin typeface="Arial" panose="020B0604020202020204" pitchFamily="34" charset="0"/>
                <a:cs typeface="Arial" panose="020B0604020202020204" pitchFamily="34" charset="0"/>
              </a:rPr>
              <a:t> para llamar al </a:t>
            </a:r>
            <a:r>
              <a:rPr lang="es-ES_tradnl" i="1" dirty="0" err="1">
                <a:latin typeface="Arial" panose="020B0604020202020204" pitchFamily="34" charset="0"/>
                <a:cs typeface="Arial" panose="020B0604020202020204" pitchFamily="34" charset="0"/>
              </a:rPr>
              <a:t>context</a:t>
            </a:r>
            <a:r>
              <a:rPr lang="es-ES_tradnl" i="1" dirty="0">
                <a:latin typeface="Arial" panose="020B0604020202020204" pitchFamily="34" charset="0"/>
                <a:cs typeface="Arial" panose="020B0604020202020204" pitchFamily="34" charset="0"/>
              </a:rPr>
              <a:t> </a:t>
            </a:r>
            <a:r>
              <a:rPr lang="es-ES_tradnl" i="1" dirty="0" err="1">
                <a:latin typeface="Arial" panose="020B0604020202020204" pitchFamily="34" charset="0"/>
                <a:cs typeface="Arial" panose="020B0604020202020204" pitchFamily="34" charset="0"/>
              </a:rPr>
              <a:t>switcher</a:t>
            </a:r>
            <a:r>
              <a:rPr lang="es-ES_tradnl" i="1" dirty="0">
                <a:latin typeface="Arial" panose="020B0604020202020204" pitchFamily="34" charset="0"/>
                <a:cs typeface="Arial" panose="020B0604020202020204" pitchFamily="34" charset="0"/>
              </a:rPr>
              <a:t>.</a:t>
            </a:r>
          </a:p>
          <a:p>
            <a:pPr lvl="1"/>
            <a:endParaRPr lang="es-ES_tradnl" dirty="0">
              <a:latin typeface="Arial" panose="020B0604020202020204" pitchFamily="34" charset="0"/>
              <a:cs typeface="Arial" panose="020B0604020202020204" pitchFamily="34" charset="0"/>
            </a:endParaRPr>
          </a:p>
          <a:p>
            <a:pPr marL="342900" indent="-342900">
              <a:buFont typeface="+mj-lt"/>
              <a:buAutoNum type="arabicPeriod"/>
            </a:pPr>
            <a:r>
              <a:rPr lang="es-ES_tradnl" b="1" dirty="0" err="1">
                <a:latin typeface="Arial" panose="020B0604020202020204" pitchFamily="34" charset="0"/>
                <a:cs typeface="Arial" panose="020B0604020202020204" pitchFamily="34" charset="0"/>
              </a:rPr>
              <a:t>Cooperative</a:t>
            </a:r>
            <a:r>
              <a:rPr lang="es-ES_tradnl" b="1" dirty="0">
                <a:latin typeface="Arial" panose="020B0604020202020204" pitchFamily="34" charset="0"/>
                <a:cs typeface="Arial" panose="020B0604020202020204" pitchFamily="34" charset="0"/>
              </a:rPr>
              <a:t> RTOS</a:t>
            </a:r>
          </a:p>
          <a:p>
            <a:pPr lvl="1"/>
            <a:r>
              <a:rPr lang="es-ES_tradnl" dirty="0">
                <a:latin typeface="Arial" panose="020B0604020202020204" pitchFamily="34" charset="0"/>
                <a:cs typeface="Arial" panose="020B0604020202020204" pitchFamily="34" charset="0"/>
              </a:rPr>
              <a:t>El tiempo es determinado por software, suele confiar en las invocaciones de las subrutinas para llamar periódicamente al </a:t>
            </a:r>
            <a:r>
              <a:rPr lang="es-ES_tradnl" i="1" dirty="0" err="1">
                <a:latin typeface="Arial" panose="020B0604020202020204" pitchFamily="34" charset="0"/>
                <a:cs typeface="Arial" panose="020B0604020202020204" pitchFamily="34" charset="0"/>
              </a:rPr>
              <a:t>context</a:t>
            </a:r>
            <a:r>
              <a:rPr lang="es-ES_tradnl" i="1" dirty="0">
                <a:latin typeface="Arial" panose="020B0604020202020204" pitchFamily="34" charset="0"/>
                <a:cs typeface="Arial" panose="020B0604020202020204" pitchFamily="34" charset="0"/>
              </a:rPr>
              <a:t> </a:t>
            </a:r>
            <a:r>
              <a:rPr lang="es-ES_tradnl" i="1" dirty="0" err="1">
                <a:latin typeface="Arial" panose="020B0604020202020204" pitchFamily="34" charset="0"/>
                <a:cs typeface="Arial" panose="020B0604020202020204" pitchFamily="34" charset="0"/>
              </a:rPr>
              <a:t>switcher</a:t>
            </a:r>
            <a:r>
              <a:rPr lang="es-ES_tradnl"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21229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BB8261-0BBA-4ED2-9F37-0E33BC0ED093}"/>
              </a:ext>
            </a:extLst>
          </p:cNvPr>
          <p:cNvSpPr txBox="1"/>
          <p:nvPr/>
        </p:nvSpPr>
        <p:spPr>
          <a:xfrm>
            <a:off x="408357" y="460958"/>
            <a:ext cx="4700005" cy="615553"/>
          </a:xfrm>
          <a:prstGeom prst="rect">
            <a:avLst/>
          </a:prstGeom>
          <a:noFill/>
        </p:spPr>
        <p:txBody>
          <a:bodyPr wrap="none" lIns="0" tIns="0" rIns="0" bIns="0" rtlCol="0">
            <a:spAutoFit/>
          </a:bodyPr>
          <a:lstStyle/>
          <a:p>
            <a:r>
              <a:rPr lang="es-ES_tradnl" sz="4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Conceptos básicos</a:t>
            </a:r>
          </a:p>
        </p:txBody>
      </p:sp>
      <p:sp>
        <p:nvSpPr>
          <p:cNvPr id="6" name="TextBox 5">
            <a:extLst>
              <a:ext uri="{FF2B5EF4-FFF2-40B4-BE49-F238E27FC236}">
                <a16:creationId xmlns:a16="http://schemas.microsoft.com/office/drawing/2014/main" id="{DC96FE5B-A54F-42F4-A186-191941E28896}"/>
              </a:ext>
            </a:extLst>
          </p:cNvPr>
          <p:cNvSpPr txBox="1"/>
          <p:nvPr/>
        </p:nvSpPr>
        <p:spPr>
          <a:xfrm>
            <a:off x="594139" y="1714335"/>
            <a:ext cx="11003722" cy="1938992"/>
          </a:xfrm>
          <a:prstGeom prst="rect">
            <a:avLst/>
          </a:prstGeom>
          <a:noFill/>
        </p:spPr>
        <p:txBody>
          <a:bodyPr wrap="square" lIns="0" tIns="0" rIns="0" bIns="0" rtlCol="0">
            <a:spAutoFit/>
          </a:bodyPr>
          <a:lstStyle/>
          <a:p>
            <a:pPr algn="just"/>
            <a:r>
              <a:rPr lang="es-ES_tradnl" dirty="0">
                <a:latin typeface="Arial" panose="020B0604020202020204" pitchFamily="34" charset="0"/>
                <a:cs typeface="Arial" panose="020B0604020202020204" pitchFamily="34" charset="0"/>
              </a:rPr>
              <a:t>Exceptuando los procesadores </a:t>
            </a:r>
            <a:r>
              <a:rPr lang="es-ES_tradnl" dirty="0" err="1">
                <a:latin typeface="Arial" panose="020B0604020202020204" pitchFamily="34" charset="0"/>
                <a:cs typeface="Arial" panose="020B0604020202020204" pitchFamily="34" charset="0"/>
              </a:rPr>
              <a:t>multinúcleo</a:t>
            </a:r>
            <a:r>
              <a:rPr lang="es-ES_tradnl" dirty="0">
                <a:latin typeface="Arial" panose="020B0604020202020204" pitchFamily="34" charset="0"/>
                <a:cs typeface="Arial" panose="020B0604020202020204" pitchFamily="34" charset="0"/>
              </a:rPr>
              <a:t>, no hay manera de que un procesador pueda ejecutar más de una tarea al mismo tiempo. No obstante, existe una manera de crear un sistema que aparente ejecutar múltiples tareas al mismo tiempo. El secreto está en dividir el tiempo del procesador para que pueda dedicar un segmento de tiempo a cada una de las tareas de forma regular.</a:t>
            </a:r>
          </a:p>
          <a:p>
            <a:pPr algn="just"/>
            <a:endParaRPr lang="es-ES_tradnl" b="1" dirty="0">
              <a:latin typeface="Arial" panose="020B0604020202020204" pitchFamily="34" charset="0"/>
              <a:cs typeface="Arial" panose="020B0604020202020204" pitchFamily="34" charset="0"/>
            </a:endParaRPr>
          </a:p>
          <a:p>
            <a:pPr algn="just"/>
            <a:r>
              <a:rPr lang="es-ES_tradnl" b="1" i="1" dirty="0">
                <a:latin typeface="Arial" panose="020B0604020202020204" pitchFamily="34" charset="0"/>
                <a:cs typeface="Arial" panose="020B0604020202020204" pitchFamily="34" charset="0"/>
              </a:rPr>
              <a:t>Multitasking</a:t>
            </a:r>
            <a:r>
              <a:rPr lang="es-ES_tradnl" i="1" dirty="0">
                <a:latin typeface="Arial" panose="020B0604020202020204" pitchFamily="34" charset="0"/>
                <a:cs typeface="Arial" panose="020B0604020202020204" pitchFamily="34" charset="0"/>
              </a:rPr>
              <a:t> es la habilidad de ejecutar múltiples tareas independientes de forma aparentemente simultánea.</a:t>
            </a:r>
          </a:p>
        </p:txBody>
      </p:sp>
      <p:pic>
        <p:nvPicPr>
          <p:cNvPr id="3" name="Imagen 2">
            <a:extLst>
              <a:ext uri="{FF2B5EF4-FFF2-40B4-BE49-F238E27FC236}">
                <a16:creationId xmlns:a16="http://schemas.microsoft.com/office/drawing/2014/main" id="{DCC6ED35-0EF3-8E43-8355-BE9C7D31374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302510" y="3653842"/>
            <a:ext cx="3586980" cy="2743200"/>
          </a:xfrm>
          <a:prstGeom prst="rect">
            <a:avLst/>
          </a:prstGeom>
        </p:spPr>
      </p:pic>
    </p:spTree>
    <p:extLst>
      <p:ext uri="{BB962C8B-B14F-4D97-AF65-F5344CB8AC3E}">
        <p14:creationId xmlns:p14="http://schemas.microsoft.com/office/powerpoint/2010/main" val="2664878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a:extLst>
              <a:ext uri="{FF2B5EF4-FFF2-40B4-BE49-F238E27FC236}">
                <a16:creationId xmlns:a16="http://schemas.microsoft.com/office/drawing/2014/main" id="{53064DBB-D0CB-744E-89AF-0CB766007D5A}"/>
              </a:ext>
            </a:extLst>
          </p:cNvPr>
          <p:cNvSpPr txBox="1"/>
          <p:nvPr/>
        </p:nvSpPr>
        <p:spPr>
          <a:xfrm>
            <a:off x="594139" y="930046"/>
            <a:ext cx="11003722" cy="5539978"/>
          </a:xfrm>
          <a:prstGeom prst="rect">
            <a:avLst/>
          </a:prstGeom>
          <a:noFill/>
        </p:spPr>
        <p:txBody>
          <a:bodyPr wrap="square" lIns="0" tIns="0" rIns="0" bIns="0" rtlCol="0">
            <a:spAutoFit/>
          </a:bodyPr>
          <a:lstStyle/>
          <a:p>
            <a:pPr algn="just"/>
            <a:r>
              <a:rPr lang="es-ES_tradnl" dirty="0">
                <a:latin typeface="Arial" panose="020B0604020202020204" pitchFamily="34" charset="0"/>
                <a:cs typeface="Arial" panose="020B0604020202020204" pitchFamily="34" charset="0"/>
              </a:rPr>
              <a:t>Como una analogía, considere la cocina de un restaurante muy concurrido. El chef (procesador) es el que se encarga de coordinar las tareas para cada cocinero (periféricos), que a su vez se encargan de preparar los  platillos (tareas) que le correspondan según su área (contexto).</a:t>
            </a:r>
          </a:p>
          <a:p>
            <a:pPr algn="just"/>
            <a:endParaRPr lang="es-ES_tradnl" dirty="0">
              <a:latin typeface="Arial" panose="020B0604020202020204" pitchFamily="34" charset="0"/>
              <a:cs typeface="Arial" panose="020B0604020202020204" pitchFamily="34" charset="0"/>
            </a:endParaRPr>
          </a:p>
          <a:p>
            <a:pPr algn="just"/>
            <a:r>
              <a:rPr lang="es-ES_tradnl" dirty="0">
                <a:latin typeface="Arial" panose="020B0604020202020204" pitchFamily="34" charset="0"/>
                <a:cs typeface="Arial" panose="020B0604020202020204" pitchFamily="34" charset="0"/>
              </a:rPr>
              <a:t>Debido a la afluencia del restaurante, si el chef decidiera concentrar toda su atención en el área de asados, dejaría descuidada las áreas de salsas, repostería, mariscos, etc. Lo que ocasionaría retrasos en las entregas y quejas de los comensales. Para evitarlo, el chef decide ir alternando su atención entre las distintas recetas que cada cocinero se encuentra preparando, para supervisar que cada una de ellas se realice correctamente.</a:t>
            </a:r>
          </a:p>
          <a:p>
            <a:pPr algn="just"/>
            <a:endParaRPr lang="es-ES_tradnl" dirty="0">
              <a:latin typeface="Arial" panose="020B0604020202020204" pitchFamily="34" charset="0"/>
              <a:cs typeface="Arial" panose="020B0604020202020204" pitchFamily="34" charset="0"/>
            </a:endParaRPr>
          </a:p>
          <a:p>
            <a:pPr algn="just"/>
            <a:endParaRPr lang="es-ES_tradnl" dirty="0">
              <a:latin typeface="Arial" panose="020B0604020202020204" pitchFamily="34" charset="0"/>
              <a:cs typeface="Arial" panose="020B0604020202020204" pitchFamily="34" charset="0"/>
            </a:endParaRPr>
          </a:p>
          <a:p>
            <a:pPr algn="just"/>
            <a:endParaRPr lang="es-ES_tradnl" dirty="0">
              <a:latin typeface="Arial" panose="020B0604020202020204" pitchFamily="34" charset="0"/>
              <a:cs typeface="Arial" panose="020B0604020202020204" pitchFamily="34" charset="0"/>
            </a:endParaRPr>
          </a:p>
          <a:p>
            <a:pPr algn="just"/>
            <a:endParaRPr lang="es-ES_tradnl" dirty="0">
              <a:latin typeface="Arial" panose="020B0604020202020204" pitchFamily="34" charset="0"/>
              <a:cs typeface="Arial" panose="020B0604020202020204" pitchFamily="34" charset="0"/>
            </a:endParaRPr>
          </a:p>
          <a:p>
            <a:pPr algn="just"/>
            <a:endParaRPr lang="es-ES_tradnl" dirty="0">
              <a:latin typeface="Arial" panose="020B0604020202020204" pitchFamily="34" charset="0"/>
              <a:cs typeface="Arial" panose="020B0604020202020204" pitchFamily="34" charset="0"/>
            </a:endParaRPr>
          </a:p>
          <a:p>
            <a:pPr algn="just"/>
            <a:endParaRPr lang="es-ES_tradnl" dirty="0">
              <a:latin typeface="Arial" panose="020B0604020202020204" pitchFamily="34" charset="0"/>
              <a:cs typeface="Arial" panose="020B0604020202020204" pitchFamily="34" charset="0"/>
            </a:endParaRPr>
          </a:p>
          <a:p>
            <a:pPr algn="just"/>
            <a:endParaRPr lang="es-ES_tradnl" dirty="0">
              <a:latin typeface="Arial" panose="020B0604020202020204" pitchFamily="34" charset="0"/>
              <a:cs typeface="Arial" panose="020B0604020202020204" pitchFamily="34" charset="0"/>
            </a:endParaRPr>
          </a:p>
          <a:p>
            <a:pPr algn="just"/>
            <a:endParaRPr lang="es-ES_tradnl" dirty="0">
              <a:latin typeface="Arial" panose="020B0604020202020204" pitchFamily="34" charset="0"/>
              <a:cs typeface="Arial" panose="020B0604020202020204" pitchFamily="34" charset="0"/>
            </a:endParaRPr>
          </a:p>
          <a:p>
            <a:pPr algn="just"/>
            <a:endParaRPr lang="es-ES_tradnl" dirty="0">
              <a:latin typeface="Arial" panose="020B0604020202020204" pitchFamily="34" charset="0"/>
              <a:cs typeface="Arial" panose="020B0604020202020204" pitchFamily="34" charset="0"/>
            </a:endParaRPr>
          </a:p>
          <a:p>
            <a:pPr algn="just"/>
            <a:endParaRPr lang="es-ES_tradnl" dirty="0">
              <a:latin typeface="Arial" panose="020B0604020202020204" pitchFamily="34" charset="0"/>
              <a:cs typeface="Arial" panose="020B0604020202020204" pitchFamily="34" charset="0"/>
            </a:endParaRPr>
          </a:p>
          <a:p>
            <a:pPr algn="just"/>
            <a:endParaRPr lang="es-ES_tradnl" dirty="0">
              <a:latin typeface="Arial" panose="020B0604020202020204" pitchFamily="34" charset="0"/>
              <a:cs typeface="Arial" panose="020B0604020202020204" pitchFamily="34" charset="0"/>
            </a:endParaRPr>
          </a:p>
        </p:txBody>
      </p:sp>
      <p:pic>
        <p:nvPicPr>
          <p:cNvPr id="2052" name="Picture 4">
            <a:extLst>
              <a:ext uri="{FF2B5EF4-FFF2-40B4-BE49-F238E27FC236}">
                <a16:creationId xmlns:a16="http://schemas.microsoft.com/office/drawing/2014/main" id="{561488D4-7D34-B64C-867F-27E6B5F325DB}"/>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663750" y="3429000"/>
            <a:ext cx="4864500" cy="32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22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id="{4BFDFBD8-5D7F-B841-8FC2-9167EEAFDC2A}"/>
              </a:ext>
            </a:extLst>
          </p:cNvPr>
          <p:cNvSpPr txBox="1"/>
          <p:nvPr/>
        </p:nvSpPr>
        <p:spPr>
          <a:xfrm>
            <a:off x="594138" y="903669"/>
            <a:ext cx="11003722" cy="3877985"/>
          </a:xfrm>
          <a:prstGeom prst="rect">
            <a:avLst/>
          </a:prstGeom>
          <a:noFill/>
        </p:spPr>
        <p:txBody>
          <a:bodyPr wrap="square" lIns="0" tIns="0" rIns="0" bIns="0" rtlCol="0">
            <a:spAutoFit/>
          </a:bodyPr>
          <a:lstStyle/>
          <a:p>
            <a:pPr algn="just"/>
            <a:r>
              <a:rPr lang="es-ES_tradnl" dirty="0">
                <a:latin typeface="Arial" panose="020B0604020202020204" pitchFamily="34" charset="0"/>
                <a:cs typeface="Arial" panose="020B0604020202020204" pitchFamily="34" charset="0"/>
              </a:rPr>
              <a:t>Cuando un procesador está ejecutando un programa, muchos registros contienen datos asociados a la ejecución. Para que el programa funcione correctamente, cada uno de éstos registros deben tener el dato correcto y cualquier cambio causado por la ejecución del programa debe de ser salvado.</a:t>
            </a:r>
            <a:br>
              <a:rPr lang="es-ES_tradnl" dirty="0">
                <a:latin typeface="Arial" panose="020B0604020202020204" pitchFamily="34" charset="0"/>
                <a:cs typeface="Arial" panose="020B0604020202020204" pitchFamily="34" charset="0"/>
              </a:rPr>
            </a:br>
            <a:br>
              <a:rPr lang="es-ES_tradnl" dirty="0">
                <a:latin typeface="Arial" panose="020B0604020202020204" pitchFamily="34" charset="0"/>
                <a:cs typeface="Arial" panose="020B0604020202020204" pitchFamily="34" charset="0"/>
              </a:rPr>
            </a:br>
            <a:r>
              <a:rPr lang="es-ES_tradnl" dirty="0">
                <a:latin typeface="Arial" panose="020B0604020202020204" pitchFamily="34" charset="0"/>
                <a:cs typeface="Arial" panose="020B0604020202020204" pitchFamily="34" charset="0"/>
              </a:rPr>
              <a:t>Del mismo modo que el chef necesita alternar su atención entre cada cocinero, para saber en que estado se encuentran la preparación de cada platillo, cuando las tareas en un procesador son ejecutadas en modo multitasking, es necesario intercambiar toda esa información o contexto, cada que el programa cambia de una tarea a otra.</a:t>
            </a:r>
          </a:p>
          <a:p>
            <a:pPr algn="just"/>
            <a:endParaRPr lang="es-ES_tradnl" dirty="0">
              <a:latin typeface="Arial" panose="020B0604020202020204" pitchFamily="34" charset="0"/>
              <a:cs typeface="Arial" panose="020B0604020202020204" pitchFamily="34" charset="0"/>
            </a:endParaRPr>
          </a:p>
          <a:p>
            <a:pPr algn="just"/>
            <a:r>
              <a:rPr lang="es-ES_tradnl" sz="1800" b="1" i="1" dirty="0">
                <a:latin typeface="Arial" panose="020B0604020202020204" pitchFamily="34" charset="0"/>
                <a:cs typeface="Arial" panose="020B0604020202020204" pitchFamily="34" charset="0"/>
              </a:rPr>
              <a:t>Contexto</a:t>
            </a:r>
            <a:r>
              <a:rPr lang="es-ES_tradnl" sz="1800" i="1" dirty="0">
                <a:latin typeface="Arial" panose="020B0604020202020204" pitchFamily="34" charset="0"/>
                <a:cs typeface="Arial" panose="020B0604020202020204" pitchFamily="34" charset="0"/>
              </a:rPr>
              <a:t> es el conjunto de datos asociados a la ejecución de una tarea.</a:t>
            </a:r>
          </a:p>
          <a:p>
            <a:pPr algn="just"/>
            <a:endParaRPr lang="es-ES_tradnl" i="1" dirty="0">
              <a:latin typeface="Arial" panose="020B0604020202020204" pitchFamily="34" charset="0"/>
              <a:cs typeface="Arial" panose="020B0604020202020204" pitchFamily="34" charset="0"/>
            </a:endParaRPr>
          </a:p>
          <a:p>
            <a:pPr algn="just"/>
            <a:r>
              <a:rPr lang="es-ES_tradnl" b="1" i="1" dirty="0" err="1">
                <a:latin typeface="Arial" panose="020B0604020202020204" pitchFamily="34" charset="0"/>
                <a:cs typeface="Arial" panose="020B0604020202020204" pitchFamily="34" charset="0"/>
              </a:rPr>
              <a:t>Context</a:t>
            </a:r>
            <a:r>
              <a:rPr lang="es-ES_tradnl" b="1" i="1" dirty="0">
                <a:latin typeface="Arial" panose="020B0604020202020204" pitchFamily="34" charset="0"/>
                <a:cs typeface="Arial" panose="020B0604020202020204" pitchFamily="34" charset="0"/>
              </a:rPr>
              <a:t> </a:t>
            </a:r>
            <a:r>
              <a:rPr lang="es-ES_tradnl" b="1" i="1" dirty="0" err="1">
                <a:latin typeface="Arial" panose="020B0604020202020204" pitchFamily="34" charset="0"/>
                <a:cs typeface="Arial" panose="020B0604020202020204" pitchFamily="34" charset="0"/>
              </a:rPr>
              <a:t>switcher</a:t>
            </a:r>
            <a:r>
              <a:rPr lang="es-ES_tradnl" b="1" i="1" dirty="0">
                <a:latin typeface="Arial" panose="020B0604020202020204" pitchFamily="34" charset="0"/>
                <a:cs typeface="Arial" panose="020B0604020202020204" pitchFamily="34" charset="0"/>
              </a:rPr>
              <a:t> </a:t>
            </a:r>
            <a:r>
              <a:rPr lang="es-ES_tradnl" i="1" dirty="0">
                <a:latin typeface="Arial" panose="020B0604020202020204" pitchFamily="34" charset="0"/>
                <a:cs typeface="Arial" panose="020B0604020202020204" pitchFamily="34" charset="0"/>
              </a:rPr>
              <a:t>es el componente de un sistema multitasking responsable de guardar el estado de la tarea actual y de restaurar el estado, previamente guardado, de la siguiente tarea.</a:t>
            </a:r>
            <a:endParaRPr lang="es-ES_tradnl" b="1" i="1" dirty="0">
              <a:latin typeface="Arial" panose="020B0604020202020204" pitchFamily="34" charset="0"/>
              <a:cs typeface="Arial" panose="020B0604020202020204" pitchFamily="34" charset="0"/>
            </a:endParaRPr>
          </a:p>
          <a:p>
            <a:pPr algn="just"/>
            <a:endParaRPr lang="es-ES_tradnl" sz="1800" i="1"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BAD78A7C-9A6A-E744-BA9D-B5B0E8673B50}"/>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5085879" y="4781654"/>
            <a:ext cx="2020240" cy="18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39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a:extLst>
              <a:ext uri="{FF2B5EF4-FFF2-40B4-BE49-F238E27FC236}">
                <a16:creationId xmlns:a16="http://schemas.microsoft.com/office/drawing/2014/main" id="{6D94F040-E15B-2D46-B2C2-B5E165F80282}"/>
              </a:ext>
            </a:extLst>
          </p:cNvPr>
          <p:cNvSpPr txBox="1"/>
          <p:nvPr/>
        </p:nvSpPr>
        <p:spPr>
          <a:xfrm>
            <a:off x="594138" y="921253"/>
            <a:ext cx="11003722" cy="3323987"/>
          </a:xfrm>
          <a:prstGeom prst="rect">
            <a:avLst/>
          </a:prstGeom>
          <a:noFill/>
        </p:spPr>
        <p:txBody>
          <a:bodyPr wrap="square" lIns="0" tIns="0" rIns="0" bIns="0" rtlCol="0">
            <a:spAutoFit/>
          </a:bodyPr>
          <a:lstStyle/>
          <a:p>
            <a:pPr algn="just"/>
            <a:r>
              <a:rPr lang="es-ES_tradnl" dirty="0">
                <a:latin typeface="Arial" panose="020B0604020202020204" pitchFamily="34" charset="0"/>
                <a:cs typeface="Arial" panose="020B0604020202020204" pitchFamily="34" charset="0"/>
              </a:rPr>
              <a:t>Otro requisito de un sistema multitarea es la capacidad de las distintas tareas del sistema para comunicarse entre sí de forma fiable. Retomando nuestra analogía del restaurante, considere que para la preparación de dos platillos se requiere el uso de un mismo horno, debido a esto, el chef debe priorizar un platillo sobre el otro (manejo de prioridades), ya que no es viable usar al mismo tiempo el mismo horno, para ello el chef debe dar indicaciones claras y precisas (comunicación inter-tareas) a sus cocineros para evitar contratiempos.</a:t>
            </a:r>
          </a:p>
          <a:p>
            <a:pPr algn="just"/>
            <a:endParaRPr lang="es-ES_tradnl" b="1" dirty="0">
              <a:latin typeface="Arial" panose="020B0604020202020204" pitchFamily="34" charset="0"/>
              <a:cs typeface="Arial" panose="020B0604020202020204" pitchFamily="34" charset="0"/>
            </a:endParaRPr>
          </a:p>
          <a:p>
            <a:pPr algn="just"/>
            <a:r>
              <a:rPr lang="es-ES_tradnl" b="1" i="1" dirty="0">
                <a:latin typeface="Arial" panose="020B0604020202020204" pitchFamily="34" charset="0"/>
                <a:cs typeface="Arial" panose="020B0604020202020204" pitchFamily="34" charset="0"/>
              </a:rPr>
              <a:t>Manejo de prioridades </a:t>
            </a:r>
            <a:r>
              <a:rPr lang="es-ES_tradnl" i="1" dirty="0">
                <a:latin typeface="Arial" panose="020B0604020202020204" pitchFamily="34" charset="0"/>
                <a:cs typeface="Arial" panose="020B0604020202020204" pitchFamily="34" charset="0"/>
              </a:rPr>
              <a:t>es la acción que determina cuál tarea deberá ser la siguiente en la fila para su ejecución.</a:t>
            </a:r>
          </a:p>
          <a:p>
            <a:pPr algn="just"/>
            <a:endParaRPr lang="es-ES_tradnl" b="1" dirty="0">
              <a:latin typeface="Arial" panose="020B0604020202020204" pitchFamily="34" charset="0"/>
              <a:cs typeface="Arial" panose="020B0604020202020204" pitchFamily="34" charset="0"/>
            </a:endParaRPr>
          </a:p>
          <a:p>
            <a:pPr algn="just"/>
            <a:r>
              <a:rPr lang="es-ES_tradnl" b="1" i="1" dirty="0">
                <a:latin typeface="Arial" panose="020B0604020202020204" pitchFamily="34" charset="0"/>
                <a:cs typeface="Arial" panose="020B0604020202020204" pitchFamily="34" charset="0"/>
              </a:rPr>
              <a:t>Comunicación inter-tareas</a:t>
            </a:r>
            <a:r>
              <a:rPr lang="es-ES_tradnl" i="1" dirty="0">
                <a:latin typeface="Arial" panose="020B0604020202020204" pitchFamily="34" charset="0"/>
                <a:cs typeface="Arial" panose="020B0604020202020204" pitchFamily="34" charset="0"/>
              </a:rPr>
              <a:t> es el mecanismo por el cuál las tareas intercambian información y coordinan sus actividades en un sistema multitasking.</a:t>
            </a:r>
          </a:p>
        </p:txBody>
      </p:sp>
      <p:pic>
        <p:nvPicPr>
          <p:cNvPr id="3076" name="Picture 4">
            <a:extLst>
              <a:ext uri="{FF2B5EF4-FFF2-40B4-BE49-F238E27FC236}">
                <a16:creationId xmlns:a16="http://schemas.microsoft.com/office/drawing/2014/main" id="{A299B97A-BF8B-1948-B213-529855A04CA1}"/>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476250" y="4403502"/>
            <a:ext cx="3239499" cy="21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002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id="{A207642D-DF00-C54D-B20C-B4725A3D5C42}"/>
              </a:ext>
            </a:extLst>
          </p:cNvPr>
          <p:cNvSpPr txBox="1"/>
          <p:nvPr/>
        </p:nvSpPr>
        <p:spPr>
          <a:xfrm>
            <a:off x="594139" y="1068139"/>
            <a:ext cx="11003722" cy="3323987"/>
          </a:xfrm>
          <a:prstGeom prst="rect">
            <a:avLst/>
          </a:prstGeom>
          <a:noFill/>
        </p:spPr>
        <p:txBody>
          <a:bodyPr wrap="square" lIns="0" tIns="0" rIns="0" bIns="0" rtlCol="0">
            <a:spAutoFit/>
          </a:bodyPr>
          <a:lstStyle/>
          <a:p>
            <a:pPr algn="just"/>
            <a:endParaRPr lang="es-ES_tradnl" dirty="0">
              <a:latin typeface="Arial" panose="020B0604020202020204" pitchFamily="34" charset="0"/>
              <a:cs typeface="Arial" panose="020B0604020202020204" pitchFamily="34" charset="0"/>
            </a:endParaRPr>
          </a:p>
          <a:p>
            <a:pPr algn="just"/>
            <a:endParaRPr lang="es-ES_tradnl" dirty="0">
              <a:latin typeface="Arial" panose="020B0604020202020204" pitchFamily="34" charset="0"/>
              <a:cs typeface="Arial" panose="020B0604020202020204" pitchFamily="34" charset="0"/>
            </a:endParaRPr>
          </a:p>
          <a:p>
            <a:pPr algn="just"/>
            <a:endParaRPr lang="es-ES_tradnl" dirty="0">
              <a:latin typeface="Arial" panose="020B0604020202020204" pitchFamily="34" charset="0"/>
              <a:cs typeface="Arial" panose="020B0604020202020204" pitchFamily="34" charset="0"/>
            </a:endParaRPr>
          </a:p>
          <a:p>
            <a:pPr algn="just"/>
            <a:endParaRPr lang="es-ES_tradnl" dirty="0">
              <a:latin typeface="Arial" panose="020B0604020202020204" pitchFamily="34" charset="0"/>
              <a:cs typeface="Arial" panose="020B0604020202020204" pitchFamily="34" charset="0"/>
            </a:endParaRPr>
          </a:p>
          <a:p>
            <a:pPr algn="just"/>
            <a:endParaRPr lang="es-ES_tradnl" dirty="0">
              <a:latin typeface="Arial" panose="020B0604020202020204" pitchFamily="34" charset="0"/>
              <a:cs typeface="Arial" panose="020B0604020202020204" pitchFamily="34" charset="0"/>
            </a:endParaRPr>
          </a:p>
          <a:p>
            <a:pPr algn="just"/>
            <a:endParaRPr lang="es-ES_tradnl" dirty="0">
              <a:latin typeface="Arial" panose="020B0604020202020204" pitchFamily="34" charset="0"/>
              <a:cs typeface="Arial" panose="020B0604020202020204" pitchFamily="34" charset="0"/>
            </a:endParaRPr>
          </a:p>
          <a:p>
            <a:pPr algn="just"/>
            <a:endParaRPr lang="es-ES_tradnl" dirty="0">
              <a:latin typeface="Arial" panose="020B0604020202020204" pitchFamily="34" charset="0"/>
              <a:cs typeface="Arial" panose="020B0604020202020204" pitchFamily="34" charset="0"/>
            </a:endParaRPr>
          </a:p>
          <a:p>
            <a:pPr algn="just"/>
            <a:endParaRPr lang="es-ES_tradnl" dirty="0">
              <a:latin typeface="Arial" panose="020B0604020202020204" pitchFamily="34" charset="0"/>
              <a:cs typeface="Arial" panose="020B0604020202020204" pitchFamily="34" charset="0"/>
            </a:endParaRPr>
          </a:p>
          <a:p>
            <a:pPr algn="just"/>
            <a:endParaRPr lang="es-ES_tradnl" dirty="0">
              <a:latin typeface="Arial" panose="020B0604020202020204" pitchFamily="34" charset="0"/>
              <a:cs typeface="Arial" panose="020B0604020202020204" pitchFamily="34" charset="0"/>
            </a:endParaRPr>
          </a:p>
          <a:p>
            <a:pPr algn="just"/>
            <a:endParaRPr lang="es-ES_tradnl" dirty="0">
              <a:latin typeface="Arial" panose="020B0604020202020204" pitchFamily="34" charset="0"/>
              <a:cs typeface="Arial" panose="020B0604020202020204" pitchFamily="34" charset="0"/>
            </a:endParaRPr>
          </a:p>
          <a:p>
            <a:pPr algn="just"/>
            <a:endParaRPr lang="es-ES_tradnl" dirty="0">
              <a:latin typeface="Arial" panose="020B0604020202020204" pitchFamily="34" charset="0"/>
              <a:cs typeface="Arial" panose="020B0604020202020204" pitchFamily="34" charset="0"/>
            </a:endParaRPr>
          </a:p>
          <a:p>
            <a:pPr algn="just"/>
            <a:endParaRPr lang="es-ES_tradn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2557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DFF62B-E529-44EE-999B-501E1D412C88}"/>
              </a:ext>
            </a:extLst>
          </p:cNvPr>
          <p:cNvSpPr txBox="1"/>
          <p:nvPr/>
        </p:nvSpPr>
        <p:spPr>
          <a:xfrm>
            <a:off x="561745" y="1266459"/>
            <a:ext cx="551498" cy="276999"/>
          </a:xfrm>
          <a:prstGeom prst="rect">
            <a:avLst/>
          </a:prstGeom>
          <a:noFill/>
        </p:spPr>
        <p:txBody>
          <a:bodyPr wrap="none" lIns="0" tIns="0" rIns="0" bIns="0" rtlCol="0">
            <a:spAutoFit/>
          </a:bodyPr>
          <a:lstStyle/>
          <a:p>
            <a:r>
              <a:rPr lang="es-ES_tradnl">
                <a:solidFill>
                  <a:schemeClr val="bg1">
                    <a:lumMod val="50000"/>
                  </a:schemeClr>
                </a:solidFill>
                <a:latin typeface="Arial" panose="020B0604020202020204" pitchFamily="34" charset="0"/>
                <a:cs typeface="Arial" panose="020B0604020202020204" pitchFamily="34" charset="0"/>
              </a:rPr>
              <a:t>Texto</a:t>
            </a:r>
          </a:p>
        </p:txBody>
      </p:sp>
    </p:spTree>
    <p:extLst>
      <p:ext uri="{BB962C8B-B14F-4D97-AF65-F5344CB8AC3E}">
        <p14:creationId xmlns:p14="http://schemas.microsoft.com/office/powerpoint/2010/main" val="3517012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5816819"/>
      </p:ext>
    </p:extLst>
  </p:cSld>
  <p:clrMapOvr>
    <a:masterClrMapping/>
  </p:clrMapOvr>
</p:sld>
</file>

<file path=ppt/theme/theme1.xml><?xml version="1.0" encoding="utf-8"?>
<a:theme xmlns:a="http://schemas.openxmlformats.org/drawingml/2006/main" name="Template corporativo">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980E67F9E161EA4FA57F1D7A7D4BC8AD" ma:contentTypeVersion="2" ma:contentTypeDescription="Crear nuevo documento." ma:contentTypeScope="" ma:versionID="e80381d13a1c7d17d0532dbd7387dd0d">
  <xsd:schema xmlns:xsd="http://www.w3.org/2001/XMLSchema" xmlns:xs="http://www.w3.org/2001/XMLSchema" xmlns:p="http://schemas.microsoft.com/office/2006/metadata/properties" xmlns:ns2="8accf49b-5917-40c4-beb3-28cc890efc32" targetNamespace="http://schemas.microsoft.com/office/2006/metadata/properties" ma:root="true" ma:fieldsID="6084333c95072d4d1435239dd1484cb9" ns2:_="">
    <xsd:import namespace="8accf49b-5917-40c4-beb3-28cc890efc3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ccf49b-5917-40c4-beb3-28cc890efc32"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CC0492-A604-4894-A72D-AC335F342AFD}">
  <ds:schemaRefs>
    <ds:schemaRef ds:uri="http://schemas.microsoft.com/sharepoint/v3/contenttype/forms"/>
  </ds:schemaRefs>
</ds:datastoreItem>
</file>

<file path=customXml/itemProps2.xml><?xml version="1.0" encoding="utf-8"?>
<ds:datastoreItem xmlns:ds="http://schemas.openxmlformats.org/officeDocument/2006/customXml" ds:itemID="{622119FC-E218-46EB-8A0F-D69935C8F995}">
  <ds:schemaRefs>
    <ds:schemaRef ds:uri="http://purl.org/dc/terms/"/>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purl.org/dc/dcmitype/"/>
    <ds:schemaRef ds:uri="http://schemas.openxmlformats.org/package/2006/metadata/core-properties"/>
    <ds:schemaRef ds:uri="8accf49b-5917-40c4-beb3-28cc890efc32"/>
    <ds:schemaRef ds:uri="http://www.w3.org/XML/1998/namespace"/>
  </ds:schemaRefs>
</ds:datastoreItem>
</file>

<file path=customXml/itemProps3.xml><?xml version="1.0" encoding="utf-8"?>
<ds:datastoreItem xmlns:ds="http://schemas.openxmlformats.org/officeDocument/2006/customXml" ds:itemID="{681266F2-718F-4832-9B33-52318494A5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ccf49b-5917-40c4-beb3-28cc890efc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20775</TotalTime>
  <Words>651</Words>
  <Application>Microsoft Office PowerPoint</Application>
  <PresentationFormat>Widescreen</PresentationFormat>
  <Paragraphs>52</Paragraphs>
  <Slides>9</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Template corporativo</vt:lpstr>
      <vt:lpstr>Diseño de Multitasking usando Máquinas de Estado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Nieto, Leonel (MEX, TYP, ID)</dc:creator>
  <cp:lastModifiedBy>Nieto, Leonel (MEX, SAL, ID)</cp:lastModifiedBy>
  <cp:revision>285</cp:revision>
  <dcterms:created xsi:type="dcterms:W3CDTF">2015-11-05T16:02:26Z</dcterms:created>
  <dcterms:modified xsi:type="dcterms:W3CDTF">2023-03-07T15:15:05Z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0x010100980E67F9E161EA4FA57F1D7A7D4BC8AD</vt:lpwstr>
  </property>
</Properties>
</file>