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256" r:id="rId5"/>
    <p:sldId id="261" r:id="rId6"/>
    <p:sldId id="262" r:id="rId7"/>
    <p:sldId id="263" r:id="rId8"/>
    <p:sldId id="268" r:id="rId9"/>
    <p:sldId id="257" r:id="rId10"/>
    <p:sldId id="259" r:id="rId11"/>
    <p:sldId id="264" r:id="rId12"/>
    <p:sldId id="266" r:id="rId13"/>
    <p:sldId id="258" r:id="rId14"/>
    <p:sldId id="260" r:id="rId15"/>
    <p:sldId id="265" r:id="rId16"/>
    <p:sldId id="267" r:id="rId17"/>
    <p:sldId id="269"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09/03/2023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PROTOCOLO GEA3</a:t>
            </a:r>
            <a:br>
              <a:rPr lang="es-MX" dirty="0"/>
            </a:br>
            <a:r>
              <a:rPr lang="es-MX" dirty="0"/>
              <a:t>CON PYTHON</a:t>
            </a:r>
          </a:p>
        </p:txBody>
      </p:sp>
    </p:spTree>
    <p:extLst>
      <p:ext uri="{BB962C8B-B14F-4D97-AF65-F5344CB8AC3E}">
        <p14:creationId xmlns:p14="http://schemas.microsoft.com/office/powerpoint/2010/main" val="104301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DB53B-7CC1-4D0D-90FC-96CEE741E98A}"/>
              </a:ext>
            </a:extLst>
          </p:cNvPr>
          <p:cNvSpPr txBox="1"/>
          <p:nvPr/>
        </p:nvSpPr>
        <p:spPr>
          <a:xfrm>
            <a:off x="502023" y="1093697"/>
            <a:ext cx="11187953" cy="506292"/>
          </a:xfrm>
          <a:prstGeom prst="rect">
            <a:avLst/>
          </a:prstGeom>
          <a:noFill/>
        </p:spPr>
        <p:txBody>
          <a:bodyPr wrap="square" rtlCol="0">
            <a:spAutoFit/>
          </a:bodyPr>
          <a:lstStyle/>
          <a:p>
            <a:pPr algn="just">
              <a:lnSpc>
                <a:spcPct val="150000"/>
              </a:lnSpc>
            </a:pPr>
            <a:r>
              <a:rPr lang="es-MX" sz="2000" b="1" dirty="0"/>
              <a:t>WRITE:</a:t>
            </a:r>
          </a:p>
        </p:txBody>
      </p:sp>
      <p:sp>
        <p:nvSpPr>
          <p:cNvPr id="4" name="TextBox 3">
            <a:extLst>
              <a:ext uri="{FF2B5EF4-FFF2-40B4-BE49-F238E27FC236}">
                <a16:creationId xmlns:a16="http://schemas.microsoft.com/office/drawing/2014/main" id="{A0059212-682A-4655-8DAD-545D8C4AD931}"/>
              </a:ext>
            </a:extLst>
          </p:cNvPr>
          <p:cNvSpPr txBox="1"/>
          <p:nvPr/>
        </p:nvSpPr>
        <p:spPr>
          <a:xfrm>
            <a:off x="502023" y="1685365"/>
            <a:ext cx="11187953" cy="1429622"/>
          </a:xfrm>
          <a:prstGeom prst="rect">
            <a:avLst/>
          </a:prstGeom>
          <a:noFill/>
        </p:spPr>
        <p:txBody>
          <a:bodyPr wrap="square" rtlCol="0">
            <a:spAutoFit/>
          </a:bodyPr>
          <a:lstStyle/>
          <a:p>
            <a:pPr algn="just">
              <a:lnSpc>
                <a:spcPct val="150000"/>
              </a:lnSpc>
            </a:pPr>
            <a:r>
              <a:rPr lang="es-MX" sz="2000" dirty="0"/>
              <a:t>Para solicitar la escritura de algún ERD debe de ser completada correctamente la siguiente estructura de la trama de datos, la cual se debe de enviar cada uno de los valores, de lo contrario no podrá comunicarse correctamente con el dispositivo. </a:t>
            </a:r>
          </a:p>
        </p:txBody>
      </p:sp>
      <p:graphicFrame>
        <p:nvGraphicFramePr>
          <p:cNvPr id="7" name="Table 6">
            <a:extLst>
              <a:ext uri="{FF2B5EF4-FFF2-40B4-BE49-F238E27FC236}">
                <a16:creationId xmlns:a16="http://schemas.microsoft.com/office/drawing/2014/main" id="{EF524025-EB35-4F93-B3CB-CE720D82CFF9}"/>
              </a:ext>
            </a:extLst>
          </p:cNvPr>
          <p:cNvGraphicFramePr>
            <a:graphicFrameLocks noGrp="1"/>
          </p:cNvGraphicFramePr>
          <p:nvPr>
            <p:extLst>
              <p:ext uri="{D42A27DB-BD31-4B8C-83A1-F6EECF244321}">
                <p14:modId xmlns:p14="http://schemas.microsoft.com/office/powerpoint/2010/main" val="1002597419"/>
              </p:ext>
            </p:extLst>
          </p:nvPr>
        </p:nvGraphicFramePr>
        <p:xfrm>
          <a:off x="2475859" y="3621173"/>
          <a:ext cx="7240275" cy="699135"/>
        </p:xfrm>
        <a:graphic>
          <a:graphicData uri="http://schemas.openxmlformats.org/drawingml/2006/table">
            <a:tbl>
              <a:tblPr/>
              <a:tblGrid>
                <a:gridCol w="610148">
                  <a:extLst>
                    <a:ext uri="{9D8B030D-6E8A-4147-A177-3AD203B41FA5}">
                      <a16:colId xmlns:a16="http://schemas.microsoft.com/office/drawing/2014/main" val="3346621862"/>
                    </a:ext>
                  </a:extLst>
                </a:gridCol>
                <a:gridCol w="610148">
                  <a:extLst>
                    <a:ext uri="{9D8B030D-6E8A-4147-A177-3AD203B41FA5}">
                      <a16:colId xmlns:a16="http://schemas.microsoft.com/office/drawing/2014/main" val="1884412267"/>
                    </a:ext>
                  </a:extLst>
                </a:gridCol>
                <a:gridCol w="847344">
                  <a:extLst>
                    <a:ext uri="{9D8B030D-6E8A-4147-A177-3AD203B41FA5}">
                      <a16:colId xmlns:a16="http://schemas.microsoft.com/office/drawing/2014/main" val="4185290271"/>
                    </a:ext>
                  </a:extLst>
                </a:gridCol>
                <a:gridCol w="439687">
                  <a:extLst>
                    <a:ext uri="{9D8B030D-6E8A-4147-A177-3AD203B41FA5}">
                      <a16:colId xmlns:a16="http://schemas.microsoft.com/office/drawing/2014/main" val="2911287570"/>
                    </a:ext>
                  </a:extLst>
                </a:gridCol>
                <a:gridCol w="745259">
                  <a:extLst>
                    <a:ext uri="{9D8B030D-6E8A-4147-A177-3AD203B41FA5}">
                      <a16:colId xmlns:a16="http://schemas.microsoft.com/office/drawing/2014/main" val="658031814"/>
                    </a:ext>
                  </a:extLst>
                </a:gridCol>
                <a:gridCol w="475037">
                  <a:extLst>
                    <a:ext uri="{9D8B030D-6E8A-4147-A177-3AD203B41FA5}">
                      <a16:colId xmlns:a16="http://schemas.microsoft.com/office/drawing/2014/main" val="1159592519"/>
                    </a:ext>
                  </a:extLst>
                </a:gridCol>
                <a:gridCol w="1389622">
                  <a:extLst>
                    <a:ext uri="{9D8B030D-6E8A-4147-A177-3AD203B41FA5}">
                      <a16:colId xmlns:a16="http://schemas.microsoft.com/office/drawing/2014/main" val="3521182723"/>
                    </a:ext>
                  </a:extLst>
                </a:gridCol>
                <a:gridCol w="736361">
                  <a:extLst>
                    <a:ext uri="{9D8B030D-6E8A-4147-A177-3AD203B41FA5}">
                      <a16:colId xmlns:a16="http://schemas.microsoft.com/office/drawing/2014/main" val="2830727315"/>
                    </a:ext>
                  </a:extLst>
                </a:gridCol>
                <a:gridCol w="610148">
                  <a:extLst>
                    <a:ext uri="{9D8B030D-6E8A-4147-A177-3AD203B41FA5}">
                      <a16:colId xmlns:a16="http://schemas.microsoft.com/office/drawing/2014/main" val="3113031744"/>
                    </a:ext>
                  </a:extLst>
                </a:gridCol>
                <a:gridCol w="776521">
                  <a:extLst>
                    <a:ext uri="{9D8B030D-6E8A-4147-A177-3AD203B41FA5}">
                      <a16:colId xmlns:a16="http://schemas.microsoft.com/office/drawing/2014/main" val="3060647502"/>
                    </a:ext>
                  </a:extLst>
                </a:gridCol>
              </a:tblGrid>
              <a:tr h="190500">
                <a:tc gridSpan="10">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Escritura</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80595079"/>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DATO</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1564681"/>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042597707"/>
                  </a:ext>
                </a:extLst>
              </a:tr>
            </a:tbl>
          </a:graphicData>
        </a:graphic>
      </p:graphicFrame>
      <p:sp>
        <p:nvSpPr>
          <p:cNvPr id="8" name="TextBox 7">
            <a:extLst>
              <a:ext uri="{FF2B5EF4-FFF2-40B4-BE49-F238E27FC236}">
                <a16:creationId xmlns:a16="http://schemas.microsoft.com/office/drawing/2014/main" id="{C325D028-F3EF-4A9F-9C50-6117D4D38377}"/>
              </a:ext>
            </a:extLst>
          </p:cNvPr>
          <p:cNvSpPr txBox="1"/>
          <p:nvPr/>
        </p:nvSpPr>
        <p:spPr>
          <a:xfrm>
            <a:off x="502021" y="4817030"/>
            <a:ext cx="11187953" cy="506292"/>
          </a:xfrm>
          <a:prstGeom prst="rect">
            <a:avLst/>
          </a:prstGeom>
          <a:noFill/>
        </p:spPr>
        <p:txBody>
          <a:bodyPr wrap="square" rtlCol="0">
            <a:spAutoFit/>
          </a:bodyPr>
          <a:lstStyle/>
          <a:p>
            <a:pPr algn="just">
              <a:lnSpc>
                <a:spcPct val="150000"/>
              </a:lnSpc>
            </a:pPr>
            <a:r>
              <a:rPr lang="es-MX" sz="2000" dirty="0"/>
              <a:t>En este caso ERD DATA SIZE, es la cantidad de bytes que serán escritos en Dato. </a:t>
            </a:r>
          </a:p>
        </p:txBody>
      </p:sp>
    </p:spTree>
    <p:extLst>
      <p:ext uri="{BB962C8B-B14F-4D97-AF65-F5344CB8AC3E}">
        <p14:creationId xmlns:p14="http://schemas.microsoft.com/office/powerpoint/2010/main" val="233532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F8D0-6ED6-49A7-BEC6-F900A00CC771}"/>
              </a:ext>
            </a:extLst>
          </p:cNvPr>
          <p:cNvSpPr txBox="1"/>
          <p:nvPr/>
        </p:nvSpPr>
        <p:spPr>
          <a:xfrm>
            <a:off x="502023" y="1246095"/>
            <a:ext cx="11187953" cy="967957"/>
          </a:xfrm>
          <a:prstGeom prst="rect">
            <a:avLst/>
          </a:prstGeom>
          <a:noFill/>
        </p:spPr>
        <p:txBody>
          <a:bodyPr wrap="square" rtlCol="0">
            <a:spAutoFit/>
          </a:bodyPr>
          <a:lstStyle/>
          <a:p>
            <a:pPr algn="just">
              <a:lnSpc>
                <a:spcPct val="150000"/>
              </a:lnSpc>
            </a:pPr>
            <a:r>
              <a:rPr lang="es-MX" sz="2000" dirty="0"/>
              <a:t>Para el Response de escritura tiene la siguiente estructura en su trama de datos, que al igual que la lectura, tiene un byte especifico para conocer si el </a:t>
            </a:r>
            <a:r>
              <a:rPr lang="es-MX" sz="2000" dirty="0" err="1"/>
              <a:t>request</a:t>
            </a:r>
            <a:r>
              <a:rPr lang="es-MX" sz="2000" dirty="0"/>
              <a:t> fue realizado correctamente o no. </a:t>
            </a:r>
          </a:p>
        </p:txBody>
      </p:sp>
      <p:graphicFrame>
        <p:nvGraphicFramePr>
          <p:cNvPr id="3" name="Table 2">
            <a:extLst>
              <a:ext uri="{FF2B5EF4-FFF2-40B4-BE49-F238E27FC236}">
                <a16:creationId xmlns:a16="http://schemas.microsoft.com/office/drawing/2014/main" id="{40A5E9C0-4395-4B0D-85BE-71A6AF6FDBC2}"/>
              </a:ext>
            </a:extLst>
          </p:cNvPr>
          <p:cNvGraphicFramePr>
            <a:graphicFrameLocks noGrp="1"/>
          </p:cNvGraphicFramePr>
          <p:nvPr>
            <p:extLst>
              <p:ext uri="{D42A27DB-BD31-4B8C-83A1-F6EECF244321}">
                <p14:modId xmlns:p14="http://schemas.microsoft.com/office/powerpoint/2010/main" val="209793686"/>
              </p:ext>
            </p:extLst>
          </p:nvPr>
        </p:nvGraphicFramePr>
        <p:xfrm>
          <a:off x="2812488" y="2821641"/>
          <a:ext cx="6567021" cy="699135"/>
        </p:xfrm>
        <a:graphic>
          <a:graphicData uri="http://schemas.openxmlformats.org/drawingml/2006/table">
            <a:tbl>
              <a:tblPr/>
              <a:tblGrid>
                <a:gridCol w="610199">
                  <a:extLst>
                    <a:ext uri="{9D8B030D-6E8A-4147-A177-3AD203B41FA5}">
                      <a16:colId xmlns:a16="http://schemas.microsoft.com/office/drawing/2014/main" val="1866085082"/>
                    </a:ext>
                  </a:extLst>
                </a:gridCol>
                <a:gridCol w="610199">
                  <a:extLst>
                    <a:ext uri="{9D8B030D-6E8A-4147-A177-3AD203B41FA5}">
                      <a16:colId xmlns:a16="http://schemas.microsoft.com/office/drawing/2014/main" val="3482279403"/>
                    </a:ext>
                  </a:extLst>
                </a:gridCol>
                <a:gridCol w="828411">
                  <a:extLst>
                    <a:ext uri="{9D8B030D-6E8A-4147-A177-3AD203B41FA5}">
                      <a16:colId xmlns:a16="http://schemas.microsoft.com/office/drawing/2014/main" val="3741080186"/>
                    </a:ext>
                  </a:extLst>
                </a:gridCol>
                <a:gridCol w="618565">
                  <a:extLst>
                    <a:ext uri="{9D8B030D-6E8A-4147-A177-3AD203B41FA5}">
                      <a16:colId xmlns:a16="http://schemas.microsoft.com/office/drawing/2014/main" val="644247907"/>
                    </a:ext>
                  </a:extLst>
                </a:gridCol>
                <a:gridCol w="627529">
                  <a:extLst>
                    <a:ext uri="{9D8B030D-6E8A-4147-A177-3AD203B41FA5}">
                      <a16:colId xmlns:a16="http://schemas.microsoft.com/office/drawing/2014/main" val="2591872455"/>
                    </a:ext>
                  </a:extLst>
                </a:gridCol>
                <a:gridCol w="788894">
                  <a:extLst>
                    <a:ext uri="{9D8B030D-6E8A-4147-A177-3AD203B41FA5}">
                      <a16:colId xmlns:a16="http://schemas.microsoft.com/office/drawing/2014/main" val="2066901241"/>
                    </a:ext>
                  </a:extLst>
                </a:gridCol>
                <a:gridCol w="770965">
                  <a:extLst>
                    <a:ext uri="{9D8B030D-6E8A-4147-A177-3AD203B41FA5}">
                      <a16:colId xmlns:a16="http://schemas.microsoft.com/office/drawing/2014/main" val="1690005155"/>
                    </a:ext>
                  </a:extLst>
                </a:gridCol>
                <a:gridCol w="999336">
                  <a:extLst>
                    <a:ext uri="{9D8B030D-6E8A-4147-A177-3AD203B41FA5}">
                      <a16:colId xmlns:a16="http://schemas.microsoft.com/office/drawing/2014/main" val="3149794434"/>
                    </a:ext>
                  </a:extLst>
                </a:gridCol>
                <a:gridCol w="712923">
                  <a:extLst>
                    <a:ext uri="{9D8B030D-6E8A-4147-A177-3AD203B41FA5}">
                      <a16:colId xmlns:a16="http://schemas.microsoft.com/office/drawing/2014/main" val="3408490200"/>
                    </a:ext>
                  </a:extLst>
                </a:gridCol>
              </a:tblGrid>
              <a:tr h="190500">
                <a:tc gridSpan="9">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Escritura </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94443738"/>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2827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A3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589823376"/>
                  </a:ext>
                </a:extLst>
              </a:tr>
            </a:tbl>
          </a:graphicData>
        </a:graphic>
      </p:graphicFrame>
      <p:graphicFrame>
        <p:nvGraphicFramePr>
          <p:cNvPr id="5" name="Table 4">
            <a:extLst>
              <a:ext uri="{FF2B5EF4-FFF2-40B4-BE49-F238E27FC236}">
                <a16:creationId xmlns:a16="http://schemas.microsoft.com/office/drawing/2014/main" id="{89A2B39F-FE79-4386-860F-F9F73393EE37}"/>
              </a:ext>
            </a:extLst>
          </p:cNvPr>
          <p:cNvGraphicFramePr>
            <a:graphicFrameLocks noGrp="1"/>
          </p:cNvGraphicFramePr>
          <p:nvPr>
            <p:extLst>
              <p:ext uri="{D42A27DB-BD31-4B8C-83A1-F6EECF244321}">
                <p14:modId xmlns:p14="http://schemas.microsoft.com/office/powerpoint/2010/main" val="3777596949"/>
              </p:ext>
            </p:extLst>
          </p:nvPr>
        </p:nvGraphicFramePr>
        <p:xfrm>
          <a:off x="4634936" y="4860786"/>
          <a:ext cx="2922123" cy="1114425"/>
        </p:xfrm>
        <a:graphic>
          <a:graphicData uri="http://schemas.openxmlformats.org/drawingml/2006/table">
            <a:tbl>
              <a:tblPr>
                <a:tableStyleId>{5940675A-B579-460E-94D1-54222C63F5DA}</a:tableStyleId>
              </a:tblPr>
              <a:tblGrid>
                <a:gridCol w="930427">
                  <a:extLst>
                    <a:ext uri="{9D8B030D-6E8A-4147-A177-3AD203B41FA5}">
                      <a16:colId xmlns:a16="http://schemas.microsoft.com/office/drawing/2014/main" val="33213328"/>
                    </a:ext>
                  </a:extLst>
                </a:gridCol>
                <a:gridCol w="1991696">
                  <a:extLst>
                    <a:ext uri="{9D8B030D-6E8A-4147-A177-3AD203B41FA5}">
                      <a16:colId xmlns:a16="http://schemas.microsoft.com/office/drawing/2014/main" val="2084974551"/>
                    </a:ext>
                  </a:extLst>
                </a:gridCol>
              </a:tblGrid>
              <a:tr h="190500">
                <a:tc gridSpan="2">
                  <a:txBody>
                    <a:bodyPr/>
                    <a:lstStyle/>
                    <a:p>
                      <a:pPr algn="ctr" fontAlgn="b"/>
                      <a:r>
                        <a:rPr lang="es-MX" sz="1400" b="1" u="none" strike="noStrike" dirty="0">
                          <a:solidFill>
                            <a:schemeClr val="bg1"/>
                          </a:solidFill>
                          <a:effectLst/>
                        </a:rPr>
                        <a:t>RESULT</a:t>
                      </a:r>
                      <a:endParaRPr lang="es-MX" sz="1400" b="1" i="0" u="none" strike="noStrike" dirty="0">
                        <a:solidFill>
                          <a:schemeClr val="bg1"/>
                        </a:solidFill>
                        <a:effectLst/>
                        <a:latin typeface="Calibri" panose="020F0502020204030204" pitchFamily="34" charset="0"/>
                      </a:endParaRPr>
                    </a:p>
                  </a:txBody>
                  <a:tcPr marL="9525" marR="9525" marT="9525" marB="0" anchor="b">
                    <a:solidFill>
                      <a:srgbClr val="00B0F0"/>
                    </a:solidFill>
                  </a:tcPr>
                </a:tc>
                <a:tc hMerge="1">
                  <a:txBody>
                    <a:bodyPr/>
                    <a:lstStyle/>
                    <a:p>
                      <a:endParaRPr lang="es-MX"/>
                    </a:p>
                  </a:txBody>
                  <a:tcPr/>
                </a:tc>
                <a:extLst>
                  <a:ext uri="{0D108BD9-81ED-4DB2-BD59-A6C34878D82A}">
                    <a16:rowId xmlns:a16="http://schemas.microsoft.com/office/drawing/2014/main" val="2730974246"/>
                  </a:ext>
                </a:extLst>
              </a:tr>
              <a:tr h="190500">
                <a:tc>
                  <a:txBody>
                    <a:bodyPr/>
                    <a:lstStyle/>
                    <a:p>
                      <a:pPr algn="ctr" fontAlgn="ctr"/>
                      <a:r>
                        <a:rPr lang="es-MX" sz="1400" u="none" strike="noStrike">
                          <a:effectLst/>
                        </a:rPr>
                        <a:t>00</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Success</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683155"/>
                  </a:ext>
                </a:extLst>
              </a:tr>
              <a:tr h="190500">
                <a:tc>
                  <a:txBody>
                    <a:bodyPr/>
                    <a:lstStyle/>
                    <a:p>
                      <a:pPr algn="ctr" fontAlgn="ctr"/>
                      <a:r>
                        <a:rPr lang="es-MX" sz="1400" u="none" strike="noStrike">
                          <a:effectLst/>
                        </a:rPr>
                        <a:t>01</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a:effectLst/>
                        </a:rPr>
                        <a:t>ERD </a:t>
                      </a:r>
                      <a:r>
                        <a:rPr lang="es-MX" sz="1400" u="none" strike="noStrike" dirty="0" err="1">
                          <a:effectLst/>
                        </a:rPr>
                        <a:t>is</a:t>
                      </a:r>
                      <a:r>
                        <a:rPr lang="es-MX" sz="1400" u="none" strike="noStrike" dirty="0">
                          <a:effectLst/>
                        </a:rPr>
                        <a:t> </a:t>
                      </a:r>
                      <a:r>
                        <a:rPr lang="es-MX" sz="1400" u="none" strike="noStrike" dirty="0" err="1">
                          <a:effectLst/>
                        </a:rPr>
                        <a:t>not</a:t>
                      </a:r>
                      <a:r>
                        <a:rPr lang="es-MX" sz="1400" u="none" strike="noStrike" dirty="0">
                          <a:effectLst/>
                        </a:rPr>
                        <a:t> </a:t>
                      </a:r>
                      <a:r>
                        <a:rPr lang="es-MX" sz="1400" u="none" strike="noStrike" dirty="0" err="1">
                          <a:effectLst/>
                        </a:rPr>
                        <a:t>supported</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592788"/>
                  </a:ext>
                </a:extLst>
              </a:tr>
              <a:tr h="190500">
                <a:tc>
                  <a:txBody>
                    <a:bodyPr/>
                    <a:lstStyle/>
                    <a:p>
                      <a:pPr algn="ctr" fontAlgn="ctr"/>
                      <a:r>
                        <a:rPr lang="es-MX" sz="1400" u="none" strike="noStrike">
                          <a:effectLst/>
                        </a:rPr>
                        <a:t>02</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Incorrect</a:t>
                      </a:r>
                      <a:r>
                        <a:rPr lang="es-MX" sz="1400" u="none" strike="noStrike" dirty="0">
                          <a:effectLst/>
                        </a:rPr>
                        <a:t> </a:t>
                      </a:r>
                      <a:r>
                        <a:rPr lang="es-MX" sz="1400" u="none" strike="noStrike" dirty="0" err="1">
                          <a:effectLst/>
                        </a:rPr>
                        <a:t>size</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6768763"/>
                  </a:ext>
                </a:extLst>
              </a:tr>
              <a:tr h="128409">
                <a:tc>
                  <a:txBody>
                    <a:bodyPr/>
                    <a:lstStyle/>
                    <a:p>
                      <a:pPr algn="ctr" fontAlgn="ctr"/>
                      <a:r>
                        <a:rPr lang="es-MX" sz="1400" u="none" strike="noStrike">
                          <a:effectLst/>
                        </a:rPr>
                        <a:t>03</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Bussy</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437837"/>
                  </a:ext>
                </a:extLst>
              </a:tr>
            </a:tbl>
          </a:graphicData>
        </a:graphic>
      </p:graphicFrame>
      <p:sp>
        <p:nvSpPr>
          <p:cNvPr id="6" name="TextBox 5">
            <a:extLst>
              <a:ext uri="{FF2B5EF4-FFF2-40B4-BE49-F238E27FC236}">
                <a16:creationId xmlns:a16="http://schemas.microsoft.com/office/drawing/2014/main" id="{8802FF72-8FCC-4696-8604-69B3EBD6C469}"/>
              </a:ext>
            </a:extLst>
          </p:cNvPr>
          <p:cNvSpPr txBox="1"/>
          <p:nvPr/>
        </p:nvSpPr>
        <p:spPr>
          <a:xfrm>
            <a:off x="502023" y="3937635"/>
            <a:ext cx="11187953" cy="506292"/>
          </a:xfrm>
          <a:prstGeom prst="rect">
            <a:avLst/>
          </a:prstGeom>
          <a:noFill/>
        </p:spPr>
        <p:txBody>
          <a:bodyPr wrap="square" rtlCol="0">
            <a:spAutoFit/>
          </a:bodyPr>
          <a:lstStyle/>
          <a:p>
            <a:pPr algn="just">
              <a:lnSpc>
                <a:spcPct val="150000"/>
              </a:lnSpc>
            </a:pPr>
            <a:r>
              <a:rPr lang="es-MX" sz="2000" dirty="0"/>
              <a:t>A continuación se muestra los posibles estados que puede tener el byte de RESULT</a:t>
            </a:r>
          </a:p>
        </p:txBody>
      </p:sp>
    </p:spTree>
    <p:extLst>
      <p:ext uri="{BB962C8B-B14F-4D97-AF65-F5344CB8AC3E}">
        <p14:creationId xmlns:p14="http://schemas.microsoft.com/office/powerpoint/2010/main" val="330048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3D50F-A459-4C42-B711-E119F259D76E}"/>
              </a:ext>
            </a:extLst>
          </p:cNvPr>
          <p:cNvPicPr>
            <a:picLocks noChangeAspect="1"/>
          </p:cNvPicPr>
          <p:nvPr/>
        </p:nvPicPr>
        <p:blipFill rotWithShape="1">
          <a:blip r:embed="rId2"/>
          <a:srcRect r="35964"/>
          <a:stretch/>
        </p:blipFill>
        <p:spPr>
          <a:xfrm>
            <a:off x="2292449" y="2813842"/>
            <a:ext cx="7607102" cy="3381847"/>
          </a:xfrm>
          <a:prstGeom prst="rect">
            <a:avLst/>
          </a:prstGeom>
        </p:spPr>
      </p:pic>
      <p:sp>
        <p:nvSpPr>
          <p:cNvPr id="3" name="TextBox 2">
            <a:extLst>
              <a:ext uri="{FF2B5EF4-FFF2-40B4-BE49-F238E27FC236}">
                <a16:creationId xmlns:a16="http://schemas.microsoft.com/office/drawing/2014/main" id="{CF6349AA-7092-4EA4-9FF5-11A4AAF858E1}"/>
              </a:ext>
            </a:extLst>
          </p:cNvPr>
          <p:cNvSpPr txBox="1"/>
          <p:nvPr/>
        </p:nvSpPr>
        <p:spPr>
          <a:xfrm>
            <a:off x="502023" y="1103120"/>
            <a:ext cx="11187953" cy="1429622"/>
          </a:xfrm>
          <a:prstGeom prst="rect">
            <a:avLst/>
          </a:prstGeom>
          <a:noFill/>
        </p:spPr>
        <p:txBody>
          <a:bodyPr wrap="square" rtlCol="0">
            <a:spAutoFit/>
          </a:bodyPr>
          <a:lstStyle/>
          <a:p>
            <a:pPr algn="just">
              <a:lnSpc>
                <a:spcPct val="150000"/>
              </a:lnSpc>
            </a:pPr>
            <a:r>
              <a:rPr lang="es-MX" sz="2000" dirty="0"/>
              <a:t>En el siguiente código se observa la construcción de la trama de datos para el </a:t>
            </a:r>
            <a:r>
              <a:rPr lang="es-MX" sz="2000" dirty="0" err="1"/>
              <a:t>resquest</a:t>
            </a:r>
            <a:r>
              <a:rPr lang="es-MX" sz="2000" dirty="0"/>
              <a:t> de la escritura, en el cual ya se tiene definido el bit de inicio, </a:t>
            </a:r>
            <a:r>
              <a:rPr lang="es-MX" sz="2000" dirty="0" err="1"/>
              <a:t>src</a:t>
            </a:r>
            <a:r>
              <a:rPr lang="es-MX" sz="2000" dirty="0"/>
              <a:t>, </a:t>
            </a:r>
            <a:r>
              <a:rPr lang="es-MX" sz="2000" dirty="0" err="1"/>
              <a:t>cmd</a:t>
            </a:r>
            <a:r>
              <a:rPr lang="es-MX" sz="2000" dirty="0"/>
              <a:t> y el bit de Stop, ya solo se hace el cálculo de </a:t>
            </a:r>
            <a:r>
              <a:rPr lang="es-MX" sz="2000" dirty="0" err="1"/>
              <a:t>crc</a:t>
            </a:r>
            <a:r>
              <a:rPr lang="es-MX" sz="2000" dirty="0"/>
              <a:t> y la longitud de la trama, además de concatenar el ERD y </a:t>
            </a:r>
            <a:r>
              <a:rPr lang="es-MX" sz="2000" dirty="0" err="1"/>
              <a:t>Dst</a:t>
            </a:r>
            <a:r>
              <a:rPr lang="es-MX" sz="2000" dirty="0"/>
              <a:t> y Dato definida por el usuario.</a:t>
            </a:r>
          </a:p>
        </p:txBody>
      </p:sp>
    </p:spTree>
    <p:extLst>
      <p:ext uri="{BB962C8B-B14F-4D97-AF65-F5344CB8AC3E}">
        <p14:creationId xmlns:p14="http://schemas.microsoft.com/office/powerpoint/2010/main" val="249942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D09C31-B50C-4B69-98A7-328C5464DD69}"/>
              </a:ext>
            </a:extLst>
          </p:cNvPr>
          <p:cNvPicPr>
            <a:picLocks noChangeAspect="1"/>
          </p:cNvPicPr>
          <p:nvPr/>
        </p:nvPicPr>
        <p:blipFill rotWithShape="1">
          <a:blip r:embed="rId2"/>
          <a:srcRect l="1656"/>
          <a:stretch/>
        </p:blipFill>
        <p:spPr>
          <a:xfrm>
            <a:off x="3949382" y="2768122"/>
            <a:ext cx="4293231" cy="3749219"/>
          </a:xfrm>
          <a:prstGeom prst="rect">
            <a:avLst/>
          </a:prstGeom>
        </p:spPr>
      </p:pic>
      <p:sp>
        <p:nvSpPr>
          <p:cNvPr id="3" name="TextBox 2">
            <a:extLst>
              <a:ext uri="{FF2B5EF4-FFF2-40B4-BE49-F238E27FC236}">
                <a16:creationId xmlns:a16="http://schemas.microsoft.com/office/drawing/2014/main" id="{B3CF6321-1AE6-49F2-8845-0497313F7684}"/>
              </a:ext>
            </a:extLst>
          </p:cNvPr>
          <p:cNvSpPr txBox="1"/>
          <p:nvPr/>
        </p:nvSpPr>
        <p:spPr>
          <a:xfrm>
            <a:off x="502022" y="1186100"/>
            <a:ext cx="11187953" cy="1429622"/>
          </a:xfrm>
          <a:prstGeom prst="rect">
            <a:avLst/>
          </a:prstGeom>
          <a:noFill/>
        </p:spPr>
        <p:txBody>
          <a:bodyPr wrap="square" rtlCol="0">
            <a:spAutoFit/>
          </a:bodyPr>
          <a:lstStyle/>
          <a:p>
            <a:pPr algn="just">
              <a:lnSpc>
                <a:spcPct val="150000"/>
              </a:lnSpc>
            </a:pPr>
            <a:r>
              <a:rPr lang="es-MX" sz="2000" dirty="0"/>
              <a:t>En este caso para la escritura de la trama y lectura del response, la función es muy similar que el de la lectura, el único cambio que se tiene es eliminar espacios en dato, además que se usa la estructura para la escritura.</a:t>
            </a:r>
          </a:p>
        </p:txBody>
      </p:sp>
    </p:spTree>
    <p:extLst>
      <p:ext uri="{BB962C8B-B14F-4D97-AF65-F5344CB8AC3E}">
        <p14:creationId xmlns:p14="http://schemas.microsoft.com/office/powerpoint/2010/main" val="332795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1A730F-C681-479A-8B89-20ED1AF42E17}"/>
              </a:ext>
            </a:extLst>
          </p:cNvPr>
          <p:cNvSpPr txBox="1"/>
          <p:nvPr/>
        </p:nvSpPr>
        <p:spPr>
          <a:xfrm>
            <a:off x="502022" y="1186100"/>
            <a:ext cx="11187953" cy="1429622"/>
          </a:xfrm>
          <a:prstGeom prst="rect">
            <a:avLst/>
          </a:prstGeom>
          <a:noFill/>
        </p:spPr>
        <p:txBody>
          <a:bodyPr wrap="square" rtlCol="0">
            <a:spAutoFit/>
          </a:bodyPr>
          <a:lstStyle/>
          <a:p>
            <a:pPr algn="just">
              <a:lnSpc>
                <a:spcPct val="150000"/>
              </a:lnSpc>
            </a:pPr>
            <a:r>
              <a:rPr lang="es-MX" sz="2000" dirty="0"/>
              <a:t>Por último, también se tiene la función para validar la longitud del ERD, la cuál tiene la función de completar con ceros a la izquierda si la longitud del ERD es menor que cuatro y también de mandar un fallo si el tamaño del ERD es mayor que cuatro.</a:t>
            </a:r>
          </a:p>
        </p:txBody>
      </p:sp>
      <p:pic>
        <p:nvPicPr>
          <p:cNvPr id="4" name="Picture 3">
            <a:extLst>
              <a:ext uri="{FF2B5EF4-FFF2-40B4-BE49-F238E27FC236}">
                <a16:creationId xmlns:a16="http://schemas.microsoft.com/office/drawing/2014/main" id="{A9A2287A-7FAC-49C9-83EE-0026FD60AD06}"/>
              </a:ext>
            </a:extLst>
          </p:cNvPr>
          <p:cNvPicPr>
            <a:picLocks noChangeAspect="1"/>
          </p:cNvPicPr>
          <p:nvPr/>
        </p:nvPicPr>
        <p:blipFill>
          <a:blip r:embed="rId2"/>
          <a:stretch>
            <a:fillRect/>
          </a:stretch>
        </p:blipFill>
        <p:spPr>
          <a:xfrm>
            <a:off x="3840647" y="3052482"/>
            <a:ext cx="4510702" cy="2227507"/>
          </a:xfrm>
          <a:prstGeom prst="rect">
            <a:avLst/>
          </a:prstGeom>
        </p:spPr>
      </p:pic>
    </p:spTree>
    <p:extLst>
      <p:ext uri="{BB962C8B-B14F-4D97-AF65-F5344CB8AC3E}">
        <p14:creationId xmlns:p14="http://schemas.microsoft.com/office/powerpoint/2010/main" val="181079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68A03-2922-4153-9626-B36E009CE076}"/>
              </a:ext>
            </a:extLst>
          </p:cNvPr>
          <p:cNvSpPr txBox="1"/>
          <p:nvPr/>
        </p:nvSpPr>
        <p:spPr>
          <a:xfrm>
            <a:off x="510987" y="466164"/>
            <a:ext cx="4401671" cy="584775"/>
          </a:xfrm>
          <a:prstGeom prst="rect">
            <a:avLst/>
          </a:prstGeom>
          <a:noFill/>
        </p:spPr>
        <p:txBody>
          <a:bodyPr wrap="square" rtlCol="0">
            <a:spAutoFit/>
          </a:bodyPr>
          <a:lstStyle/>
          <a:p>
            <a:r>
              <a:rPr lang="es-MX" sz="3200" b="1" dirty="0">
                <a:solidFill>
                  <a:schemeClr val="bg1"/>
                </a:solidFill>
              </a:rPr>
              <a:t>CONFIGURACIÓN SERIAL</a:t>
            </a:r>
          </a:p>
        </p:txBody>
      </p:sp>
      <p:sp>
        <p:nvSpPr>
          <p:cNvPr id="5" name="TextBox 4">
            <a:extLst>
              <a:ext uri="{FF2B5EF4-FFF2-40B4-BE49-F238E27FC236}">
                <a16:creationId xmlns:a16="http://schemas.microsoft.com/office/drawing/2014/main" id="{72C282E1-F11B-441F-9F3A-B62FD6C86C0F}"/>
              </a:ext>
            </a:extLst>
          </p:cNvPr>
          <p:cNvSpPr txBox="1"/>
          <p:nvPr/>
        </p:nvSpPr>
        <p:spPr>
          <a:xfrm>
            <a:off x="502022" y="1661861"/>
            <a:ext cx="11187953" cy="1429622"/>
          </a:xfrm>
          <a:prstGeom prst="rect">
            <a:avLst/>
          </a:prstGeom>
          <a:noFill/>
        </p:spPr>
        <p:txBody>
          <a:bodyPr wrap="square" rtlCol="0">
            <a:spAutoFit/>
          </a:bodyPr>
          <a:lstStyle/>
          <a:p>
            <a:pPr algn="just">
              <a:lnSpc>
                <a:spcPct val="150000"/>
              </a:lnSpc>
            </a:pPr>
            <a:r>
              <a:rPr lang="es-MX" sz="2000" dirty="0"/>
              <a:t>El protocolo de GEA3 está realizada por comunicación serial con una velocidad de 230400 baudios, en donde se mandan 8 bits, sin paridad, cómo se puede ver en el código de la siguiente imagen. Para el proyecto se conecta automáticamente al puerto COM, mediante board dado en LabVIEW.</a:t>
            </a:r>
          </a:p>
        </p:txBody>
      </p:sp>
      <p:pic>
        <p:nvPicPr>
          <p:cNvPr id="3" name="Picture 2">
            <a:extLst>
              <a:ext uri="{FF2B5EF4-FFF2-40B4-BE49-F238E27FC236}">
                <a16:creationId xmlns:a16="http://schemas.microsoft.com/office/drawing/2014/main" id="{A0D1E038-779E-4DB4-A5D6-E13EC4305020}"/>
              </a:ext>
            </a:extLst>
          </p:cNvPr>
          <p:cNvPicPr>
            <a:picLocks noChangeAspect="1"/>
          </p:cNvPicPr>
          <p:nvPr/>
        </p:nvPicPr>
        <p:blipFill>
          <a:blip r:embed="rId2"/>
          <a:stretch>
            <a:fillRect/>
          </a:stretch>
        </p:blipFill>
        <p:spPr>
          <a:xfrm>
            <a:off x="3289046" y="3644084"/>
            <a:ext cx="5613908" cy="2474139"/>
          </a:xfrm>
          <a:prstGeom prst="rect">
            <a:avLst/>
          </a:prstGeom>
        </p:spPr>
      </p:pic>
    </p:spTree>
    <p:extLst>
      <p:ext uri="{BB962C8B-B14F-4D97-AF65-F5344CB8AC3E}">
        <p14:creationId xmlns:p14="http://schemas.microsoft.com/office/powerpoint/2010/main" val="238542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Comunicación Serial con Arduino - [marzo, 2023 ]">
            <a:extLst>
              <a:ext uri="{FF2B5EF4-FFF2-40B4-BE49-F238E27FC236}">
                <a16:creationId xmlns:a16="http://schemas.microsoft.com/office/drawing/2014/main" id="{0D269D13-7C50-4234-A314-7069C4555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208" y="2262354"/>
            <a:ext cx="3277579" cy="1421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0AB3B7-C59F-4D77-B816-1372A326A1D0}"/>
              </a:ext>
            </a:extLst>
          </p:cNvPr>
          <p:cNvSpPr txBox="1"/>
          <p:nvPr/>
        </p:nvSpPr>
        <p:spPr>
          <a:xfrm>
            <a:off x="502023" y="1231555"/>
            <a:ext cx="11187953" cy="967957"/>
          </a:xfrm>
          <a:prstGeom prst="rect">
            <a:avLst/>
          </a:prstGeom>
          <a:noFill/>
        </p:spPr>
        <p:txBody>
          <a:bodyPr wrap="square" rtlCol="0">
            <a:spAutoFit/>
          </a:bodyPr>
          <a:lstStyle/>
          <a:p>
            <a:pPr algn="just">
              <a:lnSpc>
                <a:spcPct val="150000"/>
              </a:lnSpc>
            </a:pPr>
            <a:r>
              <a:rPr lang="es-MX" sz="2000" dirty="0"/>
              <a:t>Para el caso de la conexión física, su conexión es la estándar de la comunicación serial, ya que solo se necesita TX, RX Y GND, la cuál se hace la conexión como se muestra en la siguiente imagen.</a:t>
            </a:r>
          </a:p>
        </p:txBody>
      </p:sp>
      <p:sp>
        <p:nvSpPr>
          <p:cNvPr id="4" name="TextBox 3">
            <a:extLst>
              <a:ext uri="{FF2B5EF4-FFF2-40B4-BE49-F238E27FC236}">
                <a16:creationId xmlns:a16="http://schemas.microsoft.com/office/drawing/2014/main" id="{3B934E9C-459A-4FD6-8337-D74EA711DA6C}"/>
              </a:ext>
            </a:extLst>
          </p:cNvPr>
          <p:cNvSpPr txBox="1"/>
          <p:nvPr/>
        </p:nvSpPr>
        <p:spPr>
          <a:xfrm>
            <a:off x="502023" y="3746977"/>
            <a:ext cx="11187953" cy="506292"/>
          </a:xfrm>
          <a:prstGeom prst="rect">
            <a:avLst/>
          </a:prstGeom>
          <a:noFill/>
        </p:spPr>
        <p:txBody>
          <a:bodyPr wrap="square" rtlCol="0">
            <a:spAutoFit/>
          </a:bodyPr>
          <a:lstStyle/>
          <a:p>
            <a:pPr algn="just">
              <a:lnSpc>
                <a:spcPct val="150000"/>
              </a:lnSpc>
            </a:pPr>
            <a:r>
              <a:rPr lang="es-MX" sz="2000" dirty="0"/>
              <a:t>Para ello se usó un convertidor UBS a TTL al cable RJ45</a:t>
            </a:r>
          </a:p>
        </p:txBody>
      </p:sp>
      <p:pic>
        <p:nvPicPr>
          <p:cNvPr id="1028" name="Picture 4" descr="Multimedia">
            <a:extLst>
              <a:ext uri="{FF2B5EF4-FFF2-40B4-BE49-F238E27FC236}">
                <a16:creationId xmlns:a16="http://schemas.microsoft.com/office/drawing/2014/main" id="{9EB67BCB-0FC0-4AA1-B5F5-C06A41F6D5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397" t="35033" b="27974"/>
          <a:stretch/>
        </p:blipFill>
        <p:spPr bwMode="auto">
          <a:xfrm>
            <a:off x="4686157" y="4490225"/>
            <a:ext cx="2819679" cy="205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25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A7B4D-6D6C-4A77-B919-40A22579EA5E}"/>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CRC16 CCITT</a:t>
            </a:r>
          </a:p>
        </p:txBody>
      </p:sp>
      <p:sp>
        <p:nvSpPr>
          <p:cNvPr id="4" name="TextBox 3">
            <a:extLst>
              <a:ext uri="{FF2B5EF4-FFF2-40B4-BE49-F238E27FC236}">
                <a16:creationId xmlns:a16="http://schemas.microsoft.com/office/drawing/2014/main" id="{4C063E81-1875-447C-9317-28586BC0DBEC}"/>
              </a:ext>
            </a:extLst>
          </p:cNvPr>
          <p:cNvSpPr txBox="1"/>
          <p:nvPr/>
        </p:nvSpPr>
        <p:spPr>
          <a:xfrm>
            <a:off x="502023" y="1721684"/>
            <a:ext cx="11187953" cy="967957"/>
          </a:xfrm>
          <a:prstGeom prst="rect">
            <a:avLst/>
          </a:prstGeom>
          <a:noFill/>
        </p:spPr>
        <p:txBody>
          <a:bodyPr wrap="square" rtlCol="0">
            <a:spAutoFit/>
          </a:bodyPr>
          <a:lstStyle/>
          <a:p>
            <a:pPr algn="just">
              <a:lnSpc>
                <a:spcPct val="150000"/>
              </a:lnSpc>
            </a:pPr>
            <a:r>
              <a:rPr lang="es-MX" sz="2000" dirty="0"/>
              <a:t>Para el protocolo de GEA3 se utiliza un crc16 </a:t>
            </a:r>
            <a:r>
              <a:rPr lang="es-MX" sz="2000" dirty="0" err="1"/>
              <a:t>ccitt</a:t>
            </a:r>
            <a:r>
              <a:rPr lang="es-MX" sz="2000" dirty="0"/>
              <a:t> con un </a:t>
            </a:r>
            <a:r>
              <a:rPr lang="es-MX" sz="2000" dirty="0" err="1"/>
              <a:t>poly</a:t>
            </a:r>
            <a:r>
              <a:rPr lang="es-MX" sz="2000" dirty="0"/>
              <a:t> de 1021 además de un valor inicial de 1021, el cuál está compuesto por la siguiente tabla, esto es para la lectura:</a:t>
            </a:r>
          </a:p>
        </p:txBody>
      </p:sp>
      <p:graphicFrame>
        <p:nvGraphicFramePr>
          <p:cNvPr id="6" name="Table 5">
            <a:extLst>
              <a:ext uri="{FF2B5EF4-FFF2-40B4-BE49-F238E27FC236}">
                <a16:creationId xmlns:a16="http://schemas.microsoft.com/office/drawing/2014/main" id="{DCDE2763-DC08-4CDF-ACAB-27D7C0C26438}"/>
              </a:ext>
            </a:extLst>
          </p:cNvPr>
          <p:cNvGraphicFramePr>
            <a:graphicFrameLocks noGrp="1"/>
          </p:cNvGraphicFramePr>
          <p:nvPr>
            <p:extLst>
              <p:ext uri="{D42A27DB-BD31-4B8C-83A1-F6EECF244321}">
                <p14:modId xmlns:p14="http://schemas.microsoft.com/office/powerpoint/2010/main" val="989768349"/>
              </p:ext>
            </p:extLst>
          </p:nvPr>
        </p:nvGraphicFramePr>
        <p:xfrm>
          <a:off x="4403723" y="3093331"/>
          <a:ext cx="3384552" cy="456184"/>
        </p:xfrm>
        <a:graphic>
          <a:graphicData uri="http://schemas.openxmlformats.org/drawingml/2006/table">
            <a:tbl>
              <a:tblPr/>
              <a:tblGrid>
                <a:gridCol w="662420">
                  <a:extLst>
                    <a:ext uri="{9D8B030D-6E8A-4147-A177-3AD203B41FA5}">
                      <a16:colId xmlns:a16="http://schemas.microsoft.com/office/drawing/2014/main" val="1245546545"/>
                    </a:ext>
                  </a:extLst>
                </a:gridCol>
                <a:gridCol w="814703">
                  <a:extLst>
                    <a:ext uri="{9D8B030D-6E8A-4147-A177-3AD203B41FA5}">
                      <a16:colId xmlns:a16="http://schemas.microsoft.com/office/drawing/2014/main" val="1655374049"/>
                    </a:ext>
                  </a:extLst>
                </a:gridCol>
                <a:gridCol w="582589">
                  <a:extLst>
                    <a:ext uri="{9D8B030D-6E8A-4147-A177-3AD203B41FA5}">
                      <a16:colId xmlns:a16="http://schemas.microsoft.com/office/drawing/2014/main" val="1955016033"/>
                    </a:ext>
                  </a:extLst>
                </a:gridCol>
                <a:gridCol w="662420">
                  <a:extLst>
                    <a:ext uri="{9D8B030D-6E8A-4147-A177-3AD203B41FA5}">
                      <a16:colId xmlns:a16="http://schemas.microsoft.com/office/drawing/2014/main" val="3069408913"/>
                    </a:ext>
                  </a:extLst>
                </a:gridCol>
                <a:gridCol w="662420">
                  <a:extLst>
                    <a:ext uri="{9D8B030D-6E8A-4147-A177-3AD203B41FA5}">
                      <a16:colId xmlns:a16="http://schemas.microsoft.com/office/drawing/2014/main" val="1042641164"/>
                    </a:ext>
                  </a:extLst>
                </a:gridCol>
              </a:tblGrid>
              <a:tr h="2280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CMD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3745606"/>
                  </a:ext>
                </a:extLst>
              </a:tr>
              <a:tr h="2280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A0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1293541811"/>
                  </a:ext>
                </a:extLst>
              </a:tr>
            </a:tbl>
          </a:graphicData>
        </a:graphic>
      </p:graphicFrame>
      <p:sp>
        <p:nvSpPr>
          <p:cNvPr id="7" name="TextBox 6">
            <a:extLst>
              <a:ext uri="{FF2B5EF4-FFF2-40B4-BE49-F238E27FC236}">
                <a16:creationId xmlns:a16="http://schemas.microsoft.com/office/drawing/2014/main" id="{755069B7-12E6-467D-B54A-6290EC3343E6}"/>
              </a:ext>
            </a:extLst>
          </p:cNvPr>
          <p:cNvSpPr txBox="1"/>
          <p:nvPr/>
        </p:nvSpPr>
        <p:spPr>
          <a:xfrm>
            <a:off x="573740" y="3684381"/>
            <a:ext cx="11187953" cy="506292"/>
          </a:xfrm>
          <a:prstGeom prst="rect">
            <a:avLst/>
          </a:prstGeom>
          <a:noFill/>
        </p:spPr>
        <p:txBody>
          <a:bodyPr wrap="square" rtlCol="0">
            <a:spAutoFit/>
          </a:bodyPr>
          <a:lstStyle/>
          <a:p>
            <a:pPr algn="just">
              <a:lnSpc>
                <a:spcPct val="150000"/>
              </a:lnSpc>
            </a:pPr>
            <a:r>
              <a:rPr lang="es-MX" sz="2000" dirty="0"/>
              <a:t>Para el caso de la escritura, el </a:t>
            </a:r>
            <a:r>
              <a:rPr lang="es-MX" sz="2000" dirty="0" err="1"/>
              <a:t>crc</a:t>
            </a:r>
            <a:r>
              <a:rPr lang="es-MX" sz="2000" dirty="0"/>
              <a:t> se calcula con los siguientes datos de la trama:</a:t>
            </a:r>
          </a:p>
        </p:txBody>
      </p:sp>
      <p:graphicFrame>
        <p:nvGraphicFramePr>
          <p:cNvPr id="8" name="Table 7">
            <a:extLst>
              <a:ext uri="{FF2B5EF4-FFF2-40B4-BE49-F238E27FC236}">
                <a16:creationId xmlns:a16="http://schemas.microsoft.com/office/drawing/2014/main" id="{579A648B-6AEA-47A7-B4A6-0F9327E86D37}"/>
              </a:ext>
            </a:extLst>
          </p:cNvPr>
          <p:cNvGraphicFramePr>
            <a:graphicFrameLocks noGrp="1"/>
          </p:cNvGraphicFramePr>
          <p:nvPr>
            <p:extLst>
              <p:ext uri="{D42A27DB-BD31-4B8C-83A1-F6EECF244321}">
                <p14:modId xmlns:p14="http://schemas.microsoft.com/office/powerpoint/2010/main" val="387384509"/>
              </p:ext>
            </p:extLst>
          </p:nvPr>
        </p:nvGraphicFramePr>
        <p:xfrm>
          <a:off x="3473449" y="4739643"/>
          <a:ext cx="5245099" cy="445770"/>
        </p:xfrm>
        <a:graphic>
          <a:graphicData uri="http://schemas.openxmlformats.org/drawingml/2006/table">
            <a:tbl>
              <a:tblPr/>
              <a:tblGrid>
                <a:gridCol w="609231">
                  <a:extLst>
                    <a:ext uri="{9D8B030D-6E8A-4147-A177-3AD203B41FA5}">
                      <a16:colId xmlns:a16="http://schemas.microsoft.com/office/drawing/2014/main" val="2821090984"/>
                    </a:ext>
                  </a:extLst>
                </a:gridCol>
                <a:gridCol w="829979">
                  <a:extLst>
                    <a:ext uri="{9D8B030D-6E8A-4147-A177-3AD203B41FA5}">
                      <a16:colId xmlns:a16="http://schemas.microsoft.com/office/drawing/2014/main" val="2349787158"/>
                    </a:ext>
                  </a:extLst>
                </a:gridCol>
                <a:gridCol w="537882">
                  <a:extLst>
                    <a:ext uri="{9D8B030D-6E8A-4147-A177-3AD203B41FA5}">
                      <a16:colId xmlns:a16="http://schemas.microsoft.com/office/drawing/2014/main" val="2967231090"/>
                    </a:ext>
                  </a:extLst>
                </a:gridCol>
                <a:gridCol w="564777">
                  <a:extLst>
                    <a:ext uri="{9D8B030D-6E8A-4147-A177-3AD203B41FA5}">
                      <a16:colId xmlns:a16="http://schemas.microsoft.com/office/drawing/2014/main" val="282418260"/>
                    </a:ext>
                  </a:extLst>
                </a:gridCol>
                <a:gridCol w="699247">
                  <a:extLst>
                    <a:ext uri="{9D8B030D-6E8A-4147-A177-3AD203B41FA5}">
                      <a16:colId xmlns:a16="http://schemas.microsoft.com/office/drawing/2014/main" val="2738844438"/>
                    </a:ext>
                  </a:extLst>
                </a:gridCol>
                <a:gridCol w="1102659">
                  <a:extLst>
                    <a:ext uri="{9D8B030D-6E8A-4147-A177-3AD203B41FA5}">
                      <a16:colId xmlns:a16="http://schemas.microsoft.com/office/drawing/2014/main" val="2926497221"/>
                    </a:ext>
                  </a:extLst>
                </a:gridCol>
                <a:gridCol w="901324">
                  <a:extLst>
                    <a:ext uri="{9D8B030D-6E8A-4147-A177-3AD203B41FA5}">
                      <a16:colId xmlns:a16="http://schemas.microsoft.com/office/drawing/2014/main" val="261388754"/>
                    </a:ext>
                  </a:extLst>
                </a:gridCol>
              </a:tblGrid>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DATO</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37395889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N</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95067849"/>
                  </a:ext>
                </a:extLst>
              </a:tr>
            </a:tbl>
          </a:graphicData>
        </a:graphic>
      </p:graphicFrame>
    </p:spTree>
    <p:extLst>
      <p:ext uri="{BB962C8B-B14F-4D97-AF65-F5344CB8AC3E}">
        <p14:creationId xmlns:p14="http://schemas.microsoft.com/office/powerpoint/2010/main" val="152088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16E3D-70E8-49EC-91EC-3282146A738C}"/>
              </a:ext>
            </a:extLst>
          </p:cNvPr>
          <p:cNvPicPr>
            <a:picLocks noChangeAspect="1"/>
          </p:cNvPicPr>
          <p:nvPr/>
        </p:nvPicPr>
        <p:blipFill>
          <a:blip r:embed="rId2"/>
          <a:stretch>
            <a:fillRect/>
          </a:stretch>
        </p:blipFill>
        <p:spPr>
          <a:xfrm>
            <a:off x="4145405" y="2973857"/>
            <a:ext cx="3901185" cy="3337297"/>
          </a:xfrm>
          <a:prstGeom prst="rect">
            <a:avLst/>
          </a:prstGeom>
        </p:spPr>
      </p:pic>
      <p:sp>
        <p:nvSpPr>
          <p:cNvPr id="4" name="TextBox 3">
            <a:extLst>
              <a:ext uri="{FF2B5EF4-FFF2-40B4-BE49-F238E27FC236}">
                <a16:creationId xmlns:a16="http://schemas.microsoft.com/office/drawing/2014/main" id="{8750202C-64C9-454B-9BD9-45595772A2A7}"/>
              </a:ext>
            </a:extLst>
          </p:cNvPr>
          <p:cNvSpPr txBox="1"/>
          <p:nvPr/>
        </p:nvSpPr>
        <p:spPr>
          <a:xfrm>
            <a:off x="502022" y="1138403"/>
            <a:ext cx="11187953" cy="1429622"/>
          </a:xfrm>
          <a:prstGeom prst="rect">
            <a:avLst/>
          </a:prstGeom>
          <a:noFill/>
        </p:spPr>
        <p:txBody>
          <a:bodyPr wrap="square" rtlCol="0">
            <a:spAutoFit/>
          </a:bodyPr>
          <a:lstStyle/>
          <a:p>
            <a:pPr algn="just">
              <a:lnSpc>
                <a:spcPct val="150000"/>
              </a:lnSpc>
            </a:pPr>
            <a:r>
              <a:rPr lang="es-MX" sz="2000" dirty="0"/>
              <a:t>Por lo tanto, se realizó la siguiente función para el realizar el cálculo del </a:t>
            </a:r>
            <a:r>
              <a:rPr lang="es-MX" sz="2000" dirty="0" err="1"/>
              <a:t>crc</a:t>
            </a:r>
            <a:r>
              <a:rPr lang="es-MX" sz="2000" dirty="0"/>
              <a:t>, donde se le da de parámetro la trama mencionada anteriormente para su cálculo y este retorna el valor del </a:t>
            </a:r>
            <a:r>
              <a:rPr lang="es-MX" sz="2000" dirty="0" err="1"/>
              <a:t>crc</a:t>
            </a:r>
            <a:r>
              <a:rPr lang="es-MX" sz="2000" dirty="0"/>
              <a:t> en hexadecimal pero su variable es de tipo </a:t>
            </a:r>
            <a:r>
              <a:rPr lang="es-MX" sz="2000" dirty="0" err="1"/>
              <a:t>string</a:t>
            </a:r>
            <a:r>
              <a:rPr lang="es-MX" sz="2000" dirty="0"/>
              <a:t>, además de que este valor siempre será de 2 bytes de longitud. </a:t>
            </a:r>
          </a:p>
        </p:txBody>
      </p:sp>
    </p:spTree>
    <p:extLst>
      <p:ext uri="{BB962C8B-B14F-4D97-AF65-F5344CB8AC3E}">
        <p14:creationId xmlns:p14="http://schemas.microsoft.com/office/powerpoint/2010/main" val="325593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658E-ED32-46F1-80E9-5E15CF089B31}"/>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FRAMES</a:t>
            </a:r>
          </a:p>
        </p:txBody>
      </p:sp>
      <p:sp>
        <p:nvSpPr>
          <p:cNvPr id="3" name="TextBox 2">
            <a:extLst>
              <a:ext uri="{FF2B5EF4-FFF2-40B4-BE49-F238E27FC236}">
                <a16:creationId xmlns:a16="http://schemas.microsoft.com/office/drawing/2014/main" id="{58E78B63-4ED8-476C-A2C0-6D6E8C771291}"/>
              </a:ext>
            </a:extLst>
          </p:cNvPr>
          <p:cNvSpPr txBox="1"/>
          <p:nvPr/>
        </p:nvSpPr>
        <p:spPr>
          <a:xfrm>
            <a:off x="385482" y="1524000"/>
            <a:ext cx="11187953" cy="967957"/>
          </a:xfrm>
          <a:prstGeom prst="rect">
            <a:avLst/>
          </a:prstGeom>
          <a:noFill/>
        </p:spPr>
        <p:txBody>
          <a:bodyPr wrap="square" rtlCol="0">
            <a:spAutoFit/>
          </a:bodyPr>
          <a:lstStyle/>
          <a:p>
            <a:pPr algn="just">
              <a:lnSpc>
                <a:spcPct val="150000"/>
              </a:lnSpc>
            </a:pPr>
            <a:r>
              <a:rPr lang="es-MX" sz="2000" dirty="0"/>
              <a:t>A continuación se muestran las tramas de lectura, escritura y envío de mensajes para el protocolo GEA3, donde se observa la composición de las estructuras para el envío y la recepción.</a:t>
            </a:r>
          </a:p>
        </p:txBody>
      </p:sp>
      <p:sp>
        <p:nvSpPr>
          <p:cNvPr id="4" name="TextBox 3">
            <a:extLst>
              <a:ext uri="{FF2B5EF4-FFF2-40B4-BE49-F238E27FC236}">
                <a16:creationId xmlns:a16="http://schemas.microsoft.com/office/drawing/2014/main" id="{6C855E64-F00B-4E9D-82D2-21F8F6AE636D}"/>
              </a:ext>
            </a:extLst>
          </p:cNvPr>
          <p:cNvSpPr txBox="1"/>
          <p:nvPr/>
        </p:nvSpPr>
        <p:spPr>
          <a:xfrm>
            <a:off x="385482" y="2725271"/>
            <a:ext cx="3101789" cy="369332"/>
          </a:xfrm>
          <a:prstGeom prst="rect">
            <a:avLst/>
          </a:prstGeom>
          <a:noFill/>
        </p:spPr>
        <p:txBody>
          <a:bodyPr wrap="square" rtlCol="0">
            <a:spAutoFit/>
          </a:bodyPr>
          <a:lstStyle/>
          <a:p>
            <a:r>
              <a:rPr lang="es-MX" b="1" dirty="0"/>
              <a:t>LECTURA:</a:t>
            </a:r>
          </a:p>
        </p:txBody>
      </p:sp>
      <p:graphicFrame>
        <p:nvGraphicFramePr>
          <p:cNvPr id="8" name="Table 7">
            <a:extLst>
              <a:ext uri="{FF2B5EF4-FFF2-40B4-BE49-F238E27FC236}">
                <a16:creationId xmlns:a16="http://schemas.microsoft.com/office/drawing/2014/main" id="{841297EA-0734-49BA-BA5F-5EEF1193A3D6}"/>
              </a:ext>
            </a:extLst>
          </p:cNvPr>
          <p:cNvGraphicFramePr>
            <a:graphicFrameLocks noGrp="1"/>
          </p:cNvGraphicFramePr>
          <p:nvPr>
            <p:extLst>
              <p:ext uri="{D42A27DB-BD31-4B8C-83A1-F6EECF244321}">
                <p14:modId xmlns:p14="http://schemas.microsoft.com/office/powerpoint/2010/main" val="1818230784"/>
              </p:ext>
            </p:extLst>
          </p:nvPr>
        </p:nvGraphicFramePr>
        <p:xfrm>
          <a:off x="2788023" y="4845891"/>
          <a:ext cx="6615954" cy="1211400"/>
        </p:xfrm>
        <a:graphic>
          <a:graphicData uri="http://schemas.openxmlformats.org/drawingml/2006/table">
            <a:tbl>
              <a:tblPr/>
              <a:tblGrid>
                <a:gridCol w="815840">
                  <a:extLst>
                    <a:ext uri="{9D8B030D-6E8A-4147-A177-3AD203B41FA5}">
                      <a16:colId xmlns:a16="http://schemas.microsoft.com/office/drawing/2014/main" val="1758621903"/>
                    </a:ext>
                  </a:extLst>
                </a:gridCol>
                <a:gridCol w="815840">
                  <a:extLst>
                    <a:ext uri="{9D8B030D-6E8A-4147-A177-3AD203B41FA5}">
                      <a16:colId xmlns:a16="http://schemas.microsoft.com/office/drawing/2014/main" val="1406242350"/>
                    </a:ext>
                  </a:extLst>
                </a:gridCol>
                <a:gridCol w="905074">
                  <a:extLst>
                    <a:ext uri="{9D8B030D-6E8A-4147-A177-3AD203B41FA5}">
                      <a16:colId xmlns:a16="http://schemas.microsoft.com/office/drawing/2014/main" val="1969619528"/>
                    </a:ext>
                  </a:extLst>
                </a:gridCol>
                <a:gridCol w="815840">
                  <a:extLst>
                    <a:ext uri="{9D8B030D-6E8A-4147-A177-3AD203B41FA5}">
                      <a16:colId xmlns:a16="http://schemas.microsoft.com/office/drawing/2014/main" val="2732893733"/>
                    </a:ext>
                  </a:extLst>
                </a:gridCol>
                <a:gridCol w="815840">
                  <a:extLst>
                    <a:ext uri="{9D8B030D-6E8A-4147-A177-3AD203B41FA5}">
                      <a16:colId xmlns:a16="http://schemas.microsoft.com/office/drawing/2014/main" val="559763962"/>
                    </a:ext>
                  </a:extLst>
                </a:gridCol>
                <a:gridCol w="815840">
                  <a:extLst>
                    <a:ext uri="{9D8B030D-6E8A-4147-A177-3AD203B41FA5}">
                      <a16:colId xmlns:a16="http://schemas.microsoft.com/office/drawing/2014/main" val="2190904192"/>
                    </a:ext>
                  </a:extLst>
                </a:gridCol>
                <a:gridCol w="815840">
                  <a:extLst>
                    <a:ext uri="{9D8B030D-6E8A-4147-A177-3AD203B41FA5}">
                      <a16:colId xmlns:a16="http://schemas.microsoft.com/office/drawing/2014/main" val="3630138783"/>
                    </a:ext>
                  </a:extLst>
                </a:gridCol>
                <a:gridCol w="815840">
                  <a:extLst>
                    <a:ext uri="{9D8B030D-6E8A-4147-A177-3AD203B41FA5}">
                      <a16:colId xmlns:a16="http://schemas.microsoft.com/office/drawing/2014/main" val="643141066"/>
                    </a:ext>
                  </a:extLst>
                </a:gridCol>
              </a:tblGrid>
              <a:tr h="340984">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97099684"/>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64524371"/>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A0 00</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15689383"/>
                  </a:ext>
                </a:extLst>
              </a:tr>
            </a:tbl>
          </a:graphicData>
        </a:graphic>
      </p:graphicFrame>
      <p:sp>
        <p:nvSpPr>
          <p:cNvPr id="11" name="TextBox 10">
            <a:extLst>
              <a:ext uri="{FF2B5EF4-FFF2-40B4-BE49-F238E27FC236}">
                <a16:creationId xmlns:a16="http://schemas.microsoft.com/office/drawing/2014/main" id="{F493796D-F380-484E-A564-BFE1058931AA}"/>
              </a:ext>
            </a:extLst>
          </p:cNvPr>
          <p:cNvSpPr txBox="1"/>
          <p:nvPr/>
        </p:nvSpPr>
        <p:spPr>
          <a:xfrm>
            <a:off x="385482" y="3200400"/>
            <a:ext cx="11187953" cy="1429622"/>
          </a:xfrm>
          <a:prstGeom prst="rect">
            <a:avLst/>
          </a:prstGeom>
          <a:noFill/>
        </p:spPr>
        <p:txBody>
          <a:bodyPr wrap="square" rtlCol="0">
            <a:spAutoFit/>
          </a:bodyPr>
          <a:lstStyle/>
          <a:p>
            <a:pPr algn="just">
              <a:lnSpc>
                <a:spcPct val="150000"/>
              </a:lnSpc>
            </a:pPr>
            <a:r>
              <a:rPr lang="es-MX" sz="2000" dirty="0"/>
              <a:t>Para solicitar la lectura de algún ERD debe de ser completada correctamente la siguiente estructura de la trama de datos, la cual se debe de enviar cada uno de los valores, de lo contrario no podrá comunicarse correctamente con el dispositivo. </a:t>
            </a:r>
          </a:p>
        </p:txBody>
      </p:sp>
    </p:spTree>
    <p:extLst>
      <p:ext uri="{BB962C8B-B14F-4D97-AF65-F5344CB8AC3E}">
        <p14:creationId xmlns:p14="http://schemas.microsoft.com/office/powerpoint/2010/main" val="193546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93796D-F380-484E-A564-BFE1058931AA}"/>
              </a:ext>
            </a:extLst>
          </p:cNvPr>
          <p:cNvSpPr txBox="1"/>
          <p:nvPr/>
        </p:nvSpPr>
        <p:spPr>
          <a:xfrm>
            <a:off x="385482" y="1093697"/>
            <a:ext cx="11187953" cy="967957"/>
          </a:xfrm>
          <a:prstGeom prst="rect">
            <a:avLst/>
          </a:prstGeom>
          <a:noFill/>
        </p:spPr>
        <p:txBody>
          <a:bodyPr wrap="square" rtlCol="0">
            <a:spAutoFit/>
          </a:bodyPr>
          <a:lstStyle/>
          <a:p>
            <a:pPr algn="just">
              <a:lnSpc>
                <a:spcPct val="150000"/>
              </a:lnSpc>
            </a:pPr>
            <a:r>
              <a:rPr lang="es-MX" sz="2000" dirty="0"/>
              <a:t>Una vez enviada la trama del </a:t>
            </a:r>
            <a:r>
              <a:rPr lang="es-MX" sz="2000" dirty="0" err="1"/>
              <a:t>request</a:t>
            </a:r>
            <a:r>
              <a:rPr lang="es-MX" sz="2000" dirty="0"/>
              <a:t> de lectura, la tarjeta responderá una trama de datos de response lectura, la cuál está dada por la siguiente estructura. </a:t>
            </a:r>
          </a:p>
        </p:txBody>
      </p:sp>
      <p:graphicFrame>
        <p:nvGraphicFramePr>
          <p:cNvPr id="12" name="Table 11">
            <a:extLst>
              <a:ext uri="{FF2B5EF4-FFF2-40B4-BE49-F238E27FC236}">
                <a16:creationId xmlns:a16="http://schemas.microsoft.com/office/drawing/2014/main" id="{ADF61CC3-AC23-4302-85C5-D79506A63205}"/>
              </a:ext>
            </a:extLst>
          </p:cNvPr>
          <p:cNvGraphicFramePr>
            <a:graphicFrameLocks noGrp="1"/>
          </p:cNvGraphicFramePr>
          <p:nvPr>
            <p:extLst>
              <p:ext uri="{D42A27DB-BD31-4B8C-83A1-F6EECF244321}">
                <p14:modId xmlns:p14="http://schemas.microsoft.com/office/powerpoint/2010/main" val="731555132"/>
              </p:ext>
            </p:extLst>
          </p:nvPr>
        </p:nvGraphicFramePr>
        <p:xfrm>
          <a:off x="1729157" y="2587543"/>
          <a:ext cx="8500600" cy="884134"/>
        </p:xfrm>
        <a:graphic>
          <a:graphicData uri="http://schemas.openxmlformats.org/drawingml/2006/table">
            <a:tbl>
              <a:tblPr/>
              <a:tblGrid>
                <a:gridCol w="653794">
                  <a:extLst>
                    <a:ext uri="{9D8B030D-6E8A-4147-A177-3AD203B41FA5}">
                      <a16:colId xmlns:a16="http://schemas.microsoft.com/office/drawing/2014/main" val="1311991151"/>
                    </a:ext>
                  </a:extLst>
                </a:gridCol>
                <a:gridCol w="653794">
                  <a:extLst>
                    <a:ext uri="{9D8B030D-6E8A-4147-A177-3AD203B41FA5}">
                      <a16:colId xmlns:a16="http://schemas.microsoft.com/office/drawing/2014/main" val="1956047832"/>
                    </a:ext>
                  </a:extLst>
                </a:gridCol>
                <a:gridCol w="872894">
                  <a:extLst>
                    <a:ext uri="{9D8B030D-6E8A-4147-A177-3AD203B41FA5}">
                      <a16:colId xmlns:a16="http://schemas.microsoft.com/office/drawing/2014/main" val="1635027782"/>
                    </a:ext>
                  </a:extLst>
                </a:gridCol>
                <a:gridCol w="506202">
                  <a:extLst>
                    <a:ext uri="{9D8B030D-6E8A-4147-A177-3AD203B41FA5}">
                      <a16:colId xmlns:a16="http://schemas.microsoft.com/office/drawing/2014/main" val="2149031242"/>
                    </a:ext>
                  </a:extLst>
                </a:gridCol>
                <a:gridCol w="653794">
                  <a:extLst>
                    <a:ext uri="{9D8B030D-6E8A-4147-A177-3AD203B41FA5}">
                      <a16:colId xmlns:a16="http://schemas.microsoft.com/office/drawing/2014/main" val="2755989405"/>
                    </a:ext>
                  </a:extLst>
                </a:gridCol>
                <a:gridCol w="653794">
                  <a:extLst>
                    <a:ext uri="{9D8B030D-6E8A-4147-A177-3AD203B41FA5}">
                      <a16:colId xmlns:a16="http://schemas.microsoft.com/office/drawing/2014/main" val="987542115"/>
                    </a:ext>
                  </a:extLst>
                </a:gridCol>
                <a:gridCol w="848728">
                  <a:extLst>
                    <a:ext uri="{9D8B030D-6E8A-4147-A177-3AD203B41FA5}">
                      <a16:colId xmlns:a16="http://schemas.microsoft.com/office/drawing/2014/main" val="918201285"/>
                    </a:ext>
                  </a:extLst>
                </a:gridCol>
                <a:gridCol w="1281953">
                  <a:extLst>
                    <a:ext uri="{9D8B030D-6E8A-4147-A177-3AD203B41FA5}">
                      <a16:colId xmlns:a16="http://schemas.microsoft.com/office/drawing/2014/main" val="3078728663"/>
                    </a:ext>
                  </a:extLst>
                </a:gridCol>
                <a:gridCol w="708212">
                  <a:extLst>
                    <a:ext uri="{9D8B030D-6E8A-4147-A177-3AD203B41FA5}">
                      <a16:colId xmlns:a16="http://schemas.microsoft.com/office/drawing/2014/main" val="2567977759"/>
                    </a:ext>
                  </a:extLst>
                </a:gridCol>
                <a:gridCol w="717176">
                  <a:extLst>
                    <a:ext uri="{9D8B030D-6E8A-4147-A177-3AD203B41FA5}">
                      <a16:colId xmlns:a16="http://schemas.microsoft.com/office/drawing/2014/main" val="1455160472"/>
                    </a:ext>
                  </a:extLst>
                </a:gridCol>
                <a:gridCol w="950259">
                  <a:extLst>
                    <a:ext uri="{9D8B030D-6E8A-4147-A177-3AD203B41FA5}">
                      <a16:colId xmlns:a16="http://schemas.microsoft.com/office/drawing/2014/main" val="3057598941"/>
                    </a:ext>
                  </a:extLst>
                </a:gridCol>
              </a:tblGrid>
              <a:tr h="326320">
                <a:tc gridSpan="11">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30349040"/>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DATA</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BIT STOP</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47983377"/>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A1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17655231"/>
                  </a:ext>
                </a:extLst>
              </a:tr>
            </a:tbl>
          </a:graphicData>
        </a:graphic>
      </p:graphicFrame>
      <p:graphicFrame>
        <p:nvGraphicFramePr>
          <p:cNvPr id="6" name="Table 5">
            <a:extLst>
              <a:ext uri="{FF2B5EF4-FFF2-40B4-BE49-F238E27FC236}">
                <a16:creationId xmlns:a16="http://schemas.microsoft.com/office/drawing/2014/main" id="{4FB6BC76-D31E-4AA9-B498-545534296D80}"/>
              </a:ext>
            </a:extLst>
          </p:cNvPr>
          <p:cNvGraphicFramePr>
            <a:graphicFrameLocks noGrp="1"/>
          </p:cNvGraphicFramePr>
          <p:nvPr>
            <p:extLst>
              <p:ext uri="{D42A27DB-BD31-4B8C-83A1-F6EECF244321}">
                <p14:modId xmlns:p14="http://schemas.microsoft.com/office/powerpoint/2010/main" val="3610943559"/>
              </p:ext>
            </p:extLst>
          </p:nvPr>
        </p:nvGraphicFramePr>
        <p:xfrm>
          <a:off x="4802932" y="5093332"/>
          <a:ext cx="2353049" cy="891540"/>
        </p:xfrm>
        <a:graphic>
          <a:graphicData uri="http://schemas.openxmlformats.org/drawingml/2006/table">
            <a:tbl>
              <a:tblPr/>
              <a:tblGrid>
                <a:gridCol w="749229">
                  <a:extLst>
                    <a:ext uri="{9D8B030D-6E8A-4147-A177-3AD203B41FA5}">
                      <a16:colId xmlns:a16="http://schemas.microsoft.com/office/drawing/2014/main" val="2193336070"/>
                    </a:ext>
                  </a:extLst>
                </a:gridCol>
                <a:gridCol w="1603820">
                  <a:extLst>
                    <a:ext uri="{9D8B030D-6E8A-4147-A177-3AD203B41FA5}">
                      <a16:colId xmlns:a16="http://schemas.microsoft.com/office/drawing/2014/main" val="3602694828"/>
                    </a:ext>
                  </a:extLst>
                </a:gridCol>
              </a:tblGrid>
              <a:tr h="190500">
                <a:tc gridSpan="2">
                  <a:txBody>
                    <a:bodyPr/>
                    <a:lstStyle/>
                    <a:p>
                      <a:pPr algn="ctr" fontAlgn="b"/>
                      <a:r>
                        <a:rPr lang="es-MX" sz="1400" b="1" i="0" u="none" strike="noStrike" dirty="0">
                          <a:solidFill>
                            <a:schemeClr val="bg1"/>
                          </a:solidFill>
                          <a:effectLst/>
                          <a:latin typeface="Calibri" panose="020F0502020204030204" pitchFamily="34" charset="0"/>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extLst>
                  <a:ext uri="{0D108BD9-81ED-4DB2-BD59-A6C34878D82A}">
                    <a16:rowId xmlns:a16="http://schemas.microsoft.com/office/drawing/2014/main" val="2311187"/>
                  </a:ext>
                </a:extLst>
              </a:tr>
              <a:tr h="190500">
                <a:tc>
                  <a:txBody>
                    <a:bodyPr/>
                    <a:lstStyle/>
                    <a:p>
                      <a:pPr algn="ctr" fontAlgn="ctr"/>
                      <a:r>
                        <a:rPr lang="es-MX" sz="14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Success</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53802"/>
                  </a:ext>
                </a:extLst>
              </a:tr>
              <a:tr h="190500">
                <a:tc>
                  <a:txBody>
                    <a:bodyPr/>
                    <a:lstStyle/>
                    <a:p>
                      <a:pPr algn="ctr" fontAlgn="ctr"/>
                      <a:r>
                        <a:rPr lang="es-MX" sz="14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ERD </a:t>
                      </a:r>
                      <a:r>
                        <a:rPr lang="es-MX" sz="1400" b="0" i="0" u="none" strike="noStrike" dirty="0" err="1">
                          <a:solidFill>
                            <a:srgbClr val="000000"/>
                          </a:solidFill>
                          <a:effectLst/>
                          <a:latin typeface="Calibri" panose="020F0502020204030204" pitchFamily="34" charset="0"/>
                        </a:rPr>
                        <a:t>is</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not</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supported</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123164"/>
                  </a:ext>
                </a:extLst>
              </a:tr>
              <a:tr h="190500">
                <a:tc>
                  <a:txBody>
                    <a:bodyPr/>
                    <a:lstStyle/>
                    <a:p>
                      <a:pPr algn="ctr" fontAlgn="ctr"/>
                      <a:r>
                        <a:rPr lang="es-MX" sz="14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Bussy</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27269"/>
                  </a:ext>
                </a:extLst>
              </a:tr>
            </a:tbl>
          </a:graphicData>
        </a:graphic>
      </p:graphicFrame>
      <p:sp>
        <p:nvSpPr>
          <p:cNvPr id="13" name="TextBox 12">
            <a:extLst>
              <a:ext uri="{FF2B5EF4-FFF2-40B4-BE49-F238E27FC236}">
                <a16:creationId xmlns:a16="http://schemas.microsoft.com/office/drawing/2014/main" id="{460B759A-7E4F-4E4E-ADB3-2625E933DDE5}"/>
              </a:ext>
            </a:extLst>
          </p:cNvPr>
          <p:cNvSpPr txBox="1"/>
          <p:nvPr/>
        </p:nvSpPr>
        <p:spPr>
          <a:xfrm>
            <a:off x="385481" y="3828390"/>
            <a:ext cx="11187953" cy="967957"/>
          </a:xfrm>
          <a:prstGeom prst="rect">
            <a:avLst/>
          </a:prstGeom>
          <a:noFill/>
        </p:spPr>
        <p:txBody>
          <a:bodyPr wrap="square" rtlCol="0">
            <a:spAutoFit/>
          </a:bodyPr>
          <a:lstStyle/>
          <a:p>
            <a:pPr algn="just">
              <a:lnSpc>
                <a:spcPct val="150000"/>
              </a:lnSpc>
            </a:pPr>
            <a:r>
              <a:rPr lang="es-MX" sz="2000" dirty="0"/>
              <a:t>El valor del significado de </a:t>
            </a:r>
            <a:r>
              <a:rPr lang="es-MX" sz="2000" dirty="0" err="1"/>
              <a:t>result</a:t>
            </a:r>
            <a:r>
              <a:rPr lang="es-MX" sz="2000" dirty="0"/>
              <a:t> se puede observar en la siguiente tabla, mientras que ERD DATA SIZE, significa la cantidad de bytes que arroja DATA.</a:t>
            </a:r>
          </a:p>
        </p:txBody>
      </p:sp>
    </p:spTree>
    <p:extLst>
      <p:ext uri="{BB962C8B-B14F-4D97-AF65-F5344CB8AC3E}">
        <p14:creationId xmlns:p14="http://schemas.microsoft.com/office/powerpoint/2010/main" val="33954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126D80-B347-4AFE-8653-D7629E729B2A}"/>
              </a:ext>
            </a:extLst>
          </p:cNvPr>
          <p:cNvPicPr>
            <a:picLocks noChangeAspect="1"/>
          </p:cNvPicPr>
          <p:nvPr/>
        </p:nvPicPr>
        <p:blipFill>
          <a:blip r:embed="rId2"/>
          <a:stretch>
            <a:fillRect/>
          </a:stretch>
        </p:blipFill>
        <p:spPr>
          <a:xfrm>
            <a:off x="2180902" y="3227294"/>
            <a:ext cx="7830195" cy="2958353"/>
          </a:xfrm>
          <a:prstGeom prst="rect">
            <a:avLst/>
          </a:prstGeom>
        </p:spPr>
      </p:pic>
      <p:sp>
        <p:nvSpPr>
          <p:cNvPr id="4" name="TextBox 3">
            <a:extLst>
              <a:ext uri="{FF2B5EF4-FFF2-40B4-BE49-F238E27FC236}">
                <a16:creationId xmlns:a16="http://schemas.microsoft.com/office/drawing/2014/main" id="{C292FF5A-7877-4876-B934-B7B53D939B3C}"/>
              </a:ext>
            </a:extLst>
          </p:cNvPr>
          <p:cNvSpPr txBox="1"/>
          <p:nvPr/>
        </p:nvSpPr>
        <p:spPr>
          <a:xfrm>
            <a:off x="502022" y="1318273"/>
            <a:ext cx="11187953" cy="1429622"/>
          </a:xfrm>
          <a:prstGeom prst="rect">
            <a:avLst/>
          </a:prstGeom>
          <a:noFill/>
        </p:spPr>
        <p:txBody>
          <a:bodyPr wrap="square" rtlCol="0">
            <a:spAutoFit/>
          </a:bodyPr>
          <a:lstStyle/>
          <a:p>
            <a:pPr algn="just">
              <a:lnSpc>
                <a:spcPct val="150000"/>
              </a:lnSpc>
            </a:pPr>
            <a:r>
              <a:rPr lang="es-MX" sz="2000" dirty="0"/>
              <a:t>En el siguiente código se observa la construcción de la trama de datos para el </a:t>
            </a:r>
            <a:r>
              <a:rPr lang="es-MX" sz="2000" dirty="0" err="1"/>
              <a:t>resquest</a:t>
            </a:r>
            <a:r>
              <a:rPr lang="es-MX" sz="2000" dirty="0"/>
              <a:t> de la lectura, en el cual ya se tiene definido el bit de inicio, </a:t>
            </a:r>
            <a:r>
              <a:rPr lang="es-MX" sz="2000" dirty="0" err="1"/>
              <a:t>src</a:t>
            </a:r>
            <a:r>
              <a:rPr lang="es-MX" sz="2000" dirty="0"/>
              <a:t>, </a:t>
            </a:r>
            <a:r>
              <a:rPr lang="es-MX" sz="2000" dirty="0" err="1"/>
              <a:t>cmd</a:t>
            </a:r>
            <a:r>
              <a:rPr lang="es-MX" sz="2000" dirty="0"/>
              <a:t> y el bit de Stop, ya solo se hace el cálculo de </a:t>
            </a:r>
            <a:r>
              <a:rPr lang="es-MX" sz="2000" dirty="0" err="1"/>
              <a:t>crc</a:t>
            </a:r>
            <a:r>
              <a:rPr lang="es-MX" sz="2000" dirty="0"/>
              <a:t> y la longitud de la trama, además de concatenar el ERD y </a:t>
            </a:r>
            <a:r>
              <a:rPr lang="es-MX" sz="2000" dirty="0" err="1"/>
              <a:t>Dst</a:t>
            </a:r>
            <a:r>
              <a:rPr lang="es-MX" sz="2000" dirty="0"/>
              <a:t> definida por el usuario.</a:t>
            </a:r>
          </a:p>
        </p:txBody>
      </p:sp>
    </p:spTree>
    <p:extLst>
      <p:ext uri="{BB962C8B-B14F-4D97-AF65-F5344CB8AC3E}">
        <p14:creationId xmlns:p14="http://schemas.microsoft.com/office/powerpoint/2010/main" val="132343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20B9D6-0D69-436C-B792-BEF7E0B1D469}"/>
              </a:ext>
            </a:extLst>
          </p:cNvPr>
          <p:cNvPicPr>
            <a:picLocks noChangeAspect="1"/>
          </p:cNvPicPr>
          <p:nvPr/>
        </p:nvPicPr>
        <p:blipFill>
          <a:blip r:embed="rId2"/>
          <a:stretch>
            <a:fillRect/>
          </a:stretch>
        </p:blipFill>
        <p:spPr>
          <a:xfrm>
            <a:off x="3923997" y="2430151"/>
            <a:ext cx="4344006" cy="4039164"/>
          </a:xfrm>
          <a:prstGeom prst="rect">
            <a:avLst/>
          </a:prstGeom>
        </p:spPr>
      </p:pic>
      <p:sp>
        <p:nvSpPr>
          <p:cNvPr id="3" name="TextBox 2">
            <a:extLst>
              <a:ext uri="{FF2B5EF4-FFF2-40B4-BE49-F238E27FC236}">
                <a16:creationId xmlns:a16="http://schemas.microsoft.com/office/drawing/2014/main" id="{C3E27E45-2A4B-4DB8-92EB-06289B8E1B69}"/>
              </a:ext>
            </a:extLst>
          </p:cNvPr>
          <p:cNvSpPr txBox="1"/>
          <p:nvPr/>
        </p:nvSpPr>
        <p:spPr>
          <a:xfrm>
            <a:off x="502023" y="1246555"/>
            <a:ext cx="11187953" cy="967957"/>
          </a:xfrm>
          <a:prstGeom prst="rect">
            <a:avLst/>
          </a:prstGeom>
          <a:noFill/>
        </p:spPr>
        <p:txBody>
          <a:bodyPr wrap="square" rtlCol="0">
            <a:spAutoFit/>
          </a:bodyPr>
          <a:lstStyle/>
          <a:p>
            <a:pPr algn="just">
              <a:lnSpc>
                <a:spcPct val="150000"/>
              </a:lnSpc>
            </a:pPr>
            <a:r>
              <a:rPr lang="es-MX" sz="2000" dirty="0"/>
              <a:t>La siguiente función, es la que se encarga de escribir la trama y leer la respuesta, para esto entra dentro un ciclo </a:t>
            </a:r>
            <a:r>
              <a:rPr lang="es-MX" sz="2000" dirty="0" err="1"/>
              <a:t>while</a:t>
            </a:r>
            <a:r>
              <a:rPr lang="es-MX" sz="2000" dirty="0"/>
              <a:t> para leer de byte en byte y salir en cuanto encuentre el bit de paro o encontrar una byte vacío. </a:t>
            </a:r>
          </a:p>
        </p:txBody>
      </p:sp>
    </p:spTree>
    <p:extLst>
      <p:ext uri="{BB962C8B-B14F-4D97-AF65-F5344CB8AC3E}">
        <p14:creationId xmlns:p14="http://schemas.microsoft.com/office/powerpoint/2010/main" val="528224060"/>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customXml/itemProps2.xml><?xml version="1.0" encoding="utf-8"?>
<ds:datastoreItem xmlns:ds="http://schemas.openxmlformats.org/officeDocument/2006/customXml" ds:itemID="{90CC0492-A604-4894-A72D-AC335F342AFD}">
  <ds:schemaRefs>
    <ds:schemaRef ds:uri="http://schemas.microsoft.com/sharepoint/v3/contenttype/forms"/>
  </ds:schemaRefs>
</ds:datastoreItem>
</file>

<file path=customXml/itemProps3.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21994</TotalTime>
  <Words>935</Words>
  <Application>Microsoft Office PowerPoint</Application>
  <PresentationFormat>Widescreen</PresentationFormat>
  <Paragraphs>146</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Template corporativo</vt:lpstr>
      <vt:lpstr>PROTOCOLO GEA3 CON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320</cp:revision>
  <dcterms:created xsi:type="dcterms:W3CDTF">2015-11-05T16:02:26Z</dcterms:created>
  <dcterms:modified xsi:type="dcterms:W3CDTF">2023-03-09T22:10:16Z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