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84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C62B8-7593-411E-AF1E-81236FD4F0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A46768A-1267-48D8-8341-CFD480DDCB3C}">
      <dgm:prSet/>
      <dgm:spPr/>
      <dgm:t>
        <a:bodyPr/>
        <a:lstStyle/>
        <a:p>
          <a:r>
            <a:rPr lang="en-US" b="0" i="0" baseline="0"/>
            <a:t>Un </a:t>
          </a:r>
          <a:r>
            <a:rPr lang="en-US" b="1" i="0" baseline="0"/>
            <a:t>sistema experto</a:t>
          </a:r>
          <a:r>
            <a:rPr lang="en-US" b="0" i="0" baseline="0"/>
            <a:t> con lógica difusa emula el razonamiento humano en situaciones de incertidumbre.</a:t>
          </a:r>
          <a:endParaRPr lang="en-US"/>
        </a:p>
      </dgm:t>
    </dgm:pt>
    <dgm:pt modelId="{42B0BA3B-550C-4DA2-8E53-2556DBCD4ACE}" type="parTrans" cxnId="{C2523A9E-8D0C-4A92-A9EA-86BB124A7649}">
      <dgm:prSet/>
      <dgm:spPr/>
      <dgm:t>
        <a:bodyPr/>
        <a:lstStyle/>
        <a:p>
          <a:endParaRPr lang="en-US"/>
        </a:p>
      </dgm:t>
    </dgm:pt>
    <dgm:pt modelId="{F097600C-F118-414D-9FB6-8D8AD764425D}" type="sibTrans" cxnId="{C2523A9E-8D0C-4A92-A9EA-86BB124A7649}">
      <dgm:prSet/>
      <dgm:spPr/>
      <dgm:t>
        <a:bodyPr/>
        <a:lstStyle/>
        <a:p>
          <a:endParaRPr lang="en-US"/>
        </a:p>
      </dgm:t>
    </dgm:pt>
    <dgm:pt modelId="{EBFCF4B7-2EAA-45FB-A9F3-FD8899729CF4}">
      <dgm:prSet/>
      <dgm:spPr/>
      <dgm:t>
        <a:bodyPr/>
        <a:lstStyle/>
        <a:p>
          <a:r>
            <a:rPr lang="en-US" b="0" i="0" baseline="0"/>
            <a:t>La </a:t>
          </a:r>
          <a:r>
            <a:rPr lang="en-US" b="1" i="0" baseline="0"/>
            <a:t>lógica difusa</a:t>
          </a:r>
          <a:r>
            <a:rPr lang="en-US" b="0" i="0" baseline="0"/>
            <a:t> permite tomar decisiones en escenarios imprecisos, usando valores que van de 0 a 1, en lugar de un "sí" o "no" binario. </a:t>
          </a:r>
          <a:endParaRPr lang="en-US"/>
        </a:p>
      </dgm:t>
    </dgm:pt>
    <dgm:pt modelId="{C69C912F-A31D-412F-8A21-D9E7406BB196}" type="parTrans" cxnId="{BF2AEDA5-9D14-49D0-AA63-08DF397EE46E}">
      <dgm:prSet/>
      <dgm:spPr/>
      <dgm:t>
        <a:bodyPr/>
        <a:lstStyle/>
        <a:p>
          <a:endParaRPr lang="en-US"/>
        </a:p>
      </dgm:t>
    </dgm:pt>
    <dgm:pt modelId="{737A8D6F-65BC-4E03-8293-FA48E5837290}" type="sibTrans" cxnId="{BF2AEDA5-9D14-49D0-AA63-08DF397EE46E}">
      <dgm:prSet/>
      <dgm:spPr/>
      <dgm:t>
        <a:bodyPr/>
        <a:lstStyle/>
        <a:p>
          <a:endParaRPr lang="en-US"/>
        </a:p>
      </dgm:t>
    </dgm:pt>
    <dgm:pt modelId="{8E3714EE-C363-4B9A-87A4-8A229EA1C880}" type="pres">
      <dgm:prSet presAssocID="{5D0C62B8-7593-411E-AF1E-81236FD4F0FC}" presName="root" presStyleCnt="0">
        <dgm:presLayoutVars>
          <dgm:dir/>
          <dgm:resizeHandles val="exact"/>
        </dgm:presLayoutVars>
      </dgm:prSet>
      <dgm:spPr/>
    </dgm:pt>
    <dgm:pt modelId="{1A4AD819-139C-4CA1-BEDA-6B1CD614C410}" type="pres">
      <dgm:prSet presAssocID="{5A46768A-1267-48D8-8341-CFD480DDCB3C}" presName="compNode" presStyleCnt="0"/>
      <dgm:spPr/>
    </dgm:pt>
    <dgm:pt modelId="{128731FA-B78E-4B6E-9E81-48CF6C9DD00F}" type="pres">
      <dgm:prSet presAssocID="{5A46768A-1267-48D8-8341-CFD480DDCB3C}" presName="bgRect" presStyleLbl="bgShp" presStyleIdx="0" presStyleCnt="2"/>
      <dgm:spPr/>
    </dgm:pt>
    <dgm:pt modelId="{916FAEA4-BC5B-47F8-B306-3D22E60EA980}" type="pres">
      <dgm:prSet presAssocID="{5A46768A-1267-48D8-8341-CFD480DDCB3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40EA1C8-67A9-4590-AEF3-23F544538CB9}" type="pres">
      <dgm:prSet presAssocID="{5A46768A-1267-48D8-8341-CFD480DDCB3C}" presName="spaceRect" presStyleCnt="0"/>
      <dgm:spPr/>
    </dgm:pt>
    <dgm:pt modelId="{3E408CF2-2C51-4113-A41B-024115B008B6}" type="pres">
      <dgm:prSet presAssocID="{5A46768A-1267-48D8-8341-CFD480DDCB3C}" presName="parTx" presStyleLbl="revTx" presStyleIdx="0" presStyleCnt="2">
        <dgm:presLayoutVars>
          <dgm:chMax val="0"/>
          <dgm:chPref val="0"/>
        </dgm:presLayoutVars>
      </dgm:prSet>
      <dgm:spPr/>
    </dgm:pt>
    <dgm:pt modelId="{6BED3B36-60A1-43A5-9716-95DDEF5BC90D}" type="pres">
      <dgm:prSet presAssocID="{F097600C-F118-414D-9FB6-8D8AD764425D}" presName="sibTrans" presStyleCnt="0"/>
      <dgm:spPr/>
    </dgm:pt>
    <dgm:pt modelId="{B1107F15-CC20-449A-B332-5A246AA95263}" type="pres">
      <dgm:prSet presAssocID="{EBFCF4B7-2EAA-45FB-A9F3-FD8899729CF4}" presName="compNode" presStyleCnt="0"/>
      <dgm:spPr/>
    </dgm:pt>
    <dgm:pt modelId="{B860CACE-0704-4085-BD63-2BC76FED02D1}" type="pres">
      <dgm:prSet presAssocID="{EBFCF4B7-2EAA-45FB-A9F3-FD8899729CF4}" presName="bgRect" presStyleLbl="bgShp" presStyleIdx="1" presStyleCnt="2"/>
      <dgm:spPr/>
    </dgm:pt>
    <dgm:pt modelId="{9AA1775C-50B2-46FC-A481-A69B7C7B47B1}" type="pres">
      <dgm:prSet presAssocID="{EBFCF4B7-2EAA-45FB-A9F3-FD8899729C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91BCA0F8-43BC-4CD0-B7F1-07F55CF8E9A0}" type="pres">
      <dgm:prSet presAssocID="{EBFCF4B7-2EAA-45FB-A9F3-FD8899729CF4}" presName="spaceRect" presStyleCnt="0"/>
      <dgm:spPr/>
    </dgm:pt>
    <dgm:pt modelId="{8BF6308C-45B5-4E74-A821-0EB51103CF33}" type="pres">
      <dgm:prSet presAssocID="{EBFCF4B7-2EAA-45FB-A9F3-FD8899729CF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9BCFE05-AE19-4DEB-B934-EA4BC7BE957B}" type="presOf" srcId="{5A46768A-1267-48D8-8341-CFD480DDCB3C}" destId="{3E408CF2-2C51-4113-A41B-024115B008B6}" srcOrd="0" destOrd="0" presId="urn:microsoft.com/office/officeart/2018/2/layout/IconVerticalSolidList"/>
    <dgm:cxn modelId="{7D408224-613F-4A6F-B3F1-4686718EF5C3}" type="presOf" srcId="{5D0C62B8-7593-411E-AF1E-81236FD4F0FC}" destId="{8E3714EE-C363-4B9A-87A4-8A229EA1C880}" srcOrd="0" destOrd="0" presId="urn:microsoft.com/office/officeart/2018/2/layout/IconVerticalSolidList"/>
    <dgm:cxn modelId="{C2523A9E-8D0C-4A92-A9EA-86BB124A7649}" srcId="{5D0C62B8-7593-411E-AF1E-81236FD4F0FC}" destId="{5A46768A-1267-48D8-8341-CFD480DDCB3C}" srcOrd="0" destOrd="0" parTransId="{42B0BA3B-550C-4DA2-8E53-2556DBCD4ACE}" sibTransId="{F097600C-F118-414D-9FB6-8D8AD764425D}"/>
    <dgm:cxn modelId="{BF2AEDA5-9D14-49D0-AA63-08DF397EE46E}" srcId="{5D0C62B8-7593-411E-AF1E-81236FD4F0FC}" destId="{EBFCF4B7-2EAA-45FB-A9F3-FD8899729CF4}" srcOrd="1" destOrd="0" parTransId="{C69C912F-A31D-412F-8A21-D9E7406BB196}" sibTransId="{737A8D6F-65BC-4E03-8293-FA48E5837290}"/>
    <dgm:cxn modelId="{AB6996C8-2AC1-4878-8DFC-EC8008D716D7}" type="presOf" srcId="{EBFCF4B7-2EAA-45FB-A9F3-FD8899729CF4}" destId="{8BF6308C-45B5-4E74-A821-0EB51103CF33}" srcOrd="0" destOrd="0" presId="urn:microsoft.com/office/officeart/2018/2/layout/IconVerticalSolidList"/>
    <dgm:cxn modelId="{52572BA2-C785-4D03-88D4-9BCC988B1DDD}" type="presParOf" srcId="{8E3714EE-C363-4B9A-87A4-8A229EA1C880}" destId="{1A4AD819-139C-4CA1-BEDA-6B1CD614C410}" srcOrd="0" destOrd="0" presId="urn:microsoft.com/office/officeart/2018/2/layout/IconVerticalSolidList"/>
    <dgm:cxn modelId="{18001A0C-F924-4E56-9197-91979F22B668}" type="presParOf" srcId="{1A4AD819-139C-4CA1-BEDA-6B1CD614C410}" destId="{128731FA-B78E-4B6E-9E81-48CF6C9DD00F}" srcOrd="0" destOrd="0" presId="urn:microsoft.com/office/officeart/2018/2/layout/IconVerticalSolidList"/>
    <dgm:cxn modelId="{BFF315FB-F1AE-4DF5-A4EE-18E330041DA3}" type="presParOf" srcId="{1A4AD819-139C-4CA1-BEDA-6B1CD614C410}" destId="{916FAEA4-BC5B-47F8-B306-3D22E60EA980}" srcOrd="1" destOrd="0" presId="urn:microsoft.com/office/officeart/2018/2/layout/IconVerticalSolidList"/>
    <dgm:cxn modelId="{DAAA69B2-2FC5-4071-8EB2-6F51F811AB51}" type="presParOf" srcId="{1A4AD819-139C-4CA1-BEDA-6B1CD614C410}" destId="{C40EA1C8-67A9-4590-AEF3-23F544538CB9}" srcOrd="2" destOrd="0" presId="urn:microsoft.com/office/officeart/2018/2/layout/IconVerticalSolidList"/>
    <dgm:cxn modelId="{BD5A5DE6-1EA3-447B-9E5B-8997BF58B715}" type="presParOf" srcId="{1A4AD819-139C-4CA1-BEDA-6B1CD614C410}" destId="{3E408CF2-2C51-4113-A41B-024115B008B6}" srcOrd="3" destOrd="0" presId="urn:microsoft.com/office/officeart/2018/2/layout/IconVerticalSolidList"/>
    <dgm:cxn modelId="{5300D6B6-1F88-4250-82DE-8D9F2E6DFBBB}" type="presParOf" srcId="{8E3714EE-C363-4B9A-87A4-8A229EA1C880}" destId="{6BED3B36-60A1-43A5-9716-95DDEF5BC90D}" srcOrd="1" destOrd="0" presId="urn:microsoft.com/office/officeart/2018/2/layout/IconVerticalSolidList"/>
    <dgm:cxn modelId="{40FCD444-D32B-4888-A951-2B2557202944}" type="presParOf" srcId="{8E3714EE-C363-4B9A-87A4-8A229EA1C880}" destId="{B1107F15-CC20-449A-B332-5A246AA95263}" srcOrd="2" destOrd="0" presId="urn:microsoft.com/office/officeart/2018/2/layout/IconVerticalSolidList"/>
    <dgm:cxn modelId="{BA50698A-3C2C-4DC4-A2A4-DB112E39E499}" type="presParOf" srcId="{B1107F15-CC20-449A-B332-5A246AA95263}" destId="{B860CACE-0704-4085-BD63-2BC76FED02D1}" srcOrd="0" destOrd="0" presId="urn:microsoft.com/office/officeart/2018/2/layout/IconVerticalSolidList"/>
    <dgm:cxn modelId="{2890ECF7-C98F-4F70-BC4F-25F46FF8C4F6}" type="presParOf" srcId="{B1107F15-CC20-449A-B332-5A246AA95263}" destId="{9AA1775C-50B2-46FC-A481-A69B7C7B47B1}" srcOrd="1" destOrd="0" presId="urn:microsoft.com/office/officeart/2018/2/layout/IconVerticalSolidList"/>
    <dgm:cxn modelId="{2E511F16-4E7B-413B-9473-8888FD1D9B66}" type="presParOf" srcId="{B1107F15-CC20-449A-B332-5A246AA95263}" destId="{91BCA0F8-43BC-4CD0-B7F1-07F55CF8E9A0}" srcOrd="2" destOrd="0" presId="urn:microsoft.com/office/officeart/2018/2/layout/IconVerticalSolidList"/>
    <dgm:cxn modelId="{1F8D46CD-2CB5-4C42-A3A9-3A72B59587A6}" type="presParOf" srcId="{B1107F15-CC20-449A-B332-5A246AA95263}" destId="{8BF6308C-45B5-4E74-A821-0EB51103CF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97B29E-4029-435A-B0AA-D0F1046BEF3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055DC4-FE51-44BE-9F92-DC219A74A3F3}">
      <dgm:prSet/>
      <dgm:spPr/>
      <dgm:t>
        <a:bodyPr/>
        <a:lstStyle/>
        <a:p>
          <a:r>
            <a:rPr lang="en-US" b="1" i="0" baseline="0"/>
            <a:t>Control de Procesos Industriales:</a:t>
          </a:r>
          <a:r>
            <a:rPr lang="en-US" b="0" i="0" baseline="0"/>
            <a:t> Como la temperatura en hornos o dosificación de productos químicos.</a:t>
          </a:r>
          <a:endParaRPr lang="en-US"/>
        </a:p>
      </dgm:t>
    </dgm:pt>
    <dgm:pt modelId="{4C093B79-6643-4188-A865-ABC5248A4C5B}" type="parTrans" cxnId="{8C36C023-39D4-4D7F-B69D-193F2547025A}">
      <dgm:prSet/>
      <dgm:spPr/>
      <dgm:t>
        <a:bodyPr/>
        <a:lstStyle/>
        <a:p>
          <a:endParaRPr lang="en-US"/>
        </a:p>
      </dgm:t>
    </dgm:pt>
    <dgm:pt modelId="{A7A39989-7D74-4E72-A4DE-DE374549E303}" type="sibTrans" cxnId="{8C36C023-39D4-4D7F-B69D-193F2547025A}">
      <dgm:prSet/>
      <dgm:spPr/>
      <dgm:t>
        <a:bodyPr/>
        <a:lstStyle/>
        <a:p>
          <a:endParaRPr lang="en-US"/>
        </a:p>
      </dgm:t>
    </dgm:pt>
    <dgm:pt modelId="{B6956C00-65D4-421A-862B-BEE5C0058E63}">
      <dgm:prSet/>
      <dgm:spPr/>
      <dgm:t>
        <a:bodyPr/>
        <a:lstStyle/>
        <a:p>
          <a:r>
            <a:rPr lang="en-US" b="1" i="0" baseline="0"/>
            <a:t>Diagnóstico Médico:</a:t>
          </a:r>
          <a:r>
            <a:rPr lang="en-US" b="0" i="0" baseline="0"/>
            <a:t> Evaluación de síntomas y diagnóstico asistido.</a:t>
          </a:r>
          <a:endParaRPr lang="en-US"/>
        </a:p>
      </dgm:t>
    </dgm:pt>
    <dgm:pt modelId="{30F70886-F33D-41FF-82EF-FBB5F237517F}" type="parTrans" cxnId="{8365D9D4-936D-4FC6-9EF5-209370718EEF}">
      <dgm:prSet/>
      <dgm:spPr/>
      <dgm:t>
        <a:bodyPr/>
        <a:lstStyle/>
        <a:p>
          <a:endParaRPr lang="en-US"/>
        </a:p>
      </dgm:t>
    </dgm:pt>
    <dgm:pt modelId="{8254A736-1A2E-4E3A-A1CE-168C7371501B}" type="sibTrans" cxnId="{8365D9D4-936D-4FC6-9EF5-209370718EEF}">
      <dgm:prSet/>
      <dgm:spPr/>
      <dgm:t>
        <a:bodyPr/>
        <a:lstStyle/>
        <a:p>
          <a:endParaRPr lang="en-US"/>
        </a:p>
      </dgm:t>
    </dgm:pt>
    <dgm:pt modelId="{E5E650C6-A0BE-460F-AC03-07D776A2FFFC}">
      <dgm:prSet/>
      <dgm:spPr/>
      <dgm:t>
        <a:bodyPr/>
        <a:lstStyle/>
        <a:p>
          <a:r>
            <a:rPr lang="en-US" b="1" i="0" baseline="0"/>
            <a:t>Vehículos Autónomos:</a:t>
          </a:r>
          <a:r>
            <a:rPr lang="en-US" b="0" i="0" baseline="0"/>
            <a:t> Ajuste de velocidad y navegación en función de condiciones variables.</a:t>
          </a:r>
          <a:endParaRPr lang="en-US"/>
        </a:p>
      </dgm:t>
    </dgm:pt>
    <dgm:pt modelId="{5FEECE4C-2DF4-4C8F-B23C-523843186B4D}" type="parTrans" cxnId="{58748F1B-B073-4E27-A325-3D531C307EA6}">
      <dgm:prSet/>
      <dgm:spPr/>
      <dgm:t>
        <a:bodyPr/>
        <a:lstStyle/>
        <a:p>
          <a:endParaRPr lang="en-US"/>
        </a:p>
      </dgm:t>
    </dgm:pt>
    <dgm:pt modelId="{D3F70908-EF12-4986-A577-78F0AD932A94}" type="sibTrans" cxnId="{58748F1B-B073-4E27-A325-3D531C307EA6}">
      <dgm:prSet/>
      <dgm:spPr/>
      <dgm:t>
        <a:bodyPr/>
        <a:lstStyle/>
        <a:p>
          <a:endParaRPr lang="en-US"/>
        </a:p>
      </dgm:t>
    </dgm:pt>
    <dgm:pt modelId="{8FD48C4D-29C0-4205-AD85-85FD5D2840F4}">
      <dgm:prSet/>
      <dgm:spPr/>
      <dgm:t>
        <a:bodyPr/>
        <a:lstStyle/>
        <a:p>
          <a:r>
            <a:rPr lang="en-US" b="1" i="0" baseline="0"/>
            <a:t>Finanzas y Economía:</a:t>
          </a:r>
          <a:r>
            <a:rPr lang="en-US" b="0" i="0" baseline="0"/>
            <a:t> Evaluación de riesgos de crédito y decisiones de inversión. </a:t>
          </a:r>
          <a:endParaRPr lang="en-US"/>
        </a:p>
      </dgm:t>
    </dgm:pt>
    <dgm:pt modelId="{1EE85BA6-698C-4CDD-90B1-551003C385F6}" type="parTrans" cxnId="{028260F4-751D-470D-B53A-61080F149BB3}">
      <dgm:prSet/>
      <dgm:spPr/>
      <dgm:t>
        <a:bodyPr/>
        <a:lstStyle/>
        <a:p>
          <a:endParaRPr lang="en-US"/>
        </a:p>
      </dgm:t>
    </dgm:pt>
    <dgm:pt modelId="{581A91D7-E6CB-4887-96A6-2DD67EC4DA8E}" type="sibTrans" cxnId="{028260F4-751D-470D-B53A-61080F149BB3}">
      <dgm:prSet/>
      <dgm:spPr/>
      <dgm:t>
        <a:bodyPr/>
        <a:lstStyle/>
        <a:p>
          <a:endParaRPr lang="en-US"/>
        </a:p>
      </dgm:t>
    </dgm:pt>
    <dgm:pt modelId="{B84EA5AE-7D38-460A-BCCE-CC52FB697FF7}" type="pres">
      <dgm:prSet presAssocID="{8797B29E-4029-435A-B0AA-D0F1046BEF36}" presName="root" presStyleCnt="0">
        <dgm:presLayoutVars>
          <dgm:dir/>
          <dgm:resizeHandles val="exact"/>
        </dgm:presLayoutVars>
      </dgm:prSet>
      <dgm:spPr/>
    </dgm:pt>
    <dgm:pt modelId="{67402D01-E20A-42E1-B2DE-FC29778145FB}" type="pres">
      <dgm:prSet presAssocID="{D4055DC4-FE51-44BE-9F92-DC219A74A3F3}" presName="compNode" presStyleCnt="0"/>
      <dgm:spPr/>
    </dgm:pt>
    <dgm:pt modelId="{7E9E2C66-322B-4845-BFD8-9083E19D00C7}" type="pres">
      <dgm:prSet presAssocID="{D4055DC4-FE51-44BE-9F92-DC219A74A3F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entífico"/>
        </a:ext>
      </dgm:extLst>
    </dgm:pt>
    <dgm:pt modelId="{61C659F7-9336-4B08-AF4F-A969596E5F47}" type="pres">
      <dgm:prSet presAssocID="{D4055DC4-FE51-44BE-9F92-DC219A74A3F3}" presName="spaceRect" presStyleCnt="0"/>
      <dgm:spPr/>
    </dgm:pt>
    <dgm:pt modelId="{E8E2DD15-9481-4199-A737-5B38ECD69EB5}" type="pres">
      <dgm:prSet presAssocID="{D4055DC4-FE51-44BE-9F92-DC219A74A3F3}" presName="textRect" presStyleLbl="revTx" presStyleIdx="0" presStyleCnt="4">
        <dgm:presLayoutVars>
          <dgm:chMax val="1"/>
          <dgm:chPref val="1"/>
        </dgm:presLayoutVars>
      </dgm:prSet>
      <dgm:spPr/>
    </dgm:pt>
    <dgm:pt modelId="{A1604CEC-2883-41AB-A8D3-EBA1F1B91341}" type="pres">
      <dgm:prSet presAssocID="{A7A39989-7D74-4E72-A4DE-DE374549E303}" presName="sibTrans" presStyleCnt="0"/>
      <dgm:spPr/>
    </dgm:pt>
    <dgm:pt modelId="{3A1F3639-C358-46C3-8145-9E6E7F39AAFB}" type="pres">
      <dgm:prSet presAssocID="{B6956C00-65D4-421A-862B-BEE5C0058E63}" presName="compNode" presStyleCnt="0"/>
      <dgm:spPr/>
    </dgm:pt>
    <dgm:pt modelId="{9F1B63DB-DD1D-4FD6-AB92-AC9271C9FA9F}" type="pres">
      <dgm:prSet presAssocID="{B6956C00-65D4-421A-862B-BEE5C0058E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etoscopio"/>
        </a:ext>
      </dgm:extLst>
    </dgm:pt>
    <dgm:pt modelId="{4F3D7C75-468C-44F1-B2C8-B0BC1FE575E1}" type="pres">
      <dgm:prSet presAssocID="{B6956C00-65D4-421A-862B-BEE5C0058E63}" presName="spaceRect" presStyleCnt="0"/>
      <dgm:spPr/>
    </dgm:pt>
    <dgm:pt modelId="{A7945E2A-DEAD-4DE7-9AB8-24AB932D42B5}" type="pres">
      <dgm:prSet presAssocID="{B6956C00-65D4-421A-862B-BEE5C0058E63}" presName="textRect" presStyleLbl="revTx" presStyleIdx="1" presStyleCnt="4">
        <dgm:presLayoutVars>
          <dgm:chMax val="1"/>
          <dgm:chPref val="1"/>
        </dgm:presLayoutVars>
      </dgm:prSet>
      <dgm:spPr/>
    </dgm:pt>
    <dgm:pt modelId="{4CFF97ED-9F32-463B-A037-D57348B71D77}" type="pres">
      <dgm:prSet presAssocID="{8254A736-1A2E-4E3A-A1CE-168C7371501B}" presName="sibTrans" presStyleCnt="0"/>
      <dgm:spPr/>
    </dgm:pt>
    <dgm:pt modelId="{741F350F-27C4-4FC7-9B88-D05B13D6D925}" type="pres">
      <dgm:prSet presAssocID="{E5E650C6-A0BE-460F-AC03-07D776A2FFFC}" presName="compNode" presStyleCnt="0"/>
      <dgm:spPr/>
    </dgm:pt>
    <dgm:pt modelId="{B84986E5-F32D-4B28-8156-A92C697E8CD1}" type="pres">
      <dgm:prSet presAssocID="{E5E650C6-A0BE-460F-AC03-07D776A2FFF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 de vela"/>
        </a:ext>
      </dgm:extLst>
    </dgm:pt>
    <dgm:pt modelId="{5696A092-2B3F-4D13-BC11-A8943F971A43}" type="pres">
      <dgm:prSet presAssocID="{E5E650C6-A0BE-460F-AC03-07D776A2FFFC}" presName="spaceRect" presStyleCnt="0"/>
      <dgm:spPr/>
    </dgm:pt>
    <dgm:pt modelId="{4D17F94D-FAE3-499D-BFEE-D815F9DFBECC}" type="pres">
      <dgm:prSet presAssocID="{E5E650C6-A0BE-460F-AC03-07D776A2FFFC}" presName="textRect" presStyleLbl="revTx" presStyleIdx="2" presStyleCnt="4">
        <dgm:presLayoutVars>
          <dgm:chMax val="1"/>
          <dgm:chPref val="1"/>
        </dgm:presLayoutVars>
      </dgm:prSet>
      <dgm:spPr/>
    </dgm:pt>
    <dgm:pt modelId="{2D0F7DE0-ACA1-484C-A12A-52752E79C3AF}" type="pres">
      <dgm:prSet presAssocID="{D3F70908-EF12-4986-A577-78F0AD932A94}" presName="sibTrans" presStyleCnt="0"/>
      <dgm:spPr/>
    </dgm:pt>
    <dgm:pt modelId="{5826ED70-AA6B-4443-836A-57D7F5351378}" type="pres">
      <dgm:prSet presAssocID="{8FD48C4D-29C0-4205-AD85-85FD5D2840F4}" presName="compNode" presStyleCnt="0"/>
      <dgm:spPr/>
    </dgm:pt>
    <dgm:pt modelId="{EDDFF987-20D3-4F86-92E4-4EF18C3DC26F}" type="pres">
      <dgm:prSet presAssocID="{8FD48C4D-29C0-4205-AD85-85FD5D2840F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0C4B6F27-9A5E-4BAE-ADBA-16279F9AE159}" type="pres">
      <dgm:prSet presAssocID="{8FD48C4D-29C0-4205-AD85-85FD5D2840F4}" presName="spaceRect" presStyleCnt="0"/>
      <dgm:spPr/>
    </dgm:pt>
    <dgm:pt modelId="{C4A7EE88-08AC-4B5D-84C9-45D8F7981560}" type="pres">
      <dgm:prSet presAssocID="{8FD48C4D-29C0-4205-AD85-85FD5D2840F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8748F1B-B073-4E27-A325-3D531C307EA6}" srcId="{8797B29E-4029-435A-B0AA-D0F1046BEF36}" destId="{E5E650C6-A0BE-460F-AC03-07D776A2FFFC}" srcOrd="2" destOrd="0" parTransId="{5FEECE4C-2DF4-4C8F-B23C-523843186B4D}" sibTransId="{D3F70908-EF12-4986-A577-78F0AD932A94}"/>
    <dgm:cxn modelId="{8C36C023-39D4-4D7F-B69D-193F2547025A}" srcId="{8797B29E-4029-435A-B0AA-D0F1046BEF36}" destId="{D4055DC4-FE51-44BE-9F92-DC219A74A3F3}" srcOrd="0" destOrd="0" parTransId="{4C093B79-6643-4188-A865-ABC5248A4C5B}" sibTransId="{A7A39989-7D74-4E72-A4DE-DE374549E303}"/>
    <dgm:cxn modelId="{5B0A9836-6D75-4E65-9D27-A88EAC3772FE}" type="presOf" srcId="{8FD48C4D-29C0-4205-AD85-85FD5D2840F4}" destId="{C4A7EE88-08AC-4B5D-84C9-45D8F7981560}" srcOrd="0" destOrd="0" presId="urn:microsoft.com/office/officeart/2018/2/layout/IconLabelList"/>
    <dgm:cxn modelId="{C2D5046D-476F-4F7B-A418-9E712DA06C27}" type="presOf" srcId="{D4055DC4-FE51-44BE-9F92-DC219A74A3F3}" destId="{E8E2DD15-9481-4199-A737-5B38ECD69EB5}" srcOrd="0" destOrd="0" presId="urn:microsoft.com/office/officeart/2018/2/layout/IconLabelList"/>
    <dgm:cxn modelId="{5C4CF878-76E4-4093-9926-C6CB972A3E66}" type="presOf" srcId="{B6956C00-65D4-421A-862B-BEE5C0058E63}" destId="{A7945E2A-DEAD-4DE7-9AB8-24AB932D42B5}" srcOrd="0" destOrd="0" presId="urn:microsoft.com/office/officeart/2018/2/layout/IconLabelList"/>
    <dgm:cxn modelId="{A184EFB9-39A7-4F8A-AD40-19F32468428F}" type="presOf" srcId="{8797B29E-4029-435A-B0AA-D0F1046BEF36}" destId="{B84EA5AE-7D38-460A-BCCE-CC52FB697FF7}" srcOrd="0" destOrd="0" presId="urn:microsoft.com/office/officeart/2018/2/layout/IconLabelList"/>
    <dgm:cxn modelId="{8365D9D4-936D-4FC6-9EF5-209370718EEF}" srcId="{8797B29E-4029-435A-B0AA-D0F1046BEF36}" destId="{B6956C00-65D4-421A-862B-BEE5C0058E63}" srcOrd="1" destOrd="0" parTransId="{30F70886-F33D-41FF-82EF-FBB5F237517F}" sibTransId="{8254A736-1A2E-4E3A-A1CE-168C7371501B}"/>
    <dgm:cxn modelId="{028260F4-751D-470D-B53A-61080F149BB3}" srcId="{8797B29E-4029-435A-B0AA-D0F1046BEF36}" destId="{8FD48C4D-29C0-4205-AD85-85FD5D2840F4}" srcOrd="3" destOrd="0" parTransId="{1EE85BA6-698C-4CDD-90B1-551003C385F6}" sibTransId="{581A91D7-E6CB-4887-96A6-2DD67EC4DA8E}"/>
    <dgm:cxn modelId="{730311FC-4634-455E-8C90-3F63E5E7E806}" type="presOf" srcId="{E5E650C6-A0BE-460F-AC03-07D776A2FFFC}" destId="{4D17F94D-FAE3-499D-BFEE-D815F9DFBECC}" srcOrd="0" destOrd="0" presId="urn:microsoft.com/office/officeart/2018/2/layout/IconLabelList"/>
    <dgm:cxn modelId="{B2D6F103-C6CF-423C-A39A-C29CBE121011}" type="presParOf" srcId="{B84EA5AE-7D38-460A-BCCE-CC52FB697FF7}" destId="{67402D01-E20A-42E1-B2DE-FC29778145FB}" srcOrd="0" destOrd="0" presId="urn:microsoft.com/office/officeart/2018/2/layout/IconLabelList"/>
    <dgm:cxn modelId="{F3DE767F-CE45-41D8-AD6E-A5BDF37FF1D8}" type="presParOf" srcId="{67402D01-E20A-42E1-B2DE-FC29778145FB}" destId="{7E9E2C66-322B-4845-BFD8-9083E19D00C7}" srcOrd="0" destOrd="0" presId="urn:microsoft.com/office/officeart/2018/2/layout/IconLabelList"/>
    <dgm:cxn modelId="{6A942238-D50A-4224-84FB-4CBEFC10BBF9}" type="presParOf" srcId="{67402D01-E20A-42E1-B2DE-FC29778145FB}" destId="{61C659F7-9336-4B08-AF4F-A969596E5F47}" srcOrd="1" destOrd="0" presId="urn:microsoft.com/office/officeart/2018/2/layout/IconLabelList"/>
    <dgm:cxn modelId="{C25D5B9D-5F6C-44F7-AECB-684DE1794C20}" type="presParOf" srcId="{67402D01-E20A-42E1-B2DE-FC29778145FB}" destId="{E8E2DD15-9481-4199-A737-5B38ECD69EB5}" srcOrd="2" destOrd="0" presId="urn:microsoft.com/office/officeart/2018/2/layout/IconLabelList"/>
    <dgm:cxn modelId="{F8B3ADC8-0190-4FA5-8A28-B4F37D33FD94}" type="presParOf" srcId="{B84EA5AE-7D38-460A-BCCE-CC52FB697FF7}" destId="{A1604CEC-2883-41AB-A8D3-EBA1F1B91341}" srcOrd="1" destOrd="0" presId="urn:microsoft.com/office/officeart/2018/2/layout/IconLabelList"/>
    <dgm:cxn modelId="{12F2C268-6C9B-4DA1-9D6D-3FE67ADB9C17}" type="presParOf" srcId="{B84EA5AE-7D38-460A-BCCE-CC52FB697FF7}" destId="{3A1F3639-C358-46C3-8145-9E6E7F39AAFB}" srcOrd="2" destOrd="0" presId="urn:microsoft.com/office/officeart/2018/2/layout/IconLabelList"/>
    <dgm:cxn modelId="{43D60615-0535-4CC0-96D0-9D89A4EF3650}" type="presParOf" srcId="{3A1F3639-C358-46C3-8145-9E6E7F39AAFB}" destId="{9F1B63DB-DD1D-4FD6-AB92-AC9271C9FA9F}" srcOrd="0" destOrd="0" presId="urn:microsoft.com/office/officeart/2018/2/layout/IconLabelList"/>
    <dgm:cxn modelId="{B0974FFD-0D08-4BB5-A048-99D2278143AB}" type="presParOf" srcId="{3A1F3639-C358-46C3-8145-9E6E7F39AAFB}" destId="{4F3D7C75-468C-44F1-B2C8-B0BC1FE575E1}" srcOrd="1" destOrd="0" presId="urn:microsoft.com/office/officeart/2018/2/layout/IconLabelList"/>
    <dgm:cxn modelId="{6DE78383-11D7-4703-9677-B4BCEE53808B}" type="presParOf" srcId="{3A1F3639-C358-46C3-8145-9E6E7F39AAFB}" destId="{A7945E2A-DEAD-4DE7-9AB8-24AB932D42B5}" srcOrd="2" destOrd="0" presId="urn:microsoft.com/office/officeart/2018/2/layout/IconLabelList"/>
    <dgm:cxn modelId="{809E01C3-3577-4D58-A359-77AB93FB2296}" type="presParOf" srcId="{B84EA5AE-7D38-460A-BCCE-CC52FB697FF7}" destId="{4CFF97ED-9F32-463B-A037-D57348B71D77}" srcOrd="3" destOrd="0" presId="urn:microsoft.com/office/officeart/2018/2/layout/IconLabelList"/>
    <dgm:cxn modelId="{BE35ED21-D0B4-4A0C-B18F-0B9E736C76F0}" type="presParOf" srcId="{B84EA5AE-7D38-460A-BCCE-CC52FB697FF7}" destId="{741F350F-27C4-4FC7-9B88-D05B13D6D925}" srcOrd="4" destOrd="0" presId="urn:microsoft.com/office/officeart/2018/2/layout/IconLabelList"/>
    <dgm:cxn modelId="{6D947ECB-CB67-4DA4-BF19-5575CC4FF3BC}" type="presParOf" srcId="{741F350F-27C4-4FC7-9B88-D05B13D6D925}" destId="{B84986E5-F32D-4B28-8156-A92C697E8CD1}" srcOrd="0" destOrd="0" presId="urn:microsoft.com/office/officeart/2018/2/layout/IconLabelList"/>
    <dgm:cxn modelId="{FBDA1072-6F97-494C-B741-446613B15529}" type="presParOf" srcId="{741F350F-27C4-4FC7-9B88-D05B13D6D925}" destId="{5696A092-2B3F-4D13-BC11-A8943F971A43}" srcOrd="1" destOrd="0" presId="urn:microsoft.com/office/officeart/2018/2/layout/IconLabelList"/>
    <dgm:cxn modelId="{6DF8F568-E5B2-494F-806C-D914E60B1F6E}" type="presParOf" srcId="{741F350F-27C4-4FC7-9B88-D05B13D6D925}" destId="{4D17F94D-FAE3-499D-BFEE-D815F9DFBECC}" srcOrd="2" destOrd="0" presId="urn:microsoft.com/office/officeart/2018/2/layout/IconLabelList"/>
    <dgm:cxn modelId="{F37A1285-1CE3-42B8-8944-9727ED3E49A5}" type="presParOf" srcId="{B84EA5AE-7D38-460A-BCCE-CC52FB697FF7}" destId="{2D0F7DE0-ACA1-484C-A12A-52752E79C3AF}" srcOrd="5" destOrd="0" presId="urn:microsoft.com/office/officeart/2018/2/layout/IconLabelList"/>
    <dgm:cxn modelId="{CDA16432-C891-45E5-BDEB-482A11DD06D0}" type="presParOf" srcId="{B84EA5AE-7D38-460A-BCCE-CC52FB697FF7}" destId="{5826ED70-AA6B-4443-836A-57D7F5351378}" srcOrd="6" destOrd="0" presId="urn:microsoft.com/office/officeart/2018/2/layout/IconLabelList"/>
    <dgm:cxn modelId="{BC05E007-997B-4694-9CA5-770B0DE09935}" type="presParOf" srcId="{5826ED70-AA6B-4443-836A-57D7F5351378}" destId="{EDDFF987-20D3-4F86-92E4-4EF18C3DC26F}" srcOrd="0" destOrd="0" presId="urn:microsoft.com/office/officeart/2018/2/layout/IconLabelList"/>
    <dgm:cxn modelId="{727922CD-6853-4228-9199-B5B1318D12A4}" type="presParOf" srcId="{5826ED70-AA6B-4443-836A-57D7F5351378}" destId="{0C4B6F27-9A5E-4BAE-ADBA-16279F9AE159}" srcOrd="1" destOrd="0" presId="urn:microsoft.com/office/officeart/2018/2/layout/IconLabelList"/>
    <dgm:cxn modelId="{EAA10125-F3A3-4084-9A3B-4D743DAB8823}" type="presParOf" srcId="{5826ED70-AA6B-4443-836A-57D7F5351378}" destId="{C4A7EE88-08AC-4B5D-84C9-45D8F79815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731FA-B78E-4B6E-9E81-48CF6C9DD00F}">
      <dsp:nvSpPr>
        <dsp:cNvPr id="0" name=""/>
        <dsp:cNvSpPr/>
      </dsp:nvSpPr>
      <dsp:spPr>
        <a:xfrm>
          <a:off x="0" y="830579"/>
          <a:ext cx="7216416" cy="15333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FAEA4-BC5B-47F8-B306-3D22E60EA980}">
      <dsp:nvSpPr>
        <dsp:cNvPr id="0" name=""/>
        <dsp:cNvSpPr/>
      </dsp:nvSpPr>
      <dsp:spPr>
        <a:xfrm>
          <a:off x="463846" y="1175589"/>
          <a:ext cx="843357" cy="8433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08CF2-2C51-4113-A41B-024115B008B6}">
      <dsp:nvSpPr>
        <dsp:cNvPr id="0" name=""/>
        <dsp:cNvSpPr/>
      </dsp:nvSpPr>
      <dsp:spPr>
        <a:xfrm>
          <a:off x="1771051" y="830579"/>
          <a:ext cx="5445364" cy="1533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283" tIns="162283" rIns="162283" bIns="16228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Un </a:t>
          </a:r>
          <a:r>
            <a:rPr lang="en-US" sz="2100" b="1" i="0" kern="1200" baseline="0"/>
            <a:t>sistema experto</a:t>
          </a:r>
          <a:r>
            <a:rPr lang="en-US" sz="2100" b="0" i="0" kern="1200" baseline="0"/>
            <a:t> con lógica difusa emula el razonamiento humano en situaciones de incertidumbre.</a:t>
          </a:r>
          <a:endParaRPr lang="en-US" sz="2100" kern="1200"/>
        </a:p>
      </dsp:txBody>
      <dsp:txXfrm>
        <a:off x="1771051" y="830579"/>
        <a:ext cx="5445364" cy="1533378"/>
      </dsp:txXfrm>
    </dsp:sp>
    <dsp:sp modelId="{B860CACE-0704-4085-BD63-2BC76FED02D1}">
      <dsp:nvSpPr>
        <dsp:cNvPr id="0" name=""/>
        <dsp:cNvSpPr/>
      </dsp:nvSpPr>
      <dsp:spPr>
        <a:xfrm>
          <a:off x="0" y="2747302"/>
          <a:ext cx="7216416" cy="15333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1775C-50B2-46FC-A481-A69B7C7B47B1}">
      <dsp:nvSpPr>
        <dsp:cNvPr id="0" name=""/>
        <dsp:cNvSpPr/>
      </dsp:nvSpPr>
      <dsp:spPr>
        <a:xfrm>
          <a:off x="463846" y="3092312"/>
          <a:ext cx="843357" cy="8433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6308C-45B5-4E74-A821-0EB51103CF33}">
      <dsp:nvSpPr>
        <dsp:cNvPr id="0" name=""/>
        <dsp:cNvSpPr/>
      </dsp:nvSpPr>
      <dsp:spPr>
        <a:xfrm>
          <a:off x="1771051" y="2747302"/>
          <a:ext cx="5445364" cy="1533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2283" tIns="162283" rIns="162283" bIns="16228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/>
            <a:t>La </a:t>
          </a:r>
          <a:r>
            <a:rPr lang="en-US" sz="2100" b="1" i="0" kern="1200" baseline="0"/>
            <a:t>lógica difusa</a:t>
          </a:r>
          <a:r>
            <a:rPr lang="en-US" sz="2100" b="0" i="0" kern="1200" baseline="0"/>
            <a:t> permite tomar decisiones en escenarios imprecisos, usando valores que van de 0 a 1, en lugar de un "sí" o "no" binario. </a:t>
          </a:r>
          <a:endParaRPr lang="en-US" sz="2100" kern="1200"/>
        </a:p>
      </dsp:txBody>
      <dsp:txXfrm>
        <a:off x="1771051" y="2747302"/>
        <a:ext cx="5445364" cy="1533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9E2C66-322B-4845-BFD8-9083E19D00C7}">
      <dsp:nvSpPr>
        <dsp:cNvPr id="0" name=""/>
        <dsp:cNvSpPr/>
      </dsp:nvSpPr>
      <dsp:spPr>
        <a:xfrm>
          <a:off x="738700" y="818966"/>
          <a:ext cx="1065682" cy="10656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2DD15-9481-4199-A737-5B38ECD69EB5}">
      <dsp:nvSpPr>
        <dsp:cNvPr id="0" name=""/>
        <dsp:cNvSpPr/>
      </dsp:nvSpPr>
      <dsp:spPr>
        <a:xfrm>
          <a:off x="87450" y="2199896"/>
          <a:ext cx="23681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Control de Procesos Industriales:</a:t>
          </a:r>
          <a:r>
            <a:rPr lang="en-US" sz="1200" b="0" i="0" kern="1200" baseline="0"/>
            <a:t> Como la temperatura en hornos o dosificación de productos químicos.</a:t>
          </a:r>
          <a:endParaRPr lang="en-US" sz="1200" kern="1200"/>
        </a:p>
      </dsp:txBody>
      <dsp:txXfrm>
        <a:off x="87450" y="2199896"/>
        <a:ext cx="2368183" cy="720000"/>
      </dsp:txXfrm>
    </dsp:sp>
    <dsp:sp modelId="{9F1B63DB-DD1D-4FD6-AB92-AC9271C9FA9F}">
      <dsp:nvSpPr>
        <dsp:cNvPr id="0" name=""/>
        <dsp:cNvSpPr/>
      </dsp:nvSpPr>
      <dsp:spPr>
        <a:xfrm>
          <a:off x="3521315" y="818966"/>
          <a:ext cx="1065682" cy="10656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45E2A-DEAD-4DE7-9AB8-24AB932D42B5}">
      <dsp:nvSpPr>
        <dsp:cNvPr id="0" name=""/>
        <dsp:cNvSpPr/>
      </dsp:nvSpPr>
      <dsp:spPr>
        <a:xfrm>
          <a:off x="2870065" y="2199896"/>
          <a:ext cx="23681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Diagnóstico Médico:</a:t>
          </a:r>
          <a:r>
            <a:rPr lang="en-US" sz="1200" b="0" i="0" kern="1200" baseline="0"/>
            <a:t> Evaluación de síntomas y diagnóstico asistido.</a:t>
          </a:r>
          <a:endParaRPr lang="en-US" sz="1200" kern="1200"/>
        </a:p>
      </dsp:txBody>
      <dsp:txXfrm>
        <a:off x="2870065" y="2199896"/>
        <a:ext cx="2368183" cy="720000"/>
      </dsp:txXfrm>
    </dsp:sp>
    <dsp:sp modelId="{B84986E5-F32D-4B28-8156-A92C697E8CD1}">
      <dsp:nvSpPr>
        <dsp:cNvPr id="0" name=""/>
        <dsp:cNvSpPr/>
      </dsp:nvSpPr>
      <dsp:spPr>
        <a:xfrm>
          <a:off x="6303930" y="818966"/>
          <a:ext cx="1065682" cy="10656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7F94D-FAE3-499D-BFEE-D815F9DFBECC}">
      <dsp:nvSpPr>
        <dsp:cNvPr id="0" name=""/>
        <dsp:cNvSpPr/>
      </dsp:nvSpPr>
      <dsp:spPr>
        <a:xfrm>
          <a:off x="5652680" y="2199896"/>
          <a:ext cx="23681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Vehículos Autónomos:</a:t>
          </a:r>
          <a:r>
            <a:rPr lang="en-US" sz="1200" b="0" i="0" kern="1200" baseline="0"/>
            <a:t> Ajuste de velocidad y navegación en función de condiciones variables.</a:t>
          </a:r>
          <a:endParaRPr lang="en-US" sz="1200" kern="1200"/>
        </a:p>
      </dsp:txBody>
      <dsp:txXfrm>
        <a:off x="5652680" y="2199896"/>
        <a:ext cx="2368183" cy="720000"/>
      </dsp:txXfrm>
    </dsp:sp>
    <dsp:sp modelId="{EDDFF987-20D3-4F86-92E4-4EF18C3DC26F}">
      <dsp:nvSpPr>
        <dsp:cNvPr id="0" name=""/>
        <dsp:cNvSpPr/>
      </dsp:nvSpPr>
      <dsp:spPr>
        <a:xfrm>
          <a:off x="9086545" y="818966"/>
          <a:ext cx="1065682" cy="10656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7EE88-08AC-4B5D-84C9-45D8F7981560}">
      <dsp:nvSpPr>
        <dsp:cNvPr id="0" name=""/>
        <dsp:cNvSpPr/>
      </dsp:nvSpPr>
      <dsp:spPr>
        <a:xfrm>
          <a:off x="8435295" y="2199896"/>
          <a:ext cx="236818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Finanzas y Economía:</a:t>
          </a:r>
          <a:r>
            <a:rPr lang="en-US" sz="1200" b="0" i="0" kern="1200" baseline="0"/>
            <a:t> Evaluación de riesgos de crédito y decisiones de inversión. </a:t>
          </a:r>
          <a:endParaRPr lang="en-US" sz="1200" kern="1200"/>
        </a:p>
      </dsp:txBody>
      <dsp:txXfrm>
        <a:off x="8435295" y="2199896"/>
        <a:ext cx="236818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82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2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816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75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77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10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3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70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27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35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22" name="Picture 3" descr="Escritorio escolar con libros y lápices, y una pizarra en segundo plano">
            <a:extLst>
              <a:ext uri="{FF2B5EF4-FFF2-40B4-BE49-F238E27FC236}">
                <a16:creationId xmlns:a16="http://schemas.microsoft.com/office/drawing/2014/main" id="{37188FD0-98C8-2483-9F4D-FA1F811926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6600" y="1066800"/>
            <a:ext cx="4681728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AE7B91-9D4A-9D01-50B9-A47019347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9722" y="1562101"/>
            <a:ext cx="3884568" cy="2738530"/>
          </a:xfrm>
        </p:spPr>
        <p:txBody>
          <a:bodyPr anchor="t">
            <a:normAutofit/>
          </a:bodyPr>
          <a:lstStyle/>
          <a:p>
            <a:r>
              <a:rPr lang="es-ES" sz="4000" dirty="0"/>
              <a:t>Introducción a los Sistemas Expertos con Lógica Difusa</a:t>
            </a:r>
            <a:endParaRPr lang="es-MX" sz="9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0E2AF6-5644-FB06-6FC3-C7E40A6BC8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9722" y="4321622"/>
            <a:ext cx="3813048" cy="941832"/>
          </a:xfrm>
        </p:spPr>
        <p:txBody>
          <a:bodyPr>
            <a:normAutofit/>
          </a:bodyPr>
          <a:lstStyle/>
          <a:p>
            <a:r>
              <a:rPr lang="es-MX" sz="2000" dirty="0"/>
              <a:t>Ojeda Bermúdez Leonel alonso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619035" y="3435440"/>
            <a:ext cx="0" cy="469087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3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C64C52-BA86-7DB8-7B7F-34E7722EA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s-ES" sz="3600" b="1"/>
              <a:t>¿Qué es un Sistema Experto con Lógica Difusa?</a:t>
            </a:r>
            <a:br>
              <a:rPr lang="es-ES" sz="3600" b="1"/>
            </a:br>
            <a:br>
              <a:rPr lang="es-ES" sz="3600"/>
            </a:br>
            <a:endParaRPr lang="es-MX" sz="36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043AC63E-9CB9-F898-C8DA-5D6CCD5069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945260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796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bjetos de aprendizaje de matemática coloridos">
            <a:extLst>
              <a:ext uri="{FF2B5EF4-FFF2-40B4-BE49-F238E27FC236}">
                <a16:creationId xmlns:a16="http://schemas.microsoft.com/office/drawing/2014/main" id="{5EE064E9-2E26-61FF-CBC8-80D012F701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85" r="28932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D7E32867-11C6-3A41-18DB-FAA7535E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/>
              <a:t>Diferencia entre Lógica Difusa y Lógica Clásica</a:t>
            </a:r>
            <a:endParaRPr lang="es-MX" sz="34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A1D168-6ADB-2576-ECB4-2CB24A12D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/>
          </a:bodyPr>
          <a:lstStyle/>
          <a:p>
            <a:r>
              <a:rPr lang="es-ES" b="1" dirty="0"/>
              <a:t>Lógica Clásica: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Utiliza valores binarios: </a:t>
            </a:r>
            <a:r>
              <a:rPr lang="es-ES" b="1" dirty="0"/>
              <a:t>verdadero (1)</a:t>
            </a:r>
            <a:r>
              <a:rPr lang="es-ES" dirty="0"/>
              <a:t> o </a:t>
            </a:r>
            <a:r>
              <a:rPr lang="es-ES" b="1" dirty="0"/>
              <a:t>falso (0)</a:t>
            </a:r>
            <a:r>
              <a:rPr lang="es-ES" dirty="0"/>
              <a:t>.</a:t>
            </a:r>
          </a:p>
          <a:p>
            <a:r>
              <a:rPr lang="es-ES" b="1" dirty="0"/>
              <a:t>Lógica Difusa: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Los valores son </a:t>
            </a:r>
            <a:r>
              <a:rPr lang="es-ES" b="1" dirty="0"/>
              <a:t>graduales</a:t>
            </a:r>
            <a:r>
              <a:rPr lang="es-ES" dirty="0"/>
              <a:t>, permitiendo una gama de posibilidades entre 0 y 1, para manejar mejor la incertidumbre.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663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órmulas matemáticas complejas en una pizarra">
            <a:extLst>
              <a:ext uri="{FF2B5EF4-FFF2-40B4-BE49-F238E27FC236}">
                <a16:creationId xmlns:a16="http://schemas.microsoft.com/office/drawing/2014/main" id="{A1A34325-9BF9-43DA-27ED-3A23A4BB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107" r="17183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CFD878BE-E19A-DDB0-2713-47400D648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/>
              <a:t>Estructura de un Sistema Experto con Lógica Difusa</a:t>
            </a:r>
            <a:endParaRPr lang="es-MX" sz="34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3DEAB7-13C7-59A3-C5AB-5E766B9E5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900" b="1" dirty="0"/>
              <a:t>Componentes Principales:</a:t>
            </a:r>
            <a:endParaRPr lang="es-ES" sz="1900" dirty="0"/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s-ES" sz="1900" b="1" dirty="0"/>
              <a:t>Base de Conocimiento:</a:t>
            </a:r>
            <a:r>
              <a:rPr lang="es-ES" sz="1900" dirty="0"/>
              <a:t> Contiene las reglas y hechos del dominio expresados con conjuntos difusos.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s-ES" sz="1900" b="1" dirty="0"/>
              <a:t>Motor de Inferencia:</a:t>
            </a:r>
            <a:r>
              <a:rPr lang="es-ES" sz="1900" dirty="0"/>
              <a:t> Aplica las reglas para inferir conclusiones a partir de entradas difusas.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s-ES" sz="1900" b="1" dirty="0" err="1"/>
              <a:t>Fuzzificación</a:t>
            </a:r>
            <a:r>
              <a:rPr lang="es-ES" sz="1900" b="1" dirty="0"/>
              <a:t>:</a:t>
            </a:r>
            <a:r>
              <a:rPr lang="es-ES" sz="1900" dirty="0"/>
              <a:t> Convierte los datos numéricos en valores difusos.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s-ES" sz="1900" b="1" dirty="0" err="1"/>
              <a:t>Defuzzificación</a:t>
            </a:r>
            <a:r>
              <a:rPr lang="es-ES" sz="1900" b="1" dirty="0"/>
              <a:t>:</a:t>
            </a:r>
            <a:r>
              <a:rPr lang="es-ES" sz="1900" dirty="0"/>
              <a:t> Convierte los resultados difusos a valores numéricos precisos para su interpretación.</a:t>
            </a:r>
          </a:p>
          <a:p>
            <a:pPr marL="0" indent="0">
              <a:lnSpc>
                <a:spcPct val="110000"/>
              </a:lnSpc>
              <a:buNone/>
            </a:pPr>
            <a:endParaRPr lang="es-MX" sz="1900" dirty="0"/>
          </a:p>
        </p:txBody>
      </p:sp>
    </p:spTree>
    <p:extLst>
      <p:ext uri="{BB962C8B-B14F-4D97-AF65-F5344CB8AC3E}">
        <p14:creationId xmlns:p14="http://schemas.microsoft.com/office/powerpoint/2010/main" val="1599917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ED35E1-4779-CDF4-E565-356D8509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s-ES" dirty="0"/>
              <a:t>Ejemplos de Aplicaciones de Sistemas Difusos</a:t>
            </a:r>
            <a:endParaRPr lang="es-MX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FD434A7-DCAF-867A-C8FE-1774150CDE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711660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953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15CD5E-DCEE-70AD-3466-9DFE0353B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/>
              <a:t>Reglas Difusas en un Sistema Experto</a:t>
            </a:r>
            <a:endParaRPr lang="es-MX" sz="34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953089-D151-2850-4007-D13351926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700" b="1" dirty="0"/>
              <a:t>Estructura de una Regla Difusa:</a:t>
            </a:r>
            <a:endParaRPr lang="es-ES" sz="1700" dirty="0"/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s-ES" sz="1700" b="1" dirty="0"/>
              <a:t>Antecedente (Premisa):</a:t>
            </a:r>
            <a:r>
              <a:rPr lang="es-ES" sz="1700" dirty="0"/>
              <a:t> Expresa la condición (ej. temperatura es "baja").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s-ES" sz="1700" b="1" dirty="0"/>
              <a:t>Operadores Lógicos Difusos:</a:t>
            </a:r>
            <a:r>
              <a:rPr lang="es-ES" sz="1700" dirty="0"/>
              <a:t> Conectan condiciones (ej. "Y", "O").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s-ES" sz="1700" b="1" dirty="0"/>
              <a:t>Consecuente (Acción):</a:t>
            </a:r>
            <a:r>
              <a:rPr lang="es-ES" sz="1700" dirty="0"/>
              <a:t> Resultado de la regla (ej. ajustar ventilador a "baja").</a:t>
            </a:r>
          </a:p>
          <a:p>
            <a:pPr>
              <a:lnSpc>
                <a:spcPct val="110000"/>
              </a:lnSpc>
            </a:pPr>
            <a:r>
              <a:rPr lang="es-ES" sz="1700" b="1" dirty="0"/>
              <a:t>Ejemplo:</a:t>
            </a:r>
            <a:br>
              <a:rPr lang="es-ES" sz="1700" dirty="0"/>
            </a:br>
            <a:r>
              <a:rPr lang="es-ES" sz="1700" b="1" dirty="0"/>
              <a:t>SI</a:t>
            </a:r>
            <a:r>
              <a:rPr lang="es-ES" sz="1700" dirty="0"/>
              <a:t> la temperatura es "alta" </a:t>
            </a:r>
            <a:r>
              <a:rPr lang="es-ES" sz="1700" b="1" dirty="0"/>
              <a:t>ENTONCES</a:t>
            </a:r>
            <a:r>
              <a:rPr lang="es-ES" sz="1700" dirty="0"/>
              <a:t> la velocidad del ventilador es "alta".</a:t>
            </a:r>
          </a:p>
          <a:p>
            <a:pPr>
              <a:lnSpc>
                <a:spcPct val="110000"/>
              </a:lnSpc>
            </a:pPr>
            <a:endParaRPr lang="es-MX" sz="17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Regla">
            <a:extLst>
              <a:ext uri="{FF2B5EF4-FFF2-40B4-BE49-F238E27FC236}">
                <a16:creationId xmlns:a16="http://schemas.microsoft.com/office/drawing/2014/main" id="{55C75AEB-1A3B-0F74-16A4-B61ED9556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9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36F9F4-F316-EC96-3E03-F154E26A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err="1"/>
              <a:t>Métodos</a:t>
            </a:r>
            <a:r>
              <a:rPr lang="en-US" sz="3400"/>
              <a:t> de </a:t>
            </a:r>
            <a:r>
              <a:rPr lang="en-US" sz="3400" err="1"/>
              <a:t>Inferencia</a:t>
            </a:r>
            <a:r>
              <a:rPr lang="en-US" sz="3400"/>
              <a:t> </a:t>
            </a:r>
            <a:r>
              <a:rPr lang="en-US" sz="3400" err="1"/>
              <a:t>Difusa</a:t>
            </a:r>
            <a:endParaRPr lang="es-MX" sz="34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203453-19EF-1772-1BF1-E928FAFBB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r>
              <a:rPr lang="es-ES" b="1" dirty="0"/>
              <a:t>Métodos Principales: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/>
              <a:t>Inferencia de </a:t>
            </a:r>
            <a:r>
              <a:rPr lang="es-ES" b="1" dirty="0" err="1"/>
              <a:t>Mamdani</a:t>
            </a:r>
            <a:r>
              <a:rPr lang="es-ES" b="1" dirty="0"/>
              <a:t>:</a:t>
            </a:r>
            <a:r>
              <a:rPr lang="es-ES" dirty="0"/>
              <a:t> Utiliza reglas difusas para generar una salida que luego se </a:t>
            </a:r>
            <a:r>
              <a:rPr lang="es-ES" dirty="0" err="1"/>
              <a:t>defuzzifica</a:t>
            </a:r>
            <a:r>
              <a:rPr lang="es-ES" dirty="0"/>
              <a:t>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Inferencia de </a:t>
            </a:r>
            <a:r>
              <a:rPr lang="es-ES" b="1" dirty="0" err="1"/>
              <a:t>Sugeno</a:t>
            </a:r>
            <a:r>
              <a:rPr lang="es-ES" b="1" dirty="0"/>
              <a:t>:</a:t>
            </a:r>
            <a:r>
              <a:rPr lang="es-ES" dirty="0"/>
              <a:t> Utiliza funciones matemáticas en la salida, más adecuado para tiempo real.</a:t>
            </a:r>
          </a:p>
          <a:p>
            <a:endParaRPr lang="es-MX" dirty="0"/>
          </a:p>
        </p:txBody>
      </p:sp>
      <p:cxnSp>
        <p:nvCxnSpPr>
          <p:cNvPr id="15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6" descr="Contorno de robot">
            <a:extLst>
              <a:ext uri="{FF2B5EF4-FFF2-40B4-BE49-F238E27FC236}">
                <a16:creationId xmlns:a16="http://schemas.microsoft.com/office/drawing/2014/main" id="{9A3847E8-A36D-0773-876F-7EDC86372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82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7A829C-4BF9-586A-ED40-2B15ECAE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 dirty="0" err="1"/>
              <a:t>Ventajas</a:t>
            </a:r>
            <a:r>
              <a:rPr lang="en-US" dirty="0"/>
              <a:t> y </a:t>
            </a:r>
            <a:r>
              <a:rPr lang="en-US" dirty="0" err="1"/>
              <a:t>Desventajas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2871D1-E93C-2BDC-1CC7-6BB5571E0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s-ES" sz="1700" b="1" dirty="0"/>
              <a:t>Ventajas:</a:t>
            </a:r>
            <a:endParaRPr lang="es-ES" sz="17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700" dirty="0"/>
              <a:t>Manejo de incertidumbre e imprecisión.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700" dirty="0"/>
              <a:t>Representación más natural del conocimiento experto.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700" dirty="0"/>
              <a:t>Flexibilidad en su aplicación en múltiples áreas.</a:t>
            </a:r>
          </a:p>
          <a:p>
            <a:pPr>
              <a:lnSpc>
                <a:spcPct val="110000"/>
              </a:lnSpc>
            </a:pPr>
            <a:r>
              <a:rPr lang="es-ES" sz="1700" b="1" dirty="0"/>
              <a:t>Desventajas:</a:t>
            </a:r>
            <a:endParaRPr lang="es-ES" sz="1700" dirty="0"/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700" dirty="0"/>
              <a:t>Dependencia del conocimiento experto.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700" dirty="0"/>
              <a:t>Crecimiento exponencial de reglas en sistemas complejos.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s-ES" sz="1700" dirty="0" err="1"/>
              <a:t>Defuzzificación</a:t>
            </a:r>
            <a:r>
              <a:rPr lang="es-ES" sz="1700" dirty="0"/>
              <a:t> puede causar pérdida de precisión.</a:t>
            </a:r>
          </a:p>
          <a:p>
            <a:pPr>
              <a:lnSpc>
                <a:spcPct val="110000"/>
              </a:lnSpc>
            </a:pPr>
            <a:endParaRPr lang="es-MX" sz="17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portátil seguro">
            <a:extLst>
              <a:ext uri="{FF2B5EF4-FFF2-40B4-BE49-F238E27FC236}">
                <a16:creationId xmlns:a16="http://schemas.microsoft.com/office/drawing/2014/main" id="{B4E280CB-1523-7689-8A83-6D05197F0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79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3B7E1C-A421-6E2A-60C3-180EA292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 dirty="0" err="1"/>
              <a:t>Conclusión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88A7CE-2EF1-6C19-628A-905EBE3D2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737860" cy="3666980"/>
          </a:xfrm>
        </p:spPr>
        <p:txBody>
          <a:bodyPr>
            <a:normAutofit/>
          </a:bodyPr>
          <a:lstStyle/>
          <a:p>
            <a:r>
              <a:rPr lang="es-ES" sz="1900" dirty="0"/>
              <a:t>Los sistemas expertos con lógica difusa son herramientas poderosas para enfrentar problemas complejos con incertidumbre.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900" dirty="0"/>
              <a:t>Son útiles en control industrial, diagnóstico médico, y toma de decisiones en entornos inciertos.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900" dirty="0"/>
              <a:t>La flexibilidad de las reglas difusas y su capacidad para adaptarse a situaciones imprecisas los hacen valiosos en muchas aplicaciones.</a:t>
            </a:r>
          </a:p>
          <a:p>
            <a:endParaRPr lang="es-MX" sz="19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Huella digital">
            <a:extLst>
              <a:ext uri="{FF2B5EF4-FFF2-40B4-BE49-F238E27FC236}">
                <a16:creationId xmlns:a16="http://schemas.microsoft.com/office/drawing/2014/main" id="{331128D3-3D42-3797-E339-534224994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58261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LeftStep">
      <a:dk1>
        <a:srgbClr val="000000"/>
      </a:dk1>
      <a:lt1>
        <a:srgbClr val="FFFFFF"/>
      </a:lt1>
      <a:dk2>
        <a:srgbClr val="21373A"/>
      </a:dk2>
      <a:lt2>
        <a:srgbClr val="E8E2E2"/>
      </a:lt2>
      <a:accent1>
        <a:srgbClr val="80A9A7"/>
      </a:accent1>
      <a:accent2>
        <a:srgbClr val="75AB91"/>
      </a:accent2>
      <a:accent3>
        <a:srgbClr val="81AC86"/>
      </a:accent3>
      <a:accent4>
        <a:srgbClr val="86AC76"/>
      </a:accent4>
      <a:accent5>
        <a:srgbClr val="9AA57D"/>
      </a:accent5>
      <a:accent6>
        <a:srgbClr val="A9A274"/>
      </a:accent6>
      <a:hlink>
        <a:srgbClr val="AE696D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466</Words>
  <Application>Microsoft Office PowerPoint</Application>
  <PresentationFormat>Panorámica</PresentationFormat>
  <Paragraphs>44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Grandview Display</vt:lpstr>
      <vt:lpstr>DashVTI</vt:lpstr>
      <vt:lpstr>Introducción a los Sistemas Expertos con Lógica Difusa</vt:lpstr>
      <vt:lpstr>¿Qué es un Sistema Experto con Lógica Difusa?  </vt:lpstr>
      <vt:lpstr>Diferencia entre Lógica Difusa y Lógica Clásica</vt:lpstr>
      <vt:lpstr>Estructura de un Sistema Experto con Lógica Difusa</vt:lpstr>
      <vt:lpstr>Ejemplos de Aplicaciones de Sistemas Difusos</vt:lpstr>
      <vt:lpstr>Reglas Difusas en un Sistema Experto</vt:lpstr>
      <vt:lpstr>Métodos de Inferencia Difusa</vt:lpstr>
      <vt:lpstr>Ventajas y Desventajas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ojeda</dc:creator>
  <cp:lastModifiedBy>jesus ojeda</cp:lastModifiedBy>
  <cp:revision>1</cp:revision>
  <dcterms:created xsi:type="dcterms:W3CDTF">2025-02-15T09:24:44Z</dcterms:created>
  <dcterms:modified xsi:type="dcterms:W3CDTF">2025-02-15T09:30:04Z</dcterms:modified>
</cp:coreProperties>
</file>