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43D36-C9E5-4B85-81D5-DB5DCB986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9CA5B1-3436-480E-B83A-2E78F240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A0165-844D-44B7-9141-52030A60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D867C9-BB1D-4E59-8C10-7854F17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BFCF67-B7B0-4723-B727-36D851F2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2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0374-8082-4FC2-BCFE-E4032979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DF9617-55A0-4B48-AC61-F3158B1B0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34FF5-C0C5-4814-A729-40BEF8CC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CD258-B5EF-4485-B06F-EC102F28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00433-6BAE-4D03-BEA4-68535F8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44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DFA61-08CD-4EF8-B4E9-3A65345BC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C99BA4-D306-4B50-BFE3-A8D44801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A1753-AA5A-44F0-84C6-DA49EAB0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95D0C-0485-4C9A-B048-F88394EA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195EF-B006-48D3-820B-1E17B5A9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07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5872-C3F2-497F-A0BC-BFFE4111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FA130-AC7C-4161-9335-CA3F13A6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42368-859B-4716-8964-487E0910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7A67AF-E714-45AE-899A-5852A589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A4FA0-250E-4DAE-945F-68FED32D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8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F6101-F6BE-4471-86E8-8A6943F3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459AC-95B0-4D19-9863-A3BB0B07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268A9-9528-4874-8C61-BC18D7D6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15B5A-5295-4589-B291-BFB0D33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4B6D14-EA26-46C9-A5CC-E702BD70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64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C77CF-41EA-4BD8-BCA5-4DC488F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19389-80CF-4910-BCC5-43D1472A1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F5BE7-FC34-46DF-A138-36940E32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7428A6-0301-4521-AE9C-95C3BEDD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0AEF7-00D4-4825-86EE-D86B517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DB197-1D2F-471B-9BEF-3A5211CE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9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33555-FB35-433D-9422-6EC29A62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D9ABC9-EB44-40B6-89AC-F71D0E1D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7F54C-6E63-4915-9229-086A5746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31378A-2D5D-48F6-BD2F-2561C7413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FB0E0F-DFF7-44EE-933B-3B31778EA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95363C-B853-4895-B332-BF5DBDEF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919CDA-6818-44AF-94B1-560168A8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39D1F8-D92A-4D15-9F66-21875BBD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2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326AA-BD15-4D2B-ACA9-0E4042D0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17883F-E252-49BD-943B-25804B0C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B6FF5E-FD7D-4872-82C0-434C52B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345025-1349-4843-B347-510C2F8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7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F28B84-B211-4B3E-9D02-F4EB2C72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04CB49-C1FF-4C39-BA65-CD3D657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08AB66-9BDA-4745-8F66-49573B5B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19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B6696-54FF-4E27-8519-F5D1D0B8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D5D03-7269-4E40-A8E2-F06B2204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B85EF6-EAA1-4EC3-AE27-8CB4664D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951A34-0791-45AC-9D1A-109B727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1AD47B-7CEB-4FC6-91DE-32151B88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CF05D4-3710-4AE6-9669-BBE34655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0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3AD9-C082-4BDD-A689-AC3A3F8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5DE90B-4E00-4164-BA70-313EAC5D2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8BF4AC-0B1A-41F1-AD49-A32526F0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7BEC8-887B-4BE6-9A61-0E1FA7F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430D2-424F-4258-B700-2B065662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03D678-4176-4BFF-BE6B-41FB2DBB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7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C8FF4C-E7D3-466D-A8C4-755101A8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D341DE-B47C-418F-B32B-0193EC31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B3529-A1CA-4274-BA97-032B2A957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C6B4-E07F-4679-9D2A-54E7B50277ED}" type="datetimeFigureOut">
              <a:rPr lang="es-MX" smtClean="0"/>
              <a:t>07/05/2025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26B33-D397-47DB-92D3-B35C0FF6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D66C8-8FCA-4626-B42F-883FB6C1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4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A17465-3A46-4E7C-BD9D-C4BAE973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Evolución Diferencial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ABAA43-C768-4431-9995-8AECD4F4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Ojeda Bermúdez Leonel Alonso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3CFD07-78B5-41C0-9F4A-3D62100C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¿Que es la evolución diferencial?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1F3D8-4D24-437F-831E-CD581917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sz="2600"/>
              <a:t>La </a:t>
            </a:r>
            <a:r>
              <a:rPr lang="es-ES" sz="2600" b="1"/>
              <a:t>evolución diferencial</a:t>
            </a:r>
            <a:r>
              <a:rPr lang="es-ES" sz="2600"/>
              <a:t> es un algoritmo de optimización inspirado en la evolución natural, diseñado para encontrar soluciones óptimas en problemas complejos, especialmente en </a:t>
            </a:r>
            <a:r>
              <a:rPr lang="es-ES" sz="2600" b="1" u="sng"/>
              <a:t>espacios de búsqueda continuos</a:t>
            </a:r>
            <a:r>
              <a:rPr lang="es-ES" sz="2600"/>
              <a:t>. Funciona manteniendo una población de soluciones candidatas que se van mejorando con el tiempo mediante operaciones de </a:t>
            </a:r>
            <a:r>
              <a:rPr lang="es-ES" sz="2600" b="1"/>
              <a:t>mutación, recombinación (cruce) </a:t>
            </a:r>
            <a:r>
              <a:rPr lang="es-ES" sz="2600"/>
              <a:t>y </a:t>
            </a:r>
            <a:r>
              <a:rPr lang="es-ES" sz="2600" b="1"/>
              <a:t>selección</a:t>
            </a:r>
            <a:r>
              <a:rPr lang="es-ES" sz="2600"/>
              <a:t>. En cada iteración, se crean nuevos candidatos combinando soluciones existentes con pequeñas variaciones, y luego se comparan con las soluciones actuales: si el nuevo candidato tiene mejor rendimiento (según una función objetivo), reemplaza al anterior. </a:t>
            </a:r>
            <a:endParaRPr lang="es-MX" sz="2600"/>
          </a:p>
        </p:txBody>
      </p:sp>
    </p:spTree>
    <p:extLst>
      <p:ext uri="{BB962C8B-B14F-4D97-AF65-F5344CB8AC3E}">
        <p14:creationId xmlns:p14="http://schemas.microsoft.com/office/powerpoint/2010/main" val="41415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32A12D-C12D-4FDC-8A9A-4F5FBB0C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Mutación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7D6E0-A33D-4C4B-BB80-0DED054D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ES" sz="1800"/>
              <a:t>En el contexto de algoritmos evolutivos como la </a:t>
            </a:r>
            <a:r>
              <a:rPr lang="es-ES" sz="1800" b="1"/>
              <a:t>evolución diferencial</a:t>
            </a:r>
            <a:r>
              <a:rPr lang="es-ES" sz="1800"/>
              <a:t>, </a:t>
            </a:r>
            <a:r>
              <a:rPr lang="es-ES" sz="1800" b="1"/>
              <a:t>mutar</a:t>
            </a:r>
            <a:r>
              <a:rPr lang="es-ES" sz="1800"/>
              <a:t> significa </a:t>
            </a:r>
            <a:r>
              <a:rPr lang="es-ES" sz="1800" b="1"/>
              <a:t>modificar una solución existente para crear una nueva variante</a:t>
            </a:r>
            <a:r>
              <a:rPr lang="es-ES" sz="1800"/>
              <a:t>. Es una forma de introducir diversidad en la población y explorar nuevas zonas del espacio de búsqueda.</a:t>
            </a:r>
          </a:p>
          <a:p>
            <a:r>
              <a:rPr lang="es-ES" sz="1800"/>
              <a:t>Por ejemplo, si tienes una solución representada por un conjunto de números (como coordenadas o parámetros), la mutación puede cambiar uno o más de esos números sumando o restando pequeñas cantidades. En evolución diferencial, se hace combinando varias soluciones existentes: se toma la diferencia entre dos soluciones y se la suma a otra, generando así una nueva solución mutada.</a:t>
            </a:r>
          </a:p>
          <a:p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253225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47111-0D16-449E-BAD9-08AEB7AA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Ejemplo de mutación: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DF512-646F-4BB4-BDD4-61185540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sz="2000" b="1"/>
              <a:t>Paso 1: Selección de tres vectores distintos</a:t>
            </a:r>
          </a:p>
          <a:p>
            <a:r>
              <a:rPr lang="es-ES" sz="2000"/>
              <a:t>Supón que tienes estos tres individuos en la población: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A = [1.2, 3.4, 2.1]</a:t>
            </a:r>
            <a:endParaRPr lang="es-ES" sz="200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B = [2.0, 2.5, 1.8]</a:t>
            </a:r>
            <a:endParaRPr lang="es-ES" sz="200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C = [0.5, 3.0, 2.9]</a:t>
            </a:r>
            <a:endParaRPr lang="es-ES" sz="2000"/>
          </a:p>
          <a:p>
            <a:r>
              <a:rPr lang="es-ES" sz="2000" b="1"/>
              <a:t>Paso 2: Diferencia y escalamiento</a:t>
            </a:r>
          </a:p>
          <a:p>
            <a:r>
              <a:rPr lang="es-ES" sz="2000"/>
              <a:t>Calculas la diferencia entre dos vectores y la multiplicas por un factor de escala </a:t>
            </a:r>
            <a:r>
              <a:rPr lang="es-ES" sz="2000" b="1"/>
              <a:t>F</a:t>
            </a:r>
            <a:r>
              <a:rPr lang="es-ES" sz="2000"/>
              <a:t> (por ejemplo, F = 0.8):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Diferencia = B - C = [2.0 - 0.5, 2.5 - 3.0, 1.8 - 2.9] = [1.5, -0.5, -1.1]</a:t>
            </a:r>
            <a:endParaRPr lang="es-ES" sz="200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F × Diferencia = 0.8 × [1.5, -0.5, -1.1] = [1.2, -0.4, -0.88]</a:t>
            </a:r>
            <a:endParaRPr lang="es-ES" sz="2000"/>
          </a:p>
          <a:p>
            <a:r>
              <a:rPr lang="es-ES" sz="2000" b="1"/>
              <a:t>Paso 3: Sumar esa diferencia al tercer vector (A) para obtener el mutante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Mutante = A + F × (B - C) = [1.2, 3.4, 2.1] + [1.2, -0.4, -0.88] = [2.4, 3.0, 1.22]</a:t>
            </a:r>
            <a:endParaRPr lang="es-ES" sz="2000"/>
          </a:p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93312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9C741C-B96F-451F-AE8B-171CA776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sz="3700">
                <a:solidFill>
                  <a:srgbClr val="FFFFFF"/>
                </a:solidFill>
              </a:rPr>
              <a:t>Recombinación: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FB8EE-ABE4-4BD3-9965-B6B5CEF60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sz="2600"/>
              <a:t>La </a:t>
            </a:r>
            <a:r>
              <a:rPr lang="es-ES" sz="2600" b="1"/>
              <a:t>recombinación</a:t>
            </a:r>
            <a:r>
              <a:rPr lang="es-ES" sz="2600"/>
              <a:t> (también llamada </a:t>
            </a:r>
            <a:r>
              <a:rPr lang="es-ES" sz="2600" b="1"/>
              <a:t>cruce</a:t>
            </a:r>
            <a:r>
              <a:rPr lang="es-ES" sz="2600"/>
              <a:t>) es la etapa siguiente a la mutación en el algoritmo de evolución diferencial. Su propósito es </a:t>
            </a:r>
            <a:r>
              <a:rPr lang="es-ES" sz="2600" b="1"/>
              <a:t>mezclar información</a:t>
            </a:r>
            <a:r>
              <a:rPr lang="es-ES" sz="2600"/>
              <a:t> del </a:t>
            </a:r>
            <a:r>
              <a:rPr lang="es-ES" sz="2600" b="1"/>
              <a:t>vector mutado</a:t>
            </a:r>
            <a:r>
              <a:rPr lang="es-ES" sz="2600"/>
              <a:t> con el </a:t>
            </a:r>
            <a:r>
              <a:rPr lang="es-ES" sz="2600" b="1"/>
              <a:t>vector original (llamado padre o vector objetivo)</a:t>
            </a:r>
            <a:r>
              <a:rPr lang="es-ES" sz="2600"/>
              <a:t> para crear un </a:t>
            </a:r>
            <a:r>
              <a:rPr lang="es-ES" sz="2600" b="1"/>
              <a:t>nuevo candidato</a:t>
            </a:r>
            <a:r>
              <a:rPr lang="es-ES" sz="2600"/>
              <a:t> llamado </a:t>
            </a:r>
            <a:r>
              <a:rPr lang="es-ES" sz="2600" b="1"/>
              <a:t>vector hijo o trial vector</a:t>
            </a:r>
            <a:r>
              <a:rPr lang="es-ES" sz="2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 b="1"/>
              <a:t>X</a:t>
            </a:r>
            <a:r>
              <a:rPr lang="es-ES" sz="2600"/>
              <a:t>: el vector original (solución actual en la población)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 b="1"/>
              <a:t>V</a:t>
            </a:r>
            <a:r>
              <a:rPr lang="es-ES" sz="2600"/>
              <a:t>: el vector mutado (creado en la etapa de mutación)</a:t>
            </a:r>
          </a:p>
          <a:p>
            <a:r>
              <a:rPr lang="es-ES" sz="2600"/>
              <a:t>Se crea un nuevo vector </a:t>
            </a:r>
            <a:r>
              <a:rPr lang="es-ES" sz="2600" b="1"/>
              <a:t>U</a:t>
            </a:r>
            <a:r>
              <a:rPr lang="es-ES" sz="2600"/>
              <a:t> (el hijo), combinando valores de </a:t>
            </a:r>
            <a:r>
              <a:rPr lang="es-ES" sz="2600" b="1"/>
              <a:t>X</a:t>
            </a:r>
            <a:r>
              <a:rPr lang="es-ES" sz="2600"/>
              <a:t> y </a:t>
            </a:r>
            <a:r>
              <a:rPr lang="es-ES" sz="2600" b="1"/>
              <a:t>V</a:t>
            </a:r>
            <a:r>
              <a:rPr lang="es-ES" sz="2600"/>
              <a:t> según una </a:t>
            </a:r>
            <a:r>
              <a:rPr lang="es-ES" sz="2600" b="1"/>
              <a:t>probabilidad de cruce (CR)</a:t>
            </a:r>
            <a:r>
              <a:rPr lang="es-ES" sz="2600"/>
              <a:t> que suele estar entre </a:t>
            </a:r>
            <a:r>
              <a:rPr lang="es-ES" sz="2600" b="1"/>
              <a:t>0.5 y 0.9</a:t>
            </a:r>
            <a:endParaRPr lang="es-ES" sz="2600"/>
          </a:p>
          <a:p>
            <a:endParaRPr lang="es-MX" sz="2600"/>
          </a:p>
        </p:txBody>
      </p:sp>
    </p:spTree>
    <p:extLst>
      <p:ext uri="{BB962C8B-B14F-4D97-AF65-F5344CB8AC3E}">
        <p14:creationId xmlns:p14="http://schemas.microsoft.com/office/powerpoint/2010/main" val="77044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79504-E9E6-47A2-91C5-0BA58E4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recombinación: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E985C4-3000-4200-A136-2CAE99C24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01130"/>
            <a:ext cx="2648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MX" altLang="es-MX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MX" altLang="es-MX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A6AEDB6-A257-4FDC-B171-780E48E3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2713"/>
            <a:ext cx="100238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cada posición del vector (por ejemplo, posición 0, 1 y 2), se genera un número aleatorio entre 0 y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ese número &lt; CR, se toma el valor de 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no, se toma el valor de 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4422A1D-F6DD-4C3C-A0F2-CED4CF61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6825"/>
            <a:ext cx="19175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 = [1.0, 2.0, 3.0]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 = [4.0, 5.0, 6.0]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 = 0.7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286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36A6-F4C4-40A1-B949-C44F4527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Selección: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BBE43-E09D-4896-8715-96BF8B39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s-ES" sz="1500"/>
              <a:t>La selección es el paso donde el algoritmo </a:t>
            </a:r>
            <a:r>
              <a:rPr lang="es-ES" sz="1500" b="1"/>
              <a:t>decide si se queda con la solución original (el padre)</a:t>
            </a:r>
            <a:r>
              <a:rPr lang="es-ES" sz="1500"/>
              <a:t> o con la </a:t>
            </a:r>
            <a:r>
              <a:rPr lang="es-ES" sz="1500" b="1"/>
              <a:t>nueva solución generada (el hijo)</a:t>
            </a:r>
            <a:r>
              <a:rPr lang="es-ES" sz="1500"/>
              <a:t> después de la mutación y la recombinación.</a:t>
            </a:r>
          </a:p>
          <a:p>
            <a:endParaRPr lang="es-ES" sz="1500"/>
          </a:p>
          <a:p>
            <a:pPr>
              <a:buFont typeface="Arial" panose="020B0604020202020204" pitchFamily="34" charset="0"/>
              <a:buChar char="•"/>
            </a:pPr>
            <a:r>
              <a:rPr lang="es-ES" sz="1500" b="1"/>
              <a:t>X</a:t>
            </a:r>
            <a:r>
              <a:rPr lang="es-ES" sz="1500"/>
              <a:t>: el vector original (padre)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500" b="1"/>
              <a:t>U</a:t>
            </a:r>
            <a:r>
              <a:rPr lang="es-ES" sz="1500"/>
              <a:t>: el vector hijo (resultado de la recombinación entre X y el mutante)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/>
          </a:p>
          <a:p>
            <a:r>
              <a:rPr lang="es-ES" sz="1500"/>
              <a:t>Luego comparas sus valores usando la </a:t>
            </a:r>
            <a:r>
              <a:rPr lang="es-ES" sz="1500" b="1"/>
              <a:t>función objetivo</a:t>
            </a:r>
            <a:r>
              <a:rPr lang="es-ES" sz="1500"/>
              <a:t> (también llamada función de aptitud o fitness), que indica qué tan buena es cada solución. </a:t>
            </a:r>
            <a:r>
              <a:rPr lang="es-ES" sz="1500" b="1"/>
              <a:t>Entonces:</a:t>
            </a:r>
          </a:p>
          <a:p>
            <a:endParaRPr lang="es-ES" sz="1500" b="1"/>
          </a:p>
          <a:p>
            <a:pPr>
              <a:buFont typeface="Arial" panose="020B0604020202020204" pitchFamily="34" charset="0"/>
              <a:buChar char="•"/>
            </a:pPr>
            <a:r>
              <a:rPr lang="es-ES" sz="1500"/>
              <a:t>Si </a:t>
            </a:r>
            <a:r>
              <a:rPr lang="es-ES" sz="1500" b="1"/>
              <a:t>f(U) ≤ f(X)</a:t>
            </a:r>
            <a:r>
              <a:rPr lang="es-ES" sz="1500"/>
              <a:t> → el hijo es mejor o igual → </a:t>
            </a:r>
            <a:r>
              <a:rPr lang="es-ES" sz="1500" b="1"/>
              <a:t>U reemplaza a X</a:t>
            </a:r>
            <a:r>
              <a:rPr lang="es-ES" sz="1500"/>
              <a:t> en la siguiente generación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500"/>
              <a:t>Si </a:t>
            </a:r>
            <a:r>
              <a:rPr lang="es-ES" sz="1500" b="1"/>
              <a:t>f(U) &gt; f(X)</a:t>
            </a:r>
            <a:r>
              <a:rPr lang="es-ES" sz="1500"/>
              <a:t> → el padre es mejor → </a:t>
            </a:r>
            <a:r>
              <a:rPr lang="es-ES" sz="1500" b="1"/>
              <a:t>X se mantiene</a:t>
            </a:r>
            <a:endParaRPr lang="es-ES" sz="1500"/>
          </a:p>
          <a:p>
            <a:endParaRPr lang="es-MX" sz="15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9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D254A4-EC2A-46D1-85BA-49114A87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Usos de la evolución diferencial: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A0ECB-E026-41E5-8DA7-F1A34091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ES" sz="1500" b="1"/>
              <a:t>Agricultura de precisión</a:t>
            </a:r>
            <a:br>
              <a:rPr lang="es-ES" sz="1500"/>
            </a:br>
            <a:r>
              <a:rPr lang="es-ES" sz="1500"/>
              <a:t>Se usan para optimizar la ubicación de sensores, el control del riego o el uso de fertilizantes con el objetivo de maximizar el rendimiento de los cultivos y minimizar el uso de recursos como el agua</a:t>
            </a:r>
          </a:p>
          <a:p>
            <a:endParaRPr lang="es-ES" sz="1500"/>
          </a:p>
          <a:p>
            <a:r>
              <a:rPr lang="es-ES" sz="1500" b="1"/>
              <a:t>Ingeniería</a:t>
            </a:r>
            <a:br>
              <a:rPr lang="es-ES" sz="1500"/>
            </a:br>
            <a:r>
              <a:rPr lang="es-ES" sz="1500"/>
              <a:t>Se aplican para diseñar estructuras eficientes, ajustar parámetros de sistemas de control como los controladores PID, optimizar diseños aerodinámicos o resolver problemas complejos en robótica y sistemas eléctricos</a:t>
            </a:r>
          </a:p>
          <a:p>
            <a:endParaRPr lang="es-ES" sz="1500"/>
          </a:p>
          <a:p>
            <a:r>
              <a:rPr lang="es-ES" sz="1500" b="1"/>
              <a:t>Telecomunicaciones</a:t>
            </a:r>
            <a:br>
              <a:rPr lang="es-ES" sz="1500"/>
            </a:br>
            <a:r>
              <a:rPr lang="es-ES" sz="1500"/>
              <a:t>Se emplean para optimizar la distribución de antenas, asignar frecuencias, minimizar interferencias y mejorar la eficiencia en el diseño de redes de comunicación</a:t>
            </a:r>
          </a:p>
          <a:p>
            <a:endParaRPr lang="es-MX" sz="1500"/>
          </a:p>
        </p:txBody>
      </p:sp>
    </p:spTree>
    <p:extLst>
      <p:ext uri="{BB962C8B-B14F-4D97-AF65-F5344CB8AC3E}">
        <p14:creationId xmlns:p14="http://schemas.microsoft.com/office/powerpoint/2010/main" val="3652226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827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Evolución Diferencial</vt:lpstr>
      <vt:lpstr>¿Que es la evolución diferencial?</vt:lpstr>
      <vt:lpstr>Mutación</vt:lpstr>
      <vt:lpstr>Ejemplo de mutación:</vt:lpstr>
      <vt:lpstr>Recombinación:</vt:lpstr>
      <vt:lpstr>Ejemplo recombinación:</vt:lpstr>
      <vt:lpstr>Selección:</vt:lpstr>
      <vt:lpstr>Usos de la evolución diferencial: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</dc:creator>
  <cp:lastModifiedBy>LEONEL OJEDA BERMUDEZ</cp:lastModifiedBy>
  <cp:revision>11</cp:revision>
  <dcterms:created xsi:type="dcterms:W3CDTF">2025-04-09T18:19:06Z</dcterms:created>
  <dcterms:modified xsi:type="dcterms:W3CDTF">2025-05-08T02:16:22Z</dcterms:modified>
</cp:coreProperties>
</file>