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63a1c801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63a1c801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63d9ab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63d9ab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3d9abb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63d9abb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658f263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658f263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658f263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658f263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66c66b0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66c66b0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66c66b0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66c66b0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63a1c801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63a1c801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20000" y="480725"/>
            <a:ext cx="7586400" cy="12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New line of office stationery sales analysis and recommendations</a:t>
            </a:r>
            <a:endParaRPr sz="4000">
              <a:solidFill>
                <a:srgbClr val="003049"/>
              </a:solidFill>
              <a:highlight>
                <a:srgbClr val="00304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 flipH="1" rot="10800000">
            <a:off x="448600" y="1730825"/>
            <a:ext cx="8596200" cy="471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>
            <p:ph type="ctrTitle"/>
          </p:nvPr>
        </p:nvSpPr>
        <p:spPr>
          <a:xfrm>
            <a:off x="720000" y="1730825"/>
            <a:ext cx="74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11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Improving revenue through data-driven insights</a:t>
            </a:r>
            <a:endParaRPr sz="3111">
              <a:solidFill>
                <a:srgbClr val="003049"/>
              </a:solidFill>
              <a:highlight>
                <a:srgbClr val="00304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0000" y="4009125"/>
            <a:ext cx="4168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Prepared by: Leonel Toro, Data Analyst</a:t>
            </a:r>
            <a:endParaRPr sz="18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25" y="4150025"/>
            <a:ext cx="997475" cy="9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25" y="4150025"/>
            <a:ext cx="997475" cy="9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988800" y="1756800"/>
            <a:ext cx="77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00" u="sng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Business problem:</a:t>
            </a:r>
            <a:r>
              <a:rPr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Which sales method is most effective, and how can we optimize performance?</a:t>
            </a:r>
            <a:endParaRPr sz="1800">
              <a:solidFill>
                <a:srgbClr val="003049"/>
              </a:solidFill>
              <a:highlight>
                <a:srgbClr val="00304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86250" y="462675"/>
            <a:ext cx="8371500" cy="99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200">
                <a:solidFill>
                  <a:srgbClr val="002639"/>
                </a:solidFill>
                <a:latin typeface="Calibri"/>
                <a:ea typeface="Calibri"/>
                <a:cs typeface="Calibri"/>
                <a:sym typeface="Calibri"/>
              </a:rPr>
              <a:t>This analysis focuses on </a:t>
            </a:r>
            <a:r>
              <a:rPr b="1" lang="es" sz="2200">
                <a:solidFill>
                  <a:srgbClr val="002639"/>
                </a:solidFill>
                <a:latin typeface="Calibri"/>
                <a:ea typeface="Calibri"/>
                <a:cs typeface="Calibri"/>
                <a:sym typeface="Calibri"/>
              </a:rPr>
              <a:t>understanding sales performance</a:t>
            </a:r>
            <a:r>
              <a:rPr lang="es" sz="2200">
                <a:solidFill>
                  <a:srgbClr val="002639"/>
                </a:solidFill>
                <a:latin typeface="Calibri"/>
                <a:ea typeface="Calibri"/>
                <a:cs typeface="Calibri"/>
                <a:sym typeface="Calibri"/>
              </a:rPr>
              <a:t> and identifying opportunities to </a:t>
            </a:r>
            <a:r>
              <a:rPr b="1" lang="es" sz="2200">
                <a:solidFill>
                  <a:srgbClr val="002639"/>
                </a:solidFill>
                <a:latin typeface="Calibri"/>
                <a:ea typeface="Calibri"/>
                <a:cs typeface="Calibri"/>
                <a:sym typeface="Calibri"/>
              </a:rPr>
              <a:t>optimize revenue</a:t>
            </a:r>
            <a:r>
              <a:rPr lang="es" sz="2200">
                <a:solidFill>
                  <a:srgbClr val="002639"/>
                </a:solidFill>
                <a:latin typeface="Calibri"/>
                <a:ea typeface="Calibri"/>
                <a:cs typeface="Calibri"/>
                <a:sym typeface="Calibri"/>
              </a:rPr>
              <a:t> generation for the new line of office stationery.</a:t>
            </a:r>
            <a:endParaRPr sz="1800">
              <a:solidFill>
                <a:srgbClr val="002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671700" y="1814400"/>
            <a:ext cx="317100" cy="387600"/>
          </a:xfrm>
          <a:prstGeom prst="star4">
            <a:avLst>
              <a:gd fmla="val 13642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671700" y="2660400"/>
            <a:ext cx="317100" cy="387600"/>
          </a:xfrm>
          <a:prstGeom prst="star4">
            <a:avLst>
              <a:gd fmla="val 13642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988800" y="2732400"/>
            <a:ext cx="7768800" cy="10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1800" u="sng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Analysis </a:t>
            </a:r>
            <a:r>
              <a:rPr b="1" lang="es" sz="1800" u="sng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goals: </a:t>
            </a:r>
            <a:endParaRPr b="1" sz="1800" u="sng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●"/>
            </a:pPr>
            <a:r>
              <a:rPr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To measure the </a:t>
            </a:r>
            <a:r>
              <a:rPr b="1"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of each sales method</a:t>
            </a:r>
            <a:endParaRPr sz="18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●"/>
            </a:pPr>
            <a:r>
              <a:rPr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To define a </a:t>
            </a:r>
            <a:r>
              <a:rPr b="1"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metric</a:t>
            </a:r>
            <a:r>
              <a:rPr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for the company to monitor</a:t>
            </a:r>
            <a:endParaRPr sz="18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800"/>
              <a:buChar char="●"/>
            </a:pPr>
            <a:r>
              <a:rPr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To generate actionable </a:t>
            </a:r>
            <a:r>
              <a:rPr b="1"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s" sz="18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to enhance revenue</a:t>
            </a:r>
            <a:endParaRPr sz="18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5"/>
          <p:cNvCxnSpPr/>
          <p:nvPr/>
        </p:nvCxnSpPr>
        <p:spPr>
          <a:xfrm flipH="1" rot="10800000">
            <a:off x="-10650" y="830300"/>
            <a:ext cx="9136800" cy="471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>
            <p:ph type="ctrTitle"/>
          </p:nvPr>
        </p:nvSpPr>
        <p:spPr>
          <a:xfrm>
            <a:off x="885675" y="207800"/>
            <a:ext cx="74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11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Overview of the Analytical Process</a:t>
            </a:r>
            <a:endParaRPr sz="3111">
              <a:solidFill>
                <a:srgbClr val="003049"/>
              </a:solidFill>
              <a:highlight>
                <a:srgbClr val="00304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8000" y="1182575"/>
            <a:ext cx="1233000" cy="9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Data Validation</a:t>
            </a:r>
            <a:endParaRPr b="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982888" y="1182575"/>
            <a:ext cx="1233000" cy="90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Exploratory Analysis</a:t>
            </a:r>
            <a:endParaRPr b="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976463" y="1182575"/>
            <a:ext cx="1162500" cy="90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Key Metrics Analysis</a:t>
            </a:r>
            <a:endParaRPr b="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692288" y="1041675"/>
            <a:ext cx="1233000" cy="104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Sales Methods Comparison</a:t>
            </a:r>
            <a:endParaRPr b="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7470000" y="1175375"/>
            <a:ext cx="1645200" cy="85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b="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270500" y="1417475"/>
            <a:ext cx="7020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304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264063" y="1417475"/>
            <a:ext cx="7020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304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948113" y="1417475"/>
            <a:ext cx="5040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304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184785" y="1397550"/>
            <a:ext cx="461700" cy="25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304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763" y="1674950"/>
            <a:ext cx="360000" cy="36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49" y="1675771"/>
            <a:ext cx="360000" cy="36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288" y="1674950"/>
            <a:ext cx="360000" cy="36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7700" y="1675775"/>
            <a:ext cx="360000" cy="36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2375" y="1653350"/>
            <a:ext cx="360000" cy="36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9" name="Google Shape;89;p15"/>
          <p:cNvCxnSpPr/>
          <p:nvPr/>
        </p:nvCxnSpPr>
        <p:spPr>
          <a:xfrm flipH="1">
            <a:off x="1615650" y="2176000"/>
            <a:ext cx="11700" cy="21600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5"/>
          <p:cNvCxnSpPr/>
          <p:nvPr/>
        </p:nvCxnSpPr>
        <p:spPr>
          <a:xfrm flipH="1">
            <a:off x="3609225" y="2176000"/>
            <a:ext cx="11700" cy="21600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 flipH="1">
            <a:off x="5417950" y="2176000"/>
            <a:ext cx="11700" cy="21600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 flipH="1">
            <a:off x="7194275" y="2176000"/>
            <a:ext cx="11700" cy="21600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73900" y="2132200"/>
            <a:ext cx="14913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To ensure </a:t>
            </a:r>
            <a:r>
              <a:rPr b="1"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accuracy and consistency. </a:t>
            </a:r>
            <a:endParaRPr b="1"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Converted data types.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Standardization.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Treated outliers values. 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727225" y="2132200"/>
            <a:ext cx="18819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Identified </a:t>
            </a:r>
            <a:r>
              <a:rPr b="1"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key trends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in revenue and sales method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Assessed customer distribution across methods.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b="1"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Visualized relationships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between metrics.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709000" y="2132200"/>
            <a:ext cx="17898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Focused on revenue and customer count.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Identified top-performing groups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b="1"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Established baseline metrics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for evaluation.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498800" y="2132200"/>
            <a:ext cx="1704600" cy="25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Compared method based on performance metrics and over time.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Highlighted </a:t>
            </a:r>
            <a:r>
              <a:rPr b="1"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strengths and weaknesses for each method.</a:t>
            </a:r>
            <a:endParaRPr b="1"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450075" y="2176000"/>
            <a:ext cx="1704600" cy="23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Suggested strategies to </a:t>
            </a:r>
            <a:r>
              <a:rPr b="1"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optimize sales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based on insights.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Identified 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opportunities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1"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enhance revenue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549" lvl="0" marL="8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300"/>
              <a:buFont typeface="Calibri"/>
              <a:buChar char="●"/>
            </a:pP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Developed a </a:t>
            </a:r>
            <a:r>
              <a:rPr b="1"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monitoring plan</a:t>
            </a:r>
            <a:r>
              <a:rPr lang="es" sz="13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with actionable metrics.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6525" y="4150025"/>
            <a:ext cx="997475" cy="9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25" y="4150025"/>
            <a:ext cx="997475" cy="9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type="ctrTitle"/>
          </p:nvPr>
        </p:nvSpPr>
        <p:spPr>
          <a:xfrm>
            <a:off x="885675" y="207800"/>
            <a:ext cx="74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11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Number of Customers</a:t>
            </a:r>
            <a:endParaRPr sz="3111">
              <a:solidFill>
                <a:srgbClr val="003049"/>
              </a:solidFill>
              <a:highlight>
                <a:srgbClr val="00304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flipH="1" rot="10800000">
            <a:off x="-10650" y="830300"/>
            <a:ext cx="9136800" cy="471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/>
        </p:nvSpPr>
        <p:spPr>
          <a:xfrm>
            <a:off x="3564000" y="954000"/>
            <a:ext cx="2238900" cy="4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This section analyzes the </a:t>
            </a: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customer base</a:t>
            </a: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by sales method </a:t>
            </a: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to identify which approaches successfully attract a larger audience.</a:t>
            </a: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Data on the number of customers contacted through each method is unavailable, making it impossible to assess their effectiveness in closing sales.</a:t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1600"/>
            <a:ext cx="3520799" cy="39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000" y="972000"/>
            <a:ext cx="3196800" cy="27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25" y="4150025"/>
            <a:ext cx="997475" cy="99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 flipH="1" rot="10800000">
            <a:off x="-10650" y="830300"/>
            <a:ext cx="9136800" cy="471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>
            <p:ph type="ctrTitle"/>
          </p:nvPr>
        </p:nvSpPr>
        <p:spPr>
          <a:xfrm>
            <a:off x="885675" y="207800"/>
            <a:ext cx="74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11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Revenue Spread and Distribution</a:t>
            </a:r>
            <a:endParaRPr sz="3111">
              <a:solidFill>
                <a:srgbClr val="003049"/>
              </a:solidFill>
              <a:highlight>
                <a:srgbClr val="00304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-42100" y="830300"/>
            <a:ext cx="60099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Each sales method exhibits a specific range within the revenue distribution.</a:t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The Call’s and Email + Call’s revenue percentages  are inversely proportional to the customer distribution percentages.</a:t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Adjusting the distribution of customers</a:t>
            </a: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across sales methods could </a:t>
            </a: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lead to revenue optimization.</a:t>
            </a:r>
            <a:endParaRPr b="1"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00" y="2134800"/>
            <a:ext cx="5816599" cy="29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911" y="877400"/>
            <a:ext cx="3152238" cy="29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25" y="4150025"/>
            <a:ext cx="997475" cy="9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>
            <p:ph type="ctrTitle"/>
          </p:nvPr>
        </p:nvSpPr>
        <p:spPr>
          <a:xfrm>
            <a:off x="885675" y="207800"/>
            <a:ext cx="74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11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Analysis over time</a:t>
            </a:r>
            <a:endParaRPr sz="311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8"/>
          <p:cNvCxnSpPr/>
          <p:nvPr/>
        </p:nvCxnSpPr>
        <p:spPr>
          <a:xfrm flipH="1" rot="10800000">
            <a:off x="-10650" y="830300"/>
            <a:ext cx="9136800" cy="471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77400"/>
            <a:ext cx="4554001" cy="28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4000" y="877400"/>
            <a:ext cx="4554001" cy="28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190500" y="3739400"/>
            <a:ext cx="72084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The total revenue chart reveals Email starting strong but sharply declining, </a:t>
            </a: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Email + Call rising from the lowest to the highest performer</a:t>
            </a: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, and Call remaining steady over time.</a:t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Average revenue improves across all methods over time</a:t>
            </a: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within their respective revenue ranges.</a:t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25" y="4150025"/>
            <a:ext cx="997475" cy="9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>
            <p:ph type="ctrTitle"/>
          </p:nvPr>
        </p:nvSpPr>
        <p:spPr>
          <a:xfrm>
            <a:off x="885675" y="207800"/>
            <a:ext cx="74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11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Sales Method Selection Based on Insights</a:t>
            </a:r>
            <a:endParaRPr sz="311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19"/>
          <p:cNvCxnSpPr/>
          <p:nvPr/>
        </p:nvCxnSpPr>
        <p:spPr>
          <a:xfrm flipH="1" rot="10800000">
            <a:off x="-10650" y="830300"/>
            <a:ext cx="9136800" cy="471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96075"/>
            <a:ext cx="4482000" cy="364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4527975" y="900000"/>
            <a:ext cx="4598100" cy="134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u="sng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Key Findings:</a:t>
            </a:r>
            <a:endParaRPr b="1" u="sng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899" lvl="0" marL="17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Email accounted for nearly half of sales and over half of total revenue.</a:t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899" lvl="0" marL="17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Call made up a third of sales but only one-sixth of revenue.</a:t>
            </a:r>
            <a:endParaRPr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8899" lvl="0" marL="179999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400"/>
              <a:buFont typeface="Calibri"/>
              <a:buChar char="●"/>
            </a:pPr>
            <a:r>
              <a:rPr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Sales over $150 were exclusively from Email + Call.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4496025" y="2433738"/>
            <a:ext cx="4662000" cy="17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Email + Call significantly outperforms</a:t>
            </a: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other methods, while Call shows low efficiency with minimal revenue per customer.</a:t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Call method's high time demands and low revenue</a:t>
            </a: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per sale </a:t>
            </a:r>
            <a:r>
              <a:rPr b="1"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suggest discontinuing</a:t>
            </a: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its use.</a:t>
            </a:r>
            <a:endParaRPr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Focus on Email + Call to maximize revenue as follow-up calls are likely to enhance sales outcomes.</a:t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-9000" y="932038"/>
            <a:ext cx="4500000" cy="50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FABC2A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KPI:</a:t>
            </a:r>
            <a:r>
              <a:rPr b="1"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Revenue per Customer= Total revenue / Count of Customers</a:t>
            </a:r>
            <a:endParaRPr i="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525" y="4150025"/>
            <a:ext cx="997475" cy="99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type="ctrTitle"/>
          </p:nvPr>
        </p:nvSpPr>
        <p:spPr>
          <a:xfrm>
            <a:off x="885675" y="207800"/>
            <a:ext cx="74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11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Recommendations and Next Steps</a:t>
            </a:r>
            <a:endParaRPr sz="311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0"/>
          <p:cNvCxnSpPr/>
          <p:nvPr/>
        </p:nvCxnSpPr>
        <p:spPr>
          <a:xfrm flipH="1" rot="10800000">
            <a:off x="-10650" y="830300"/>
            <a:ext cx="9136800" cy="471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49" y="2487550"/>
            <a:ext cx="3581174" cy="265273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121950" y="885600"/>
            <a:ext cx="87234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600"/>
              <a:buFont typeface="Calibri"/>
              <a:buAutoNum type="arabicPeriod"/>
            </a:pPr>
            <a:r>
              <a:rPr b="1" lang="es" sz="16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Prioritize Email + Call Method: </a:t>
            </a:r>
            <a:r>
              <a:rPr lang="es" sz="16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Discontinue the Call method due to inefficiency and low revenue relative to time investment.</a:t>
            </a:r>
            <a:endParaRPr sz="16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600"/>
              <a:buFont typeface="Calibri"/>
              <a:buAutoNum type="arabicPeriod"/>
            </a:pPr>
            <a:r>
              <a:rPr b="1" lang="es" sz="16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Adopt Revenue per Customer as Key Metric: </a:t>
            </a:r>
            <a:r>
              <a:rPr lang="es" sz="16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Use revenue per customer to evaluate and monitor the new product line's performance.Focus future campaigns on maximizing this metric.</a:t>
            </a:r>
            <a:endParaRPr sz="16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600"/>
              <a:buFont typeface="Calibri"/>
              <a:buAutoNum type="arabicPeriod"/>
            </a:pPr>
            <a:r>
              <a:rPr b="1" lang="es" sz="16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Enhance Data Collection:</a:t>
            </a:r>
            <a:r>
              <a:rPr lang="es" sz="16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 Include data on contacted customers, not just those who made purchases. Enable deeper analysis, including conversion rate calculations.</a:t>
            </a:r>
            <a:endParaRPr b="1" sz="16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21950" y="2268000"/>
            <a:ext cx="42384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Font typeface="Calibri"/>
              <a:buAutoNum type="arabicPeriod"/>
            </a:pPr>
            <a:r>
              <a:rPr lang="es" sz="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Font typeface="Calibri"/>
              <a:buAutoNum type="arabicPeriod"/>
            </a:pPr>
            <a:r>
              <a:rPr lang="es" sz="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"/>
              <a:buFont typeface="Calibri"/>
              <a:buAutoNum type="arabicPeriod"/>
            </a:pPr>
            <a:r>
              <a:rPr lang="es" sz="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3049"/>
              </a:buClr>
              <a:buSzPts val="1600"/>
              <a:buFont typeface="Calibri"/>
              <a:buAutoNum type="arabicPeriod"/>
            </a:pPr>
            <a:r>
              <a:rPr b="1" lang="es" sz="16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Drive Customer Engagement Through Marketing: </a:t>
            </a:r>
            <a:r>
              <a:rPr lang="es" sz="1600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Implement targeted campaigns to increase site visits. Heatmap analysis shows revenue growth as visits increase. Encouraging more frequent visits boosts revenue across all methods.</a:t>
            </a:r>
            <a:endParaRPr sz="16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ctrTitle"/>
          </p:nvPr>
        </p:nvSpPr>
        <p:spPr>
          <a:xfrm>
            <a:off x="885675" y="90375"/>
            <a:ext cx="7468800" cy="6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11">
                <a:solidFill>
                  <a:srgbClr val="003049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sz="3111">
              <a:solidFill>
                <a:srgbClr val="00304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 flipH="1" rot="10800000">
            <a:off x="3600" y="665900"/>
            <a:ext cx="9136800" cy="47100"/>
          </a:xfrm>
          <a:prstGeom prst="straightConnector1">
            <a:avLst/>
          </a:prstGeom>
          <a:noFill/>
          <a:ln cap="flat" cmpd="sng" w="9525">
            <a:solidFill>
              <a:srgbClr val="FABC2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95" y="759975"/>
            <a:ext cx="7822802" cy="43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