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Nunito"/>
      <p:regular r:id="rId76"/>
      <p:bold r:id="rId77"/>
      <p:italic r:id="rId78"/>
      <p:boldItalic r:id="rId79"/>
    </p:embeddedFont>
    <p:embeddedFont>
      <p:font typeface="Maven Pro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A2F38F-C5B4-41EB-9C96-FC0417EE6986}">
  <a:tblStyle styleId="{D0A2F38F-C5B4-41EB-9C96-FC0417EE6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MavenPro-regular.fntdata"/><Relationship Id="rId81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Nunito-bold.fntdata"/><Relationship Id="rId32" Type="http://schemas.openxmlformats.org/officeDocument/2006/relationships/slide" Target="slides/slide26.xml"/><Relationship Id="rId76" Type="http://schemas.openxmlformats.org/officeDocument/2006/relationships/font" Target="fonts/Nunito-regular.fntdata"/><Relationship Id="rId35" Type="http://schemas.openxmlformats.org/officeDocument/2006/relationships/slide" Target="slides/slide29.xml"/><Relationship Id="rId79" Type="http://schemas.openxmlformats.org/officeDocument/2006/relationships/font" Target="fonts/Nunito-boldItalic.fntdata"/><Relationship Id="rId34" Type="http://schemas.openxmlformats.org/officeDocument/2006/relationships/slide" Target="slides/slide28.xml"/><Relationship Id="rId78" Type="http://schemas.openxmlformats.org/officeDocument/2006/relationships/font" Target="fonts/Nunito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b0805ef57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b0805ef57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0805ef57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0805ef57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b0805ef57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b0805ef57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b0805ef57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b0805ef57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b0805ef57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b0805ef57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0805ef57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b0805ef57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b0805ef57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b0805ef57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0ff7b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0ff7b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b0805ef57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b0805ef57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b0805ef57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b0805ef57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af8228859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af8228859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b0805ef57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b0805ef57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b0805ef57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b0805ef57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b0805ef57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b0805ef57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b0805ef57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b0805ef57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b0805ef57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b0805ef57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b0805ef57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b0805ef57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b0805ef57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b0805ef57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b0805ef57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b0805ef57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b0805ef57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b0805ef57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b0805ef57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b0805ef57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0805ef5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0805ef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b0805ef57_3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b0805ef57_3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b0805ef57_3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b0805ef57_3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b0805ef57_3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b0805ef57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b0805ef57_3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b0805ef57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b0805ef57_3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b0805ef57_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b0805ef57_3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b0805ef57_3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b0805ef57_3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b0805ef57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b0805ef57_3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b0805ef57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b0805ef57_3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b0805ef57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b0805ef57_3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b0805ef57_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0805ef5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0805ef5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0805ef57_3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0805ef57_3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b0805ef57_3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b0805ef57_3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b0805ef57_3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b0805ef57_3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b08430f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b08430f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af8228859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af8228859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af8228859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af8228859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af822885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af822885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af8228859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af8228859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af8228859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af8228859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af8228859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af8228859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b0805ef5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b0805ef5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af8228859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af822885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af8228859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af8228859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af8228859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af8228859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af8228859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af8228859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af8228859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af8228859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af8228859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af8228859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af8228859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af8228859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af8228859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6af8228859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af8228859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af8228859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af8228859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af8228859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b0805ef57_3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b0805ef57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af8228859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6af8228859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af8228859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af8228859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b08430f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b08430f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b08430f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b08430f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b08430f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b08430f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6af822885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6af822885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af8228859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af8228859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af8228859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af8228859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b0805ef57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6b0805ef57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b08430f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b08430f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b0805ef5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b0805ef5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b0805ef5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b0805ef5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b0805ef57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b0805ef5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mongodb.com/download-center/community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Relationship Id="rId4" Type="http://schemas.openxmlformats.org/officeDocument/2006/relationships/hyperlink" Target="https://docs.mongodb.com/manual/crud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mongodb.com/cloud/stitch" TargetMode="External"/><Relationship Id="rId4" Type="http://schemas.openxmlformats.org/officeDocument/2006/relationships/image" Target="../media/image2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mongodb.com/cloud/atlas" TargetMode="External"/><Relationship Id="rId4" Type="http://schemas.openxmlformats.org/officeDocument/2006/relationships/hyperlink" Target="https://cloud.mongodb.com/v2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www.youtube.com/watch?v=iuj4Hh5EQvo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Oliveira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Lucca Vieira Batistão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75" y="1586574"/>
            <a:ext cx="4076625" cy="10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vs MongoDB - Inserção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043525" y="1597875"/>
            <a:ext cx="38274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SQL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INSERT INTO people (user_id,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			age,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		        status)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VALUES (“bcd001”, 45, “A”)</a:t>
            </a:r>
            <a:endParaRPr sz="1600"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5066100" y="1597875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MongoDB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db.people.insertOne(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{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user_id: “bcd001”, 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age: 45, 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status: “A”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});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 e Características 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056750" y="1543875"/>
            <a:ext cx="70305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Suporte a </a:t>
            </a:r>
            <a:r>
              <a:rPr i="1" lang="pt-BR" sz="1800"/>
              <a:t>Ad-Hoc Queries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Banco de dados sem estrutura rígida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Orientado a Documento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Indexação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Replicação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Agregação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GridFS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Fragmentação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Alta performance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Suporte a </a:t>
            </a:r>
            <a:r>
              <a:rPr i="1" lang="pt-BR"/>
              <a:t>Ad-Hoc Queries</a:t>
            </a:r>
            <a:endParaRPr i="1"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Consultas “</a:t>
            </a:r>
            <a:r>
              <a:rPr i="1" lang="pt-BR" sz="2000"/>
              <a:t>on the fly</a:t>
            </a:r>
            <a:r>
              <a:rPr lang="pt-BR" sz="2000"/>
              <a:t>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São as consultas que não são conhecidas no momento da criação do banco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Consultas que mudam dinamicamente: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String SQLquery = “SELECT * FROM table WHERE id = ” + myId;</a:t>
            </a:r>
            <a:endParaRPr sz="18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Problemas de performance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sem estrutura rígida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esquema dos documentos não é predefinido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</a:t>
            </a:r>
            <a:r>
              <a:rPr lang="pt-BR" sz="1600"/>
              <a:t>-&gt; dois documentos da mesma coleção com campos diferentes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Flexibilidade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Rapidez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Orientado a Documento </a:t>
            </a:r>
            <a:endParaRPr/>
          </a:p>
        </p:txBody>
      </p:sp>
      <p:pic>
        <p:nvPicPr>
          <p:cNvPr id="358" name="Google Shape;3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05" y="3077162"/>
            <a:ext cx="4093975" cy="18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 txBox="1"/>
          <p:nvPr/>
        </p:nvSpPr>
        <p:spPr>
          <a:xfrm>
            <a:off x="1301375" y="1437700"/>
            <a:ext cx="66555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Não utiliza tabelas, mas sim documentos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Documentos possuem campos arbitrários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Coleções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Chave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pt-BR" sz="2000">
                <a:latin typeface="Nunito"/>
                <a:ea typeface="Nunito"/>
                <a:cs typeface="Nunito"/>
                <a:sym typeface="Nunito"/>
              </a:rPr>
              <a:t>Permite o aninhamento dos dados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Orientado a Documento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5" y="1691851"/>
            <a:ext cx="8149926" cy="23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Orientado a Documento</a:t>
            </a:r>
            <a:endParaRPr/>
          </a:p>
        </p:txBody>
      </p:sp>
      <p:pic>
        <p:nvPicPr>
          <p:cNvPr id="371" name="Google Shape;3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5" y="1438075"/>
            <a:ext cx="4175625" cy="12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312" y="2646425"/>
            <a:ext cx="5112538" cy="2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Orientado a Documento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66" y="1527175"/>
            <a:ext cx="6406073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Indexação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Desempenho das Consultas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Não percorrer todo o documento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Encontrar documento em uma coleção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Árvores B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Replicação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00" y="1519075"/>
            <a:ext cx="70305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Mantém cópias dos dados em diferentes máquinas, para ser usado em caso de falha</a:t>
            </a:r>
            <a:endParaRPr sz="2000"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427" y="2494975"/>
            <a:ext cx="2625250" cy="24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NoSQL - Orientado a Documentos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Sem regra específica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Alta performance, alta disponibilidade e escalabilidade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Open-Source </a:t>
            </a:r>
            <a:r>
              <a:rPr lang="pt-BR" sz="2400"/>
              <a:t>em C++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JSON binário (BSON)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	</a:t>
            </a:r>
            <a:endParaRPr/>
          </a:p>
        </p:txBody>
      </p:sp>
      <p:sp>
        <p:nvSpPr>
          <p:cNvPr id="397" name="Google Shape;397;p32"/>
          <p:cNvSpPr txBox="1"/>
          <p:nvPr>
            <p:ph idx="1" type="body"/>
          </p:nvPr>
        </p:nvSpPr>
        <p:spPr>
          <a:xfrm>
            <a:off x="1303800" y="1597875"/>
            <a:ext cx="70305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Operação com mais de um documento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Busca, agregação e operação </a:t>
            </a:r>
            <a:endParaRPr sz="2000"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88" y="2545275"/>
            <a:ext cx="5271425" cy="24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Agregação</a:t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154550"/>
            <a:ext cx="8363250" cy="47020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/>
          <p:nvPr/>
        </p:nvSpPr>
        <p:spPr>
          <a:xfrm>
            <a:off x="2032600" y="4486625"/>
            <a:ext cx="4895700" cy="36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GridFS</a:t>
            </a:r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1303800" y="1705000"/>
            <a:ext cx="7030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Dividir o documento em pedaços menores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pt-BR" sz="2000"/>
              <a:t>Chunks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255kB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025" y="2243225"/>
            <a:ext cx="5502275" cy="2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Fragmentação</a:t>
            </a:r>
            <a:endParaRPr/>
          </a:p>
        </p:txBody>
      </p:sp>
      <p:sp>
        <p:nvSpPr>
          <p:cNvPr id="418" name="Google Shape;418;p35"/>
          <p:cNvSpPr txBox="1"/>
          <p:nvPr>
            <p:ph idx="1" type="body"/>
          </p:nvPr>
        </p:nvSpPr>
        <p:spPr>
          <a:xfrm>
            <a:off x="1303800" y="1432325"/>
            <a:ext cx="70305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Grande quantidade de dados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pt-BR" sz="2000"/>
              <a:t>Clusters </a:t>
            </a:r>
            <a:endParaRPr i="1"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000"/>
          </a:p>
        </p:txBody>
      </p:sp>
      <p:pic>
        <p:nvPicPr>
          <p:cNvPr id="419" name="Google Shape;4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925" y="2180700"/>
            <a:ext cx="4114800" cy="28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Alta Performance</a:t>
            </a:r>
            <a:endParaRPr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Ótima opção para sistemas que necessitem de alta performance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Tempo de resposta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824000" y="1613825"/>
            <a:ext cx="6315000" cy="21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por que usar o MongoDB? (Modelo Relacional vs Mongo)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Fraquezas do Modelo Relacional</a:t>
            </a:r>
            <a:endParaRPr/>
          </a:p>
        </p:txBody>
      </p:sp>
      <p:sp>
        <p:nvSpPr>
          <p:cNvPr id="436" name="Google Shape;436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Incompatibilidade com Orientação a Objetos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Inadequado para alguns modelos de dados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Dificuldade da evolução da estrutura da tabela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Baixa escalabilidade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Performance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Incompatibilidade com Orientação a Objeto</a:t>
            </a:r>
            <a:endParaRPr/>
          </a:p>
        </p:txBody>
      </p:sp>
      <p:sp>
        <p:nvSpPr>
          <p:cNvPr id="442" name="Google Shape;442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Objetos são conectados via referência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Passagem complexa e não natural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Difícil recuperação do objeto no banco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Excesso de junções de tabelas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Incompatibilidade com Orientação a Objeto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597875"/>
            <a:ext cx="61912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Incompatibilidade com Orientação a Objeto (Mongo)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"/>
          <p:cNvSpPr txBox="1"/>
          <p:nvPr>
            <p:ph idx="1" type="body"/>
          </p:nvPr>
        </p:nvSpPr>
        <p:spPr>
          <a:xfrm>
            <a:off x="1303800" y="1990050"/>
            <a:ext cx="70305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MongoDB não sofre desses problemas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Passagem natural do Objeto para o documento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</a:t>
            </a:r>
            <a:r>
              <a:rPr lang="pt-BR" sz="1800"/>
              <a:t>-&gt; fácil representação de hierarquia e referência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Catálogos de produto </a:t>
            </a:r>
            <a:r>
              <a:rPr i="1" lang="pt-BR" sz="2400"/>
              <a:t>E-commerce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Big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Gerenciamento de conteúdo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Análise em tempo real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Manter dados de Redes Sociais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Manter dados Geográficos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Incompatibilidade com Orientação a Objeto (Mongo)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597875"/>
            <a:ext cx="61912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Inadequado para alguns modelos de dados</a:t>
            </a:r>
            <a:endParaRPr/>
          </a:p>
        </p:txBody>
      </p:sp>
      <p:sp>
        <p:nvSpPr>
          <p:cNvPr id="466" name="Google Shape;466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Modelos não mapeados eficientemente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-&gt; grafos com muitas arestas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-&gt; dados hierárquicos (aninhados)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-&gt; número variável de colunas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-&gt; chave-valor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Inadequado para alguns modelos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00" y="1597875"/>
            <a:ext cx="5550200" cy="34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Inadequado para alguns modelos de dados (Mongo)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MongoDB tem suporte para o aninhamento de dados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 estrutura livre dos documentos permite dados com número variável de colunas (no caso, campos)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Documentos geralmente possuem toda a informação necessária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 da evolução da estrutura das tabelas</a:t>
            </a:r>
            <a:endParaRPr/>
          </a:p>
        </p:txBody>
      </p:sp>
      <p:sp>
        <p:nvSpPr>
          <p:cNvPr id="484" name="Google Shape;484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Toda a estrutura da tabela deve ser conhecida previamente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Estrutura fixa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Dolorosa evolução (migração dos dados)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Limita o crescimento da aplicação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Qualquer mudança na aplicação pode levar a mudanças na estrutura do banco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 da evolução da estrutura das tabelas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423" y="1659850"/>
            <a:ext cx="6437150" cy="31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 da evolução da estrutura das tabelas (Mongo)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Estrutura livre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Rápida evolução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Dados com estrutura nova e antiga podem coexistir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Migração dos dados não é imposto pelo banco 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escalabilidade Horizontal</a:t>
            </a:r>
            <a:endParaRPr/>
          </a:p>
        </p:txBody>
      </p:sp>
      <p:sp>
        <p:nvSpPr>
          <p:cNvPr id="502" name="Google Shape;502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Escalabilidade Vertical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/>
              <a:t>-&gt; melhorar RAM e CPU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Escalabilidade Horizontal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/>
              <a:t>-&gt; conectar </a:t>
            </a:r>
            <a:r>
              <a:rPr lang="pt-BR" sz="2000"/>
              <a:t>múltiplas</a:t>
            </a:r>
            <a:r>
              <a:rPr lang="pt-BR" sz="2000"/>
              <a:t> máquinas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escalabilidade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713" y="1597875"/>
            <a:ext cx="448867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escalabilidade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Condições restritas de consistência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/>
              <a:t>	-&gt; ACID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Baixo desempenho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/>
              <a:t>	-&gt; </a:t>
            </a:r>
            <a:r>
              <a:rPr i="1" lang="pt-BR" sz="2000"/>
              <a:t>lock </a:t>
            </a:r>
            <a:r>
              <a:rPr lang="pt-BR" sz="2000"/>
              <a:t>e geração de chave primária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Hu</a:t>
            </a:r>
            <a:r>
              <a:rPr b="1" lang="pt-BR" sz="2400"/>
              <a:t>mongo</a:t>
            </a:r>
            <a:r>
              <a:rPr lang="pt-BR" sz="2400"/>
              <a:t>us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2007 - </a:t>
            </a:r>
            <a:r>
              <a:rPr i="1" lang="pt-BR" sz="2400"/>
              <a:t>10gen, </a:t>
            </a:r>
            <a:r>
              <a:rPr lang="pt-BR" sz="2400"/>
              <a:t>serviço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2009 - Suporte open-source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2013 - MongoDB Inc.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escalabilidade Horizontal (Mongo)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Acesso fácil ao Big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Oferece alta performance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/>
              <a:t> 	-&gt; Dados não normalizados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/>
              <a:t>	-&gt; Pouca preocupação com a consistência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nem tudo são rosas...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do MongoDB</a:t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1303800" y="1597875"/>
            <a:ext cx="70305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Estrutura livre pode levar à desorganização</a:t>
            </a:r>
            <a:endParaRPr sz="2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-&gt; </a:t>
            </a:r>
            <a:r>
              <a:rPr lang="pt-BR" sz="1800"/>
              <a:t>Consultas podem não retornar o dado desejado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Não normalização dos dados pode levar a </a:t>
            </a:r>
            <a:r>
              <a:rPr lang="pt-BR" sz="2000"/>
              <a:t>inconsistências e redundâncias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</a:t>
            </a:r>
            <a:r>
              <a:rPr lang="pt-BR" sz="1800"/>
              <a:t>-&gt; </a:t>
            </a:r>
            <a:r>
              <a:rPr lang="pt-BR" sz="2000"/>
              <a:t>Uso desnecessário de memória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Aplicação deve saber tratar diferentes estruturas de um mesmo dado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/>
          <p:nvPr>
            <p:ph type="title"/>
          </p:nvPr>
        </p:nvSpPr>
        <p:spPr>
          <a:xfrm>
            <a:off x="1303800" y="598575"/>
            <a:ext cx="66384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principais produtos do MongoDB</a:t>
            </a:r>
            <a:endParaRPr/>
          </a:p>
        </p:txBody>
      </p:sp>
      <p:sp>
        <p:nvSpPr>
          <p:cNvPr id="537" name="Google Shape;537;p55"/>
          <p:cNvSpPr txBox="1"/>
          <p:nvPr>
            <p:ph idx="1" type="body"/>
          </p:nvPr>
        </p:nvSpPr>
        <p:spPr>
          <a:xfrm>
            <a:off x="1202950" y="1348875"/>
            <a:ext cx="70305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Cloud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MongoDB Atlas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MongoDB Stitch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 sz="1400"/>
              <a:t>Software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i="1" lang="pt-BR">
                <a:highlight>
                  <a:srgbClr val="FFFF00"/>
                </a:highlight>
              </a:rPr>
              <a:t>MongoDB Server</a:t>
            </a:r>
            <a:endParaRPr i="1"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t-BR">
                <a:highlight>
                  <a:srgbClr val="FFFF00"/>
                </a:highlight>
              </a:rPr>
              <a:t>MongoDB Compass</a:t>
            </a:r>
            <a:endParaRPr i="1"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MongoDB Realm (Mobile)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b="1" lang="pt-BR" sz="1400"/>
              <a:t>Analytics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MongoDB Charts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>
            <p:ph type="ctrTitle"/>
          </p:nvPr>
        </p:nvSpPr>
        <p:spPr>
          <a:xfrm>
            <a:off x="824000" y="1613825"/>
            <a:ext cx="5056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prática</a:t>
            </a:r>
            <a:endParaRPr/>
          </a:p>
        </p:txBody>
      </p:sp>
      <p:pic>
        <p:nvPicPr>
          <p:cNvPr id="543" name="Google Shape;5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25" y="426699"/>
            <a:ext cx="4076625" cy="10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6"/>
          <p:cNvSpPr txBox="1"/>
          <p:nvPr/>
        </p:nvSpPr>
        <p:spPr>
          <a:xfrm>
            <a:off x="693375" y="3466825"/>
            <a:ext cx="55974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MongoDB Server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MongoDB Compass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550" name="Google Shape;550;p57"/>
          <p:cNvSpPr txBox="1"/>
          <p:nvPr>
            <p:ph idx="1" type="body"/>
          </p:nvPr>
        </p:nvSpPr>
        <p:spPr>
          <a:xfrm>
            <a:off x="508000" y="1990050"/>
            <a:ext cx="828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https://www.mongodb.com/download-center/community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Executar mongoD.exe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Depois mongo.exe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banco de dados default</a:t>
            </a:r>
            <a:endParaRPr/>
          </a:p>
        </p:txBody>
      </p:sp>
      <p:sp>
        <p:nvSpPr>
          <p:cNvPr id="556" name="Google Shape;556;p58"/>
          <p:cNvSpPr txBox="1"/>
          <p:nvPr>
            <p:ph idx="1" type="body"/>
          </p:nvPr>
        </p:nvSpPr>
        <p:spPr>
          <a:xfrm>
            <a:off x="966175" y="1652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Os seguintes bancos já </a:t>
            </a:r>
            <a:r>
              <a:rPr lang="pt-BR" sz="1400"/>
              <a:t>vêm</a:t>
            </a:r>
            <a:r>
              <a:rPr lang="pt-BR" sz="1400"/>
              <a:t> quando o MongoDB Server é instalado, e são bancos de configuração.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admin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config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local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"/>
          <p:cNvSpPr txBox="1"/>
          <p:nvPr>
            <p:ph type="title"/>
          </p:nvPr>
        </p:nvSpPr>
        <p:spPr>
          <a:xfrm>
            <a:off x="1193900" y="674925"/>
            <a:ext cx="7030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</a:t>
            </a:r>
            <a:endParaRPr/>
          </a:p>
        </p:txBody>
      </p:sp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349700" y="2118700"/>
            <a:ext cx="87189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use &lt;nome_do_banco&gt;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show dbs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db.getCollectionNames()   ou show collections;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db.collection.insertOne({...});</a:t>
            </a:r>
            <a:endParaRPr/>
          </a:p>
        </p:txBody>
      </p:sp>
      <p:sp>
        <p:nvSpPr>
          <p:cNvPr id="568" name="Google Shape;568;p6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38" y="1758388"/>
            <a:ext cx="8720525" cy="30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0"/>
          <p:cNvSpPr txBox="1"/>
          <p:nvPr/>
        </p:nvSpPr>
        <p:spPr>
          <a:xfrm>
            <a:off x="744450" y="4568250"/>
            <a:ext cx="5211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fonte: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https://docs.mongodb.com/manual/crud/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Documentos simples para ser inserido</a:t>
            </a:r>
            <a:endParaRPr/>
          </a:p>
        </p:txBody>
      </p:sp>
      <p:sp>
        <p:nvSpPr>
          <p:cNvPr id="576" name="Google Shape;576;p61"/>
          <p:cNvSpPr txBox="1"/>
          <p:nvPr>
            <p:ph idx="1" type="body"/>
          </p:nvPr>
        </p:nvSpPr>
        <p:spPr>
          <a:xfrm>
            <a:off x="593625" y="1597875"/>
            <a:ext cx="385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campos: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Id (inserido automaticamente pelo mongo)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autor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preço</a:t>
            </a:r>
            <a:endParaRPr/>
          </a:p>
        </p:txBody>
      </p:sp>
      <p:pic>
        <p:nvPicPr>
          <p:cNvPr id="577" name="Google Shape;57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650" y="2987753"/>
            <a:ext cx="6931775" cy="1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Clientes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9663"/>
            <a:ext cx="9143999" cy="239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...Comandos</a:t>
            </a:r>
            <a:endParaRPr/>
          </a:p>
        </p:txBody>
      </p:sp>
      <p:sp>
        <p:nvSpPr>
          <p:cNvPr id="583" name="Google Shape;583;p62"/>
          <p:cNvSpPr txBox="1"/>
          <p:nvPr>
            <p:ph idx="1" type="body"/>
          </p:nvPr>
        </p:nvSpPr>
        <p:spPr>
          <a:xfrm>
            <a:off x="337650" y="1655650"/>
            <a:ext cx="85086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db.&lt;nome_colecao&gt;.find();   // .pretty(); para mostrar os dados formatados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db.&lt;nome_colecao&gt;.findOne();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db.&lt;nome_colecao&gt;.insertMany( [ lista de documentos ]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db.&lt;nome_colecao&gt;.deleteMany({ critério  });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db.&lt;nome_colecao&gt;.deleteOne({ critério });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db.&lt;nome_colecao&gt;.drop();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db.dropDatabase();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 Compass</a:t>
            </a:r>
            <a:endParaRPr/>
          </a:p>
        </p:txBody>
      </p:sp>
      <p:sp>
        <p:nvSpPr>
          <p:cNvPr id="589" name="Google Shape;589;p6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Interface gráfica do Mongo DB</a:t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Permite ler os dados visualmente</a:t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Permite ver e otimizar a performance das buscas </a:t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Permite fazer validação dos dados </a:t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Permite manipular indexes de melhor forma </a:t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Disponível para Linux, Windows, Mac</a:t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4"/>
          <p:cNvSpPr txBox="1"/>
          <p:nvPr>
            <p:ph type="title"/>
          </p:nvPr>
        </p:nvSpPr>
        <p:spPr>
          <a:xfrm>
            <a:off x="1303800" y="598575"/>
            <a:ext cx="7030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Cenário: Pizzaria</a:t>
            </a:r>
            <a:endParaRPr/>
          </a:p>
        </p:txBody>
      </p:sp>
      <p:sp>
        <p:nvSpPr>
          <p:cNvPr id="595" name="Google Shape;595;p64"/>
          <p:cNvSpPr txBox="1"/>
          <p:nvPr/>
        </p:nvSpPr>
        <p:spPr>
          <a:xfrm>
            <a:off x="529475" y="1979225"/>
            <a:ext cx="25212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latin typeface="Nunito"/>
                <a:ea typeface="Nunito"/>
                <a:cs typeface="Nunito"/>
                <a:sym typeface="Nunito"/>
              </a:rPr>
              <a:t>Pizza atributos: </a:t>
            </a:r>
            <a:endParaRPr b="1" i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nome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tempo_preparo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chefe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preço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ingredientes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6" name="Google Shape;596;p64"/>
          <p:cNvSpPr txBox="1"/>
          <p:nvPr/>
        </p:nvSpPr>
        <p:spPr>
          <a:xfrm>
            <a:off x="3059850" y="1979225"/>
            <a:ext cx="30243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latin typeface="Nunito"/>
                <a:ea typeface="Nunito"/>
                <a:cs typeface="Nunito"/>
                <a:sym typeface="Nunito"/>
              </a:rPr>
              <a:t>Clientes: </a:t>
            </a:r>
            <a:endParaRPr b="1" i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id (CPF do cliente)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nome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data_nascimento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sexo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idade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location (gerado aleatoriamente)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7" name="Google Shape;597;p64"/>
          <p:cNvSpPr txBox="1"/>
          <p:nvPr/>
        </p:nvSpPr>
        <p:spPr>
          <a:xfrm>
            <a:off x="5877100" y="1979225"/>
            <a:ext cx="30243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latin typeface="Nunito"/>
                <a:ea typeface="Nunito"/>
                <a:cs typeface="Nunito"/>
                <a:sym typeface="Nunito"/>
              </a:rPr>
              <a:t>Pedidos: </a:t>
            </a:r>
            <a:endParaRPr b="1" i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id (gerado automaticamente)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pizza_id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cliente_CPF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nome_cliente</a:t>
            </a:r>
            <a:endParaRPr b="1">
              <a:solidFill>
                <a:srgbClr val="FFFFFF"/>
              </a:solidFill>
              <a:highlight>
                <a:srgbClr val="FF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pt-BR">
                <a:solidFill>
                  <a:srgbClr val="FFFFFF"/>
                </a:solidFill>
                <a:highlight>
                  <a:srgbClr val="FF0000"/>
                </a:highlight>
                <a:latin typeface="Nunito"/>
                <a:ea typeface="Nunito"/>
                <a:cs typeface="Nunito"/>
                <a:sym typeface="Nunito"/>
              </a:rPr>
              <a:t>local_entrega</a:t>
            </a:r>
            <a:endParaRPr b="1">
              <a:solidFill>
                <a:srgbClr val="FFFFFF"/>
              </a:solidFill>
              <a:highlight>
                <a:srgbClr val="FF00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data_pedido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cliente_nota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tempo_entrega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adicionais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8" name="Google Shape;598;p64"/>
          <p:cNvSpPr txBox="1"/>
          <p:nvPr/>
        </p:nvSpPr>
        <p:spPr>
          <a:xfrm>
            <a:off x="403400" y="1550525"/>
            <a:ext cx="4336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Schemas do mongoose: 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alguns dados</a:t>
            </a:r>
            <a:endParaRPr/>
          </a:p>
        </p:txBody>
      </p:sp>
      <p:pic>
        <p:nvPicPr>
          <p:cNvPr id="604" name="Google Shape;60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00" y="1322600"/>
            <a:ext cx="486123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Buscando os dados</a:t>
            </a:r>
            <a:endParaRPr/>
          </a:p>
        </p:txBody>
      </p:sp>
      <p:sp>
        <p:nvSpPr>
          <p:cNvPr id="610" name="Google Shape;610;p66"/>
          <p:cNvSpPr txBox="1"/>
          <p:nvPr>
            <p:ph idx="1" type="body"/>
          </p:nvPr>
        </p:nvSpPr>
        <p:spPr>
          <a:xfrm>
            <a:off x="1056750" y="1597875"/>
            <a:ext cx="66417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findOne();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find(); </a:t>
            </a:r>
            <a:endParaRPr sz="1800"/>
          </a:p>
        </p:txBody>
      </p:sp>
      <p:pic>
        <p:nvPicPr>
          <p:cNvPr id="611" name="Google Shape;61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2706800"/>
            <a:ext cx="8839201" cy="164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de comparação</a:t>
            </a:r>
            <a:endParaRPr/>
          </a:p>
        </p:txBody>
      </p:sp>
      <p:graphicFrame>
        <p:nvGraphicFramePr>
          <p:cNvPr id="617" name="Google Shape;617;p67"/>
          <p:cNvGraphicFramePr/>
          <p:nvPr/>
        </p:nvGraphicFramePr>
        <p:xfrm>
          <a:off x="862450" y="17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{D0A2F38F-C5B4-41EB-9C96-FC0417EE6986}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SQL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Operação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$eq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Equals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Igual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$gt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que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&gt;=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$gte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Greater Than or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Maior ou igual 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$lt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que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$lte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Less than or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Menor ou igual a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!= / &lt;&gt;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$ne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Not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Diferente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lógicos</a:t>
            </a:r>
            <a:endParaRPr/>
          </a:p>
        </p:txBody>
      </p:sp>
      <p:graphicFrame>
        <p:nvGraphicFramePr>
          <p:cNvPr id="623" name="Google Shape;623;p68"/>
          <p:cNvGraphicFramePr/>
          <p:nvPr/>
        </p:nvGraphicFramePr>
        <p:xfrm>
          <a:off x="862450" y="172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{D0A2F38F-C5B4-41EB-9C96-FC0417EE6986}</a:tableStyleId>
              </a:tblPr>
              <a:tblGrid>
                <a:gridCol w="3572375"/>
                <a:gridCol w="3572375"/>
              </a:tblGrid>
              <a:tr h="51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 SQL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Operador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51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$and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$or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$not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0000"/>
                          </a:solidFill>
                        </a:rPr>
                        <a:t>$nor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Alterando documentos</a:t>
            </a:r>
            <a:endParaRPr/>
          </a:p>
        </p:txBody>
      </p:sp>
      <p:pic>
        <p:nvPicPr>
          <p:cNvPr id="629" name="Google Shape;62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4650"/>
            <a:ext cx="8839199" cy="185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9"/>
          <p:cNvSpPr txBox="1"/>
          <p:nvPr/>
        </p:nvSpPr>
        <p:spPr>
          <a:xfrm>
            <a:off x="507575" y="1663025"/>
            <a:ext cx="8031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updateOne()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updateMany()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update({}, {multi: &lt;boolean&gt;}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é </a:t>
            </a:r>
            <a:r>
              <a:rPr lang="pt-BR"/>
              <a:t>possível</a:t>
            </a:r>
            <a:r>
              <a:rPr lang="pt-BR"/>
              <a:t> remover campos</a:t>
            </a:r>
            <a:endParaRPr/>
          </a:p>
        </p:txBody>
      </p:sp>
      <p:sp>
        <p:nvSpPr>
          <p:cNvPr id="636" name="Google Shape;636;p70"/>
          <p:cNvSpPr txBox="1"/>
          <p:nvPr>
            <p:ph idx="1" type="body"/>
          </p:nvPr>
        </p:nvSpPr>
        <p:spPr>
          <a:xfrm>
            <a:off x="1168450" y="1843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db.</a:t>
            </a:r>
            <a:r>
              <a:rPr lang="pt-BR" sz="2400">
                <a:solidFill>
                  <a:srgbClr val="4A86E8"/>
                </a:solidFill>
              </a:rPr>
              <a:t>user</a:t>
            </a:r>
            <a:r>
              <a:rPr lang="pt-BR" sz="2400"/>
              <a:t>.updateMany({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{ age: { $lt: 18 }}, </a:t>
            </a:r>
            <a:endParaRPr sz="2400">
              <a:solidFill>
                <a:srgbClr val="4A86E8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A86E8"/>
                </a:solidFill>
              </a:rPr>
              <a:t>{ $unset: { __v: 0 }}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});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Schema no Compass</a:t>
            </a:r>
            <a:endParaRPr/>
          </a:p>
        </p:txBody>
      </p:sp>
      <p:pic>
        <p:nvPicPr>
          <p:cNvPr id="642" name="Google Shape;64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312" y="1394653"/>
            <a:ext cx="7129375" cy="353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Customer Stories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217025" y="1597875"/>
            <a:ext cx="70305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GAP: Grande loja de roupas e acessórios fizeram seu novo sistema de pedidos em somente 75 dias utilizando MongoDB (tempo recorde para a empresa).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Adobe: utiliza MongoDB para gerenciamento de dados na escala de petabytes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EA Games: Utiliza o MongoDB por conta da sua escalabilidade, o que possibilita o gerenciamento de milhões de jogadores.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Sega: começou a utilizar o MongoDB Atlas para simplificar as operações e melhorar a experiência de inúmeros jogadores mobile.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 etc...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 Suporta Triggers?</a:t>
            </a:r>
            <a:endParaRPr/>
          </a:p>
        </p:txBody>
      </p:sp>
      <p:sp>
        <p:nvSpPr>
          <p:cNvPr id="648" name="Google Shape;648;p7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Não suporta triggers diretamente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Foram desenvolvidos “triggers” que utilizam o arquivo de log das modificações do banco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Os triggers podem ser implementados no servidor, antes dos dados serem enviados para o Mongo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Porém…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 Stitch</a:t>
            </a:r>
            <a:endParaRPr/>
          </a:p>
        </p:txBody>
      </p:sp>
      <p:sp>
        <p:nvSpPr>
          <p:cNvPr id="654" name="Google Shape;654;p73"/>
          <p:cNvSpPr txBox="1"/>
          <p:nvPr>
            <p:ph idx="1" type="body"/>
          </p:nvPr>
        </p:nvSpPr>
        <p:spPr>
          <a:xfrm>
            <a:off x="1303800" y="1990050"/>
            <a:ext cx="71175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Serviço de cloud dos produtos MongoDB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Permite executar funções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Permite executar triggers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É possível fazer uma aplicação serveless com as funcionalidades que o stitch oferece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Tem integração com o facebook, Google Cloud, AWS, Github, twilio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Video: </a:t>
            </a:r>
            <a:r>
              <a:rPr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https://www.mongodb.com/cloud/stitch</a:t>
            </a:r>
            <a:endParaRPr sz="1800"/>
          </a:p>
        </p:txBody>
      </p:sp>
      <p:pic>
        <p:nvPicPr>
          <p:cNvPr id="655" name="Google Shape;65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55730">
            <a:off x="6222716" y="-869090"/>
            <a:ext cx="2337942" cy="4180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 Atlas</a:t>
            </a:r>
            <a:endParaRPr/>
          </a:p>
        </p:txBody>
      </p:sp>
      <p:sp>
        <p:nvSpPr>
          <p:cNvPr id="661" name="Google Shape;661;p74"/>
          <p:cNvSpPr txBox="1"/>
          <p:nvPr>
            <p:ph idx="1" type="body"/>
          </p:nvPr>
        </p:nvSpPr>
        <p:spPr>
          <a:xfrm>
            <a:off x="1303800" y="139607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905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 MongoDB Atlas é o serviço global de banco de dados em nuvem para aplicativos modernos. Implante o MongoDB totalmente gerenciado na AWS, Azure ou GCP.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905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905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Site: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https://www.mongodb.com/cloud/atlas</a:t>
            </a:r>
            <a:endParaRPr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166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Dashboard: </a:t>
            </a:r>
            <a:r>
              <a:rPr lang="pt-BR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https://cloud.mongodb.com/v2/</a:t>
            </a:r>
            <a:endParaRPr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 Realm</a:t>
            </a:r>
            <a:endParaRPr/>
          </a:p>
        </p:txBody>
      </p:sp>
      <p:sp>
        <p:nvSpPr>
          <p:cNvPr id="667" name="Google Shape;667;p75"/>
          <p:cNvSpPr txBox="1"/>
          <p:nvPr>
            <p:ph idx="1" type="body"/>
          </p:nvPr>
        </p:nvSpPr>
        <p:spPr>
          <a:xfrm>
            <a:off x="370900" y="1421400"/>
            <a:ext cx="36507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 MongoDB Realm combinará o Realm, o popular banco de dados móvel e a tecnologia de sincronização de dados, e o MongoDB Stitch, a plataforma sem servidor do MongoDB, em uma solução unificada que facilita a criação de experiências poderosas e envolventes em mais dispositivos.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  <p:pic>
        <p:nvPicPr>
          <p:cNvPr id="668" name="Google Shape;66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650" y="584138"/>
            <a:ext cx="4742524" cy="397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6"/>
          <p:cNvSpPr txBox="1"/>
          <p:nvPr>
            <p:ph type="title"/>
          </p:nvPr>
        </p:nvSpPr>
        <p:spPr>
          <a:xfrm>
            <a:off x="1303800" y="598575"/>
            <a:ext cx="2339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Charts</a:t>
            </a:r>
            <a:endParaRPr/>
          </a:p>
        </p:txBody>
      </p:sp>
      <p:sp>
        <p:nvSpPr>
          <p:cNvPr id="674" name="Google Shape;674;p76"/>
          <p:cNvSpPr txBox="1"/>
          <p:nvPr>
            <p:ph idx="1" type="body"/>
          </p:nvPr>
        </p:nvSpPr>
        <p:spPr>
          <a:xfrm>
            <a:off x="396125" y="1687475"/>
            <a:ext cx="34236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 MongoDB Charts é a melhor maneira de criar visualizações de dados do MongoDB. Conecte-se a qualquer instância do MongoDB como fonte de dados, crie tabelas e gráficos, incorpore-os aos seus aplicativos ou construa painéis ativos para compartilhamento e colaboração.</a:t>
            </a:r>
            <a:endParaRPr sz="16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Video</a:t>
            </a:r>
            <a:endParaRPr/>
          </a:p>
        </p:txBody>
      </p:sp>
      <p:pic>
        <p:nvPicPr>
          <p:cNvPr id="675" name="Google Shape;67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950" y="100850"/>
            <a:ext cx="5089599" cy="27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400" y="1851375"/>
            <a:ext cx="5089600" cy="315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Transações</a:t>
            </a:r>
            <a:endParaRPr/>
          </a:p>
        </p:txBody>
      </p:sp>
      <p:sp>
        <p:nvSpPr>
          <p:cNvPr id="682" name="Google Shape;682;p7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No MongoDB uma operação única em um documento é atômica.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MongoDB suporta transações entre </a:t>
            </a:r>
            <a:r>
              <a:rPr lang="pt-BR" sz="1800"/>
              <a:t>múltiplos</a:t>
            </a:r>
            <a:r>
              <a:rPr lang="pt-BR" sz="1800"/>
              <a:t> documentos, a partir da versão 4.2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V</a:t>
            </a:r>
            <a:r>
              <a:rPr lang="pt-BR" sz="1800"/>
              <a:t>ídeo</a:t>
            </a:r>
            <a:r>
              <a:rPr lang="pt-BR" sz="1800"/>
              <a:t> de 4:00 até 8:52: </a:t>
            </a: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https://www.youtube.com/watch?v=iuj4Hh5EQvo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melhor forma de armazenar os pedidos</a:t>
            </a:r>
            <a:endParaRPr/>
          </a:p>
        </p:txBody>
      </p:sp>
      <p:pic>
        <p:nvPicPr>
          <p:cNvPr id="688" name="Google Shape;68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" y="1597875"/>
            <a:ext cx="4867300" cy="30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625" y="1823900"/>
            <a:ext cx="801274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9"/>
          <p:cNvSpPr txBox="1"/>
          <p:nvPr>
            <p:ph type="title"/>
          </p:nvPr>
        </p:nvSpPr>
        <p:spPr>
          <a:xfrm>
            <a:off x="5110800" y="598575"/>
            <a:ext cx="3602100" cy="23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Tornar os pedidos como um subdocumento do cliente</a:t>
            </a:r>
            <a:endParaRPr/>
          </a:p>
        </p:txBody>
      </p:sp>
      <p:pic>
        <p:nvPicPr>
          <p:cNvPr id="695" name="Google Shape;6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5026" cy="56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Portanto...</a:t>
            </a:r>
            <a:endParaRPr/>
          </a:p>
        </p:txBody>
      </p:sp>
      <p:sp>
        <p:nvSpPr>
          <p:cNvPr id="701" name="Google Shape;701;p8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MongoDB brilha quando o desempenho e a entrega contínua são priorizadas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Ótimo para trabalhar com grandes volumes de dados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Alta flexibilidade e facilidade no desenvolvimento </a:t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75" y="252612"/>
            <a:ext cx="7650750" cy="46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vs MongoDB - Consulta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SQL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SELECT * FROM inventory</a:t>
            </a:r>
            <a:endParaRPr sz="18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MongoDB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db.inventory.find( {} 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vs MongoDB - Consulta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SQL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SELECT * FROM inventory WHERE status = "D"</a:t>
            </a:r>
            <a:endParaRPr sz="18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MongoDB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db.inventory.find( { status: "D" } 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vs MongoDB - Criação de Tabela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006350" y="1597875"/>
            <a:ext cx="38769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SQL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CREATE TABLE people (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user_id Varchar(30),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age number,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status char(1),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PRIMARY KEY (id)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5066100" y="1597875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MongoDB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db.createCollection(“people”)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