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21"/>
  </p:notesMasterIdLst>
  <p:sldIdLst>
    <p:sldId id="273" r:id="rId3"/>
    <p:sldId id="275" r:id="rId4"/>
    <p:sldId id="274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90" r:id="rId19"/>
    <p:sldId id="29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3" autoAdjust="0"/>
    <p:restoredTop sz="94660"/>
  </p:normalViewPr>
  <p:slideViewPr>
    <p:cSldViewPr snapToGrid="0">
      <p:cViewPr>
        <p:scale>
          <a:sx n="66" d="100"/>
          <a:sy n="66" d="100"/>
        </p:scale>
        <p:origin x="1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10" Type="http://schemas.openxmlformats.org/officeDocument/2006/relationships/image" Target="../media/image14.e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EE38B-3F06-4C25-B4A0-FB49C309BD1B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951EB-A8F3-475A-8B84-351CE0793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49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51EB-A8F3-475A-8B84-351CE0793F7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59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-12700" y="1447801"/>
            <a:ext cx="12219517" cy="3832225"/>
          </a:xfrm>
          <a:custGeom>
            <a:avLst/>
            <a:gdLst>
              <a:gd name="T0" fmla="*/ 2147483646 w 5773"/>
              <a:gd name="T1" fmla="*/ 2147483646 h 2414"/>
              <a:gd name="T2" fmla="*/ 2147483646 w 5773"/>
              <a:gd name="T3" fmla="*/ 2147483646 h 2414"/>
              <a:gd name="T4" fmla="*/ 2147483646 w 5773"/>
              <a:gd name="T5" fmla="*/ 2147483646 h 2414"/>
              <a:gd name="T6" fmla="*/ 2147483646 w 5773"/>
              <a:gd name="T7" fmla="*/ 2147483646 h 2414"/>
              <a:gd name="T8" fmla="*/ 2147483646 w 5773"/>
              <a:gd name="T9" fmla="*/ 2147483646 h 2414"/>
              <a:gd name="T10" fmla="*/ 2147483646 w 5773"/>
              <a:gd name="T11" fmla="*/ 2147483646 h 2414"/>
              <a:gd name="T12" fmla="*/ 2147483646 w 5773"/>
              <a:gd name="T13" fmla="*/ 2147483646 h 2414"/>
              <a:gd name="T14" fmla="*/ 2147483646 w 5773"/>
              <a:gd name="T15" fmla="*/ 2147483646 h 2414"/>
              <a:gd name="T16" fmla="*/ 2147483646 w 5773"/>
              <a:gd name="T17" fmla="*/ 2147483646 h 24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reeform 3"/>
          <p:cNvSpPr>
            <a:spLocks/>
          </p:cNvSpPr>
          <p:nvPr/>
        </p:nvSpPr>
        <p:spPr bwMode="gray">
          <a:xfrm>
            <a:off x="-12700" y="1730375"/>
            <a:ext cx="12200467" cy="3265488"/>
          </a:xfrm>
          <a:custGeom>
            <a:avLst/>
            <a:gdLst>
              <a:gd name="T0" fmla="*/ 2147483646 w 5764"/>
              <a:gd name="T1" fmla="*/ 2147483646 h 2057"/>
              <a:gd name="T2" fmla="*/ 2147483646 w 5764"/>
              <a:gd name="T3" fmla="*/ 2147483646 h 2057"/>
              <a:gd name="T4" fmla="*/ 2147483646 w 5764"/>
              <a:gd name="T5" fmla="*/ 2147483646 h 2057"/>
              <a:gd name="T6" fmla="*/ 2147483646 w 5764"/>
              <a:gd name="T7" fmla="*/ 2147483646 h 2057"/>
              <a:gd name="T8" fmla="*/ 2147483646 w 5764"/>
              <a:gd name="T9" fmla="*/ 2147483646 h 2057"/>
              <a:gd name="T10" fmla="*/ 2147483646 w 5764"/>
              <a:gd name="T11" fmla="*/ 2147483646 h 2057"/>
              <a:gd name="T12" fmla="*/ 2147483646 w 5764"/>
              <a:gd name="T13" fmla="*/ 2147483646 h 2057"/>
              <a:gd name="T14" fmla="*/ 2147483646 w 5764"/>
              <a:gd name="T15" fmla="*/ 2147483646 h 2057"/>
              <a:gd name="T16" fmla="*/ 2147483646 w 5764"/>
              <a:gd name="T17" fmla="*/ 2147483646 h 2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9448800" y="1947863"/>
            <a:ext cx="711200" cy="533400"/>
            <a:chOff x="4752" y="1200"/>
            <a:chExt cx="288" cy="288"/>
          </a:xfrm>
        </p:grpSpPr>
        <p:sp>
          <p:nvSpPr>
            <p:cNvPr id="7" name="Oval 5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10160000" y="1371600"/>
            <a:ext cx="1219200" cy="914400"/>
            <a:chOff x="4992" y="816"/>
            <a:chExt cx="576" cy="576"/>
          </a:xfrm>
        </p:grpSpPr>
        <p:sp>
          <p:nvSpPr>
            <p:cNvPr id="10" name="Oval 8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406400" y="3429000"/>
            <a:ext cx="1727200" cy="1371600"/>
            <a:chOff x="4992" y="816"/>
            <a:chExt cx="576" cy="576"/>
          </a:xfrm>
        </p:grpSpPr>
        <p:sp>
          <p:nvSpPr>
            <p:cNvPr id="13" name="Oval 11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334434" y="333376"/>
            <a:ext cx="1566333" cy="633413"/>
            <a:chOff x="2680" y="3678"/>
            <a:chExt cx="680" cy="399"/>
          </a:xfrm>
        </p:grpSpPr>
        <p:sp>
          <p:nvSpPr>
            <p:cNvPr id="16" name="Text Box 17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rPr>
                <a:t>RIGOL</a:t>
              </a:r>
            </a:p>
          </p:txBody>
        </p:sp>
        <p:sp>
          <p:nvSpPr>
            <p:cNvPr id="17" name="AutoShape 18"/>
            <p:cNvSpPr>
              <a:spLocks noChangeArrowheads="1"/>
            </p:cNvSpPr>
            <p:nvPr/>
          </p:nvSpPr>
          <p:spPr bwMode="gray">
            <a:xfrm rot="5400000">
              <a:off x="2928" y="3495"/>
              <a:ext cx="172" cy="538"/>
            </a:xfrm>
            <a:prstGeom prst="moon">
              <a:avLst>
                <a:gd name="adj" fmla="val 21208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904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24000" y="2590801"/>
            <a:ext cx="9448800" cy="1012825"/>
          </a:xfrm>
          <a:effectLst>
            <a:outerShdw dist="53882" dir="2700000" algn="ctr" rotWithShape="0">
              <a:schemeClr val="tx1"/>
            </a:outerShdw>
          </a:effectLst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9044" name="Rectangle 20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727200" y="3581400"/>
            <a:ext cx="8940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77001"/>
            <a:ext cx="2844800" cy="244475"/>
          </a:xfrm>
        </p:spPr>
        <p:txBody>
          <a:bodyPr/>
          <a:lstStyle>
            <a:lvl1pPr>
              <a:defRPr sz="1200"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9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77001"/>
            <a:ext cx="3860800" cy="244475"/>
          </a:xfrm>
        </p:spPr>
        <p:txBody>
          <a:bodyPr/>
          <a:lstStyle>
            <a:lvl1pPr>
              <a:defRPr sz="1200"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0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477001"/>
            <a:ext cx="2844800" cy="24447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1EBE9A4A-667C-4926-8BFC-1E86E40E7876}" type="slidenum">
              <a:rPr lang="en-US" altLang="zh-CN" smtClean="0">
                <a:solidFill>
                  <a:prstClr val="black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7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4F81BD"/>
                </a:solidFill>
              </a:rPr>
              <a:t>RIGOL</a:t>
            </a:r>
            <a:endParaRPr lang="en-US" altLang="zh-CN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67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85800"/>
            <a:ext cx="27432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85800"/>
            <a:ext cx="8026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4F81BD"/>
                </a:solidFill>
              </a:rPr>
              <a:t>RIGOL</a:t>
            </a:r>
            <a:endParaRPr lang="en-US" altLang="zh-CN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7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0" y="0"/>
          <a:ext cx="12192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Image" r:id="rId3" imgW="9561905" imgH="1600000" progId="Photoshop.Image.6">
                  <p:embed/>
                </p:oleObj>
              </mc:Choice>
              <mc:Fallback>
                <p:oleObj name="Image" r:id="rId3" imgW="9561905" imgH="1600000" progId="Photoshop.Image.6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12192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eform 3"/>
          <p:cNvSpPr>
            <a:spLocks/>
          </p:cNvSpPr>
          <p:nvPr/>
        </p:nvSpPr>
        <p:spPr bwMode="gray">
          <a:xfrm>
            <a:off x="-14817" y="280989"/>
            <a:ext cx="12206817" cy="1620837"/>
          </a:xfrm>
          <a:custGeom>
            <a:avLst/>
            <a:gdLst>
              <a:gd name="T0" fmla="*/ 2147483646 w 5767"/>
              <a:gd name="T1" fmla="*/ 2147483646 h 1021"/>
              <a:gd name="T2" fmla="*/ 2147483646 w 5767"/>
              <a:gd name="T3" fmla="*/ 2147483646 h 1021"/>
              <a:gd name="T4" fmla="*/ 2147483646 w 5767"/>
              <a:gd name="T5" fmla="*/ 2147483646 h 1021"/>
              <a:gd name="T6" fmla="*/ 2147483646 w 5767"/>
              <a:gd name="T7" fmla="*/ 0 h 1021"/>
              <a:gd name="T8" fmla="*/ 2147483646 w 5767"/>
              <a:gd name="T9" fmla="*/ 2147483646 h 1021"/>
              <a:gd name="T10" fmla="*/ 2147483646 w 5767"/>
              <a:gd name="T11" fmla="*/ 2147483646 h 1021"/>
              <a:gd name="T12" fmla="*/ 2147483646 w 5767"/>
              <a:gd name="T13" fmla="*/ 2147483646 h 1021"/>
              <a:gd name="T14" fmla="*/ 2147483646 w 5767"/>
              <a:gd name="T15" fmla="*/ 2147483646 h 1021"/>
              <a:gd name="T16" fmla="*/ 2147483646 w 5767"/>
              <a:gd name="T17" fmla="*/ 2147483646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Freeform 4"/>
          <p:cNvSpPr>
            <a:spLocks/>
          </p:cNvSpPr>
          <p:nvPr/>
        </p:nvSpPr>
        <p:spPr bwMode="gray">
          <a:xfrm>
            <a:off x="-27517" y="533401"/>
            <a:ext cx="12215284" cy="1006475"/>
          </a:xfrm>
          <a:custGeom>
            <a:avLst/>
            <a:gdLst>
              <a:gd name="T0" fmla="*/ 2147483646 w 5771"/>
              <a:gd name="T1" fmla="*/ 2147483646 h 634"/>
              <a:gd name="T2" fmla="*/ 2147483646 w 5771"/>
              <a:gd name="T3" fmla="*/ 2147483646 h 634"/>
              <a:gd name="T4" fmla="*/ 2147483646 w 5771"/>
              <a:gd name="T5" fmla="*/ 2147483646 h 634"/>
              <a:gd name="T6" fmla="*/ 2147483646 w 5771"/>
              <a:gd name="T7" fmla="*/ 2147483646 h 634"/>
              <a:gd name="T8" fmla="*/ 2147483646 w 5771"/>
              <a:gd name="T9" fmla="*/ 2147483646 h 634"/>
              <a:gd name="T10" fmla="*/ 2147483646 w 5771"/>
              <a:gd name="T11" fmla="*/ 2147483646 h 634"/>
              <a:gd name="T12" fmla="*/ 2147483646 w 5771"/>
              <a:gd name="T13" fmla="*/ 2147483646 h 634"/>
              <a:gd name="T14" fmla="*/ 2147483646 w 5771"/>
              <a:gd name="T15" fmla="*/ 2147483646 h 634"/>
              <a:gd name="T16" fmla="*/ 2147483646 w 5771"/>
              <a:gd name="T17" fmla="*/ 2147483646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10320867" y="347663"/>
            <a:ext cx="516467" cy="366712"/>
            <a:chOff x="4752" y="1200"/>
            <a:chExt cx="288" cy="288"/>
          </a:xfrm>
        </p:grpSpPr>
        <p:sp>
          <p:nvSpPr>
            <p:cNvPr id="9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10871200" y="53975"/>
            <a:ext cx="812800" cy="592138"/>
            <a:chOff x="4992" y="816"/>
            <a:chExt cx="576" cy="576"/>
          </a:xfrm>
        </p:grpSpPr>
        <p:sp>
          <p:nvSpPr>
            <p:cNvPr id="12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228601" y="819150"/>
            <a:ext cx="960967" cy="762000"/>
            <a:chOff x="4992" y="816"/>
            <a:chExt cx="576" cy="576"/>
          </a:xfrm>
        </p:grpSpPr>
        <p:sp>
          <p:nvSpPr>
            <p:cNvPr id="15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fld id="{CACD647F-B06E-426C-8605-1115DCE38241}" type="slidenum">
              <a:rPr lang="zh-CN" altLang="en-US" smtClean="0">
                <a:solidFill>
                  <a:srgbClr val="4F81BD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883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0" y="0"/>
          <a:ext cx="12192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Image" r:id="rId3" imgW="9561905" imgH="1600000" progId="Photoshop.Image.6">
                  <p:embed/>
                </p:oleObj>
              </mc:Choice>
              <mc:Fallback>
                <p:oleObj name="Image" r:id="rId3" imgW="9561905" imgH="1600000" progId="Photoshop.Image.6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12192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reeform 3"/>
          <p:cNvSpPr>
            <a:spLocks/>
          </p:cNvSpPr>
          <p:nvPr/>
        </p:nvSpPr>
        <p:spPr bwMode="gray">
          <a:xfrm>
            <a:off x="-14817" y="280989"/>
            <a:ext cx="12206817" cy="1620837"/>
          </a:xfrm>
          <a:custGeom>
            <a:avLst/>
            <a:gdLst>
              <a:gd name="T0" fmla="*/ 2147483646 w 5767"/>
              <a:gd name="T1" fmla="*/ 2147483646 h 1021"/>
              <a:gd name="T2" fmla="*/ 2147483646 w 5767"/>
              <a:gd name="T3" fmla="*/ 2147483646 h 1021"/>
              <a:gd name="T4" fmla="*/ 2147483646 w 5767"/>
              <a:gd name="T5" fmla="*/ 2147483646 h 1021"/>
              <a:gd name="T6" fmla="*/ 2147483646 w 5767"/>
              <a:gd name="T7" fmla="*/ 0 h 1021"/>
              <a:gd name="T8" fmla="*/ 2147483646 w 5767"/>
              <a:gd name="T9" fmla="*/ 2147483646 h 1021"/>
              <a:gd name="T10" fmla="*/ 2147483646 w 5767"/>
              <a:gd name="T11" fmla="*/ 2147483646 h 1021"/>
              <a:gd name="T12" fmla="*/ 2147483646 w 5767"/>
              <a:gd name="T13" fmla="*/ 2147483646 h 1021"/>
              <a:gd name="T14" fmla="*/ 2147483646 w 5767"/>
              <a:gd name="T15" fmla="*/ 2147483646 h 1021"/>
              <a:gd name="T16" fmla="*/ 2147483646 w 5767"/>
              <a:gd name="T17" fmla="*/ 2147483646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reeform 4"/>
          <p:cNvSpPr>
            <a:spLocks/>
          </p:cNvSpPr>
          <p:nvPr/>
        </p:nvSpPr>
        <p:spPr bwMode="gray">
          <a:xfrm>
            <a:off x="-27517" y="533401"/>
            <a:ext cx="12215284" cy="1006475"/>
          </a:xfrm>
          <a:custGeom>
            <a:avLst/>
            <a:gdLst>
              <a:gd name="T0" fmla="*/ 2147483646 w 5771"/>
              <a:gd name="T1" fmla="*/ 2147483646 h 634"/>
              <a:gd name="T2" fmla="*/ 2147483646 w 5771"/>
              <a:gd name="T3" fmla="*/ 2147483646 h 634"/>
              <a:gd name="T4" fmla="*/ 2147483646 w 5771"/>
              <a:gd name="T5" fmla="*/ 2147483646 h 634"/>
              <a:gd name="T6" fmla="*/ 2147483646 w 5771"/>
              <a:gd name="T7" fmla="*/ 2147483646 h 634"/>
              <a:gd name="T8" fmla="*/ 2147483646 w 5771"/>
              <a:gd name="T9" fmla="*/ 2147483646 h 634"/>
              <a:gd name="T10" fmla="*/ 2147483646 w 5771"/>
              <a:gd name="T11" fmla="*/ 2147483646 h 634"/>
              <a:gd name="T12" fmla="*/ 2147483646 w 5771"/>
              <a:gd name="T13" fmla="*/ 2147483646 h 634"/>
              <a:gd name="T14" fmla="*/ 2147483646 w 5771"/>
              <a:gd name="T15" fmla="*/ 2147483646 h 634"/>
              <a:gd name="T16" fmla="*/ 2147483646 w 5771"/>
              <a:gd name="T17" fmla="*/ 2147483646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0320867" y="347663"/>
            <a:ext cx="516467" cy="366712"/>
            <a:chOff x="4752" y="1200"/>
            <a:chExt cx="288" cy="288"/>
          </a:xfrm>
        </p:grpSpPr>
        <p:sp>
          <p:nvSpPr>
            <p:cNvPr id="8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10871200" y="53975"/>
            <a:ext cx="812800" cy="592138"/>
            <a:chOff x="4992" y="816"/>
            <a:chExt cx="576" cy="576"/>
          </a:xfrm>
        </p:grpSpPr>
        <p:sp>
          <p:nvSpPr>
            <p:cNvPr id="11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228601" y="819150"/>
            <a:ext cx="960967" cy="762000"/>
            <a:chOff x="4992" y="816"/>
            <a:chExt cx="576" cy="576"/>
          </a:xfrm>
        </p:grpSpPr>
        <p:sp>
          <p:nvSpPr>
            <p:cNvPr id="14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fld id="{D4B5DC6F-140F-49E9-B97D-C2D91CC6BCE1}" type="slidenum">
              <a:rPr lang="zh-CN" altLang="en-US" smtClean="0">
                <a:solidFill>
                  <a:srgbClr val="4F81BD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724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-12700" y="1447801"/>
            <a:ext cx="12219517" cy="3832225"/>
          </a:xfrm>
          <a:custGeom>
            <a:avLst/>
            <a:gdLst>
              <a:gd name="T0" fmla="*/ 2147483646 w 5773"/>
              <a:gd name="T1" fmla="*/ 2147483646 h 2414"/>
              <a:gd name="T2" fmla="*/ 2147483646 w 5773"/>
              <a:gd name="T3" fmla="*/ 2147483646 h 2414"/>
              <a:gd name="T4" fmla="*/ 2147483646 w 5773"/>
              <a:gd name="T5" fmla="*/ 2147483646 h 2414"/>
              <a:gd name="T6" fmla="*/ 2147483646 w 5773"/>
              <a:gd name="T7" fmla="*/ 2147483646 h 2414"/>
              <a:gd name="T8" fmla="*/ 2147483646 w 5773"/>
              <a:gd name="T9" fmla="*/ 2147483646 h 2414"/>
              <a:gd name="T10" fmla="*/ 2147483646 w 5773"/>
              <a:gd name="T11" fmla="*/ 2147483646 h 2414"/>
              <a:gd name="T12" fmla="*/ 2147483646 w 5773"/>
              <a:gd name="T13" fmla="*/ 2147483646 h 2414"/>
              <a:gd name="T14" fmla="*/ 2147483646 w 5773"/>
              <a:gd name="T15" fmla="*/ 2147483646 h 2414"/>
              <a:gd name="T16" fmla="*/ 2147483646 w 5773"/>
              <a:gd name="T17" fmla="*/ 2147483646 h 24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reeform 3"/>
          <p:cNvSpPr>
            <a:spLocks/>
          </p:cNvSpPr>
          <p:nvPr/>
        </p:nvSpPr>
        <p:spPr bwMode="gray">
          <a:xfrm>
            <a:off x="-12700" y="1730375"/>
            <a:ext cx="12200467" cy="3265488"/>
          </a:xfrm>
          <a:custGeom>
            <a:avLst/>
            <a:gdLst>
              <a:gd name="T0" fmla="*/ 2147483646 w 5764"/>
              <a:gd name="T1" fmla="*/ 2147483646 h 2057"/>
              <a:gd name="T2" fmla="*/ 2147483646 w 5764"/>
              <a:gd name="T3" fmla="*/ 2147483646 h 2057"/>
              <a:gd name="T4" fmla="*/ 2147483646 w 5764"/>
              <a:gd name="T5" fmla="*/ 2147483646 h 2057"/>
              <a:gd name="T6" fmla="*/ 2147483646 w 5764"/>
              <a:gd name="T7" fmla="*/ 2147483646 h 2057"/>
              <a:gd name="T8" fmla="*/ 2147483646 w 5764"/>
              <a:gd name="T9" fmla="*/ 2147483646 h 2057"/>
              <a:gd name="T10" fmla="*/ 2147483646 w 5764"/>
              <a:gd name="T11" fmla="*/ 2147483646 h 2057"/>
              <a:gd name="T12" fmla="*/ 2147483646 w 5764"/>
              <a:gd name="T13" fmla="*/ 2147483646 h 2057"/>
              <a:gd name="T14" fmla="*/ 2147483646 w 5764"/>
              <a:gd name="T15" fmla="*/ 2147483646 h 2057"/>
              <a:gd name="T16" fmla="*/ 2147483646 w 5764"/>
              <a:gd name="T17" fmla="*/ 2147483646 h 2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9448800" y="1947863"/>
            <a:ext cx="711200" cy="533400"/>
            <a:chOff x="4752" y="1200"/>
            <a:chExt cx="288" cy="288"/>
          </a:xfrm>
        </p:grpSpPr>
        <p:sp>
          <p:nvSpPr>
            <p:cNvPr id="7" name="Oval 5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10160000" y="1371600"/>
            <a:ext cx="1219200" cy="914400"/>
            <a:chOff x="4992" y="816"/>
            <a:chExt cx="576" cy="576"/>
          </a:xfrm>
        </p:grpSpPr>
        <p:sp>
          <p:nvSpPr>
            <p:cNvPr id="10" name="Oval 8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406400" y="3429000"/>
            <a:ext cx="1727200" cy="1371600"/>
            <a:chOff x="4992" y="816"/>
            <a:chExt cx="576" cy="576"/>
          </a:xfrm>
        </p:grpSpPr>
        <p:sp>
          <p:nvSpPr>
            <p:cNvPr id="13" name="Oval 11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334434" y="333376"/>
            <a:ext cx="1566333" cy="633413"/>
            <a:chOff x="2680" y="3678"/>
            <a:chExt cx="680" cy="399"/>
          </a:xfrm>
        </p:grpSpPr>
        <p:sp>
          <p:nvSpPr>
            <p:cNvPr id="16" name="Text Box 17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rPr>
                <a:t>RIGOL</a:t>
              </a:r>
            </a:p>
          </p:txBody>
        </p:sp>
        <p:sp>
          <p:nvSpPr>
            <p:cNvPr id="17" name="AutoShape 18"/>
            <p:cNvSpPr>
              <a:spLocks noChangeArrowheads="1"/>
            </p:cNvSpPr>
            <p:nvPr/>
          </p:nvSpPr>
          <p:spPr bwMode="gray">
            <a:xfrm rot="5400000">
              <a:off x="2928" y="3495"/>
              <a:ext cx="172" cy="538"/>
            </a:xfrm>
            <a:prstGeom prst="moon">
              <a:avLst>
                <a:gd name="adj" fmla="val 21208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904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24000" y="2590801"/>
            <a:ext cx="9448800" cy="1012825"/>
          </a:xfrm>
          <a:effectLst>
            <a:outerShdw dist="53882" dir="2700000" algn="ctr" rotWithShape="0">
              <a:schemeClr val="tx1"/>
            </a:outerShdw>
          </a:effectLst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9044" name="Rectangle 20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727200" y="3581400"/>
            <a:ext cx="8940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77001"/>
            <a:ext cx="2844800" cy="244475"/>
          </a:xfrm>
        </p:spPr>
        <p:txBody>
          <a:bodyPr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77001"/>
            <a:ext cx="3860800" cy="244475"/>
          </a:xfrm>
        </p:spPr>
        <p:txBody>
          <a:bodyPr/>
          <a:lstStyle>
            <a:lvl1pPr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477001"/>
            <a:ext cx="2844800" cy="24447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5C2540-76CF-4BE8-AEEB-A090ABB068E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6713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685801"/>
            <a:ext cx="9121013" cy="563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t>RIGOL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762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t>RIGOL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951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538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38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t>RIGOL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83447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t>RIGOL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56688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t>RIGOL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84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685801"/>
            <a:ext cx="9121013" cy="563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4F81BD"/>
                </a:solidFill>
              </a:rPr>
              <a:t>RIGOL</a:t>
            </a:r>
            <a:endParaRPr lang="en-US" altLang="zh-CN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6149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t>RIGOL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318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t>RIGOL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05146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t>RIGOL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4639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t>RIGOL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4984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85800"/>
            <a:ext cx="27432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85800"/>
            <a:ext cx="8026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t>RIGOL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87597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0" y="0"/>
          <a:ext cx="12192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Image" r:id="rId3" imgW="9561905" imgH="1600000" progId="Photoshop.Image.6">
                  <p:embed/>
                </p:oleObj>
              </mc:Choice>
              <mc:Fallback>
                <p:oleObj name="Image" r:id="rId3" imgW="9561905" imgH="1600000" progId="Photoshop.Image.6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12192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eform 3"/>
          <p:cNvSpPr>
            <a:spLocks/>
          </p:cNvSpPr>
          <p:nvPr/>
        </p:nvSpPr>
        <p:spPr bwMode="gray">
          <a:xfrm>
            <a:off x="-14817" y="280989"/>
            <a:ext cx="12206817" cy="1620837"/>
          </a:xfrm>
          <a:custGeom>
            <a:avLst/>
            <a:gdLst>
              <a:gd name="T0" fmla="*/ 2147483646 w 5767"/>
              <a:gd name="T1" fmla="*/ 2147483646 h 1021"/>
              <a:gd name="T2" fmla="*/ 2147483646 w 5767"/>
              <a:gd name="T3" fmla="*/ 2147483646 h 1021"/>
              <a:gd name="T4" fmla="*/ 2147483646 w 5767"/>
              <a:gd name="T5" fmla="*/ 2147483646 h 1021"/>
              <a:gd name="T6" fmla="*/ 2147483646 w 5767"/>
              <a:gd name="T7" fmla="*/ 0 h 1021"/>
              <a:gd name="T8" fmla="*/ 2147483646 w 5767"/>
              <a:gd name="T9" fmla="*/ 2147483646 h 1021"/>
              <a:gd name="T10" fmla="*/ 2147483646 w 5767"/>
              <a:gd name="T11" fmla="*/ 2147483646 h 1021"/>
              <a:gd name="T12" fmla="*/ 2147483646 w 5767"/>
              <a:gd name="T13" fmla="*/ 2147483646 h 1021"/>
              <a:gd name="T14" fmla="*/ 2147483646 w 5767"/>
              <a:gd name="T15" fmla="*/ 2147483646 h 1021"/>
              <a:gd name="T16" fmla="*/ 2147483646 w 5767"/>
              <a:gd name="T17" fmla="*/ 2147483646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Freeform 4"/>
          <p:cNvSpPr>
            <a:spLocks/>
          </p:cNvSpPr>
          <p:nvPr/>
        </p:nvSpPr>
        <p:spPr bwMode="gray">
          <a:xfrm>
            <a:off x="-27517" y="533401"/>
            <a:ext cx="12215284" cy="1006475"/>
          </a:xfrm>
          <a:custGeom>
            <a:avLst/>
            <a:gdLst>
              <a:gd name="T0" fmla="*/ 2147483646 w 5771"/>
              <a:gd name="T1" fmla="*/ 2147483646 h 634"/>
              <a:gd name="T2" fmla="*/ 2147483646 w 5771"/>
              <a:gd name="T3" fmla="*/ 2147483646 h 634"/>
              <a:gd name="T4" fmla="*/ 2147483646 w 5771"/>
              <a:gd name="T5" fmla="*/ 2147483646 h 634"/>
              <a:gd name="T6" fmla="*/ 2147483646 w 5771"/>
              <a:gd name="T7" fmla="*/ 2147483646 h 634"/>
              <a:gd name="T8" fmla="*/ 2147483646 w 5771"/>
              <a:gd name="T9" fmla="*/ 2147483646 h 634"/>
              <a:gd name="T10" fmla="*/ 2147483646 w 5771"/>
              <a:gd name="T11" fmla="*/ 2147483646 h 634"/>
              <a:gd name="T12" fmla="*/ 2147483646 w 5771"/>
              <a:gd name="T13" fmla="*/ 2147483646 h 634"/>
              <a:gd name="T14" fmla="*/ 2147483646 w 5771"/>
              <a:gd name="T15" fmla="*/ 2147483646 h 634"/>
              <a:gd name="T16" fmla="*/ 2147483646 w 5771"/>
              <a:gd name="T17" fmla="*/ 2147483646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10320867" y="347663"/>
            <a:ext cx="516467" cy="366712"/>
            <a:chOff x="4752" y="1200"/>
            <a:chExt cx="288" cy="288"/>
          </a:xfrm>
        </p:grpSpPr>
        <p:sp>
          <p:nvSpPr>
            <p:cNvPr id="9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10871200" y="53975"/>
            <a:ext cx="812800" cy="592138"/>
            <a:chOff x="4992" y="816"/>
            <a:chExt cx="576" cy="576"/>
          </a:xfrm>
        </p:grpSpPr>
        <p:sp>
          <p:nvSpPr>
            <p:cNvPr id="12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228601" y="819150"/>
            <a:ext cx="960967" cy="762000"/>
            <a:chOff x="4992" y="816"/>
            <a:chExt cx="576" cy="576"/>
          </a:xfrm>
        </p:grpSpPr>
        <p:sp>
          <p:nvSpPr>
            <p:cNvPr id="15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30A729-079A-4607-B013-8109C24F0C34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97365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0" y="0"/>
          <a:ext cx="12192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Image" r:id="rId3" imgW="9561905" imgH="1600000" progId="Photoshop.Image.6">
                  <p:embed/>
                </p:oleObj>
              </mc:Choice>
              <mc:Fallback>
                <p:oleObj name="Image" r:id="rId3" imgW="9561905" imgH="1600000" progId="Photoshop.Image.6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12192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reeform 3"/>
          <p:cNvSpPr>
            <a:spLocks/>
          </p:cNvSpPr>
          <p:nvPr/>
        </p:nvSpPr>
        <p:spPr bwMode="gray">
          <a:xfrm>
            <a:off x="-14817" y="280989"/>
            <a:ext cx="12206817" cy="1620837"/>
          </a:xfrm>
          <a:custGeom>
            <a:avLst/>
            <a:gdLst>
              <a:gd name="T0" fmla="*/ 2147483646 w 5767"/>
              <a:gd name="T1" fmla="*/ 2147483646 h 1021"/>
              <a:gd name="T2" fmla="*/ 2147483646 w 5767"/>
              <a:gd name="T3" fmla="*/ 2147483646 h 1021"/>
              <a:gd name="T4" fmla="*/ 2147483646 w 5767"/>
              <a:gd name="T5" fmla="*/ 2147483646 h 1021"/>
              <a:gd name="T6" fmla="*/ 2147483646 w 5767"/>
              <a:gd name="T7" fmla="*/ 0 h 1021"/>
              <a:gd name="T8" fmla="*/ 2147483646 w 5767"/>
              <a:gd name="T9" fmla="*/ 2147483646 h 1021"/>
              <a:gd name="T10" fmla="*/ 2147483646 w 5767"/>
              <a:gd name="T11" fmla="*/ 2147483646 h 1021"/>
              <a:gd name="T12" fmla="*/ 2147483646 w 5767"/>
              <a:gd name="T13" fmla="*/ 2147483646 h 1021"/>
              <a:gd name="T14" fmla="*/ 2147483646 w 5767"/>
              <a:gd name="T15" fmla="*/ 2147483646 h 1021"/>
              <a:gd name="T16" fmla="*/ 2147483646 w 5767"/>
              <a:gd name="T17" fmla="*/ 2147483646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reeform 4"/>
          <p:cNvSpPr>
            <a:spLocks/>
          </p:cNvSpPr>
          <p:nvPr/>
        </p:nvSpPr>
        <p:spPr bwMode="gray">
          <a:xfrm>
            <a:off x="-27517" y="533401"/>
            <a:ext cx="12215284" cy="1006475"/>
          </a:xfrm>
          <a:custGeom>
            <a:avLst/>
            <a:gdLst>
              <a:gd name="T0" fmla="*/ 2147483646 w 5771"/>
              <a:gd name="T1" fmla="*/ 2147483646 h 634"/>
              <a:gd name="T2" fmla="*/ 2147483646 w 5771"/>
              <a:gd name="T3" fmla="*/ 2147483646 h 634"/>
              <a:gd name="T4" fmla="*/ 2147483646 w 5771"/>
              <a:gd name="T5" fmla="*/ 2147483646 h 634"/>
              <a:gd name="T6" fmla="*/ 2147483646 w 5771"/>
              <a:gd name="T7" fmla="*/ 2147483646 h 634"/>
              <a:gd name="T8" fmla="*/ 2147483646 w 5771"/>
              <a:gd name="T9" fmla="*/ 2147483646 h 634"/>
              <a:gd name="T10" fmla="*/ 2147483646 w 5771"/>
              <a:gd name="T11" fmla="*/ 2147483646 h 634"/>
              <a:gd name="T12" fmla="*/ 2147483646 w 5771"/>
              <a:gd name="T13" fmla="*/ 2147483646 h 634"/>
              <a:gd name="T14" fmla="*/ 2147483646 w 5771"/>
              <a:gd name="T15" fmla="*/ 2147483646 h 634"/>
              <a:gd name="T16" fmla="*/ 2147483646 w 5771"/>
              <a:gd name="T17" fmla="*/ 2147483646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0320867" y="347663"/>
            <a:ext cx="516467" cy="366712"/>
            <a:chOff x="4752" y="1200"/>
            <a:chExt cx="288" cy="288"/>
          </a:xfrm>
        </p:grpSpPr>
        <p:sp>
          <p:nvSpPr>
            <p:cNvPr id="8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10871200" y="53975"/>
            <a:ext cx="812800" cy="592138"/>
            <a:chOff x="4992" y="816"/>
            <a:chExt cx="576" cy="576"/>
          </a:xfrm>
        </p:grpSpPr>
        <p:sp>
          <p:nvSpPr>
            <p:cNvPr id="11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228601" y="819150"/>
            <a:ext cx="960967" cy="762000"/>
            <a:chOff x="4992" y="816"/>
            <a:chExt cx="576" cy="576"/>
          </a:xfrm>
        </p:grpSpPr>
        <p:sp>
          <p:nvSpPr>
            <p:cNvPr id="14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918EE5-68AC-479D-BB4F-1ED3E3FE5EA7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48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4F81BD"/>
                </a:solidFill>
              </a:rPr>
              <a:t>RIGOL</a:t>
            </a:r>
            <a:endParaRPr lang="en-US" altLang="zh-CN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79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538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38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4F81BD"/>
                </a:solidFill>
              </a:rPr>
              <a:t>RIGOL</a:t>
            </a:r>
            <a:endParaRPr lang="en-US" altLang="zh-CN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32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4F81BD"/>
                </a:solidFill>
              </a:rPr>
              <a:t>RIGOL</a:t>
            </a:r>
            <a:endParaRPr lang="en-US" altLang="zh-CN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1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4F81BD"/>
                </a:solidFill>
              </a:rPr>
              <a:t>RIGOL</a:t>
            </a:r>
            <a:endParaRPr lang="en-US" altLang="zh-CN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0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4F81BD"/>
                </a:solidFill>
              </a:rPr>
              <a:t>RIGOL</a:t>
            </a:r>
            <a:endParaRPr lang="en-US" altLang="zh-CN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68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4F81BD"/>
                </a:solidFill>
              </a:rPr>
              <a:t>RIGOL</a:t>
            </a:r>
            <a:endParaRPr lang="en-US" altLang="zh-CN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43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4F81BD"/>
                </a:solidFill>
              </a:rPr>
              <a:t>RIGOL</a:t>
            </a:r>
            <a:endParaRPr lang="en-US" altLang="zh-CN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6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4.bin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vmlDrawing" Target="../drawings/vmlDrawing4.v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0"/>
          <a:ext cx="12192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Image" r:id="rId16" imgW="9561905" imgH="1600000" progId="Photoshop.Image.6">
                  <p:embed/>
                </p:oleObj>
              </mc:Choice>
              <mc:Fallback>
                <p:oleObj name="Image" r:id="rId16" imgW="9561905" imgH="1600000" progId="Photoshop.Image.6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12192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Freeform 3"/>
          <p:cNvSpPr>
            <a:spLocks/>
          </p:cNvSpPr>
          <p:nvPr/>
        </p:nvSpPr>
        <p:spPr bwMode="gray">
          <a:xfrm>
            <a:off x="-14817" y="280989"/>
            <a:ext cx="12206817" cy="1620837"/>
          </a:xfrm>
          <a:custGeom>
            <a:avLst/>
            <a:gdLst>
              <a:gd name="T0" fmla="*/ 2147483646 w 5767"/>
              <a:gd name="T1" fmla="*/ 2147483646 h 1021"/>
              <a:gd name="T2" fmla="*/ 2147483646 w 5767"/>
              <a:gd name="T3" fmla="*/ 2147483646 h 1021"/>
              <a:gd name="T4" fmla="*/ 2147483646 w 5767"/>
              <a:gd name="T5" fmla="*/ 2147483646 h 1021"/>
              <a:gd name="T6" fmla="*/ 2147483646 w 5767"/>
              <a:gd name="T7" fmla="*/ 0 h 1021"/>
              <a:gd name="T8" fmla="*/ 2147483646 w 5767"/>
              <a:gd name="T9" fmla="*/ 2147483646 h 1021"/>
              <a:gd name="T10" fmla="*/ 2147483646 w 5767"/>
              <a:gd name="T11" fmla="*/ 2147483646 h 1021"/>
              <a:gd name="T12" fmla="*/ 2147483646 w 5767"/>
              <a:gd name="T13" fmla="*/ 2147483646 h 1021"/>
              <a:gd name="T14" fmla="*/ 2147483646 w 5767"/>
              <a:gd name="T15" fmla="*/ 2147483646 h 1021"/>
              <a:gd name="T16" fmla="*/ 2147483646 w 5767"/>
              <a:gd name="T17" fmla="*/ 2147483646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Freeform 4"/>
          <p:cNvSpPr>
            <a:spLocks/>
          </p:cNvSpPr>
          <p:nvPr/>
        </p:nvSpPr>
        <p:spPr bwMode="gray">
          <a:xfrm>
            <a:off x="-27517" y="533401"/>
            <a:ext cx="12215284" cy="1006475"/>
          </a:xfrm>
          <a:custGeom>
            <a:avLst/>
            <a:gdLst>
              <a:gd name="T0" fmla="*/ 2147483646 w 5771"/>
              <a:gd name="T1" fmla="*/ 2147483646 h 634"/>
              <a:gd name="T2" fmla="*/ 2147483646 w 5771"/>
              <a:gd name="T3" fmla="*/ 2147483646 h 634"/>
              <a:gd name="T4" fmla="*/ 2147483646 w 5771"/>
              <a:gd name="T5" fmla="*/ 2147483646 h 634"/>
              <a:gd name="T6" fmla="*/ 2147483646 w 5771"/>
              <a:gd name="T7" fmla="*/ 2147483646 h 634"/>
              <a:gd name="T8" fmla="*/ 2147483646 w 5771"/>
              <a:gd name="T9" fmla="*/ 2147483646 h 634"/>
              <a:gd name="T10" fmla="*/ 2147483646 w 5771"/>
              <a:gd name="T11" fmla="*/ 2147483646 h 634"/>
              <a:gd name="T12" fmla="*/ 2147483646 w 5771"/>
              <a:gd name="T13" fmla="*/ 2147483646 h 634"/>
              <a:gd name="T14" fmla="*/ 2147483646 w 5771"/>
              <a:gd name="T15" fmla="*/ 2147483646 h 634"/>
              <a:gd name="T16" fmla="*/ 2147483646 w 5771"/>
              <a:gd name="T17" fmla="*/ 2147483646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10320867" y="347663"/>
            <a:ext cx="516467" cy="366712"/>
            <a:chOff x="4752" y="1200"/>
            <a:chExt cx="288" cy="288"/>
          </a:xfrm>
        </p:grpSpPr>
        <p:sp>
          <p:nvSpPr>
            <p:cNvPr id="128006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8007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030" name="Group 8"/>
          <p:cNvGrpSpPr>
            <a:grpSpLocks/>
          </p:cNvGrpSpPr>
          <p:nvPr/>
        </p:nvGrpSpPr>
        <p:grpSpPr bwMode="auto">
          <a:xfrm>
            <a:off x="10871200" y="53975"/>
            <a:ext cx="812800" cy="592138"/>
            <a:chOff x="4992" y="816"/>
            <a:chExt cx="576" cy="576"/>
          </a:xfrm>
        </p:grpSpPr>
        <p:sp>
          <p:nvSpPr>
            <p:cNvPr id="1039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8010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031" name="Group 11"/>
          <p:cNvGrpSpPr>
            <a:grpSpLocks/>
          </p:cNvGrpSpPr>
          <p:nvPr/>
        </p:nvGrpSpPr>
        <p:grpSpPr bwMode="auto">
          <a:xfrm>
            <a:off x="228601" y="819150"/>
            <a:ext cx="960967" cy="762000"/>
            <a:chOff x="4992" y="816"/>
            <a:chExt cx="576" cy="576"/>
          </a:xfrm>
        </p:grpSpPr>
        <p:sp>
          <p:nvSpPr>
            <p:cNvPr id="1037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8013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32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10972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8015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1"/>
            <a:ext cx="2844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FontTx/>
              <a:buNone/>
              <a:defRPr kumimoji="0" sz="1400" b="0">
                <a:latin typeface="+mn-lt"/>
                <a:ea typeface="微软雅黑" panose="020B0503020204020204" pitchFamily="34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28016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00801"/>
            <a:ext cx="3860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FontTx/>
              <a:buNone/>
              <a:defRPr kumimoji="0" sz="1400" b="0">
                <a:latin typeface="+mn-lt"/>
                <a:ea typeface="微软雅黑" panose="020B0503020204020204" pitchFamily="34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28017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00801"/>
            <a:ext cx="2844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kumimoji="0" sz="1400" b="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4F81BD"/>
                </a:solidFill>
              </a:rPr>
              <a:t>RIGOL</a:t>
            </a:r>
            <a:endParaRPr lang="en-US" altLang="zh-CN">
              <a:solidFill>
                <a:srgbClr val="4F81BD"/>
              </a:solidFill>
            </a:endParaRPr>
          </a:p>
        </p:txBody>
      </p:sp>
      <p:sp>
        <p:nvSpPr>
          <p:cNvPr id="1036" name="Rectangle 18"/>
          <p:cNvSpPr>
            <a:spLocks noGrp="1" noChangeArrowheads="1"/>
          </p:cNvSpPr>
          <p:nvPr>
            <p:ph type="title"/>
          </p:nvPr>
        </p:nvSpPr>
        <p:spPr bwMode="white">
          <a:xfrm>
            <a:off x="1219200" y="685801"/>
            <a:ext cx="98552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80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anose="02020603050405020304" pitchFamily="18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anose="02020603050405020304" pitchFamily="18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anose="02020603050405020304" pitchFamily="18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anose="02020603050405020304" pitchFamily="18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0"/>
          <a:ext cx="12192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Image" r:id="rId16" imgW="9561905" imgH="1600000" progId="Photoshop.Image.6">
                  <p:embed/>
                </p:oleObj>
              </mc:Choice>
              <mc:Fallback>
                <p:oleObj name="Image" r:id="rId16" imgW="9561905" imgH="1600000" progId="Photoshop.Image.6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12192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Freeform 3"/>
          <p:cNvSpPr>
            <a:spLocks/>
          </p:cNvSpPr>
          <p:nvPr/>
        </p:nvSpPr>
        <p:spPr bwMode="gray">
          <a:xfrm>
            <a:off x="-14817" y="280989"/>
            <a:ext cx="12206817" cy="1620837"/>
          </a:xfrm>
          <a:custGeom>
            <a:avLst/>
            <a:gdLst>
              <a:gd name="T0" fmla="*/ 2147483646 w 5767"/>
              <a:gd name="T1" fmla="*/ 2147483646 h 1021"/>
              <a:gd name="T2" fmla="*/ 2147483646 w 5767"/>
              <a:gd name="T3" fmla="*/ 2147483646 h 1021"/>
              <a:gd name="T4" fmla="*/ 2147483646 w 5767"/>
              <a:gd name="T5" fmla="*/ 2147483646 h 1021"/>
              <a:gd name="T6" fmla="*/ 2147483646 w 5767"/>
              <a:gd name="T7" fmla="*/ 0 h 1021"/>
              <a:gd name="T8" fmla="*/ 2147483646 w 5767"/>
              <a:gd name="T9" fmla="*/ 2147483646 h 1021"/>
              <a:gd name="T10" fmla="*/ 2147483646 w 5767"/>
              <a:gd name="T11" fmla="*/ 2147483646 h 1021"/>
              <a:gd name="T12" fmla="*/ 2147483646 w 5767"/>
              <a:gd name="T13" fmla="*/ 2147483646 h 1021"/>
              <a:gd name="T14" fmla="*/ 2147483646 w 5767"/>
              <a:gd name="T15" fmla="*/ 2147483646 h 1021"/>
              <a:gd name="T16" fmla="*/ 2147483646 w 5767"/>
              <a:gd name="T17" fmla="*/ 2147483646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Freeform 4"/>
          <p:cNvSpPr>
            <a:spLocks/>
          </p:cNvSpPr>
          <p:nvPr/>
        </p:nvSpPr>
        <p:spPr bwMode="gray">
          <a:xfrm>
            <a:off x="-27517" y="533401"/>
            <a:ext cx="12215284" cy="1006475"/>
          </a:xfrm>
          <a:custGeom>
            <a:avLst/>
            <a:gdLst>
              <a:gd name="T0" fmla="*/ 2147483646 w 5771"/>
              <a:gd name="T1" fmla="*/ 2147483646 h 634"/>
              <a:gd name="T2" fmla="*/ 2147483646 w 5771"/>
              <a:gd name="T3" fmla="*/ 2147483646 h 634"/>
              <a:gd name="T4" fmla="*/ 2147483646 w 5771"/>
              <a:gd name="T5" fmla="*/ 2147483646 h 634"/>
              <a:gd name="T6" fmla="*/ 2147483646 w 5771"/>
              <a:gd name="T7" fmla="*/ 2147483646 h 634"/>
              <a:gd name="T8" fmla="*/ 2147483646 w 5771"/>
              <a:gd name="T9" fmla="*/ 2147483646 h 634"/>
              <a:gd name="T10" fmla="*/ 2147483646 w 5771"/>
              <a:gd name="T11" fmla="*/ 2147483646 h 634"/>
              <a:gd name="T12" fmla="*/ 2147483646 w 5771"/>
              <a:gd name="T13" fmla="*/ 2147483646 h 634"/>
              <a:gd name="T14" fmla="*/ 2147483646 w 5771"/>
              <a:gd name="T15" fmla="*/ 2147483646 h 634"/>
              <a:gd name="T16" fmla="*/ 2147483646 w 5771"/>
              <a:gd name="T17" fmla="*/ 2147483646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10320867" y="347663"/>
            <a:ext cx="516467" cy="366712"/>
            <a:chOff x="4752" y="1200"/>
            <a:chExt cx="288" cy="288"/>
          </a:xfrm>
        </p:grpSpPr>
        <p:sp>
          <p:nvSpPr>
            <p:cNvPr id="128006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8007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030" name="Group 8"/>
          <p:cNvGrpSpPr>
            <a:grpSpLocks/>
          </p:cNvGrpSpPr>
          <p:nvPr/>
        </p:nvGrpSpPr>
        <p:grpSpPr bwMode="auto">
          <a:xfrm>
            <a:off x="10871200" y="53975"/>
            <a:ext cx="812800" cy="592138"/>
            <a:chOff x="4992" y="816"/>
            <a:chExt cx="576" cy="576"/>
          </a:xfrm>
        </p:grpSpPr>
        <p:sp>
          <p:nvSpPr>
            <p:cNvPr id="1039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8010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031" name="Group 11"/>
          <p:cNvGrpSpPr>
            <a:grpSpLocks/>
          </p:cNvGrpSpPr>
          <p:nvPr/>
        </p:nvGrpSpPr>
        <p:grpSpPr bwMode="auto">
          <a:xfrm>
            <a:off x="228601" y="819150"/>
            <a:ext cx="960967" cy="762000"/>
            <a:chOff x="4992" y="816"/>
            <a:chExt cx="576" cy="576"/>
          </a:xfrm>
        </p:grpSpPr>
        <p:sp>
          <p:nvSpPr>
            <p:cNvPr id="1037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defRPr kumimoji="1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8013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32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10972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8015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1"/>
            <a:ext cx="2844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FontTx/>
              <a:buNone/>
              <a:defRPr kumimoji="0" sz="1400" b="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8016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00801"/>
            <a:ext cx="3860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FontTx/>
              <a:buNone/>
              <a:defRPr kumimoji="0" sz="1400" b="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8017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00801"/>
            <a:ext cx="2844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kumimoji="0" sz="1400" b="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t>RIGOL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6" name="Rectangle 18"/>
          <p:cNvSpPr>
            <a:spLocks noGrp="1" noChangeArrowheads="1"/>
          </p:cNvSpPr>
          <p:nvPr>
            <p:ph type="title"/>
          </p:nvPr>
        </p:nvSpPr>
        <p:spPr bwMode="white">
          <a:xfrm>
            <a:off x="1219200" y="685801"/>
            <a:ext cx="98552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9122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anose="02020603050405020304" pitchFamily="18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anose="02020603050405020304" pitchFamily="18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anose="02020603050405020304" pitchFamily="18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anose="02020603050405020304" pitchFamily="18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0.wmf"/><Relationship Id="rId22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27239" y="1916113"/>
            <a:ext cx="8945561" cy="27368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000" dirty="0">
                <a:latin typeface="+mj-ea"/>
              </a:rPr>
              <a:t>实验二 组合逻辑电路设计</a:t>
            </a: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1703389" y="188913"/>
            <a:ext cx="1584325" cy="1008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endParaRPr kumimoji="1" lang="en-US" altLang="zh-CN" sz="2000" b="1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23563" y="3976253"/>
            <a:ext cx="2701636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电工电子实验中心</a:t>
            </a:r>
          </a:p>
        </p:txBody>
      </p:sp>
    </p:spTree>
    <p:extLst>
      <p:ext uri="{BB962C8B-B14F-4D97-AF65-F5344CB8AC3E}">
        <p14:creationId xmlns:p14="http://schemas.microsoft.com/office/powerpoint/2010/main" val="355121445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39981" y="693306"/>
            <a:ext cx="4114800" cy="563563"/>
          </a:xfrm>
        </p:spPr>
        <p:txBody>
          <a:bodyPr/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、</a:t>
            </a:r>
            <a:r>
              <a:rPr lang="zh-CN" altLang="en-US" dirty="0"/>
              <a:t>实验要求</a:t>
            </a:r>
            <a:endParaRPr lang="en-US" altLang="zh-CN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239981" y="1971532"/>
            <a:ext cx="9901631" cy="588788"/>
          </a:xfrm>
        </p:spPr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</a:rPr>
              <a:t>表达式化简</a:t>
            </a:r>
            <a:endParaRPr lang="zh-CN" altLang="en-US" b="1" dirty="0">
              <a:solidFill>
                <a:srgbClr val="0070C0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zh-CN" altLang="en-US" dirty="0"/>
          </a:p>
          <a:p>
            <a:pPr marL="514350" indent="0">
              <a:buClr>
                <a:schemeClr val="tx1"/>
              </a:buClr>
              <a:buNone/>
            </a:pPr>
            <a:r>
              <a:rPr lang="en-US" altLang="zh-CN" b="1" dirty="0" smtClean="0"/>
              <a:t> 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467593"/>
              </p:ext>
            </p:extLst>
          </p:nvPr>
        </p:nvGraphicFramePr>
        <p:xfrm>
          <a:off x="1688506" y="2700997"/>
          <a:ext cx="3217749" cy="3038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3" imgW="1207311" imgH="1041940" progId="Equation.DSMT4">
                  <p:embed/>
                </p:oleObj>
              </mc:Choice>
              <mc:Fallback>
                <p:oleObj name="Equation" r:id="rId3" imgW="1207311" imgH="104194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506" y="2700997"/>
                        <a:ext cx="3217749" cy="30386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67"/>
          <p:cNvSpPr>
            <a:spLocks noChangeArrowheads="1"/>
          </p:cNvSpPr>
          <p:nvPr/>
        </p:nvSpPr>
        <p:spPr bwMode="auto">
          <a:xfrm>
            <a:off x="2767399" y="5115398"/>
            <a:ext cx="684860" cy="561501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" name="组合 1"/>
          <p:cNvGrpSpPr/>
          <p:nvPr/>
        </p:nvGrpSpPr>
        <p:grpSpPr>
          <a:xfrm>
            <a:off x="2319819" y="4787900"/>
            <a:ext cx="2264881" cy="888999"/>
            <a:chOff x="2089881" y="4324350"/>
            <a:chExt cx="1727200" cy="611719"/>
          </a:xfrm>
        </p:grpSpPr>
        <p:sp>
          <p:nvSpPr>
            <p:cNvPr id="7" name="AutoShape 67"/>
            <p:cNvSpPr>
              <a:spLocks noChangeArrowheads="1"/>
            </p:cNvSpPr>
            <p:nvPr/>
          </p:nvSpPr>
          <p:spPr bwMode="auto">
            <a:xfrm>
              <a:off x="2089881" y="4324350"/>
              <a:ext cx="1727200" cy="611719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0"/>
              </a:schemeClr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0" name="AutoShape 67"/>
            <p:cNvSpPr>
              <a:spLocks noChangeArrowheads="1"/>
            </p:cNvSpPr>
            <p:nvPr/>
          </p:nvSpPr>
          <p:spPr bwMode="auto">
            <a:xfrm>
              <a:off x="3235979" y="4476750"/>
              <a:ext cx="581102" cy="459319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0"/>
              </a:schemeClr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" name="AutoShape 67"/>
            <p:cNvSpPr>
              <a:spLocks noChangeArrowheads="1"/>
            </p:cNvSpPr>
            <p:nvPr/>
          </p:nvSpPr>
          <p:spPr bwMode="auto">
            <a:xfrm>
              <a:off x="2171700" y="4476750"/>
              <a:ext cx="869950" cy="459319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0"/>
              </a:schemeClr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82221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9" grpId="0" animBg="1"/>
      <p:bldP spid="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39981" y="693306"/>
            <a:ext cx="4114800" cy="563563"/>
          </a:xfrm>
        </p:spPr>
        <p:txBody>
          <a:bodyPr/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、</a:t>
            </a:r>
            <a:r>
              <a:rPr lang="zh-CN" altLang="en-US" dirty="0"/>
              <a:t>实验要求</a:t>
            </a:r>
            <a:endParaRPr lang="en-US" altLang="zh-CN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239981" y="1971532"/>
            <a:ext cx="9901631" cy="588788"/>
          </a:xfrm>
        </p:spPr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</a:rPr>
              <a:t>逻辑图</a:t>
            </a:r>
            <a:endParaRPr lang="zh-CN" altLang="en-US" b="1" dirty="0">
              <a:solidFill>
                <a:srgbClr val="0070C0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zh-CN" altLang="en-US" dirty="0"/>
          </a:p>
          <a:p>
            <a:pPr marL="514350" indent="0">
              <a:buClr>
                <a:schemeClr val="tx1"/>
              </a:buClr>
              <a:buNone/>
            </a:pPr>
            <a:r>
              <a:rPr lang="en-US" altLang="zh-CN" b="1" dirty="0" smtClean="0"/>
              <a:t> 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2506549" y="2857500"/>
            <a:ext cx="7368494" cy="3324678"/>
            <a:chOff x="3401435" y="3121025"/>
            <a:chExt cx="4404677" cy="1839557"/>
          </a:xfrm>
        </p:grpSpPr>
        <p:grpSp>
          <p:nvGrpSpPr>
            <p:cNvPr id="49" name="Group 5"/>
            <p:cNvGrpSpPr>
              <a:grpSpLocks/>
            </p:cNvGrpSpPr>
            <p:nvPr/>
          </p:nvGrpSpPr>
          <p:grpSpPr bwMode="auto">
            <a:xfrm>
              <a:off x="3408896" y="4349394"/>
              <a:ext cx="1817687" cy="611188"/>
              <a:chOff x="0" y="0"/>
              <a:chExt cx="2862" cy="963"/>
            </a:xfrm>
          </p:grpSpPr>
          <p:grpSp>
            <p:nvGrpSpPr>
              <p:cNvPr id="82" name="Group 6"/>
              <p:cNvGrpSpPr>
                <a:grpSpLocks/>
              </p:cNvGrpSpPr>
              <p:nvPr/>
            </p:nvGrpSpPr>
            <p:grpSpPr bwMode="auto">
              <a:xfrm>
                <a:off x="681" y="0"/>
                <a:ext cx="1701" cy="906"/>
                <a:chOff x="0" y="0"/>
                <a:chExt cx="1701" cy="906"/>
              </a:xfrm>
            </p:grpSpPr>
            <p:sp>
              <p:nvSpPr>
                <p:cNvPr id="88" name="Rectangle 7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794" cy="907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/>
                    <a:t>&amp;</a:t>
                  </a:r>
                </a:p>
              </p:txBody>
            </p:sp>
            <p:sp>
              <p:nvSpPr>
                <p:cNvPr id="89" name="Oval 8"/>
                <p:cNvSpPr>
                  <a:spLocks noChangeArrowheads="1"/>
                </p:cNvSpPr>
                <p:nvPr/>
              </p:nvSpPr>
              <p:spPr bwMode="auto">
                <a:xfrm>
                  <a:off x="1134" y="338"/>
                  <a:ext cx="227" cy="226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90" name="Line 9"/>
                <p:cNvSpPr>
                  <a:spLocks noChangeShapeType="1"/>
                </p:cNvSpPr>
                <p:nvPr/>
              </p:nvSpPr>
              <p:spPr bwMode="auto">
                <a:xfrm>
                  <a:off x="0" y="226"/>
                  <a:ext cx="340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" name="Line 10"/>
                <p:cNvSpPr>
                  <a:spLocks noChangeShapeType="1"/>
                </p:cNvSpPr>
                <p:nvPr/>
              </p:nvSpPr>
              <p:spPr bwMode="auto">
                <a:xfrm>
                  <a:off x="0" y="793"/>
                  <a:ext cx="340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" name="Line 11"/>
                <p:cNvSpPr>
                  <a:spLocks noChangeShapeType="1"/>
                </p:cNvSpPr>
                <p:nvPr/>
              </p:nvSpPr>
              <p:spPr bwMode="auto">
                <a:xfrm>
                  <a:off x="1361" y="452"/>
                  <a:ext cx="341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3" name="Line 12"/>
              <p:cNvSpPr>
                <a:spLocks noChangeShapeType="1"/>
              </p:cNvSpPr>
              <p:nvPr/>
            </p:nvSpPr>
            <p:spPr bwMode="auto">
              <a:xfrm flipH="1">
                <a:off x="337" y="227"/>
                <a:ext cx="341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Line 13"/>
              <p:cNvSpPr>
                <a:spLocks noChangeShapeType="1"/>
              </p:cNvSpPr>
              <p:nvPr/>
            </p:nvSpPr>
            <p:spPr bwMode="auto">
              <a:xfrm flipH="1">
                <a:off x="337" y="794"/>
                <a:ext cx="341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85" name="Object 14"/>
              <p:cNvGraphicFramePr>
                <a:graphicFrameLocks noChangeAspect="1"/>
              </p:cNvGraphicFramePr>
              <p:nvPr/>
            </p:nvGraphicFramePr>
            <p:xfrm>
              <a:off x="26" y="28"/>
              <a:ext cx="340" cy="3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96" r:id="rId3" imgW="152882" imgH="165532" progId="Equation.DSMT4">
                      <p:embed/>
                    </p:oleObj>
                  </mc:Choice>
                  <mc:Fallback>
                    <p:oleObj r:id="rId3" imgW="152882" imgH="165532" progId="Equation.DSMT4">
                      <p:embed/>
                      <p:pic>
                        <p:nvPicPr>
                          <p:cNvPr id="8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" y="28"/>
                            <a:ext cx="340" cy="3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" name="Object 15"/>
              <p:cNvGraphicFramePr>
                <a:graphicFrameLocks noChangeAspect="1"/>
              </p:cNvGraphicFramePr>
              <p:nvPr/>
            </p:nvGraphicFramePr>
            <p:xfrm>
              <a:off x="0" y="567"/>
              <a:ext cx="340" cy="3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97" r:id="rId5" imgW="152882" imgH="178182" progId="Equation.DSMT4">
                      <p:embed/>
                    </p:oleObj>
                  </mc:Choice>
                  <mc:Fallback>
                    <p:oleObj r:id="rId5" imgW="152882" imgH="178182" progId="Equation.DSMT4">
                      <p:embed/>
                      <p:pic>
                        <p:nvPicPr>
                          <p:cNvPr id="9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567"/>
                            <a:ext cx="340" cy="3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" name="Object 16"/>
              <p:cNvGraphicFramePr>
                <a:graphicFrameLocks noChangeAspect="1"/>
              </p:cNvGraphicFramePr>
              <p:nvPr/>
            </p:nvGraphicFramePr>
            <p:xfrm>
              <a:off x="2268" y="1"/>
              <a:ext cx="595" cy="4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98" r:id="rId7" imgW="267031" imgH="216151" progId="Equation.DSMT4">
                      <p:embed/>
                    </p:oleObj>
                  </mc:Choice>
                  <mc:Fallback>
                    <p:oleObj r:id="rId7" imgW="267031" imgH="216151" progId="Equation.DSMT4">
                      <p:embed/>
                      <p:pic>
                        <p:nvPicPr>
                          <p:cNvPr id="1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68" y="1"/>
                            <a:ext cx="595" cy="4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0" name="Group 17"/>
            <p:cNvGrpSpPr>
              <a:grpSpLocks/>
            </p:cNvGrpSpPr>
            <p:nvPr/>
          </p:nvGrpSpPr>
          <p:grpSpPr bwMode="auto">
            <a:xfrm>
              <a:off x="3401435" y="3121025"/>
              <a:ext cx="1673225" cy="714375"/>
              <a:chOff x="0" y="0"/>
              <a:chExt cx="2635" cy="1125"/>
            </a:xfrm>
          </p:grpSpPr>
          <p:grpSp>
            <p:nvGrpSpPr>
              <p:cNvPr id="71" name="Group 18"/>
              <p:cNvGrpSpPr>
                <a:grpSpLocks/>
              </p:cNvGrpSpPr>
              <p:nvPr/>
            </p:nvGrpSpPr>
            <p:grpSpPr bwMode="auto">
              <a:xfrm>
                <a:off x="706" y="132"/>
                <a:ext cx="1701" cy="906"/>
                <a:chOff x="0" y="0"/>
                <a:chExt cx="1701" cy="906"/>
              </a:xfrm>
            </p:grpSpPr>
            <p:sp>
              <p:nvSpPr>
                <p:cNvPr id="77" name="Rectangle 19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794" cy="907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170" tIns="46990" rIns="90170" bIns="4699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/>
                    <a:t>&amp;</a:t>
                  </a:r>
                </a:p>
              </p:txBody>
            </p:sp>
            <p:sp>
              <p:nvSpPr>
                <p:cNvPr id="78" name="Oval 20"/>
                <p:cNvSpPr>
                  <a:spLocks noChangeArrowheads="1"/>
                </p:cNvSpPr>
                <p:nvPr/>
              </p:nvSpPr>
              <p:spPr bwMode="auto">
                <a:xfrm>
                  <a:off x="1134" y="338"/>
                  <a:ext cx="227" cy="226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170" tIns="46990" rIns="90170" bIns="4699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79" name="Line 21"/>
                <p:cNvSpPr>
                  <a:spLocks noChangeShapeType="1"/>
                </p:cNvSpPr>
                <p:nvPr/>
              </p:nvSpPr>
              <p:spPr bwMode="auto">
                <a:xfrm>
                  <a:off x="0" y="226"/>
                  <a:ext cx="340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" name="Line 22"/>
                <p:cNvSpPr>
                  <a:spLocks noChangeShapeType="1"/>
                </p:cNvSpPr>
                <p:nvPr/>
              </p:nvSpPr>
              <p:spPr bwMode="auto">
                <a:xfrm>
                  <a:off x="0" y="793"/>
                  <a:ext cx="340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" name="Line 23"/>
                <p:cNvSpPr>
                  <a:spLocks noChangeShapeType="1"/>
                </p:cNvSpPr>
                <p:nvPr/>
              </p:nvSpPr>
              <p:spPr bwMode="auto">
                <a:xfrm>
                  <a:off x="1361" y="452"/>
                  <a:ext cx="341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2" name="Line 24"/>
              <p:cNvSpPr>
                <a:spLocks noChangeShapeType="1"/>
              </p:cNvSpPr>
              <p:nvPr/>
            </p:nvSpPr>
            <p:spPr bwMode="auto">
              <a:xfrm flipH="1">
                <a:off x="362" y="358"/>
                <a:ext cx="341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Line 25"/>
              <p:cNvSpPr>
                <a:spLocks noChangeShapeType="1"/>
              </p:cNvSpPr>
              <p:nvPr/>
            </p:nvSpPr>
            <p:spPr bwMode="auto">
              <a:xfrm flipH="1">
                <a:off x="362" y="925"/>
                <a:ext cx="341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4" name="Object 26"/>
              <p:cNvGraphicFramePr>
                <a:graphicFrameLocks noChangeAspect="1"/>
              </p:cNvGraphicFramePr>
              <p:nvPr/>
            </p:nvGraphicFramePr>
            <p:xfrm>
              <a:off x="25" y="132"/>
              <a:ext cx="340" cy="4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99" r:id="rId9" imgW="152821" imgH="191117" progId="Equation.DSMT4">
                      <p:embed/>
                    </p:oleObj>
                  </mc:Choice>
                  <mc:Fallback>
                    <p:oleObj r:id="rId9" imgW="152821" imgH="191117" progId="Equation.DSMT4">
                      <p:embed/>
                      <p:pic>
                        <p:nvPicPr>
                          <p:cNvPr id="2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" y="132"/>
                            <a:ext cx="340" cy="4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5" name="Object 27"/>
              <p:cNvGraphicFramePr>
                <a:graphicFrameLocks noChangeAspect="1"/>
              </p:cNvGraphicFramePr>
              <p:nvPr/>
            </p:nvGraphicFramePr>
            <p:xfrm>
              <a:off x="0" y="671"/>
              <a:ext cx="339" cy="4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00" r:id="rId11" imgW="152821" imgH="203762" progId="Equation.DSMT4">
                      <p:embed/>
                    </p:oleObj>
                  </mc:Choice>
                  <mc:Fallback>
                    <p:oleObj r:id="rId11" imgW="152821" imgH="203762" progId="Equation.DSMT4">
                      <p:embed/>
                      <p:pic>
                        <p:nvPicPr>
                          <p:cNvPr id="21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671"/>
                            <a:ext cx="339" cy="4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6" name="Object 28"/>
              <p:cNvGraphicFramePr>
                <a:graphicFrameLocks noChangeAspect="1"/>
              </p:cNvGraphicFramePr>
              <p:nvPr/>
            </p:nvGraphicFramePr>
            <p:xfrm>
              <a:off x="2041" y="0"/>
              <a:ext cx="594" cy="5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01" r:id="rId13" imgW="267031" imgH="229141" progId="Equation.DSMT4">
                      <p:embed/>
                    </p:oleObj>
                  </mc:Choice>
                  <mc:Fallback>
                    <p:oleObj r:id="rId13" imgW="267031" imgH="229141" progId="Equation.DSMT4">
                      <p:embed/>
                      <p:pic>
                        <p:nvPicPr>
                          <p:cNvPr id="22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41" y="0"/>
                            <a:ext cx="594" cy="5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" name="Group 29"/>
            <p:cNvGrpSpPr>
              <a:grpSpLocks/>
            </p:cNvGrpSpPr>
            <p:nvPr/>
          </p:nvGrpSpPr>
          <p:grpSpPr bwMode="auto">
            <a:xfrm>
              <a:off x="3401435" y="3248025"/>
              <a:ext cx="3254375" cy="892810"/>
              <a:chOff x="0" y="0"/>
              <a:chExt cx="5125" cy="1406"/>
            </a:xfrm>
          </p:grpSpPr>
          <p:sp>
            <p:nvSpPr>
              <p:cNvPr id="63" name="Line 30"/>
              <p:cNvSpPr>
                <a:spLocks noChangeShapeType="1"/>
              </p:cNvSpPr>
              <p:nvPr/>
            </p:nvSpPr>
            <p:spPr bwMode="auto">
              <a:xfrm>
                <a:off x="2407" y="385"/>
                <a:ext cx="340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Line 31"/>
              <p:cNvSpPr>
                <a:spLocks noChangeShapeType="1"/>
              </p:cNvSpPr>
              <p:nvPr/>
            </p:nvSpPr>
            <p:spPr bwMode="auto">
              <a:xfrm>
                <a:off x="2407" y="950"/>
                <a:ext cx="340" cy="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Rectangle 32"/>
              <p:cNvSpPr>
                <a:spLocks noChangeArrowheads="1"/>
              </p:cNvSpPr>
              <p:nvPr/>
            </p:nvSpPr>
            <p:spPr bwMode="auto">
              <a:xfrm>
                <a:off x="2747" y="159"/>
                <a:ext cx="794" cy="907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000"/>
                  <a:t>&amp;</a:t>
                </a:r>
              </a:p>
            </p:txBody>
          </p:sp>
          <p:sp>
            <p:nvSpPr>
              <p:cNvPr id="66" name="Oval 33"/>
              <p:cNvSpPr>
                <a:spLocks noChangeArrowheads="1"/>
              </p:cNvSpPr>
              <p:nvPr/>
            </p:nvSpPr>
            <p:spPr bwMode="auto">
              <a:xfrm>
                <a:off x="3541" y="497"/>
                <a:ext cx="227" cy="2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7" name="Line 34"/>
              <p:cNvSpPr>
                <a:spLocks noChangeShapeType="1"/>
              </p:cNvSpPr>
              <p:nvPr/>
            </p:nvSpPr>
            <p:spPr bwMode="auto">
              <a:xfrm>
                <a:off x="3768" y="611"/>
                <a:ext cx="341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68" name="AutoShape 35"/>
              <p:cNvCxnSpPr>
                <a:cxnSpLocks noChangeShapeType="1"/>
              </p:cNvCxnSpPr>
              <p:nvPr/>
            </p:nvCxnSpPr>
            <p:spPr bwMode="auto">
              <a:xfrm rot="10800000" flipV="1">
                <a:off x="359" y="950"/>
                <a:ext cx="2203" cy="340"/>
              </a:xfrm>
              <a:prstGeom prst="bentConnector3">
                <a:avLst>
                  <a:gd name="adj1" fmla="val 50000"/>
                </a:avLst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aphicFrame>
            <p:nvGraphicFramePr>
              <p:cNvPr id="69" name="Object 36"/>
              <p:cNvGraphicFramePr>
                <a:graphicFrameLocks noChangeAspect="1"/>
              </p:cNvGraphicFramePr>
              <p:nvPr/>
            </p:nvGraphicFramePr>
            <p:xfrm>
              <a:off x="0" y="1037"/>
              <a:ext cx="339" cy="3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02" r:id="rId15" imgW="152882" imgH="165532" progId="Equation.DSMT4">
                      <p:embed/>
                    </p:oleObj>
                  </mc:Choice>
                  <mc:Fallback>
                    <p:oleObj r:id="rId15" imgW="152882" imgH="165532" progId="Equation.DSMT4">
                      <p:embed/>
                      <p:pic>
                        <p:nvPicPr>
                          <p:cNvPr id="35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1037"/>
                            <a:ext cx="339" cy="3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" name="Object 37"/>
              <p:cNvGraphicFramePr>
                <a:graphicFrameLocks noChangeAspect="1"/>
              </p:cNvGraphicFramePr>
              <p:nvPr/>
            </p:nvGraphicFramePr>
            <p:xfrm>
              <a:off x="4049" y="0"/>
              <a:ext cx="1076" cy="5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03" r:id="rId17" imgW="483161" imgH="254200" progId="Equation.DSMT4">
                      <p:embed/>
                    </p:oleObj>
                  </mc:Choice>
                  <mc:Fallback>
                    <p:oleObj r:id="rId17" imgW="483161" imgH="254200" progId="Equation.DSMT4">
                      <p:embed/>
                      <p:pic>
                        <p:nvPicPr>
                          <p:cNvPr id="36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49" y="0"/>
                            <a:ext cx="1076" cy="5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2" name="Group 38"/>
            <p:cNvGrpSpPr>
              <a:grpSpLocks/>
            </p:cNvGrpSpPr>
            <p:nvPr/>
          </p:nvGrpSpPr>
          <p:grpSpPr bwMode="auto">
            <a:xfrm>
              <a:off x="4924800" y="3562862"/>
              <a:ext cx="2881312" cy="1074737"/>
              <a:chOff x="0" y="0"/>
              <a:chExt cx="4539" cy="1693"/>
            </a:xfrm>
          </p:grpSpPr>
          <p:cxnSp>
            <p:nvCxnSpPr>
              <p:cNvPr id="53" name="AutoShape 39"/>
              <p:cNvCxnSpPr>
                <a:cxnSpLocks noChangeShapeType="1"/>
              </p:cNvCxnSpPr>
              <p:nvPr/>
            </p:nvCxnSpPr>
            <p:spPr bwMode="auto">
              <a:xfrm rot="5400000">
                <a:off x="1416" y="393"/>
                <a:ext cx="567" cy="2"/>
              </a:xfrm>
              <a:prstGeom prst="bentConnector3">
                <a:avLst>
                  <a:gd name="adj1" fmla="val 50088"/>
                </a:avLst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54" name="Group 40"/>
              <p:cNvGrpSpPr>
                <a:grpSpLocks/>
              </p:cNvGrpSpPr>
              <p:nvPr/>
            </p:nvGrpSpPr>
            <p:grpSpPr bwMode="auto">
              <a:xfrm>
                <a:off x="1704" y="454"/>
                <a:ext cx="1701" cy="906"/>
                <a:chOff x="0" y="0"/>
                <a:chExt cx="1701" cy="906"/>
              </a:xfrm>
            </p:grpSpPr>
            <p:sp>
              <p:nvSpPr>
                <p:cNvPr id="58" name="Rectangle 41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794" cy="907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170" tIns="46990" rIns="90170" bIns="4699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/>
                    <a:t>&amp;</a:t>
                  </a:r>
                </a:p>
              </p:txBody>
            </p:sp>
            <p:sp>
              <p:nvSpPr>
                <p:cNvPr id="59" name="Oval 42"/>
                <p:cNvSpPr>
                  <a:spLocks noChangeArrowheads="1"/>
                </p:cNvSpPr>
                <p:nvPr/>
              </p:nvSpPr>
              <p:spPr bwMode="auto">
                <a:xfrm>
                  <a:off x="1134" y="338"/>
                  <a:ext cx="227" cy="226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170" tIns="46990" rIns="90170" bIns="4699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60" name="Line 43"/>
                <p:cNvSpPr>
                  <a:spLocks noChangeShapeType="1"/>
                </p:cNvSpPr>
                <p:nvPr/>
              </p:nvSpPr>
              <p:spPr bwMode="auto">
                <a:xfrm>
                  <a:off x="0" y="226"/>
                  <a:ext cx="340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Line 44"/>
                <p:cNvSpPr>
                  <a:spLocks noChangeShapeType="1"/>
                </p:cNvSpPr>
                <p:nvPr/>
              </p:nvSpPr>
              <p:spPr bwMode="auto">
                <a:xfrm>
                  <a:off x="0" y="793"/>
                  <a:ext cx="340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Line 45"/>
                <p:cNvSpPr>
                  <a:spLocks noChangeShapeType="1"/>
                </p:cNvSpPr>
                <p:nvPr/>
              </p:nvSpPr>
              <p:spPr bwMode="auto">
                <a:xfrm>
                  <a:off x="1361" y="452"/>
                  <a:ext cx="341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cxnSp>
            <p:nvCxnSpPr>
              <p:cNvPr id="55" name="AutoShape 4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24" y="616"/>
                <a:ext cx="453" cy="1701"/>
              </a:xfrm>
              <a:prstGeom prst="bentConnector5">
                <a:avLst>
                  <a:gd name="adj1" fmla="val -31"/>
                  <a:gd name="adj2" fmla="val 50000"/>
                  <a:gd name="adj3" fmla="val 98480"/>
                </a:avLst>
              </a:prstGeom>
              <a:noFill/>
              <a:ln w="254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aphicFrame>
            <p:nvGraphicFramePr>
              <p:cNvPr id="56" name="Object 47"/>
              <p:cNvGraphicFramePr>
                <a:graphicFrameLocks noChangeAspect="1"/>
              </p:cNvGraphicFramePr>
              <p:nvPr/>
            </p:nvGraphicFramePr>
            <p:xfrm>
              <a:off x="3405" y="680"/>
              <a:ext cx="312" cy="3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04" r:id="rId19" imgW="140232" imgH="165532" progId="Equation.DSMT4">
                      <p:embed/>
                    </p:oleObj>
                  </mc:Choice>
                  <mc:Fallback>
                    <p:oleObj r:id="rId19" imgW="140232" imgH="165532" progId="Equation.DSMT4">
                      <p:embed/>
                      <p:pic>
                        <p:nvPicPr>
                          <p:cNvPr id="41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5" y="680"/>
                            <a:ext cx="312" cy="3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" name="Object 48"/>
              <p:cNvGraphicFramePr>
                <a:graphicFrameLocks/>
              </p:cNvGraphicFramePr>
              <p:nvPr/>
            </p:nvGraphicFramePr>
            <p:xfrm>
              <a:off x="2951" y="0"/>
              <a:ext cx="1588" cy="6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05" r:id="rId21" imgW="799920" imgH="317160" progId="Equation.DSMT4">
                      <p:embed/>
                    </p:oleObj>
                  </mc:Choice>
                  <mc:Fallback>
                    <p:oleObj r:id="rId21" imgW="799920" imgH="317160" progId="Equation.DSMT4">
                      <p:embed/>
                      <p:pic>
                        <p:nvPicPr>
                          <p:cNvPr id="42" name="Object 4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51" y="0"/>
                            <a:ext cx="1588" cy="6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31940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39981" y="693306"/>
            <a:ext cx="4114800" cy="563563"/>
          </a:xfrm>
        </p:spPr>
        <p:txBody>
          <a:bodyPr/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、</a:t>
            </a:r>
            <a:r>
              <a:rPr lang="zh-CN" altLang="en-US" dirty="0"/>
              <a:t>实验要求</a:t>
            </a:r>
            <a:endParaRPr lang="en-US" altLang="zh-CN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239981" y="1971532"/>
            <a:ext cx="9901631" cy="588788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芯片连接图</a:t>
            </a:r>
            <a:endParaRPr lang="zh-CN" altLang="en-US" b="1" dirty="0">
              <a:solidFill>
                <a:srgbClr val="0070C0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zh-CN" altLang="en-US" dirty="0"/>
          </a:p>
          <a:p>
            <a:pPr marL="514350" indent="0">
              <a:buClr>
                <a:schemeClr val="tx1"/>
              </a:buClr>
              <a:buNone/>
            </a:pPr>
            <a:r>
              <a:rPr lang="en-US" altLang="zh-CN" b="1" dirty="0" smtClean="0"/>
              <a:t> </a:t>
            </a:r>
          </a:p>
        </p:txBody>
      </p:sp>
      <p:pic>
        <p:nvPicPr>
          <p:cNvPr id="94" name="图片 9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39" y="2560320"/>
            <a:ext cx="7747490" cy="370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8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39981" y="693306"/>
            <a:ext cx="4114800" cy="563563"/>
          </a:xfrm>
        </p:spPr>
        <p:txBody>
          <a:bodyPr/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、</a:t>
            </a:r>
            <a:r>
              <a:rPr lang="zh-CN" altLang="en-US" dirty="0"/>
              <a:t>实验要求</a:t>
            </a:r>
            <a:endParaRPr lang="en-US" altLang="zh-CN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239981" y="1971532"/>
            <a:ext cx="9901631" cy="588788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数据记录表</a:t>
            </a:r>
            <a:endParaRPr lang="zh-CN" altLang="en-US" b="1" dirty="0">
              <a:solidFill>
                <a:srgbClr val="0070C0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zh-CN" altLang="en-US" dirty="0"/>
          </a:p>
          <a:p>
            <a:pPr marL="514350" indent="0">
              <a:buClr>
                <a:schemeClr val="tx1"/>
              </a:buClr>
              <a:buNone/>
            </a:pPr>
            <a:r>
              <a:rPr lang="en-US" altLang="zh-CN" b="1" dirty="0" smtClean="0"/>
              <a:t> 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458107"/>
              </p:ext>
            </p:extLst>
          </p:nvPr>
        </p:nvGraphicFramePr>
        <p:xfrm>
          <a:off x="1671638" y="2705097"/>
          <a:ext cx="8743951" cy="3595689"/>
        </p:xfrm>
        <a:graphic>
          <a:graphicData uri="http://schemas.openxmlformats.org/drawingml/2006/table">
            <a:tbl>
              <a:tblPr/>
              <a:tblGrid>
                <a:gridCol w="166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0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6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1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0837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568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568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568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（电压）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568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Y（状态）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56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71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754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71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754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71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71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754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71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47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39981" y="693306"/>
            <a:ext cx="4114800" cy="563563"/>
          </a:xfrm>
        </p:spPr>
        <p:txBody>
          <a:bodyPr/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、</a:t>
            </a:r>
            <a:r>
              <a:rPr lang="zh-CN" altLang="en-US" dirty="0"/>
              <a:t>实验要求</a:t>
            </a:r>
            <a:endParaRPr lang="en-US" altLang="zh-CN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239981" y="1971532"/>
            <a:ext cx="9901631" cy="588788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一位全加器</a:t>
            </a:r>
            <a:r>
              <a:rPr lang="zh-CN" altLang="en-US" b="1" dirty="0"/>
              <a:t>设计</a:t>
            </a:r>
          </a:p>
          <a:p>
            <a:pPr marL="0" lvl="0" indent="0">
              <a:buClr>
                <a:srgbClr val="0000FF"/>
              </a:buClr>
              <a:buNone/>
            </a:pPr>
            <a:endParaRPr lang="zh-CN" altLang="en-US" b="1" dirty="0">
              <a:solidFill>
                <a:srgbClr val="0070C0"/>
              </a:solidFill>
            </a:endParaRPr>
          </a:p>
          <a:p>
            <a:pPr marL="514350" indent="0">
              <a:buClr>
                <a:schemeClr val="tx1"/>
              </a:buClr>
              <a:buNone/>
            </a:pPr>
            <a:r>
              <a:rPr lang="en-US" altLang="zh-CN" b="1" dirty="0" smtClean="0"/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57338" y="2560320"/>
            <a:ext cx="10634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>
                <a:solidFill>
                  <a:prstClr val="black"/>
                </a:solidFill>
                <a:latin typeface="微软雅黑"/>
              </a:rPr>
              <a:t>A</a:t>
            </a:r>
            <a:r>
              <a:rPr lang="zh-CN" altLang="en-US" sz="2800" dirty="0">
                <a:solidFill>
                  <a:prstClr val="black"/>
                </a:solidFill>
                <a:latin typeface="微软雅黑"/>
              </a:rPr>
              <a:t>、</a:t>
            </a:r>
            <a:r>
              <a:rPr lang="en-US" altLang="zh-CN" sz="2800" dirty="0">
                <a:solidFill>
                  <a:prstClr val="black"/>
                </a:solidFill>
                <a:latin typeface="微软雅黑"/>
              </a:rPr>
              <a:t>B</a:t>
            </a:r>
            <a:r>
              <a:rPr lang="zh-CN" altLang="en-US" sz="2800" dirty="0">
                <a:solidFill>
                  <a:prstClr val="black"/>
                </a:solidFill>
                <a:latin typeface="微软雅黑"/>
              </a:rPr>
              <a:t>为要相加的数，</a:t>
            </a:r>
            <a:r>
              <a:rPr lang="en-US" altLang="zh-CN" sz="2800" dirty="0">
                <a:solidFill>
                  <a:prstClr val="black"/>
                </a:solidFill>
                <a:latin typeface="微软雅黑"/>
              </a:rPr>
              <a:t>Ci</a:t>
            </a:r>
            <a:r>
              <a:rPr lang="zh-CN" altLang="en-US" sz="2800" dirty="0">
                <a:solidFill>
                  <a:prstClr val="black"/>
                </a:solidFill>
                <a:latin typeface="微软雅黑"/>
              </a:rPr>
              <a:t>为低位来的进位，</a:t>
            </a:r>
            <a:r>
              <a:rPr lang="en-US" altLang="zh-CN" sz="2800" dirty="0">
                <a:solidFill>
                  <a:prstClr val="black"/>
                </a:solidFill>
                <a:latin typeface="微软雅黑"/>
              </a:rPr>
              <a:t>S</a:t>
            </a:r>
            <a:r>
              <a:rPr lang="zh-CN" altLang="en-US" sz="2800" dirty="0">
                <a:solidFill>
                  <a:prstClr val="black"/>
                </a:solidFill>
                <a:latin typeface="微软雅黑"/>
              </a:rPr>
              <a:t>为和，</a:t>
            </a:r>
            <a:r>
              <a:rPr lang="en-US" altLang="zh-CN" sz="2800" dirty="0">
                <a:solidFill>
                  <a:prstClr val="black"/>
                </a:solidFill>
                <a:latin typeface="微软雅黑"/>
              </a:rPr>
              <a:t>Co</a:t>
            </a:r>
            <a:r>
              <a:rPr lang="zh-CN" altLang="en-US" sz="2800" dirty="0">
                <a:solidFill>
                  <a:prstClr val="black"/>
                </a:solidFill>
                <a:latin typeface="微软雅黑"/>
              </a:rPr>
              <a:t>为进位输出。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627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39981" y="693306"/>
            <a:ext cx="4114800" cy="563563"/>
          </a:xfrm>
        </p:spPr>
        <p:txBody>
          <a:bodyPr/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、</a:t>
            </a:r>
            <a:r>
              <a:rPr lang="zh-CN" altLang="en-US" dirty="0"/>
              <a:t>实验要求</a:t>
            </a:r>
            <a:endParaRPr lang="en-US" altLang="zh-CN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239981" y="1971532"/>
            <a:ext cx="9901631" cy="588788"/>
          </a:xfrm>
        </p:spPr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</a:rPr>
              <a:t>真值表</a:t>
            </a:r>
          </a:p>
          <a:p>
            <a:pPr marL="0" indent="0">
              <a:buClr>
                <a:schemeClr val="tx1"/>
              </a:buClr>
              <a:buNone/>
            </a:pP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zh-CN" altLang="en-US" dirty="0"/>
          </a:p>
          <a:p>
            <a:pPr marL="514350" indent="0">
              <a:buClr>
                <a:schemeClr val="tx1"/>
              </a:buClr>
              <a:buNone/>
            </a:pPr>
            <a:r>
              <a:rPr lang="en-US" altLang="zh-CN" b="1" dirty="0" smtClean="0"/>
              <a:t> </a:t>
            </a:r>
          </a:p>
        </p:txBody>
      </p:sp>
      <p:graphicFrame>
        <p:nvGraphicFramePr>
          <p:cNvPr id="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627761"/>
              </p:ext>
            </p:extLst>
          </p:nvPr>
        </p:nvGraphicFramePr>
        <p:xfrm>
          <a:off x="1686829" y="2696058"/>
          <a:ext cx="8723264" cy="3581712"/>
        </p:xfrm>
        <a:graphic>
          <a:graphicData uri="http://schemas.openxmlformats.org/drawingml/2006/table">
            <a:tbl>
              <a:tblPr/>
              <a:tblGrid>
                <a:gridCol w="1744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4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4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4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796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568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568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Ci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568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568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Co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56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6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96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96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96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96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96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96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96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87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39981" y="693306"/>
            <a:ext cx="4114800" cy="563563"/>
          </a:xfrm>
        </p:spPr>
        <p:txBody>
          <a:bodyPr/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、</a:t>
            </a:r>
            <a:r>
              <a:rPr lang="zh-CN" altLang="en-US" dirty="0"/>
              <a:t>实验要求</a:t>
            </a:r>
            <a:endParaRPr lang="en-US" altLang="zh-CN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239981" y="1971532"/>
            <a:ext cx="9901631" cy="588788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假设</a:t>
            </a:r>
            <a:r>
              <a:rPr lang="zh-CN" altLang="en-US" b="1" dirty="0">
                <a:solidFill>
                  <a:srgbClr val="0070C0"/>
                </a:solidFill>
              </a:rPr>
              <a:t>我们选用与非门</a:t>
            </a:r>
            <a:r>
              <a:rPr lang="en-US" altLang="zh-CN" b="1" dirty="0">
                <a:solidFill>
                  <a:srgbClr val="0070C0"/>
                </a:solidFill>
              </a:rPr>
              <a:t>(74LS00)</a:t>
            </a:r>
            <a:r>
              <a:rPr lang="zh-CN" altLang="en-US" b="1" dirty="0">
                <a:solidFill>
                  <a:srgbClr val="0070C0"/>
                </a:solidFill>
              </a:rPr>
              <a:t>和异或门</a:t>
            </a:r>
            <a:r>
              <a:rPr lang="en-US" altLang="zh-CN" b="1" dirty="0">
                <a:solidFill>
                  <a:srgbClr val="0070C0"/>
                </a:solidFill>
              </a:rPr>
              <a:t>(74LS86)</a:t>
            </a:r>
            <a:r>
              <a:rPr lang="zh-CN" altLang="en-US" b="1" dirty="0">
                <a:solidFill>
                  <a:srgbClr val="0070C0"/>
                </a:solidFill>
              </a:rPr>
              <a:t>来构成一位全加器，化简结果如下</a:t>
            </a:r>
            <a:r>
              <a:rPr lang="en-US" altLang="zh-CN" b="1" dirty="0">
                <a:solidFill>
                  <a:srgbClr val="0070C0"/>
                </a:solidFill>
              </a:rPr>
              <a:t>:</a:t>
            </a:r>
          </a:p>
          <a:p>
            <a:pPr marL="0" indent="0">
              <a:buClr>
                <a:schemeClr val="tx1"/>
              </a:buClr>
              <a:buNone/>
            </a:pP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zh-CN" altLang="en-US" dirty="0"/>
          </a:p>
          <a:p>
            <a:pPr marL="514350" indent="0">
              <a:buClr>
                <a:schemeClr val="tx1"/>
              </a:buClr>
              <a:buNone/>
            </a:pPr>
            <a:r>
              <a:rPr lang="en-US" altLang="zh-CN" b="1" dirty="0" smtClean="0"/>
              <a:t> 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663700" y="3274983"/>
            <a:ext cx="3496307" cy="2897217"/>
            <a:chOff x="992982" y="2853532"/>
            <a:chExt cx="3209925" cy="2321597"/>
          </a:xfrm>
        </p:grpSpPr>
        <p:graphicFrame>
          <p:nvGraphicFramePr>
            <p:cNvPr id="13" name="Object 3">
              <a:hlinkClick r:id="" action="ppaction://ole?verb=1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6600143"/>
                </p:ext>
              </p:extLst>
            </p:nvPr>
          </p:nvGraphicFramePr>
          <p:xfrm>
            <a:off x="1014413" y="2853532"/>
            <a:ext cx="3167063" cy="1012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4" name="Equation" r:id="rId3" imgW="1270220" imgH="406240" progId="Equation.DSMT4">
                    <p:embed/>
                  </p:oleObj>
                </mc:Choice>
                <mc:Fallback>
                  <p:oleObj name="Equation" r:id="rId3" imgW="1270220" imgH="406240" progId="Equation.DSMT4">
                    <p:embed/>
                    <p:pic>
                      <p:nvPicPr>
                        <p:cNvPr id="4" name="Object 3">
                          <a:hlinkClick r:id="" action="ppaction://ole?verb=1"/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4413" y="2853532"/>
                          <a:ext cx="3167063" cy="1012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4">
              <a:hlinkClick r:id="" action="ppaction://ole?verb=1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6200958"/>
                </p:ext>
              </p:extLst>
            </p:nvPr>
          </p:nvGraphicFramePr>
          <p:xfrm>
            <a:off x="992982" y="4024192"/>
            <a:ext cx="3209925" cy="1150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5" r:id="rId5" imgW="1346570" imgH="482590" progId="Equation.KSEE3">
                    <p:embed/>
                  </p:oleObj>
                </mc:Choice>
                <mc:Fallback>
                  <p:oleObj r:id="rId5" imgW="1346570" imgH="482590" progId="Equation.KSEE3">
                    <p:embed/>
                    <p:pic>
                      <p:nvPicPr>
                        <p:cNvPr id="5" name="Object 4">
                          <a:hlinkClick r:id="" action="ppaction://ole?verb=1"/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2982" y="4024192"/>
                          <a:ext cx="3209925" cy="1150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6082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39981" y="693306"/>
            <a:ext cx="4114800" cy="563563"/>
          </a:xfrm>
        </p:spPr>
        <p:txBody>
          <a:bodyPr/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、</a:t>
            </a:r>
            <a:r>
              <a:rPr lang="zh-CN" altLang="en-US" dirty="0"/>
              <a:t>实验要求</a:t>
            </a:r>
            <a:endParaRPr lang="en-US" altLang="zh-CN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239981" y="1971532"/>
            <a:ext cx="9901631" cy="588788"/>
          </a:xfrm>
        </p:spPr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</a:rPr>
              <a:t>测试结果</a:t>
            </a:r>
            <a:r>
              <a:rPr lang="zh-CN" altLang="en-US" b="1" dirty="0" smtClean="0">
                <a:solidFill>
                  <a:srgbClr val="0070C0"/>
                </a:solidFill>
              </a:rPr>
              <a:t>记录表</a:t>
            </a:r>
            <a:endParaRPr lang="zh-CN" altLang="en-US" b="1" dirty="0">
              <a:solidFill>
                <a:srgbClr val="0070C0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zh-CN" altLang="en-US" dirty="0"/>
          </a:p>
          <a:p>
            <a:pPr marL="514350" indent="0">
              <a:buClr>
                <a:schemeClr val="tx1"/>
              </a:buClr>
              <a:buNone/>
            </a:pPr>
            <a:r>
              <a:rPr lang="en-US" altLang="zh-CN" b="1" dirty="0" smtClean="0"/>
              <a:t> </a:t>
            </a:r>
          </a:p>
        </p:txBody>
      </p:sp>
      <p:graphicFrame>
        <p:nvGraphicFramePr>
          <p:cNvPr id="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182966"/>
              </p:ext>
            </p:extLst>
          </p:nvPr>
        </p:nvGraphicFramePr>
        <p:xfrm>
          <a:off x="1700667" y="2704733"/>
          <a:ext cx="8743952" cy="3595686"/>
        </p:xfrm>
        <a:graphic>
          <a:graphicData uri="http://schemas.openxmlformats.org/drawingml/2006/table">
            <a:tbl>
              <a:tblPr/>
              <a:tblGrid>
                <a:gridCol w="1093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3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48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36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07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62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568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568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Ci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568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（电压）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568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S（状态）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568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Co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（电压）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568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Co（状态）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56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3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2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2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3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2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3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2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2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12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39981" y="693306"/>
            <a:ext cx="4114800" cy="563563"/>
          </a:xfrm>
        </p:spPr>
        <p:txBody>
          <a:bodyPr/>
          <a:lstStyle/>
          <a:p>
            <a:r>
              <a:rPr lang="zh-CN" altLang="en-US" dirty="0"/>
              <a:t>五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实验</a:t>
            </a:r>
            <a:r>
              <a:rPr lang="zh-CN" altLang="en-US" dirty="0"/>
              <a:t>任务</a:t>
            </a:r>
            <a:endParaRPr lang="en-US" altLang="zh-CN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239981" y="1971532"/>
            <a:ext cx="9901631" cy="588788"/>
          </a:xfrm>
        </p:spPr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</a:rPr>
              <a:t>下一</a:t>
            </a:r>
            <a:r>
              <a:rPr lang="zh-CN" altLang="en-US" b="1" dirty="0" smtClean="0">
                <a:solidFill>
                  <a:srgbClr val="0070C0"/>
                </a:solidFill>
              </a:rPr>
              <a:t>次实验</a:t>
            </a:r>
            <a:endParaRPr lang="zh-CN" altLang="en-US" b="1" dirty="0">
              <a:solidFill>
                <a:srgbClr val="0070C0"/>
              </a:solidFill>
            </a:endParaRPr>
          </a:p>
          <a:p>
            <a:pPr lvl="0">
              <a:buClr>
                <a:srgbClr val="0000FF"/>
              </a:buClr>
            </a:pPr>
            <a:r>
              <a:rPr lang="zh-CN" altLang="en-US" b="1" dirty="0" smtClean="0">
                <a:solidFill>
                  <a:prstClr val="black"/>
                </a:solidFill>
              </a:rPr>
              <a:t>实验内容</a:t>
            </a:r>
            <a:endParaRPr lang="zh-CN" altLang="en-US" b="1" dirty="0">
              <a:solidFill>
                <a:prstClr val="black"/>
              </a:solidFill>
            </a:endParaRPr>
          </a:p>
          <a:p>
            <a:pPr marL="514350" indent="180000">
              <a:buClr>
                <a:schemeClr val="tx1"/>
              </a:buClr>
              <a:buFont typeface="+mj-lt"/>
              <a:buAutoNum type="arabicPeriod"/>
            </a:pPr>
            <a:r>
              <a:rPr lang="zh-CN" altLang="en-US" dirty="0"/>
              <a:t>用</a:t>
            </a:r>
            <a:r>
              <a:rPr lang="en-US" altLang="zh-CN" dirty="0"/>
              <a:t>74LS138</a:t>
            </a:r>
            <a:r>
              <a:rPr lang="zh-CN" altLang="en-US" dirty="0"/>
              <a:t>（</a:t>
            </a:r>
            <a:r>
              <a:rPr lang="en-US" altLang="zh-CN" dirty="0"/>
              <a:t>3-8</a:t>
            </a:r>
            <a:r>
              <a:rPr lang="zh-CN" altLang="en-US" dirty="0"/>
              <a:t>译码器）设计一位</a:t>
            </a:r>
            <a:r>
              <a:rPr lang="zh-CN" altLang="en-US" dirty="0" smtClean="0"/>
              <a:t>全加器。</a:t>
            </a:r>
            <a:endParaRPr lang="zh-CN" altLang="en-US" dirty="0"/>
          </a:p>
          <a:p>
            <a:pPr marL="514350" indent="180000">
              <a:buClr>
                <a:schemeClr val="tx1"/>
              </a:buClr>
              <a:buFont typeface="+mj-lt"/>
              <a:buAutoNum type="arabicPeriod"/>
            </a:pPr>
            <a:r>
              <a:rPr lang="zh-CN" altLang="en-US" dirty="0"/>
              <a:t>用</a:t>
            </a:r>
            <a:r>
              <a:rPr lang="en-US" altLang="zh-CN" dirty="0"/>
              <a:t>74LS153</a:t>
            </a:r>
            <a:r>
              <a:rPr lang="zh-CN" altLang="en-US" dirty="0"/>
              <a:t>（双四选一数据选择器）设计一位</a:t>
            </a:r>
            <a:r>
              <a:rPr lang="zh-CN" altLang="en-US" dirty="0" smtClean="0"/>
              <a:t>全加器。</a:t>
            </a:r>
            <a:endParaRPr lang="zh-CN" altLang="en-US" dirty="0"/>
          </a:p>
          <a:p>
            <a:pPr lvl="0">
              <a:buClr>
                <a:srgbClr val="0000FF"/>
              </a:buClr>
            </a:pPr>
            <a:r>
              <a:rPr lang="zh-CN" altLang="en-US" b="1" dirty="0" smtClean="0">
                <a:solidFill>
                  <a:prstClr val="black"/>
                </a:solidFill>
              </a:rPr>
              <a:t>预习要求</a:t>
            </a:r>
            <a:endParaRPr lang="zh-CN" altLang="en-US" b="1" dirty="0">
              <a:solidFill>
                <a:prstClr val="black"/>
              </a:solidFill>
            </a:endParaRPr>
          </a:p>
          <a:p>
            <a:pPr marL="514350" indent="180000">
              <a:buClr>
                <a:schemeClr val="tx1"/>
              </a:buClr>
              <a:buFont typeface="+mj-lt"/>
              <a:buAutoNum type="arabicPeriod"/>
            </a:pPr>
            <a:r>
              <a:rPr lang="zh-CN" altLang="en-US" dirty="0"/>
              <a:t>给出电路的详细设计过程和逻辑电路</a:t>
            </a:r>
            <a:r>
              <a:rPr lang="zh-CN" altLang="en-US" dirty="0" smtClean="0"/>
              <a:t>图。</a:t>
            </a:r>
            <a:endParaRPr lang="zh-CN" altLang="en-US" dirty="0"/>
          </a:p>
          <a:p>
            <a:pPr marL="514350" indent="180000">
              <a:buClr>
                <a:schemeClr val="tx1"/>
              </a:buClr>
              <a:buFont typeface="+mj-lt"/>
              <a:buAutoNum type="arabicPeriod"/>
            </a:pPr>
            <a:r>
              <a:rPr lang="zh-CN" altLang="en-US" dirty="0"/>
              <a:t>设计测试数据记录</a:t>
            </a:r>
            <a:r>
              <a:rPr lang="zh-CN" altLang="en-US" dirty="0" smtClean="0"/>
              <a:t>表。</a:t>
            </a:r>
            <a:endParaRPr lang="zh-CN" altLang="en-US" dirty="0"/>
          </a:p>
          <a:p>
            <a:pPr marL="0" indent="0">
              <a:buClr>
                <a:schemeClr val="tx1"/>
              </a:buClr>
              <a:buNone/>
            </a:pP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zh-CN" altLang="en-US" dirty="0"/>
          </a:p>
          <a:p>
            <a:pPr marL="514350" indent="0">
              <a:buClr>
                <a:schemeClr val="tx1"/>
              </a:buClr>
              <a:buNone/>
            </a:pPr>
            <a:r>
              <a:rPr lang="en-US" altLang="zh-CN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355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39981" y="693306"/>
            <a:ext cx="4114800" cy="563563"/>
          </a:xfrm>
        </p:spPr>
        <p:txBody>
          <a:bodyPr/>
          <a:lstStyle/>
          <a:p>
            <a:r>
              <a:rPr lang="zh-CN" altLang="en-US" dirty="0"/>
              <a:t>目录</a:t>
            </a:r>
            <a:endParaRPr lang="en-US" altLang="zh-CN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239981" y="1860695"/>
            <a:ext cx="7872845" cy="2254105"/>
          </a:xfrm>
        </p:spPr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</a:rPr>
              <a:t>实验目的</a:t>
            </a:r>
          </a:p>
          <a:p>
            <a:r>
              <a:rPr lang="zh-CN" altLang="en-US" b="1" dirty="0">
                <a:solidFill>
                  <a:srgbClr val="0070C0"/>
                </a:solidFill>
              </a:rPr>
              <a:t>实验原理</a:t>
            </a:r>
          </a:p>
          <a:p>
            <a:r>
              <a:rPr lang="zh-CN" altLang="en-US" b="1" dirty="0">
                <a:solidFill>
                  <a:srgbClr val="0070C0"/>
                </a:solidFill>
              </a:rPr>
              <a:t>实验内容</a:t>
            </a:r>
          </a:p>
          <a:p>
            <a:r>
              <a:rPr lang="zh-CN" altLang="en-US" b="1" dirty="0">
                <a:solidFill>
                  <a:srgbClr val="0070C0"/>
                </a:solidFill>
              </a:rPr>
              <a:t>实验要求</a:t>
            </a:r>
          </a:p>
        </p:txBody>
      </p:sp>
    </p:spTree>
    <p:extLst>
      <p:ext uri="{BB962C8B-B14F-4D97-AF65-F5344CB8AC3E}">
        <p14:creationId xmlns:p14="http://schemas.microsoft.com/office/powerpoint/2010/main" val="297685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39981" y="693306"/>
            <a:ext cx="4114800" cy="563563"/>
          </a:xfrm>
        </p:spPr>
        <p:txBody>
          <a:bodyPr/>
          <a:lstStyle/>
          <a:p>
            <a:r>
              <a:rPr lang="zh-CN" altLang="en-US" dirty="0"/>
              <a:t>一、实验目的</a:t>
            </a:r>
            <a:endParaRPr lang="en-US" altLang="zh-CN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239980" y="1860695"/>
            <a:ext cx="8721437" cy="2198687"/>
          </a:xfrm>
        </p:spPr>
        <p:txBody>
          <a:bodyPr/>
          <a:lstStyle/>
          <a:p>
            <a:r>
              <a:rPr lang="zh-CN" altLang="en-US" b="1" dirty="0"/>
              <a:t>掌握组合逻辑电路设计、安装、调试的基本方法。</a:t>
            </a:r>
          </a:p>
          <a:p>
            <a:r>
              <a:rPr lang="zh-CN" altLang="en-US" b="1" dirty="0"/>
              <a:t>了解组合逻辑电路设计中最小化（指集成片最少）的概念与实现方法。</a:t>
            </a:r>
          </a:p>
          <a:p>
            <a:r>
              <a:rPr lang="zh-CN" altLang="en-US" b="1" dirty="0"/>
              <a:t>观察组合逻辑电路中存在的冒险险象（简称险象）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5216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39981" y="693306"/>
            <a:ext cx="4114800" cy="563563"/>
          </a:xfrm>
        </p:spPr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 smtClean="0"/>
              <a:t>实验</a:t>
            </a:r>
            <a:r>
              <a:rPr lang="zh-CN" altLang="en-US" dirty="0"/>
              <a:t>步骤</a:t>
            </a:r>
            <a:endParaRPr lang="en-US" altLang="zh-CN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239979" y="1860695"/>
            <a:ext cx="9552712" cy="4401560"/>
          </a:xfrm>
        </p:spPr>
        <p:txBody>
          <a:bodyPr/>
          <a:lstStyle/>
          <a:p>
            <a:r>
              <a:rPr lang="zh-CN" altLang="en-US" b="1" dirty="0" smtClean="0"/>
              <a:t>设计步骤</a:t>
            </a:r>
            <a:endParaRPr lang="en-US" altLang="zh-CN" b="1" dirty="0" smtClean="0"/>
          </a:p>
          <a:p>
            <a:pPr marL="514350" indent="180000">
              <a:buClr>
                <a:schemeClr val="tx1"/>
              </a:buClr>
              <a:buFont typeface="+mj-lt"/>
              <a:buAutoNum type="arabicPeriod"/>
            </a:pPr>
            <a:r>
              <a:rPr lang="zh-CN" altLang="en-US" dirty="0"/>
              <a:t>根据题目的要求建立输入、输出变量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180000">
              <a:buClr>
                <a:schemeClr val="tx1"/>
              </a:buClr>
              <a:buFont typeface="+mj-lt"/>
              <a:buAutoNum type="arabicPeriod"/>
            </a:pPr>
            <a:r>
              <a:rPr lang="zh-CN" altLang="en-US" dirty="0"/>
              <a:t>根据输入、输出变量列出真值表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180000">
              <a:buClr>
                <a:schemeClr val="tx1"/>
              </a:buClr>
              <a:buFont typeface="+mj-lt"/>
              <a:buAutoNum type="arabicPeriod"/>
            </a:pPr>
            <a:r>
              <a:rPr lang="zh-CN" altLang="en-US" dirty="0"/>
              <a:t>写出逻辑表达式，并用卡诺图或代数法进行逻辑化</a:t>
            </a:r>
            <a:r>
              <a:rPr lang="zh-CN" altLang="en-US" dirty="0" smtClean="0"/>
              <a:t>简。</a:t>
            </a:r>
            <a:endParaRPr lang="en-US" altLang="zh-CN" dirty="0" smtClean="0"/>
          </a:p>
          <a:p>
            <a:pPr marL="514350" indent="180000">
              <a:buClr>
                <a:schemeClr val="tx1"/>
              </a:buClr>
              <a:buFont typeface="+mj-lt"/>
              <a:buAutoNum type="arabicPeriod"/>
            </a:pPr>
            <a:r>
              <a:rPr lang="zh-CN" altLang="en-US" dirty="0"/>
              <a:t>按实际选用的芯片类型修改逻辑函数式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180000">
              <a:buClr>
                <a:schemeClr val="tx1"/>
              </a:buClr>
              <a:buFont typeface="+mj-lt"/>
              <a:buAutoNum type="arabicPeriod"/>
            </a:pPr>
            <a:r>
              <a:rPr lang="zh-CN" altLang="en-US" dirty="0"/>
              <a:t>画出具体逻辑电路图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180000">
              <a:buClr>
                <a:schemeClr val="tx1"/>
              </a:buClr>
              <a:buFont typeface="+mj-lt"/>
              <a:buAutoNum type="arabicPeriod"/>
            </a:pPr>
            <a:r>
              <a:rPr lang="zh-CN" altLang="en-US" dirty="0"/>
              <a:t>画出芯片连线图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180000">
              <a:buClr>
                <a:schemeClr val="tx1"/>
              </a:buClr>
              <a:buFont typeface="+mj-lt"/>
              <a:buAutoNum type="arabicPeriod"/>
            </a:pPr>
            <a:r>
              <a:rPr lang="zh-CN" altLang="en-US" dirty="0"/>
              <a:t>在实验台上进行验证其结果的正确性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endParaRPr lang="zh-CN" altLang="en-US" dirty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endParaRPr lang="zh-CN" altLang="en-US" dirty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71889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39981" y="693306"/>
            <a:ext cx="4114800" cy="563563"/>
          </a:xfrm>
        </p:spPr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</a:t>
            </a:r>
            <a:r>
              <a:rPr lang="zh-CN" altLang="en-US" dirty="0"/>
              <a:t>实验原理</a:t>
            </a:r>
            <a:endParaRPr lang="en-US" altLang="zh-CN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239981" y="1971532"/>
            <a:ext cx="9344893" cy="1810760"/>
          </a:xfrm>
        </p:spPr>
        <p:txBody>
          <a:bodyPr/>
          <a:lstStyle/>
          <a:p>
            <a:r>
              <a:rPr lang="zh-CN" altLang="en-US" b="1" dirty="0"/>
              <a:t>实验仪器及主要器件</a:t>
            </a:r>
          </a:p>
          <a:p>
            <a:pPr marL="514350" indent="180000">
              <a:buClr>
                <a:schemeClr val="tx1"/>
              </a:buClr>
              <a:buFont typeface="+mj-lt"/>
              <a:buAutoNum type="arabicPeriod"/>
            </a:pPr>
            <a:r>
              <a:rPr lang="zh-CN" altLang="en-US" dirty="0"/>
              <a:t>仪器：直流稳压电源、示波器、</a:t>
            </a:r>
            <a:r>
              <a:rPr lang="zh-CN" altLang="en-US" dirty="0" smtClean="0"/>
              <a:t>信号发生器</a:t>
            </a:r>
            <a:endParaRPr lang="en-US" altLang="zh-CN" dirty="0" smtClean="0"/>
          </a:p>
          <a:p>
            <a:pPr marL="514350" indent="180000">
              <a:buClr>
                <a:schemeClr val="tx1"/>
              </a:buClr>
              <a:buFont typeface="+mj-lt"/>
              <a:buAutoNum type="arabicPeriod"/>
            </a:pPr>
            <a:r>
              <a:rPr lang="zh-CN" altLang="en-US" dirty="0"/>
              <a:t>器件：</a:t>
            </a:r>
            <a:r>
              <a:rPr lang="en-US" altLang="zh-CN" dirty="0"/>
              <a:t>74LS00</a:t>
            </a:r>
            <a:r>
              <a:rPr lang="zh-CN" altLang="en-US" dirty="0"/>
              <a:t>， </a:t>
            </a:r>
            <a:r>
              <a:rPr lang="en-US" altLang="zh-CN" dirty="0"/>
              <a:t>74LS86</a:t>
            </a:r>
          </a:p>
          <a:p>
            <a:pPr marL="0" indent="0">
              <a:buClr>
                <a:schemeClr val="tx1"/>
              </a:buClr>
              <a:buNone/>
            </a:pPr>
            <a:endParaRPr lang="zh-CN" altLang="en-US" dirty="0"/>
          </a:p>
          <a:p>
            <a:pPr marL="0" indent="0">
              <a:buClr>
                <a:schemeClr val="tx1"/>
              </a:buClr>
              <a:buNone/>
            </a:pPr>
            <a:endParaRPr lang="zh-CN" altLang="en-US" dirty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410415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39981" y="693306"/>
            <a:ext cx="4114800" cy="563563"/>
          </a:xfrm>
        </p:spPr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</a:t>
            </a:r>
            <a:r>
              <a:rPr lang="zh-CN" altLang="en-US" dirty="0"/>
              <a:t>实验原理</a:t>
            </a:r>
            <a:endParaRPr lang="en-US" altLang="zh-CN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239981" y="1971532"/>
            <a:ext cx="9344893" cy="1810760"/>
          </a:xfrm>
        </p:spPr>
        <p:txBody>
          <a:bodyPr/>
          <a:lstStyle/>
          <a:p>
            <a:r>
              <a:rPr lang="zh-CN" altLang="en-US" b="1" dirty="0"/>
              <a:t>组合电路的险象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zh-CN" altLang="en-US" dirty="0" smtClean="0"/>
              <a:t>    险象</a:t>
            </a:r>
            <a:r>
              <a:rPr lang="zh-CN" altLang="en-US" dirty="0"/>
              <a:t>产生原因：</a:t>
            </a:r>
            <a:r>
              <a:rPr lang="zh-CN" altLang="en-US" dirty="0">
                <a:solidFill>
                  <a:srgbClr val="FF0000"/>
                </a:solidFill>
              </a:rPr>
              <a:t>信号传输的延迟。</a:t>
            </a:r>
          </a:p>
          <a:p>
            <a:pPr marL="0" indent="0">
              <a:buClr>
                <a:schemeClr val="tx1"/>
              </a:buClr>
              <a:buNone/>
            </a:pPr>
            <a:endParaRPr lang="zh-CN" altLang="en-US" dirty="0"/>
          </a:p>
          <a:p>
            <a:pPr marL="0" indent="0">
              <a:buClr>
                <a:schemeClr val="tx1"/>
              </a:buClr>
              <a:buNone/>
            </a:pPr>
            <a:endParaRPr lang="zh-CN" altLang="en-US" dirty="0"/>
          </a:p>
          <a:p>
            <a:pPr marL="0" indent="0">
              <a:buClr>
                <a:schemeClr val="tx1"/>
              </a:buClr>
              <a:buNone/>
            </a:pPr>
            <a:endParaRPr lang="en-US" altLang="zh-CN" b="1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7738304" y="3034613"/>
            <a:ext cx="3678570" cy="2005860"/>
            <a:chOff x="6431756" y="3155156"/>
            <a:chExt cx="1119188" cy="671514"/>
          </a:xfrm>
        </p:grpSpPr>
        <p:grpSp>
          <p:nvGrpSpPr>
            <p:cNvPr id="6" name="组合 5"/>
            <p:cNvGrpSpPr/>
            <p:nvPr/>
          </p:nvGrpSpPr>
          <p:grpSpPr>
            <a:xfrm>
              <a:off x="6474619" y="3155156"/>
              <a:ext cx="1054894" cy="130969"/>
              <a:chOff x="6474619" y="3155156"/>
              <a:chExt cx="1054894" cy="130969"/>
            </a:xfrm>
          </p:grpSpPr>
          <p:cxnSp>
            <p:nvCxnSpPr>
              <p:cNvPr id="24" name="肘形连接符 23"/>
              <p:cNvCxnSpPr/>
              <p:nvPr/>
            </p:nvCxnSpPr>
            <p:spPr>
              <a:xfrm flipV="1">
                <a:off x="6474619" y="3155156"/>
                <a:ext cx="357187" cy="128588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6829425" y="3155156"/>
                <a:ext cx="0" cy="13096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6831806" y="3283744"/>
                <a:ext cx="25479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H="1">
                <a:off x="7088981" y="3155156"/>
                <a:ext cx="2382" cy="128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7086600" y="3157537"/>
                <a:ext cx="18811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7274719" y="3155156"/>
                <a:ext cx="0" cy="128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7274719" y="3283744"/>
                <a:ext cx="25479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/>
            <p:cNvGrpSpPr/>
            <p:nvPr/>
          </p:nvGrpSpPr>
          <p:grpSpPr>
            <a:xfrm rot="10800000">
              <a:off x="6431756" y="3373437"/>
              <a:ext cx="1054894" cy="130969"/>
              <a:chOff x="6474619" y="3155156"/>
              <a:chExt cx="1054894" cy="130969"/>
            </a:xfrm>
          </p:grpSpPr>
          <p:cxnSp>
            <p:nvCxnSpPr>
              <p:cNvPr id="17" name="肘形连接符 16"/>
              <p:cNvCxnSpPr/>
              <p:nvPr/>
            </p:nvCxnSpPr>
            <p:spPr>
              <a:xfrm flipV="1">
                <a:off x="6474619" y="3155156"/>
                <a:ext cx="357187" cy="128588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6829425" y="3155156"/>
                <a:ext cx="0" cy="13096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6831806" y="3283744"/>
                <a:ext cx="25479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H="1">
                <a:off x="7088981" y="3155156"/>
                <a:ext cx="2382" cy="128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7086600" y="3157537"/>
                <a:ext cx="18811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7274719" y="3155156"/>
                <a:ext cx="0" cy="128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7274719" y="3283744"/>
                <a:ext cx="25479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直接连接符 7"/>
            <p:cNvCxnSpPr/>
            <p:nvPr/>
          </p:nvCxnSpPr>
          <p:spPr>
            <a:xfrm flipV="1">
              <a:off x="6431756" y="3674269"/>
              <a:ext cx="183357" cy="238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617494" y="3676650"/>
              <a:ext cx="0" cy="1452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6615113" y="3821906"/>
              <a:ext cx="71437" cy="47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6686550" y="3674269"/>
              <a:ext cx="0" cy="14763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686550" y="3674269"/>
              <a:ext cx="4000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086600" y="3674269"/>
              <a:ext cx="0" cy="14763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7129463" y="3674269"/>
              <a:ext cx="0" cy="14763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086600" y="3821906"/>
              <a:ext cx="4286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7129463" y="3674269"/>
              <a:ext cx="4214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1633275" y="3374035"/>
            <a:ext cx="5085596" cy="1393401"/>
            <a:chOff x="1090273" y="3018178"/>
            <a:chExt cx="5322208" cy="1393401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0273" y="3018178"/>
              <a:ext cx="5139185" cy="1393401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6198395" y="3112621"/>
              <a:ext cx="2135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A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198962" y="3284144"/>
              <a:ext cx="2135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B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194623" y="3597958"/>
              <a:ext cx="2135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878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39981" y="693306"/>
            <a:ext cx="4114800" cy="563563"/>
          </a:xfrm>
        </p:spPr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实验</a:t>
            </a:r>
            <a:r>
              <a:rPr lang="zh-CN" altLang="en-US" dirty="0"/>
              <a:t>内容</a:t>
            </a:r>
            <a:endParaRPr lang="en-US" altLang="zh-CN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239981" y="1971532"/>
            <a:ext cx="9901631" cy="1810760"/>
          </a:xfrm>
        </p:spPr>
        <p:txBody>
          <a:bodyPr/>
          <a:lstStyle/>
          <a:p>
            <a:r>
              <a:rPr lang="zh-CN" altLang="en-US" b="1" dirty="0"/>
              <a:t>设计</a:t>
            </a:r>
            <a:r>
              <a:rPr lang="zh-CN" altLang="en-US" b="1" dirty="0">
                <a:solidFill>
                  <a:srgbClr val="FF0000"/>
                </a:solidFill>
              </a:rPr>
              <a:t>三人表决器</a:t>
            </a:r>
            <a:r>
              <a:rPr lang="zh-CN" altLang="en-US" b="1" dirty="0"/>
              <a:t>   使用</a:t>
            </a:r>
            <a:r>
              <a:rPr lang="en-US" altLang="zh-CN" b="1" dirty="0"/>
              <a:t>1</a:t>
            </a:r>
            <a:r>
              <a:rPr lang="zh-CN" altLang="en-US" b="1" dirty="0"/>
              <a:t>片</a:t>
            </a:r>
            <a:r>
              <a:rPr lang="en-US" altLang="zh-CN" b="1" dirty="0">
                <a:solidFill>
                  <a:srgbClr val="FF0000"/>
                </a:solidFill>
              </a:rPr>
              <a:t>74LS00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设计</a:t>
            </a:r>
            <a:r>
              <a:rPr lang="zh-CN" altLang="en-US" b="1" dirty="0">
                <a:solidFill>
                  <a:srgbClr val="FF0000"/>
                </a:solidFill>
              </a:rPr>
              <a:t>一位全加器  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/>
              <a:t>使用</a:t>
            </a:r>
            <a:r>
              <a:rPr lang="en-US" altLang="zh-CN" b="1" dirty="0"/>
              <a:t>1</a:t>
            </a:r>
            <a:r>
              <a:rPr lang="zh-CN" altLang="en-US" b="1" dirty="0"/>
              <a:t>片</a:t>
            </a:r>
            <a:r>
              <a:rPr lang="en-US" altLang="zh-CN" b="1" dirty="0">
                <a:solidFill>
                  <a:srgbClr val="FF0000"/>
                </a:solidFill>
              </a:rPr>
              <a:t>74LS00</a:t>
            </a:r>
            <a:r>
              <a:rPr lang="zh-CN" altLang="en-US" b="1" dirty="0"/>
              <a:t>及</a:t>
            </a:r>
            <a:r>
              <a:rPr lang="en-US" altLang="zh-CN" b="1" dirty="0"/>
              <a:t>1</a:t>
            </a:r>
            <a:r>
              <a:rPr lang="zh-CN" altLang="en-US" b="1" dirty="0"/>
              <a:t>片</a:t>
            </a:r>
            <a:r>
              <a:rPr lang="en-US" altLang="zh-CN" b="1" dirty="0">
                <a:solidFill>
                  <a:srgbClr val="FF0000"/>
                </a:solidFill>
              </a:rPr>
              <a:t>74LS86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按照上述现象观察电路搭建电路，并用示波器观察险象。</a:t>
            </a:r>
          </a:p>
          <a:p>
            <a:endParaRPr lang="en-US" altLang="zh-CN" b="1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endParaRPr lang="zh-CN" altLang="en-US" b="1" dirty="0"/>
          </a:p>
          <a:p>
            <a:pPr marL="0" indent="0">
              <a:buClr>
                <a:schemeClr val="tx1"/>
              </a:buClr>
              <a:buNone/>
            </a:pP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zh-CN" altLang="en-US" dirty="0"/>
          </a:p>
          <a:p>
            <a:pPr marL="0" indent="0">
              <a:buClr>
                <a:schemeClr val="tx1"/>
              </a:buClr>
              <a:buNone/>
            </a:pPr>
            <a:endParaRPr lang="zh-CN" altLang="en-US" dirty="0"/>
          </a:p>
          <a:p>
            <a:pPr marL="0" indent="0">
              <a:buClr>
                <a:schemeClr val="tx1"/>
              </a:buClr>
              <a:buNone/>
            </a:pP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64077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39981" y="693306"/>
            <a:ext cx="4114800" cy="563563"/>
          </a:xfrm>
        </p:spPr>
        <p:txBody>
          <a:bodyPr/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、</a:t>
            </a:r>
            <a:r>
              <a:rPr lang="zh-CN" altLang="en-US" dirty="0"/>
              <a:t>实验要求</a:t>
            </a:r>
            <a:endParaRPr lang="en-US" altLang="zh-CN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239981" y="1971532"/>
            <a:ext cx="9901631" cy="588788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三</a:t>
            </a:r>
            <a:r>
              <a:rPr lang="zh-CN" altLang="en-US" b="1" dirty="0">
                <a:solidFill>
                  <a:srgbClr val="FF0000"/>
                </a:solidFill>
              </a:rPr>
              <a:t>人</a:t>
            </a:r>
            <a:r>
              <a:rPr lang="zh-CN" altLang="en-US" b="1" dirty="0" smtClean="0">
                <a:solidFill>
                  <a:srgbClr val="FF0000"/>
                </a:solidFill>
              </a:rPr>
              <a:t>表决器</a:t>
            </a:r>
            <a:r>
              <a:rPr lang="zh-CN" altLang="en-US" b="1" dirty="0" smtClean="0"/>
              <a:t>设计</a:t>
            </a:r>
            <a:endParaRPr lang="zh-CN" altLang="en-US" b="1" dirty="0"/>
          </a:p>
          <a:p>
            <a:pPr marL="0" indent="0">
              <a:buClr>
                <a:schemeClr val="tx1"/>
              </a:buClr>
              <a:buNone/>
            </a:pP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zh-CN" altLang="en-US" dirty="0"/>
          </a:p>
          <a:p>
            <a:pPr marL="514350" indent="0">
              <a:buClr>
                <a:schemeClr val="tx1"/>
              </a:buClr>
              <a:buNone/>
            </a:pPr>
            <a:r>
              <a:rPr lang="en-US" altLang="zh-CN" b="1" dirty="0" smtClean="0"/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51046" y="2582485"/>
            <a:ext cx="100912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+mn-ea"/>
              </a:rPr>
              <a:t>逻辑抽象：用</a:t>
            </a:r>
            <a:r>
              <a:rPr lang="en-US" altLang="zh-CN" sz="2800" dirty="0">
                <a:latin typeface="+mn-ea"/>
              </a:rPr>
              <a:t>A</a:t>
            </a:r>
            <a:r>
              <a:rPr lang="zh-CN" altLang="en-US" sz="2800" dirty="0">
                <a:latin typeface="+mn-ea"/>
              </a:rPr>
              <a:t>、</a:t>
            </a:r>
            <a:r>
              <a:rPr lang="en-US" altLang="zh-CN" sz="2800" dirty="0">
                <a:latin typeface="+mn-ea"/>
              </a:rPr>
              <a:t>B</a:t>
            </a:r>
            <a:r>
              <a:rPr lang="zh-CN" altLang="en-US" sz="2800" dirty="0">
                <a:latin typeface="+mn-ea"/>
              </a:rPr>
              <a:t>、</a:t>
            </a:r>
            <a:r>
              <a:rPr lang="en-US" altLang="zh-CN" sz="2800" dirty="0">
                <a:latin typeface="+mn-ea"/>
              </a:rPr>
              <a:t>C</a:t>
            </a:r>
            <a:r>
              <a:rPr lang="zh-CN" altLang="en-US" sz="2800" dirty="0">
                <a:latin typeface="+mn-ea"/>
              </a:rPr>
              <a:t>分别表示三个人，同意为“</a:t>
            </a:r>
            <a:r>
              <a:rPr lang="en-US" altLang="zh-CN" sz="2800" dirty="0" smtClean="0">
                <a:latin typeface="+mn-ea"/>
              </a:rPr>
              <a:t>1”</a:t>
            </a:r>
            <a:r>
              <a:rPr lang="zh-CN" altLang="en-US" sz="2800" dirty="0" smtClean="0">
                <a:latin typeface="+mn-ea"/>
              </a:rPr>
              <a:t>，不同意</a:t>
            </a:r>
            <a:endParaRPr lang="en-US" altLang="zh-CN" sz="2800" dirty="0" smtClean="0">
              <a:latin typeface="+mn-ea"/>
            </a:endParaRPr>
          </a:p>
          <a:p>
            <a:r>
              <a:rPr lang="zh-CN" altLang="en-US" sz="2800" dirty="0" smtClean="0">
                <a:latin typeface="+mn-ea"/>
              </a:rPr>
              <a:t>为</a:t>
            </a:r>
            <a:r>
              <a:rPr lang="zh-CN" altLang="en-US" sz="2800" dirty="0">
                <a:latin typeface="+mn-ea"/>
              </a:rPr>
              <a:t>“</a:t>
            </a:r>
            <a:r>
              <a:rPr lang="en-US" altLang="zh-CN" sz="2800" dirty="0">
                <a:latin typeface="+mn-ea"/>
              </a:rPr>
              <a:t>0”</a:t>
            </a:r>
            <a:r>
              <a:rPr lang="zh-CN" altLang="en-US" sz="2800" dirty="0" smtClean="0">
                <a:latin typeface="+mn-ea"/>
              </a:rPr>
              <a:t>；</a:t>
            </a:r>
            <a:r>
              <a:rPr lang="en-US" altLang="zh-CN" sz="2800" dirty="0" smtClean="0">
                <a:latin typeface="+mn-ea"/>
              </a:rPr>
              <a:t>Y</a:t>
            </a:r>
            <a:r>
              <a:rPr lang="zh-CN" altLang="en-US" sz="2800" dirty="0">
                <a:latin typeface="+mn-ea"/>
              </a:rPr>
              <a:t>表示表决结果，通过为“</a:t>
            </a:r>
            <a:r>
              <a:rPr lang="en-US" altLang="zh-CN" sz="2800" dirty="0">
                <a:latin typeface="+mn-ea"/>
              </a:rPr>
              <a:t>1”</a:t>
            </a:r>
            <a:r>
              <a:rPr lang="zh-CN" altLang="en-US" sz="2800" dirty="0" smtClean="0">
                <a:latin typeface="+mn-ea"/>
              </a:rPr>
              <a:t>，不</a:t>
            </a:r>
            <a:r>
              <a:rPr lang="zh-CN" altLang="en-US" sz="2800" dirty="0">
                <a:latin typeface="+mn-ea"/>
              </a:rPr>
              <a:t>通过为“</a:t>
            </a:r>
            <a:r>
              <a:rPr lang="en-US" altLang="zh-CN" sz="2800" dirty="0">
                <a:latin typeface="+mn-ea"/>
              </a:rPr>
              <a:t>0”</a:t>
            </a:r>
            <a:r>
              <a:rPr lang="zh-CN" altLang="en-US" sz="2800" dirty="0">
                <a:latin typeface="+mn-ea"/>
              </a:rPr>
              <a:t>。</a:t>
            </a:r>
            <a:r>
              <a:rPr lang="zh-CN" altLang="en-US" sz="2800" dirty="0" smtClean="0">
                <a:latin typeface="+mn-ea"/>
              </a:rPr>
              <a:t>三</a:t>
            </a:r>
            <a:endParaRPr lang="en-US" altLang="zh-CN" sz="2800" dirty="0" smtClean="0">
              <a:latin typeface="+mn-ea"/>
            </a:endParaRPr>
          </a:p>
          <a:p>
            <a:r>
              <a:rPr lang="zh-CN" altLang="en-US" sz="2800" dirty="0" smtClean="0">
                <a:latin typeface="+mn-ea"/>
              </a:rPr>
              <a:t>个人</a:t>
            </a:r>
            <a:r>
              <a:rPr lang="zh-CN" altLang="en-US" sz="2800" dirty="0">
                <a:latin typeface="+mn-ea"/>
              </a:rPr>
              <a:t>中有任意两个人同意则表决的结果为通过。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44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39981" y="693306"/>
            <a:ext cx="4114800" cy="563563"/>
          </a:xfrm>
        </p:spPr>
        <p:txBody>
          <a:bodyPr/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、</a:t>
            </a:r>
            <a:r>
              <a:rPr lang="zh-CN" altLang="en-US" dirty="0"/>
              <a:t>实验要求</a:t>
            </a:r>
            <a:endParaRPr lang="en-US" altLang="zh-CN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239981" y="1971532"/>
            <a:ext cx="9901631" cy="588788"/>
          </a:xfrm>
        </p:spPr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</a:rPr>
              <a:t>真值表</a:t>
            </a:r>
          </a:p>
          <a:p>
            <a:pPr marL="0" indent="0">
              <a:buClr>
                <a:schemeClr val="tx1"/>
              </a:buClr>
              <a:buNone/>
            </a:pP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zh-CN" altLang="en-US" dirty="0"/>
          </a:p>
          <a:p>
            <a:pPr marL="514350" indent="0">
              <a:buClr>
                <a:schemeClr val="tx1"/>
              </a:buClr>
              <a:buNone/>
            </a:pPr>
            <a:r>
              <a:rPr lang="en-US" altLang="zh-CN" b="1" dirty="0" smtClean="0"/>
              <a:t> 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734779"/>
              </p:ext>
            </p:extLst>
          </p:nvPr>
        </p:nvGraphicFramePr>
        <p:xfrm>
          <a:off x="1686829" y="2692483"/>
          <a:ext cx="8723263" cy="3581712"/>
        </p:xfrm>
        <a:graphic>
          <a:graphicData uri="http://schemas.openxmlformats.org/drawingml/2006/table">
            <a:tbl>
              <a:tblPr/>
              <a:tblGrid>
                <a:gridCol w="2181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9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9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568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568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568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56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9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9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9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9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9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9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1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9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74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theme/theme1.xml><?xml version="1.0" encoding="utf-8"?>
<a:theme xmlns:a="http://schemas.openxmlformats.org/drawingml/2006/main" name="1_默认设计模板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默认设计模板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3937</TotalTime>
  <Words>604</Words>
  <Application>Microsoft Office PowerPoint</Application>
  <PresentationFormat>宽屏</PresentationFormat>
  <Paragraphs>253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等线</vt:lpstr>
      <vt:lpstr>宋体</vt:lpstr>
      <vt:lpstr>微软雅黑</vt:lpstr>
      <vt:lpstr>Arial</vt:lpstr>
      <vt:lpstr>Times New Roman</vt:lpstr>
      <vt:lpstr>Verdana</vt:lpstr>
      <vt:lpstr>Wingdings</vt:lpstr>
      <vt:lpstr>1_默认设计模板</vt:lpstr>
      <vt:lpstr>2_默认设计模板</vt:lpstr>
      <vt:lpstr>Image</vt:lpstr>
      <vt:lpstr>MathType 7.0 Equation</vt:lpstr>
      <vt:lpstr>Equation.KSEE3</vt:lpstr>
      <vt:lpstr>实验二 组合逻辑电路设计</vt:lpstr>
      <vt:lpstr>目录</vt:lpstr>
      <vt:lpstr>一、实验目的</vt:lpstr>
      <vt:lpstr>一、实验步骤</vt:lpstr>
      <vt:lpstr>二、实验原理</vt:lpstr>
      <vt:lpstr>二、实验原理</vt:lpstr>
      <vt:lpstr>三、实验内容</vt:lpstr>
      <vt:lpstr>四、实验要求</vt:lpstr>
      <vt:lpstr>四、实验要求</vt:lpstr>
      <vt:lpstr>四、实验要求</vt:lpstr>
      <vt:lpstr>四、实验要求</vt:lpstr>
      <vt:lpstr>四、实验要求</vt:lpstr>
      <vt:lpstr>四、实验要求</vt:lpstr>
      <vt:lpstr>四、实验要求</vt:lpstr>
      <vt:lpstr>四、实验要求</vt:lpstr>
      <vt:lpstr>四、实验要求</vt:lpstr>
      <vt:lpstr>四、实验要求</vt:lpstr>
      <vt:lpstr>五、实验任务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实验二 组合逻辑电路设计</dc:title>
  <dc:creator>王龙军</dc:creator>
  <cp:lastModifiedBy>秦 凡</cp:lastModifiedBy>
  <cp:revision>58</cp:revision>
  <dcterms:created xsi:type="dcterms:W3CDTF">2018-08-14T01:51:15Z</dcterms:created>
  <dcterms:modified xsi:type="dcterms:W3CDTF">2019-04-28T08:17:58Z</dcterms:modified>
</cp:coreProperties>
</file>