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2700" y="1447801"/>
            <a:ext cx="12219517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gray">
          <a:xfrm>
            <a:off x="-12700" y="1730375"/>
            <a:ext cx="12200467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448800" y="1947863"/>
            <a:ext cx="711200" cy="53340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0160000" y="1371600"/>
            <a:ext cx="1219200" cy="9144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406400" y="3429000"/>
            <a:ext cx="1727200" cy="13716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334434" y="333376"/>
            <a:ext cx="1566333" cy="633413"/>
            <a:chOff x="2680" y="3678"/>
            <a:chExt cx="680" cy="399"/>
          </a:xfrm>
        </p:grpSpPr>
        <p:sp>
          <p:nvSpPr>
            <p:cNvPr id="16" name="Text Box 17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RIGOL</a:t>
              </a: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gray">
            <a:xfrm rot="5400000">
              <a:off x="2928" y="3495"/>
              <a:ext cx="172" cy="538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90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24000" y="2590801"/>
            <a:ext cx="94488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27200" y="3581400"/>
            <a:ext cx="8940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BE9A4A-667C-4926-8BFC-1E86E40E78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07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65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7432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8026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14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0"/>
          <a:ext cx="1219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Image" r:id="rId3" imgW="9561905" imgH="1600000" progId="Photoshop.Image.6">
                  <p:embed/>
                </p:oleObj>
              </mc:Choice>
              <mc:Fallback>
                <p:oleObj name="Image" r:id="rId3" imgW="9561905" imgH="1600000" progId="Photoshop.Image.6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2192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3"/>
          <p:cNvSpPr>
            <a:spLocks/>
          </p:cNvSpPr>
          <p:nvPr/>
        </p:nvSpPr>
        <p:spPr bwMode="gray">
          <a:xfrm>
            <a:off x="-14817" y="280989"/>
            <a:ext cx="12206817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-27517" y="533401"/>
            <a:ext cx="12215284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0320867" y="347663"/>
            <a:ext cx="516467" cy="366712"/>
            <a:chOff x="4752" y="1200"/>
            <a:chExt cx="288" cy="288"/>
          </a:xfrm>
        </p:grpSpPr>
        <p:sp>
          <p:nvSpPr>
            <p:cNvPr id="9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10871200" y="53975"/>
            <a:ext cx="812800" cy="592138"/>
            <a:chOff x="4992" y="816"/>
            <a:chExt cx="576" cy="576"/>
          </a:xfrm>
        </p:grpSpPr>
        <p:sp>
          <p:nvSpPr>
            <p:cNvPr id="12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228601" y="819150"/>
            <a:ext cx="960967" cy="762000"/>
            <a:chOff x="4992" y="816"/>
            <a:chExt cx="576" cy="576"/>
          </a:xfrm>
        </p:grpSpPr>
        <p:sp>
          <p:nvSpPr>
            <p:cNvPr id="15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CD647F-B06E-426C-8605-1115DCE3824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618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1219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Image" r:id="rId3" imgW="9561905" imgH="1600000" progId="Photoshop.Image.6">
                  <p:embed/>
                </p:oleObj>
              </mc:Choice>
              <mc:Fallback>
                <p:oleObj name="Image" r:id="rId3" imgW="9561905" imgH="1600000" progId="Photoshop.Image.6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2192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/>
          <p:cNvSpPr>
            <a:spLocks/>
          </p:cNvSpPr>
          <p:nvPr/>
        </p:nvSpPr>
        <p:spPr bwMode="gray">
          <a:xfrm>
            <a:off x="-14817" y="280989"/>
            <a:ext cx="12206817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-27517" y="533401"/>
            <a:ext cx="12215284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0320867" y="347663"/>
            <a:ext cx="516467" cy="366712"/>
            <a:chOff x="4752" y="1200"/>
            <a:chExt cx="288" cy="288"/>
          </a:xfrm>
        </p:grpSpPr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0871200" y="53975"/>
            <a:ext cx="812800" cy="592138"/>
            <a:chOff x="4992" y="816"/>
            <a:chExt cx="576" cy="576"/>
          </a:xfrm>
        </p:grpSpPr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28601" y="819150"/>
            <a:ext cx="960967" cy="762000"/>
            <a:chOff x="4992" y="816"/>
            <a:chExt cx="576" cy="576"/>
          </a:xfrm>
        </p:grpSpPr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B5DC6F-140F-49E9-B97D-C2D91CC6BCE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5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685801"/>
            <a:ext cx="9121013" cy="563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95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45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538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38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86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40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2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65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96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1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1219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Image" r:id="rId16" imgW="9561905" imgH="1600000" progId="Photoshop.Image.6">
                  <p:embed/>
                </p:oleObj>
              </mc:Choice>
              <mc:Fallback>
                <p:oleObj name="Image" r:id="rId16" imgW="9561905" imgH="1600000" progId="Photoshop.Image.6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2192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3"/>
          <p:cNvSpPr>
            <a:spLocks/>
          </p:cNvSpPr>
          <p:nvPr/>
        </p:nvSpPr>
        <p:spPr bwMode="gray">
          <a:xfrm>
            <a:off x="-14817" y="280989"/>
            <a:ext cx="12206817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Freeform 4"/>
          <p:cNvSpPr>
            <a:spLocks/>
          </p:cNvSpPr>
          <p:nvPr/>
        </p:nvSpPr>
        <p:spPr bwMode="gray">
          <a:xfrm>
            <a:off x="-27517" y="533401"/>
            <a:ext cx="12215284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10320867" y="347663"/>
            <a:ext cx="516467" cy="366712"/>
            <a:chOff x="4752" y="1200"/>
            <a:chExt cx="288" cy="288"/>
          </a:xfrm>
        </p:grpSpPr>
        <p:sp>
          <p:nvSpPr>
            <p:cNvPr id="128006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007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10871200" y="53975"/>
            <a:ext cx="812800" cy="592138"/>
            <a:chOff x="4992" y="816"/>
            <a:chExt cx="576" cy="576"/>
          </a:xfrm>
        </p:grpSpPr>
        <p:sp>
          <p:nvSpPr>
            <p:cNvPr id="1039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010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31" name="Group 11"/>
          <p:cNvGrpSpPr>
            <a:grpSpLocks/>
          </p:cNvGrpSpPr>
          <p:nvPr/>
        </p:nvGrpSpPr>
        <p:grpSpPr bwMode="auto">
          <a:xfrm>
            <a:off x="228601" y="819150"/>
            <a:ext cx="960967" cy="762000"/>
            <a:chOff x="4992" y="816"/>
            <a:chExt cx="576" cy="576"/>
          </a:xfrm>
        </p:grpSpPr>
        <p:sp>
          <p:nvSpPr>
            <p:cNvPr id="1037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013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3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10972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8015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kumimoji="0" sz="1400" b="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8016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1"/>
            <a:ext cx="3860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kumimoji="0" sz="1400" b="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kumimoji="0" sz="1400" b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6" name="Rectangle 18"/>
          <p:cNvSpPr>
            <a:spLocks noGrp="1" noChangeArrowheads="1"/>
          </p:cNvSpPr>
          <p:nvPr>
            <p:ph type="title"/>
          </p:nvPr>
        </p:nvSpPr>
        <p:spPr bwMode="white">
          <a:xfrm>
            <a:off x="1219200" y="685801"/>
            <a:ext cx="9855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36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27239" y="1916113"/>
            <a:ext cx="8945561" cy="2736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dirty="0">
                <a:latin typeface="+mj-ea"/>
              </a:rPr>
              <a:t>计数译码与显示</a:t>
            </a: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703389" y="188913"/>
            <a:ext cx="1584325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23563" y="3976253"/>
            <a:ext cx="270163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电工电子实验中心</a:t>
            </a:r>
          </a:p>
        </p:txBody>
      </p:sp>
    </p:spTree>
    <p:extLst>
      <p:ext uri="{BB962C8B-B14F-4D97-AF65-F5344CB8AC3E}">
        <p14:creationId xmlns:p14="http://schemas.microsoft.com/office/powerpoint/2010/main" val="390246323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/>
              <a:t>实验原理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344893" cy="548577"/>
          </a:xfrm>
        </p:spPr>
        <p:txBody>
          <a:bodyPr/>
          <a:lstStyle/>
          <a:p>
            <a:r>
              <a:rPr lang="zh-CN" altLang="en-US" b="1" dirty="0"/>
              <a:t>共阴极</a:t>
            </a:r>
            <a:r>
              <a:rPr lang="en-US" altLang="zh-CN" b="1" dirty="0"/>
              <a:t>7</a:t>
            </a:r>
            <a:r>
              <a:rPr lang="zh-CN" altLang="en-US" b="1" dirty="0"/>
              <a:t>段数码管</a:t>
            </a: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en-US" altLang="zh-CN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521960" y="2520109"/>
            <a:ext cx="49368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srgbClr val="FF0000"/>
                </a:solidFill>
              </a:rPr>
              <a:t>数码管</a:t>
            </a:r>
            <a:r>
              <a:rPr lang="zh-CN" altLang="en-US" sz="2800" dirty="0">
                <a:solidFill>
                  <a:prstClr val="black"/>
                </a:solidFill>
              </a:rPr>
              <a:t>是一种</a:t>
            </a:r>
            <a:r>
              <a:rPr lang="zh-CN" altLang="en-US" sz="2800" dirty="0">
                <a:solidFill>
                  <a:srgbClr val="FF0000"/>
                </a:solidFill>
              </a:rPr>
              <a:t>半导体发光器件，其基本单元是发光二极管</a:t>
            </a:r>
            <a:r>
              <a:rPr lang="zh-CN" altLang="en-US" sz="2800" dirty="0">
                <a:solidFill>
                  <a:prstClr val="black"/>
                </a:solidFill>
              </a:rPr>
              <a:t>。通过对其不同的管脚输入相对的电压，使其发亮，从而显示出数字，可以用于显示时间、日期、温度等可以用数字表示的参数。</a:t>
            </a:r>
            <a:r>
              <a:rPr lang="zh-CN" altLang="en-US" sz="2800" dirty="0">
                <a:solidFill>
                  <a:srgbClr val="0070C0"/>
                </a:solidFill>
              </a:rPr>
              <a:t>在电器特别是家电领域应用极为广泛，如显示屏、空调、热水器、冰箱等等</a:t>
            </a:r>
            <a:r>
              <a:rPr lang="zh-CN" altLang="en-US" sz="2800" dirty="0">
                <a:solidFill>
                  <a:prstClr val="black"/>
                </a:solidFill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230" y="2520109"/>
            <a:ext cx="56197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4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/>
              <a:t>实验原理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344893" cy="548577"/>
          </a:xfrm>
        </p:spPr>
        <p:txBody>
          <a:bodyPr/>
          <a:lstStyle/>
          <a:p>
            <a:r>
              <a:rPr lang="zh-CN" altLang="en-US" b="1" dirty="0"/>
              <a:t>共阴极</a:t>
            </a:r>
            <a:r>
              <a:rPr lang="en-US" altLang="zh-CN" b="1" dirty="0"/>
              <a:t>7</a:t>
            </a:r>
            <a:r>
              <a:rPr lang="zh-CN" altLang="en-US" b="1" dirty="0"/>
              <a:t>段数码管</a:t>
            </a: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en-US" altLang="zh-CN" b="1" dirty="0" smtClean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57422" y="2676034"/>
            <a:ext cx="7510009" cy="3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1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8716819" cy="1468354"/>
          </a:xfrm>
        </p:spPr>
        <p:txBody>
          <a:bodyPr/>
          <a:lstStyle/>
          <a:p>
            <a:r>
              <a:rPr lang="zh-CN" altLang="en-US" b="1" dirty="0"/>
              <a:t>用</a:t>
            </a:r>
            <a:r>
              <a:rPr lang="en-US" altLang="zh-CN" b="1" dirty="0">
                <a:solidFill>
                  <a:srgbClr val="FF0000"/>
                </a:solidFill>
              </a:rPr>
              <a:t>74LS163</a:t>
            </a:r>
            <a:r>
              <a:rPr lang="zh-CN" altLang="en-US" b="1" dirty="0"/>
              <a:t>设计一个</a:t>
            </a:r>
            <a:r>
              <a:rPr lang="zh-CN" altLang="en-US" b="1" dirty="0">
                <a:solidFill>
                  <a:srgbClr val="FF0000"/>
                </a:solidFill>
              </a:rPr>
              <a:t>按照</a:t>
            </a:r>
            <a:r>
              <a:rPr lang="en-US" altLang="zh-CN" b="1" dirty="0">
                <a:solidFill>
                  <a:srgbClr val="FF0000"/>
                </a:solidFill>
              </a:rPr>
              <a:t>8421BCD</a:t>
            </a:r>
            <a:r>
              <a:rPr lang="zh-CN" altLang="en-US" b="1" dirty="0">
                <a:solidFill>
                  <a:srgbClr val="FF0000"/>
                </a:solidFill>
              </a:rPr>
              <a:t>码计数的</a:t>
            </a:r>
            <a:r>
              <a:rPr lang="en-US" altLang="zh-CN" b="1" dirty="0">
                <a:solidFill>
                  <a:srgbClr val="FF0000"/>
                </a:solidFill>
              </a:rPr>
              <a:t>M=10</a:t>
            </a:r>
            <a:r>
              <a:rPr lang="zh-CN" altLang="en-US" b="1" dirty="0">
                <a:solidFill>
                  <a:srgbClr val="FF0000"/>
                </a:solidFill>
              </a:rPr>
              <a:t>加法器</a:t>
            </a:r>
            <a:r>
              <a:rPr lang="zh-CN" altLang="en-US" b="1" dirty="0"/>
              <a:t>，用</a:t>
            </a:r>
            <a:r>
              <a:rPr lang="en-US" altLang="zh-CN" b="1" dirty="0"/>
              <a:t>7</a:t>
            </a:r>
            <a:r>
              <a:rPr lang="zh-CN" altLang="en-US" b="1" dirty="0"/>
              <a:t>段数码显示器显示计数内容并用示波器观察</a:t>
            </a:r>
            <a:r>
              <a:rPr lang="en-US" altLang="zh-CN" b="1" dirty="0">
                <a:solidFill>
                  <a:srgbClr val="FF0000"/>
                </a:solidFill>
              </a:rPr>
              <a:t>CP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Q0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Q1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Q2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Q3</a:t>
            </a:r>
            <a:r>
              <a:rPr lang="zh-CN" altLang="en-US" b="1" dirty="0"/>
              <a:t>引脚上的</a:t>
            </a:r>
            <a:r>
              <a:rPr lang="zh-CN" altLang="en-US" b="1" dirty="0">
                <a:solidFill>
                  <a:srgbClr val="FF0000"/>
                </a:solidFill>
              </a:rPr>
              <a:t>波形</a:t>
            </a:r>
            <a:r>
              <a:rPr lang="zh-CN" altLang="en-US" b="1" dirty="0"/>
              <a:t>。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zh-CN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239980" y="3589875"/>
            <a:ext cx="8716819" cy="146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b="1" kern="0" dirty="0"/>
              <a:t>注意事项</a:t>
            </a:r>
            <a:r>
              <a:rPr lang="zh-CN" altLang="en-US" b="1" kern="0" dirty="0" smtClean="0"/>
              <a:t>：</a:t>
            </a:r>
            <a:endParaRPr lang="en-US" altLang="zh-CN" b="1" kern="0" dirty="0" smtClean="0"/>
          </a:p>
          <a:p>
            <a:pPr marL="0" indent="0">
              <a:buNone/>
            </a:pPr>
            <a:r>
              <a:rPr lang="zh-CN" altLang="en-US" dirty="0" smtClean="0"/>
              <a:t>    示波器</a:t>
            </a:r>
            <a:r>
              <a:rPr lang="zh-CN" altLang="en-US" dirty="0"/>
              <a:t>的时间灵敏度需要调整到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</a:t>
            </a:r>
            <a:r>
              <a:rPr lang="en-US" altLang="zh-CN" dirty="0" smtClean="0"/>
              <a:t>/</a:t>
            </a:r>
            <a:r>
              <a:rPr lang="zh-CN" altLang="en-US" dirty="0"/>
              <a:t>格</a:t>
            </a:r>
          </a:p>
          <a:p>
            <a:pPr marL="0" indent="0">
              <a:buNone/>
            </a:pPr>
            <a:endParaRPr lang="zh-CN" altLang="en-US" b="1" kern="0" dirty="0"/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96195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一、实验目的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0" y="1860695"/>
            <a:ext cx="8721437" cy="3077065"/>
          </a:xfrm>
        </p:spPr>
        <p:txBody>
          <a:bodyPr/>
          <a:lstStyle/>
          <a:p>
            <a:r>
              <a:rPr lang="zh-CN" altLang="en-US" b="1" dirty="0"/>
              <a:t>掌握中规模集成计数器的基本功能与使用方法。</a:t>
            </a:r>
            <a:endParaRPr lang="zh-CN" altLang="en-US" b="1" dirty="0"/>
          </a:p>
          <a:p>
            <a:r>
              <a:rPr lang="zh-CN" altLang="en-US" b="1" dirty="0"/>
              <a:t>掌握中规模集成计数器的变模方法。</a:t>
            </a:r>
            <a:endParaRPr lang="zh-CN" altLang="en-US" b="1" dirty="0"/>
          </a:p>
          <a:p>
            <a:r>
              <a:rPr lang="zh-CN" altLang="en-US" b="1" dirty="0" smtClean="0"/>
              <a:t>掌握译码器、显示器的工作原理和使用方法。</a:t>
            </a:r>
            <a:endParaRPr lang="en-US" altLang="zh-CN" b="1" dirty="0" smtClean="0"/>
          </a:p>
          <a:p>
            <a:r>
              <a:rPr lang="zh-CN" altLang="en-US" b="1" dirty="0"/>
              <a:t>熟悉中规模集成计数器、译码器与显示器互相配合使用的条件和使用方法。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194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/>
              <a:t>实验原理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1"/>
            <a:ext cx="9344893" cy="4377017"/>
          </a:xfrm>
        </p:spPr>
        <p:txBody>
          <a:bodyPr/>
          <a:lstStyle/>
          <a:p>
            <a:r>
              <a:rPr lang="zh-CN" altLang="en-US" b="1" dirty="0"/>
              <a:t>实验主要</a:t>
            </a:r>
            <a:r>
              <a:rPr lang="zh-CN" altLang="en-US" b="1" dirty="0" smtClean="0"/>
              <a:t>元器件</a:t>
            </a:r>
            <a:r>
              <a:rPr lang="zh-CN" altLang="en-US" b="1" dirty="0"/>
              <a:t>及</a:t>
            </a:r>
            <a:r>
              <a:rPr lang="zh-CN" altLang="en-US" b="1" dirty="0" smtClean="0"/>
              <a:t>仪器</a:t>
            </a:r>
            <a:endParaRPr lang="zh-CN" altLang="en-US" b="1" dirty="0" smtClean="0"/>
          </a:p>
          <a:p>
            <a:pPr marL="97155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/>
              <a:t>74LS163			1</a:t>
            </a:r>
            <a:r>
              <a:rPr lang="zh-CN" altLang="en-US" dirty="0" smtClean="0"/>
              <a:t>片</a:t>
            </a:r>
          </a:p>
          <a:p>
            <a:pPr marL="97155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/>
              <a:t>CD4511</a:t>
            </a:r>
            <a:r>
              <a:rPr lang="en-US" altLang="zh-CN" dirty="0"/>
              <a:t>			1</a:t>
            </a:r>
            <a:r>
              <a:rPr lang="zh-CN" altLang="en-US" dirty="0" smtClean="0"/>
              <a:t>片</a:t>
            </a:r>
            <a:endParaRPr lang="en-US" altLang="zh-CN" dirty="0" smtClean="0"/>
          </a:p>
          <a:p>
            <a:pPr marL="97155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74LS00			1</a:t>
            </a:r>
            <a:r>
              <a:rPr lang="zh-CN" altLang="en-US" dirty="0" smtClean="0"/>
              <a:t>片</a:t>
            </a:r>
            <a:endParaRPr lang="en-US" altLang="zh-CN" dirty="0" smtClean="0"/>
          </a:p>
          <a:p>
            <a:pPr marL="97155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7</a:t>
            </a:r>
            <a:r>
              <a:rPr lang="zh-CN" altLang="en-US" dirty="0"/>
              <a:t>段数码管（共阴）	</a:t>
            </a:r>
            <a:r>
              <a:rPr lang="en-US" altLang="zh-CN" dirty="0"/>
              <a:t>1</a:t>
            </a:r>
            <a:r>
              <a:rPr lang="zh-CN" altLang="en-US" dirty="0" smtClean="0"/>
              <a:t>片</a:t>
            </a:r>
            <a:endParaRPr lang="en-US" altLang="zh-CN" dirty="0" smtClean="0"/>
          </a:p>
          <a:p>
            <a:pPr marL="97155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560</a:t>
            </a:r>
            <a:r>
              <a:rPr lang="zh-CN" altLang="en-US" dirty="0"/>
              <a:t>欧姆电阻		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</a:p>
          <a:p>
            <a:pPr marL="514350" indent="0">
              <a:buClr>
                <a:schemeClr val="tx1"/>
              </a:buClr>
              <a:buNone/>
            </a:pPr>
            <a:endParaRPr lang="zh-CN" altLang="en-US" dirty="0"/>
          </a:p>
          <a:p>
            <a:pPr marL="97155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97155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97155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97155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2310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/>
              <a:t>实验原理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1"/>
            <a:ext cx="4742808" cy="2247771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计数</a:t>
            </a:r>
            <a:r>
              <a:rPr lang="zh-CN" altLang="en-US" dirty="0">
                <a:solidFill>
                  <a:srgbClr val="FF0000"/>
                </a:solidFill>
              </a:rPr>
              <a:t>、译码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显示电路</a:t>
            </a:r>
            <a:r>
              <a:rPr lang="zh-CN" altLang="en-US" dirty="0"/>
              <a:t>在数字电路中应用非常广泛。通常，这种电路是由</a:t>
            </a:r>
            <a:r>
              <a:rPr lang="zh-CN" altLang="en-US" dirty="0">
                <a:solidFill>
                  <a:srgbClr val="FF0000"/>
                </a:solidFill>
              </a:rPr>
              <a:t>中规模标准</a:t>
            </a:r>
            <a:r>
              <a:rPr lang="zh-CN" altLang="en-US" dirty="0" smtClean="0">
                <a:solidFill>
                  <a:srgbClr val="FF0000"/>
                </a:solidFill>
              </a:rPr>
              <a:t>模块计数器</a:t>
            </a:r>
            <a:r>
              <a:rPr lang="zh-CN" altLang="en-US" dirty="0">
                <a:solidFill>
                  <a:srgbClr val="FF0000"/>
                </a:solidFill>
              </a:rPr>
              <a:t>、译码器和显示器组成</a:t>
            </a:r>
            <a:r>
              <a:rPr lang="zh-CN" altLang="en-US" dirty="0"/>
              <a:t>。</a:t>
            </a:r>
          </a:p>
          <a:p>
            <a:pPr marL="0" indent="0">
              <a:buClr>
                <a:schemeClr val="tx1"/>
              </a:buClr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en-US" altLang="zh-CN" b="1" dirty="0" smtClean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5059" y="1850336"/>
            <a:ext cx="4285859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/>
              <a:t>实验原理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344893" cy="548577"/>
          </a:xfrm>
        </p:spPr>
        <p:txBody>
          <a:bodyPr/>
          <a:lstStyle/>
          <a:p>
            <a:r>
              <a:rPr lang="zh-CN" altLang="en-US" b="1" dirty="0"/>
              <a:t>计数器</a:t>
            </a:r>
            <a:endParaRPr lang="zh-CN" altLang="en-US" b="1" dirty="0"/>
          </a:p>
          <a:p>
            <a:pPr marL="0" indent="0">
              <a:buClr>
                <a:schemeClr val="tx1"/>
              </a:buClr>
              <a:buNone/>
            </a:pPr>
            <a:r>
              <a:rPr lang="zh-CN" altLang="en-US" dirty="0" smtClean="0"/>
              <a:t>    </a:t>
            </a:r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en-US" altLang="zh-CN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550988" y="2520109"/>
            <a:ext cx="48244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计数器</a:t>
            </a:r>
            <a:r>
              <a:rPr lang="zh-CN" altLang="en-US" sz="2800" dirty="0"/>
              <a:t>是一种用以</a:t>
            </a:r>
            <a:r>
              <a:rPr lang="zh-CN" altLang="en-US" sz="2800" dirty="0">
                <a:solidFill>
                  <a:srgbClr val="FF0000"/>
                </a:solidFill>
              </a:rPr>
              <a:t>实现计数功能的时序部件</a:t>
            </a:r>
            <a:r>
              <a:rPr lang="zh-CN" altLang="en-US" sz="2800" dirty="0"/>
              <a:t>，主要用来累计和记忆输入脉冲的个数，它不仅可以用来对脉冲计数，还常用作数字系统的</a:t>
            </a:r>
            <a:r>
              <a:rPr lang="zh-CN" altLang="en-US" sz="2800" dirty="0">
                <a:solidFill>
                  <a:srgbClr val="FF0000"/>
                </a:solidFill>
              </a:rPr>
              <a:t>定时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分频</a:t>
            </a:r>
            <a:r>
              <a:rPr lang="zh-CN" altLang="en-US" sz="2800" dirty="0"/>
              <a:t>、执行数字运算以及</a:t>
            </a:r>
            <a:r>
              <a:rPr lang="zh-CN" altLang="en-US" sz="2800" dirty="0">
                <a:solidFill>
                  <a:srgbClr val="FF0000"/>
                </a:solidFill>
              </a:rPr>
              <a:t>其他一些特定的逻辑功能</a:t>
            </a:r>
            <a:r>
              <a:rPr lang="zh-CN" altLang="en-US" sz="2800" dirty="0"/>
              <a:t>。</a:t>
            </a:r>
            <a:r>
              <a:rPr lang="zh-CN" altLang="en-US" sz="2800" dirty="0" smtClean="0"/>
              <a:t>选用</a:t>
            </a:r>
            <a:r>
              <a:rPr lang="zh-CN" altLang="en-US" sz="2800" dirty="0" smtClean="0">
                <a:solidFill>
                  <a:srgbClr val="FF0000"/>
                </a:solidFill>
              </a:rPr>
              <a:t>同步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>
                <a:solidFill>
                  <a:srgbClr val="FF0000"/>
                </a:solidFill>
              </a:rPr>
              <a:t>比特二进制加法</a:t>
            </a:r>
            <a:r>
              <a:rPr lang="zh-CN" altLang="en-US" sz="2800" dirty="0" smtClean="0">
                <a:solidFill>
                  <a:srgbClr val="FF0000"/>
                </a:solidFill>
              </a:rPr>
              <a:t>计数器</a:t>
            </a:r>
            <a:r>
              <a:rPr lang="en-US" altLang="zh-CN" sz="2800" b="1" dirty="0">
                <a:solidFill>
                  <a:srgbClr val="FF0000"/>
                </a:solidFill>
              </a:rPr>
              <a:t>74LS163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  <p:pic>
        <p:nvPicPr>
          <p:cNvPr id="36" name="Picture 1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36"/>
          <a:stretch/>
        </p:blipFill>
        <p:spPr bwMode="auto">
          <a:xfrm>
            <a:off x="7654905" y="2520109"/>
            <a:ext cx="3673495" cy="356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4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/>
              <a:t>实验原理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344893" cy="1609868"/>
          </a:xfrm>
        </p:spPr>
        <p:txBody>
          <a:bodyPr/>
          <a:lstStyle/>
          <a:p>
            <a:r>
              <a:rPr lang="zh-CN" altLang="en-US" b="1" dirty="0"/>
              <a:t>同步</a:t>
            </a:r>
            <a:r>
              <a:rPr lang="en-US" altLang="zh-CN" b="1" dirty="0"/>
              <a:t>4</a:t>
            </a:r>
            <a:r>
              <a:rPr lang="zh-CN" altLang="en-US" b="1" dirty="0"/>
              <a:t>比特二进制加法计数器</a:t>
            </a:r>
            <a:r>
              <a:rPr lang="en-US" altLang="zh-CN" b="1" dirty="0"/>
              <a:t>—74LS163</a:t>
            </a:r>
          </a:p>
          <a:p>
            <a:pPr marL="514350" indent="0">
              <a:buClr>
                <a:schemeClr val="tx1"/>
              </a:buClr>
              <a:buNone/>
            </a:pP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en-US" altLang="zh-CN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117600" y="2462866"/>
            <a:ext cx="61086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同步清零：          </a:t>
            </a:r>
            <a:r>
              <a:rPr lang="en-US" altLang="zh-CN" sz="2800" dirty="0"/>
              <a:t>+</a:t>
            </a:r>
            <a:r>
              <a:rPr lang="zh-CN" altLang="en-US" sz="2800" dirty="0"/>
              <a:t>时钟上升</a:t>
            </a:r>
            <a:r>
              <a:rPr lang="zh-CN" altLang="en-US" sz="2800" dirty="0" smtClean="0"/>
              <a:t>沿</a:t>
            </a:r>
            <a:endParaRPr lang="en-US" altLang="zh-CN" sz="2800" dirty="0" smtClean="0"/>
          </a:p>
          <a:p>
            <a:pPr marL="97155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同步置数：          </a:t>
            </a:r>
            <a:r>
              <a:rPr lang="en-US" altLang="zh-CN" sz="2800" dirty="0"/>
              <a:t>+</a:t>
            </a:r>
            <a:r>
              <a:rPr lang="zh-CN" altLang="en-US" sz="2800" dirty="0"/>
              <a:t>时钟上升</a:t>
            </a:r>
            <a:r>
              <a:rPr lang="zh-CN" altLang="en-US" sz="2800" dirty="0" smtClean="0"/>
              <a:t>沿</a:t>
            </a:r>
            <a:endParaRPr lang="en-US" altLang="zh-CN" sz="2800" dirty="0" smtClean="0"/>
          </a:p>
          <a:p>
            <a:pPr marL="97155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模</a:t>
            </a:r>
            <a:r>
              <a:rPr lang="en-US" altLang="zh-CN" sz="2800" dirty="0"/>
              <a:t>16</a:t>
            </a:r>
            <a:r>
              <a:rPr lang="zh-CN" altLang="en-US" sz="2800" dirty="0"/>
              <a:t>二进制加法计数：</a:t>
            </a:r>
          </a:p>
          <a:p>
            <a:pPr marL="97155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514350">
              <a:buClr>
                <a:schemeClr val="tx1"/>
              </a:buClr>
            </a:pPr>
            <a:r>
              <a:rPr lang="en-US" altLang="zh-CN" dirty="0" smtClean="0"/>
              <a:t>			</a:t>
            </a:r>
            <a:r>
              <a:rPr lang="zh-CN" altLang="en-US" sz="2800" dirty="0" smtClean="0"/>
              <a:t>                 ，</a:t>
            </a:r>
            <a:endParaRPr lang="en-US" altLang="zh-CN" dirty="0" smtClean="0"/>
          </a:p>
          <a:p>
            <a:pPr marL="97155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3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014747"/>
              </p:ext>
            </p:extLst>
          </p:nvPr>
        </p:nvGraphicFramePr>
        <p:xfrm>
          <a:off x="3803482" y="2486519"/>
          <a:ext cx="1037920" cy="47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571500" imgH="215900" progId="Equation.DSMT4">
                  <p:embed/>
                </p:oleObj>
              </mc:Choice>
              <mc:Fallback>
                <p:oleObj name="Equation" r:id="rId3" imgW="571500" imgH="215900" progId="Equation.DSMT4">
                  <p:embed/>
                  <p:pic>
                    <p:nvPicPr>
                      <p:cNvPr id="3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482" y="2486519"/>
                        <a:ext cx="1037920" cy="477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20615"/>
              </p:ext>
            </p:extLst>
          </p:nvPr>
        </p:nvGraphicFramePr>
        <p:xfrm>
          <a:off x="3803482" y="2863649"/>
          <a:ext cx="1082379" cy="51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469900" imgH="215900" progId="Equation.DSMT4">
                  <p:embed/>
                </p:oleObj>
              </mc:Choice>
              <mc:Fallback>
                <p:oleObj name="Equation" r:id="rId5" imgW="469900" imgH="215900" progId="Equation.DSMT4">
                  <p:embed/>
                  <p:pic>
                    <p:nvPicPr>
                      <p:cNvPr id="3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482" y="2863649"/>
                        <a:ext cx="1082379" cy="51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567917"/>
              </p:ext>
            </p:extLst>
          </p:nvPr>
        </p:nvGraphicFramePr>
        <p:xfrm>
          <a:off x="2064202" y="3879827"/>
          <a:ext cx="2107747" cy="481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7" imgW="901065" imgH="215900" progId="Equation.DSMT4">
                  <p:embed/>
                </p:oleObj>
              </mc:Choice>
              <mc:Fallback>
                <p:oleObj name="Equation" r:id="rId7" imgW="901065" imgH="215900" progId="Equation.DSMT4">
                  <p:embed/>
                  <p:pic>
                    <p:nvPicPr>
                      <p:cNvPr id="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202" y="3879827"/>
                        <a:ext cx="2107747" cy="481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67543" y="3863275"/>
            <a:ext cx="5501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>
              <a:buClr>
                <a:prstClr val="black"/>
              </a:buClr>
            </a:pPr>
            <a:r>
              <a:rPr lang="zh-CN" altLang="en-US" sz="2800" dirty="0" smtClean="0"/>
              <a:t>                       且                        </a:t>
            </a:r>
            <a:r>
              <a:rPr lang="zh-CN" altLang="en-US" sz="2800" dirty="0" smtClean="0">
                <a:solidFill>
                  <a:prstClr val="black"/>
                </a:solidFill>
              </a:rPr>
              <a:t>对计数</a:t>
            </a:r>
            <a:r>
              <a:rPr lang="zh-CN" altLang="en-US" sz="2800" dirty="0">
                <a:solidFill>
                  <a:prstClr val="black"/>
                </a:solidFill>
              </a:rPr>
              <a:t>脉冲</a:t>
            </a:r>
            <a:r>
              <a:rPr lang="en-US" altLang="zh-CN" sz="2800" dirty="0">
                <a:solidFill>
                  <a:prstClr val="black"/>
                </a:solidFill>
              </a:rPr>
              <a:t>CP</a:t>
            </a:r>
            <a:r>
              <a:rPr lang="zh-CN" altLang="en-US" sz="2800" dirty="0">
                <a:solidFill>
                  <a:prstClr val="black"/>
                </a:solidFill>
              </a:rPr>
              <a:t>实现同步</a:t>
            </a:r>
            <a:r>
              <a:rPr lang="en-US" altLang="zh-CN" sz="2800" dirty="0">
                <a:solidFill>
                  <a:prstClr val="black"/>
                </a:solidFill>
              </a:rPr>
              <a:t>4</a:t>
            </a:r>
            <a:r>
              <a:rPr lang="zh-CN" altLang="en-US" sz="2800" dirty="0">
                <a:solidFill>
                  <a:prstClr val="black"/>
                </a:solidFill>
              </a:rPr>
              <a:t>比特二进制加法计数</a:t>
            </a:r>
            <a:r>
              <a:rPr lang="zh-CN" altLang="en-US" dirty="0">
                <a:solidFill>
                  <a:prstClr val="black"/>
                </a:solidFill>
              </a:rPr>
              <a:t>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488950"/>
              </p:ext>
            </p:extLst>
          </p:nvPr>
        </p:nvGraphicFramePr>
        <p:xfrm>
          <a:off x="4579038" y="3912044"/>
          <a:ext cx="2180770" cy="46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9" imgW="913765" imgH="215900" progId="Equation.DSMT4">
                  <p:embed/>
                </p:oleObj>
              </mc:Choice>
              <mc:Fallback>
                <p:oleObj name="Equation" r:id="rId9" imgW="913765" imgH="215900" progId="Equation.DSMT4">
                  <p:embed/>
                  <p:pic>
                    <p:nvPicPr>
                      <p:cNvPr id="4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038" y="3912044"/>
                        <a:ext cx="2180770" cy="463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/>
        </p:nvSpPr>
        <p:spPr bwMode="auto">
          <a:xfrm>
            <a:off x="4598634" y="3898458"/>
            <a:ext cx="2180770" cy="44413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2067221" y="3910798"/>
            <a:ext cx="2110477" cy="44413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7" name="Picture 25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35" y="2592859"/>
            <a:ext cx="3625510" cy="286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60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/>
              <a:t>实验原理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344893" cy="548577"/>
          </a:xfrm>
        </p:spPr>
        <p:txBody>
          <a:bodyPr/>
          <a:lstStyle/>
          <a:p>
            <a:r>
              <a:rPr lang="en-US" altLang="zh-CN" b="1" dirty="0"/>
              <a:t>74LS163</a:t>
            </a:r>
            <a:r>
              <a:rPr lang="zh-CN" altLang="en-US" b="1" dirty="0"/>
              <a:t>的应用</a:t>
            </a:r>
          </a:p>
          <a:p>
            <a:pPr marL="0" indent="0">
              <a:buClr>
                <a:schemeClr val="tx1"/>
              </a:buClr>
              <a:buNone/>
            </a:pPr>
            <a:endParaRPr lang="zh-CN" altLang="en-US" dirty="0" smtClean="0"/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en-US" altLang="zh-CN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550988" y="2520109"/>
            <a:ext cx="39644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</a:rPr>
              <a:t>实现任意进制的</a:t>
            </a:r>
            <a:r>
              <a:rPr lang="zh-CN" altLang="en-US" sz="2800" b="1" dirty="0">
                <a:solidFill>
                  <a:srgbClr val="FF0000"/>
                </a:solidFill>
              </a:rPr>
              <a:t>计数</a:t>
            </a:r>
            <a:r>
              <a:rPr lang="zh-CN" altLang="en-US" sz="2800" b="1" dirty="0">
                <a:solidFill>
                  <a:prstClr val="black"/>
                </a:solidFill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分频</a:t>
            </a:r>
            <a:r>
              <a:rPr lang="zh-CN" altLang="en-US" sz="2800" b="1" dirty="0">
                <a:solidFill>
                  <a:prstClr val="black"/>
                </a:solidFill>
              </a:rPr>
              <a:t>的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方法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dirty="0"/>
              <a:t>反馈复位</a:t>
            </a:r>
            <a:r>
              <a:rPr lang="zh-CN" altLang="en-US" sz="2800" dirty="0" smtClean="0"/>
              <a:t>法</a:t>
            </a:r>
            <a:endParaRPr lang="en-US" altLang="zh-CN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dirty="0"/>
              <a:t>反馈置数</a:t>
            </a:r>
            <a:r>
              <a:rPr lang="zh-CN" altLang="en-US" sz="2800" dirty="0" smtClean="0"/>
              <a:t>法</a:t>
            </a:r>
            <a:endParaRPr lang="en-US" altLang="zh-CN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dirty="0"/>
              <a:t>计数器的级联</a:t>
            </a:r>
            <a:endParaRPr lang="en-US" altLang="zh-CN" sz="2800" dirty="0" smtClean="0"/>
          </a:p>
          <a:p>
            <a:pPr marL="514350" lvl="0" indent="-514350">
              <a:buFont typeface="+mj-lt"/>
              <a:buAutoNum type="arabicPeriod"/>
            </a:pPr>
            <a:endParaRPr lang="en-US" altLang="zh-CN" sz="2800" dirty="0" smtClean="0"/>
          </a:p>
          <a:p>
            <a:pPr marL="514350" lvl="0" indent="-514350">
              <a:buFont typeface="+mj-lt"/>
              <a:buAutoNum type="arabicPeriod"/>
            </a:pPr>
            <a:endParaRPr lang="zh-CN" altLang="en-US" sz="2800" b="1" dirty="0">
              <a:solidFill>
                <a:prstClr val="black"/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29" y="2418509"/>
            <a:ext cx="6371231" cy="269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62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/>
              <a:t>实验原理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344893" cy="548577"/>
          </a:xfrm>
        </p:spPr>
        <p:txBody>
          <a:bodyPr/>
          <a:lstStyle/>
          <a:p>
            <a:r>
              <a:rPr lang="zh-CN" altLang="en-US" b="1" dirty="0"/>
              <a:t>译码器</a:t>
            </a:r>
            <a:endParaRPr lang="zh-CN" altLang="en-US" dirty="0" smtClean="0"/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en-US" altLang="zh-CN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550988" y="2520109"/>
            <a:ext cx="38037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计数器将计数值按</a:t>
            </a:r>
            <a:r>
              <a:rPr lang="en-US" altLang="zh-CN" sz="2800" dirty="0"/>
              <a:t>4</a:t>
            </a:r>
            <a:r>
              <a:rPr lang="zh-CN" altLang="en-US" sz="2800" dirty="0"/>
              <a:t>比特二进制输出，必须通过</a:t>
            </a:r>
            <a:r>
              <a:rPr lang="zh-CN" altLang="en-US" sz="2800" dirty="0">
                <a:solidFill>
                  <a:srgbClr val="FF0000"/>
                </a:solidFill>
              </a:rPr>
              <a:t>译码器把这个二进制数码译成适合于七段数码管显示的编码</a:t>
            </a:r>
            <a:r>
              <a:rPr lang="zh-CN" altLang="en-US" sz="2800" dirty="0"/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2" y="2520109"/>
            <a:ext cx="56197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1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/>
              <a:t>实验原理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10211790" cy="1609868"/>
          </a:xfrm>
        </p:spPr>
        <p:txBody>
          <a:bodyPr/>
          <a:lstStyle/>
          <a:p>
            <a:r>
              <a:rPr lang="en-US" altLang="zh-CN" b="1" dirty="0" smtClean="0"/>
              <a:t>CD4511</a:t>
            </a:r>
            <a:r>
              <a:rPr lang="zh-CN" altLang="en-US" b="1" dirty="0" smtClean="0"/>
              <a:t>是</a:t>
            </a:r>
            <a:r>
              <a:rPr lang="en-US" altLang="zh-CN" b="1" dirty="0"/>
              <a:t>CMOS BCD-to-7-Segment Latch Decoder </a:t>
            </a:r>
            <a:r>
              <a:rPr lang="en-US" altLang="zh-CN" b="1" dirty="0" smtClean="0"/>
              <a:t>Drivers</a:t>
            </a:r>
            <a:endParaRPr lang="zh-CN" altLang="en-US" b="1" dirty="0"/>
          </a:p>
          <a:p>
            <a:pPr marL="514350" indent="0">
              <a:buClr>
                <a:schemeClr val="tx1"/>
              </a:buClr>
              <a:buNone/>
            </a:pP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en-US" altLang="zh-CN" b="1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818" y="2776466"/>
            <a:ext cx="4145639" cy="371888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033457" y="3230176"/>
            <a:ext cx="3286125" cy="2811462"/>
          </a:xfrm>
          <a:prstGeom prst="rect">
            <a:avLst/>
          </a:prstGeom>
          <a:noFill/>
          <a:ln w="254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70C0"/>
                </a:solidFill>
                <a:ea typeface="等线" panose="02010600030101010101" pitchFamily="2" charset="-122"/>
              </a:rPr>
              <a:t>A0~A3</a:t>
            </a:r>
            <a:r>
              <a:rPr lang="zh-CN" altLang="en-US" b="1" dirty="0">
                <a:solidFill>
                  <a:srgbClr val="0070C0"/>
                </a:solidFill>
                <a:ea typeface="等线" panose="02010600030101010101" pitchFamily="2" charset="-122"/>
              </a:rPr>
              <a:t>：二进制数据输入端</a:t>
            </a:r>
          </a:p>
          <a:p>
            <a:pPr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70C0"/>
                </a:solidFill>
                <a:ea typeface="等线" panose="02010600030101010101" pitchFamily="2" charset="-122"/>
              </a:rPr>
              <a:t>/BI</a:t>
            </a:r>
            <a:r>
              <a:rPr lang="zh-CN" altLang="en-US" b="1" dirty="0">
                <a:solidFill>
                  <a:srgbClr val="0070C0"/>
                </a:solidFill>
                <a:ea typeface="等线" panose="02010600030101010101" pitchFamily="2" charset="-122"/>
              </a:rPr>
              <a:t>：输出消隐控制端</a:t>
            </a:r>
          </a:p>
          <a:p>
            <a:pPr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70C0"/>
                </a:solidFill>
                <a:ea typeface="等线" panose="02010600030101010101" pitchFamily="2" charset="-122"/>
              </a:rPr>
              <a:t>LE</a:t>
            </a:r>
            <a:r>
              <a:rPr lang="zh-CN" altLang="en-US" b="1" dirty="0">
                <a:solidFill>
                  <a:srgbClr val="0070C0"/>
                </a:solidFill>
                <a:ea typeface="等线" panose="02010600030101010101" pitchFamily="2" charset="-122"/>
              </a:rPr>
              <a:t>：数据锁定控制端</a:t>
            </a:r>
          </a:p>
          <a:p>
            <a:pPr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70C0"/>
                </a:solidFill>
                <a:ea typeface="等线" panose="02010600030101010101" pitchFamily="2" charset="-122"/>
              </a:rPr>
              <a:t>/LT</a:t>
            </a:r>
            <a:r>
              <a:rPr lang="zh-CN" altLang="en-US" b="1" dirty="0">
                <a:solidFill>
                  <a:srgbClr val="0070C0"/>
                </a:solidFill>
                <a:ea typeface="等线" panose="02010600030101010101" pitchFamily="2" charset="-122"/>
              </a:rPr>
              <a:t>：灯测试端</a:t>
            </a:r>
          </a:p>
          <a:p>
            <a:pPr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70C0"/>
                </a:solidFill>
                <a:ea typeface="等线" panose="02010600030101010101" pitchFamily="2" charset="-122"/>
              </a:rPr>
              <a:t>Ya~Yg</a:t>
            </a:r>
            <a:r>
              <a:rPr lang="zh-CN" altLang="en-US" b="1" dirty="0">
                <a:solidFill>
                  <a:srgbClr val="0070C0"/>
                </a:solidFill>
                <a:ea typeface="等线" panose="02010600030101010101" pitchFamily="2" charset="-122"/>
              </a:rPr>
              <a:t>：数据输出端</a:t>
            </a:r>
          </a:p>
          <a:p>
            <a:pPr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70C0"/>
                </a:solidFill>
                <a:ea typeface="等线" panose="02010600030101010101" pitchFamily="2" charset="-122"/>
              </a:rPr>
              <a:t>VDD</a:t>
            </a:r>
            <a:r>
              <a:rPr lang="zh-CN" altLang="en-US" b="1" dirty="0">
                <a:solidFill>
                  <a:srgbClr val="0070C0"/>
                </a:solidFill>
                <a:ea typeface="等线" panose="02010600030101010101" pitchFamily="2" charset="-122"/>
              </a:rPr>
              <a:t>：电源正</a:t>
            </a:r>
          </a:p>
          <a:p>
            <a:pPr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0070C0"/>
                </a:solidFill>
                <a:ea typeface="等线" panose="02010600030101010101" pitchFamily="2" charset="-122"/>
              </a:rPr>
              <a:t>VSS</a:t>
            </a:r>
            <a:r>
              <a:rPr lang="zh-CN" altLang="en-US" b="1" dirty="0">
                <a:solidFill>
                  <a:srgbClr val="0070C0"/>
                </a:solidFill>
                <a:ea typeface="等线" panose="02010600030101010101" pitchFamily="2" charset="-122"/>
              </a:rPr>
              <a:t>：电源负</a:t>
            </a:r>
          </a:p>
        </p:txBody>
      </p:sp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45" y="2460238"/>
            <a:ext cx="27264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95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theme/theme1.xml><?xml version="1.0" encoding="utf-8"?>
<a:theme xmlns:a="http://schemas.openxmlformats.org/drawingml/2006/main" name="1_默认设计模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475</Words>
  <Application>Microsoft Office PowerPoint</Application>
  <PresentationFormat>宽屏</PresentationFormat>
  <Paragraphs>67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Times New Roman</vt:lpstr>
      <vt:lpstr>Wingdings</vt:lpstr>
      <vt:lpstr>1_默认设计模板</vt:lpstr>
      <vt:lpstr>Image</vt:lpstr>
      <vt:lpstr>MathType 7.0 Equation</vt:lpstr>
      <vt:lpstr>计数译码与显示</vt:lpstr>
      <vt:lpstr>一、实验目的</vt:lpstr>
      <vt:lpstr>二、实验原理</vt:lpstr>
      <vt:lpstr>二、实验原理</vt:lpstr>
      <vt:lpstr>二、实验原理</vt:lpstr>
      <vt:lpstr>二、实验原理</vt:lpstr>
      <vt:lpstr>二、实验原理</vt:lpstr>
      <vt:lpstr>二、实验原理</vt:lpstr>
      <vt:lpstr>二、实验原理</vt:lpstr>
      <vt:lpstr>二、实验原理</vt:lpstr>
      <vt:lpstr>二、实验原理</vt:lpstr>
      <vt:lpstr>三、实验内容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 计数译码显示</dc:title>
  <dc:creator>Wang Longjun</dc:creator>
  <cp:lastModifiedBy>秦 凡</cp:lastModifiedBy>
  <cp:revision>45</cp:revision>
  <dcterms:created xsi:type="dcterms:W3CDTF">2018-08-20T03:25:00Z</dcterms:created>
  <dcterms:modified xsi:type="dcterms:W3CDTF">2019-04-29T00:52:30Z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