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sldIdLst>
    <p:sldId id="275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7" r:id="rId13"/>
    <p:sldId id="286" r:id="rId14"/>
    <p:sldId id="288" r:id="rId15"/>
    <p:sldId id="289" r:id="rId16"/>
    <p:sldId id="29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6" autoAdjust="0"/>
    <p:restoredTop sz="94660"/>
  </p:normalViewPr>
  <p:slideViewPr>
    <p:cSldViewPr snapToGrid="0">
      <p:cViewPr>
        <p:scale>
          <a:sx n="75" d="100"/>
          <a:sy n="75" d="100"/>
        </p:scale>
        <p:origin x="28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-12700" y="1447801"/>
            <a:ext cx="12219517" cy="3832225"/>
          </a:xfrm>
          <a:custGeom>
            <a:avLst/>
            <a:gdLst>
              <a:gd name="T0" fmla="*/ 2147483646 w 5773"/>
              <a:gd name="T1" fmla="*/ 2147483646 h 2414"/>
              <a:gd name="T2" fmla="*/ 2147483646 w 5773"/>
              <a:gd name="T3" fmla="*/ 2147483646 h 2414"/>
              <a:gd name="T4" fmla="*/ 2147483646 w 5773"/>
              <a:gd name="T5" fmla="*/ 2147483646 h 2414"/>
              <a:gd name="T6" fmla="*/ 2147483646 w 5773"/>
              <a:gd name="T7" fmla="*/ 2147483646 h 2414"/>
              <a:gd name="T8" fmla="*/ 2147483646 w 5773"/>
              <a:gd name="T9" fmla="*/ 2147483646 h 2414"/>
              <a:gd name="T10" fmla="*/ 2147483646 w 5773"/>
              <a:gd name="T11" fmla="*/ 2147483646 h 2414"/>
              <a:gd name="T12" fmla="*/ 2147483646 w 5773"/>
              <a:gd name="T13" fmla="*/ 2147483646 h 2414"/>
              <a:gd name="T14" fmla="*/ 2147483646 w 5773"/>
              <a:gd name="T15" fmla="*/ 2147483646 h 2414"/>
              <a:gd name="T16" fmla="*/ 2147483646 w 5773"/>
              <a:gd name="T17" fmla="*/ 2147483646 h 24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reeform 3"/>
          <p:cNvSpPr>
            <a:spLocks/>
          </p:cNvSpPr>
          <p:nvPr/>
        </p:nvSpPr>
        <p:spPr bwMode="gray">
          <a:xfrm>
            <a:off x="-12700" y="1730375"/>
            <a:ext cx="12200467" cy="3265488"/>
          </a:xfrm>
          <a:custGeom>
            <a:avLst/>
            <a:gdLst>
              <a:gd name="T0" fmla="*/ 2147483646 w 5764"/>
              <a:gd name="T1" fmla="*/ 2147483646 h 2057"/>
              <a:gd name="T2" fmla="*/ 2147483646 w 5764"/>
              <a:gd name="T3" fmla="*/ 2147483646 h 2057"/>
              <a:gd name="T4" fmla="*/ 2147483646 w 5764"/>
              <a:gd name="T5" fmla="*/ 2147483646 h 2057"/>
              <a:gd name="T6" fmla="*/ 2147483646 w 5764"/>
              <a:gd name="T7" fmla="*/ 2147483646 h 2057"/>
              <a:gd name="T8" fmla="*/ 2147483646 w 5764"/>
              <a:gd name="T9" fmla="*/ 2147483646 h 2057"/>
              <a:gd name="T10" fmla="*/ 2147483646 w 5764"/>
              <a:gd name="T11" fmla="*/ 2147483646 h 2057"/>
              <a:gd name="T12" fmla="*/ 2147483646 w 5764"/>
              <a:gd name="T13" fmla="*/ 2147483646 h 2057"/>
              <a:gd name="T14" fmla="*/ 2147483646 w 5764"/>
              <a:gd name="T15" fmla="*/ 2147483646 h 2057"/>
              <a:gd name="T16" fmla="*/ 2147483646 w 5764"/>
              <a:gd name="T17" fmla="*/ 2147483646 h 2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9448800" y="1947863"/>
            <a:ext cx="711200" cy="533400"/>
            <a:chOff x="4752" y="1200"/>
            <a:chExt cx="288" cy="288"/>
          </a:xfrm>
        </p:grpSpPr>
        <p:sp>
          <p:nvSpPr>
            <p:cNvPr id="7" name="Oval 5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10160000" y="1371600"/>
            <a:ext cx="1219200" cy="914400"/>
            <a:chOff x="4992" y="816"/>
            <a:chExt cx="576" cy="576"/>
          </a:xfrm>
        </p:grpSpPr>
        <p:sp>
          <p:nvSpPr>
            <p:cNvPr id="10" name="Oval 8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406400" y="3429000"/>
            <a:ext cx="1727200" cy="1371600"/>
            <a:chOff x="4992" y="816"/>
            <a:chExt cx="576" cy="576"/>
          </a:xfrm>
        </p:grpSpPr>
        <p:sp>
          <p:nvSpPr>
            <p:cNvPr id="13" name="Oval 11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334434" y="333376"/>
            <a:ext cx="1566333" cy="633413"/>
            <a:chOff x="2680" y="3678"/>
            <a:chExt cx="680" cy="399"/>
          </a:xfrm>
        </p:grpSpPr>
        <p:sp>
          <p:nvSpPr>
            <p:cNvPr id="16" name="Text Box 17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rPr>
                <a:t>RIGOL</a:t>
              </a:r>
            </a:p>
          </p:txBody>
        </p:sp>
        <p:sp>
          <p:nvSpPr>
            <p:cNvPr id="17" name="AutoShape 18"/>
            <p:cNvSpPr>
              <a:spLocks noChangeArrowheads="1"/>
            </p:cNvSpPr>
            <p:nvPr/>
          </p:nvSpPr>
          <p:spPr bwMode="gray">
            <a:xfrm rot="5400000">
              <a:off x="2928" y="3495"/>
              <a:ext cx="172" cy="538"/>
            </a:xfrm>
            <a:prstGeom prst="moon">
              <a:avLst>
                <a:gd name="adj" fmla="val 21208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904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24000" y="2590801"/>
            <a:ext cx="9448800" cy="1012825"/>
          </a:xfrm>
          <a:effectLst>
            <a:outerShdw dist="53882" dir="2700000" algn="ctr" rotWithShape="0">
              <a:schemeClr val="tx1"/>
            </a:outerShdw>
          </a:effectLst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9044" name="Rectangle 20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727200" y="3581400"/>
            <a:ext cx="8940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77001"/>
            <a:ext cx="2844800" cy="244475"/>
          </a:xfrm>
        </p:spPr>
        <p:txBody>
          <a:bodyPr/>
          <a:lstStyle>
            <a:lvl1pPr>
              <a:defRPr sz="1200"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9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77001"/>
            <a:ext cx="3860800" cy="244475"/>
          </a:xfrm>
        </p:spPr>
        <p:txBody>
          <a:bodyPr/>
          <a:lstStyle>
            <a:lvl1pPr>
              <a:defRPr sz="1200"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0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477001"/>
            <a:ext cx="2844800" cy="24447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415C2540-76CF-4BE8-AEEB-A090ABB068E9}" type="slidenum">
              <a:rPr lang="en-US" altLang="zh-CN" smtClean="0">
                <a:solidFill>
                  <a:prstClr val="black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31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4F81BD"/>
                </a:solidFill>
              </a:rPr>
              <a:t>RIGOL</a:t>
            </a:r>
            <a:endParaRPr lang="en-US" altLang="zh-CN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28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85800"/>
            <a:ext cx="27432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85800"/>
            <a:ext cx="8026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4F81BD"/>
                </a:solidFill>
              </a:rPr>
              <a:t>RIGOL</a:t>
            </a:r>
            <a:endParaRPr lang="en-US" altLang="zh-CN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52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0" y="0"/>
          <a:ext cx="12192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Image" r:id="rId3" imgW="9561905" imgH="1600000" progId="Photoshop.Image.6">
                  <p:embed/>
                </p:oleObj>
              </mc:Choice>
              <mc:Fallback>
                <p:oleObj name="Image" r:id="rId3" imgW="9561905" imgH="1600000" progId="Photoshop.Image.6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12192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eform 3"/>
          <p:cNvSpPr>
            <a:spLocks/>
          </p:cNvSpPr>
          <p:nvPr/>
        </p:nvSpPr>
        <p:spPr bwMode="gray">
          <a:xfrm>
            <a:off x="-14817" y="280989"/>
            <a:ext cx="12206817" cy="1620837"/>
          </a:xfrm>
          <a:custGeom>
            <a:avLst/>
            <a:gdLst>
              <a:gd name="T0" fmla="*/ 2147483646 w 5767"/>
              <a:gd name="T1" fmla="*/ 2147483646 h 1021"/>
              <a:gd name="T2" fmla="*/ 2147483646 w 5767"/>
              <a:gd name="T3" fmla="*/ 2147483646 h 1021"/>
              <a:gd name="T4" fmla="*/ 2147483646 w 5767"/>
              <a:gd name="T5" fmla="*/ 2147483646 h 1021"/>
              <a:gd name="T6" fmla="*/ 2147483646 w 5767"/>
              <a:gd name="T7" fmla="*/ 0 h 1021"/>
              <a:gd name="T8" fmla="*/ 2147483646 w 5767"/>
              <a:gd name="T9" fmla="*/ 2147483646 h 1021"/>
              <a:gd name="T10" fmla="*/ 2147483646 w 5767"/>
              <a:gd name="T11" fmla="*/ 2147483646 h 1021"/>
              <a:gd name="T12" fmla="*/ 2147483646 w 5767"/>
              <a:gd name="T13" fmla="*/ 2147483646 h 1021"/>
              <a:gd name="T14" fmla="*/ 2147483646 w 5767"/>
              <a:gd name="T15" fmla="*/ 2147483646 h 1021"/>
              <a:gd name="T16" fmla="*/ 2147483646 w 5767"/>
              <a:gd name="T17" fmla="*/ 2147483646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Freeform 4"/>
          <p:cNvSpPr>
            <a:spLocks/>
          </p:cNvSpPr>
          <p:nvPr/>
        </p:nvSpPr>
        <p:spPr bwMode="gray">
          <a:xfrm>
            <a:off x="-27517" y="533401"/>
            <a:ext cx="12215284" cy="1006475"/>
          </a:xfrm>
          <a:custGeom>
            <a:avLst/>
            <a:gdLst>
              <a:gd name="T0" fmla="*/ 2147483646 w 5771"/>
              <a:gd name="T1" fmla="*/ 2147483646 h 634"/>
              <a:gd name="T2" fmla="*/ 2147483646 w 5771"/>
              <a:gd name="T3" fmla="*/ 2147483646 h 634"/>
              <a:gd name="T4" fmla="*/ 2147483646 w 5771"/>
              <a:gd name="T5" fmla="*/ 2147483646 h 634"/>
              <a:gd name="T6" fmla="*/ 2147483646 w 5771"/>
              <a:gd name="T7" fmla="*/ 2147483646 h 634"/>
              <a:gd name="T8" fmla="*/ 2147483646 w 5771"/>
              <a:gd name="T9" fmla="*/ 2147483646 h 634"/>
              <a:gd name="T10" fmla="*/ 2147483646 w 5771"/>
              <a:gd name="T11" fmla="*/ 2147483646 h 634"/>
              <a:gd name="T12" fmla="*/ 2147483646 w 5771"/>
              <a:gd name="T13" fmla="*/ 2147483646 h 634"/>
              <a:gd name="T14" fmla="*/ 2147483646 w 5771"/>
              <a:gd name="T15" fmla="*/ 2147483646 h 634"/>
              <a:gd name="T16" fmla="*/ 2147483646 w 5771"/>
              <a:gd name="T17" fmla="*/ 2147483646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10320867" y="347663"/>
            <a:ext cx="516467" cy="366712"/>
            <a:chOff x="4752" y="1200"/>
            <a:chExt cx="288" cy="288"/>
          </a:xfrm>
        </p:grpSpPr>
        <p:sp>
          <p:nvSpPr>
            <p:cNvPr id="9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10871200" y="53975"/>
            <a:ext cx="812800" cy="592138"/>
            <a:chOff x="4992" y="816"/>
            <a:chExt cx="576" cy="576"/>
          </a:xfrm>
        </p:grpSpPr>
        <p:sp>
          <p:nvSpPr>
            <p:cNvPr id="12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228601" y="819150"/>
            <a:ext cx="960967" cy="762000"/>
            <a:chOff x="4992" y="816"/>
            <a:chExt cx="576" cy="576"/>
          </a:xfrm>
        </p:grpSpPr>
        <p:sp>
          <p:nvSpPr>
            <p:cNvPr id="15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fld id="{4330A729-079A-4607-B013-8109C24F0C34}" type="slidenum">
              <a:rPr lang="zh-CN" altLang="en-US" smtClean="0">
                <a:solidFill>
                  <a:srgbClr val="4F81BD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887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0" y="0"/>
          <a:ext cx="12192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Image" r:id="rId3" imgW="9561905" imgH="1600000" progId="Photoshop.Image.6">
                  <p:embed/>
                </p:oleObj>
              </mc:Choice>
              <mc:Fallback>
                <p:oleObj name="Image" r:id="rId3" imgW="9561905" imgH="1600000" progId="Photoshop.Image.6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12192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reeform 3"/>
          <p:cNvSpPr>
            <a:spLocks/>
          </p:cNvSpPr>
          <p:nvPr/>
        </p:nvSpPr>
        <p:spPr bwMode="gray">
          <a:xfrm>
            <a:off x="-14817" y="280989"/>
            <a:ext cx="12206817" cy="1620837"/>
          </a:xfrm>
          <a:custGeom>
            <a:avLst/>
            <a:gdLst>
              <a:gd name="T0" fmla="*/ 2147483646 w 5767"/>
              <a:gd name="T1" fmla="*/ 2147483646 h 1021"/>
              <a:gd name="T2" fmla="*/ 2147483646 w 5767"/>
              <a:gd name="T3" fmla="*/ 2147483646 h 1021"/>
              <a:gd name="T4" fmla="*/ 2147483646 w 5767"/>
              <a:gd name="T5" fmla="*/ 2147483646 h 1021"/>
              <a:gd name="T6" fmla="*/ 2147483646 w 5767"/>
              <a:gd name="T7" fmla="*/ 0 h 1021"/>
              <a:gd name="T8" fmla="*/ 2147483646 w 5767"/>
              <a:gd name="T9" fmla="*/ 2147483646 h 1021"/>
              <a:gd name="T10" fmla="*/ 2147483646 w 5767"/>
              <a:gd name="T11" fmla="*/ 2147483646 h 1021"/>
              <a:gd name="T12" fmla="*/ 2147483646 w 5767"/>
              <a:gd name="T13" fmla="*/ 2147483646 h 1021"/>
              <a:gd name="T14" fmla="*/ 2147483646 w 5767"/>
              <a:gd name="T15" fmla="*/ 2147483646 h 1021"/>
              <a:gd name="T16" fmla="*/ 2147483646 w 5767"/>
              <a:gd name="T17" fmla="*/ 2147483646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reeform 4"/>
          <p:cNvSpPr>
            <a:spLocks/>
          </p:cNvSpPr>
          <p:nvPr/>
        </p:nvSpPr>
        <p:spPr bwMode="gray">
          <a:xfrm>
            <a:off x="-27517" y="533401"/>
            <a:ext cx="12215284" cy="1006475"/>
          </a:xfrm>
          <a:custGeom>
            <a:avLst/>
            <a:gdLst>
              <a:gd name="T0" fmla="*/ 2147483646 w 5771"/>
              <a:gd name="T1" fmla="*/ 2147483646 h 634"/>
              <a:gd name="T2" fmla="*/ 2147483646 w 5771"/>
              <a:gd name="T3" fmla="*/ 2147483646 h 634"/>
              <a:gd name="T4" fmla="*/ 2147483646 w 5771"/>
              <a:gd name="T5" fmla="*/ 2147483646 h 634"/>
              <a:gd name="T6" fmla="*/ 2147483646 w 5771"/>
              <a:gd name="T7" fmla="*/ 2147483646 h 634"/>
              <a:gd name="T8" fmla="*/ 2147483646 w 5771"/>
              <a:gd name="T9" fmla="*/ 2147483646 h 634"/>
              <a:gd name="T10" fmla="*/ 2147483646 w 5771"/>
              <a:gd name="T11" fmla="*/ 2147483646 h 634"/>
              <a:gd name="T12" fmla="*/ 2147483646 w 5771"/>
              <a:gd name="T13" fmla="*/ 2147483646 h 634"/>
              <a:gd name="T14" fmla="*/ 2147483646 w 5771"/>
              <a:gd name="T15" fmla="*/ 2147483646 h 634"/>
              <a:gd name="T16" fmla="*/ 2147483646 w 5771"/>
              <a:gd name="T17" fmla="*/ 2147483646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0320867" y="347663"/>
            <a:ext cx="516467" cy="366712"/>
            <a:chOff x="4752" y="1200"/>
            <a:chExt cx="288" cy="288"/>
          </a:xfrm>
        </p:grpSpPr>
        <p:sp>
          <p:nvSpPr>
            <p:cNvPr id="8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10871200" y="53975"/>
            <a:ext cx="812800" cy="592138"/>
            <a:chOff x="4992" y="816"/>
            <a:chExt cx="576" cy="576"/>
          </a:xfrm>
        </p:grpSpPr>
        <p:sp>
          <p:nvSpPr>
            <p:cNvPr id="11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228601" y="819150"/>
            <a:ext cx="960967" cy="762000"/>
            <a:chOff x="4992" y="816"/>
            <a:chExt cx="576" cy="576"/>
          </a:xfrm>
        </p:grpSpPr>
        <p:sp>
          <p:nvSpPr>
            <p:cNvPr id="14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fld id="{57918EE5-68AC-479D-BB4F-1ED3E3FE5EA7}" type="slidenum">
              <a:rPr lang="zh-CN" altLang="en-US" smtClean="0">
                <a:solidFill>
                  <a:srgbClr val="4F81BD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91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-12700" y="1447801"/>
            <a:ext cx="12219517" cy="3832225"/>
          </a:xfrm>
          <a:custGeom>
            <a:avLst/>
            <a:gdLst>
              <a:gd name="T0" fmla="*/ 2147483646 w 5773"/>
              <a:gd name="T1" fmla="*/ 2147483646 h 2414"/>
              <a:gd name="T2" fmla="*/ 2147483646 w 5773"/>
              <a:gd name="T3" fmla="*/ 2147483646 h 2414"/>
              <a:gd name="T4" fmla="*/ 2147483646 w 5773"/>
              <a:gd name="T5" fmla="*/ 2147483646 h 2414"/>
              <a:gd name="T6" fmla="*/ 2147483646 w 5773"/>
              <a:gd name="T7" fmla="*/ 2147483646 h 2414"/>
              <a:gd name="T8" fmla="*/ 2147483646 w 5773"/>
              <a:gd name="T9" fmla="*/ 2147483646 h 2414"/>
              <a:gd name="T10" fmla="*/ 2147483646 w 5773"/>
              <a:gd name="T11" fmla="*/ 2147483646 h 2414"/>
              <a:gd name="T12" fmla="*/ 2147483646 w 5773"/>
              <a:gd name="T13" fmla="*/ 2147483646 h 2414"/>
              <a:gd name="T14" fmla="*/ 2147483646 w 5773"/>
              <a:gd name="T15" fmla="*/ 2147483646 h 2414"/>
              <a:gd name="T16" fmla="*/ 2147483646 w 5773"/>
              <a:gd name="T17" fmla="*/ 2147483646 h 24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reeform 3"/>
          <p:cNvSpPr>
            <a:spLocks/>
          </p:cNvSpPr>
          <p:nvPr/>
        </p:nvSpPr>
        <p:spPr bwMode="gray">
          <a:xfrm>
            <a:off x="-12700" y="1730375"/>
            <a:ext cx="12200467" cy="3265488"/>
          </a:xfrm>
          <a:custGeom>
            <a:avLst/>
            <a:gdLst>
              <a:gd name="T0" fmla="*/ 2147483646 w 5764"/>
              <a:gd name="T1" fmla="*/ 2147483646 h 2057"/>
              <a:gd name="T2" fmla="*/ 2147483646 w 5764"/>
              <a:gd name="T3" fmla="*/ 2147483646 h 2057"/>
              <a:gd name="T4" fmla="*/ 2147483646 w 5764"/>
              <a:gd name="T5" fmla="*/ 2147483646 h 2057"/>
              <a:gd name="T6" fmla="*/ 2147483646 w 5764"/>
              <a:gd name="T7" fmla="*/ 2147483646 h 2057"/>
              <a:gd name="T8" fmla="*/ 2147483646 w 5764"/>
              <a:gd name="T9" fmla="*/ 2147483646 h 2057"/>
              <a:gd name="T10" fmla="*/ 2147483646 w 5764"/>
              <a:gd name="T11" fmla="*/ 2147483646 h 2057"/>
              <a:gd name="T12" fmla="*/ 2147483646 w 5764"/>
              <a:gd name="T13" fmla="*/ 2147483646 h 2057"/>
              <a:gd name="T14" fmla="*/ 2147483646 w 5764"/>
              <a:gd name="T15" fmla="*/ 2147483646 h 2057"/>
              <a:gd name="T16" fmla="*/ 2147483646 w 5764"/>
              <a:gd name="T17" fmla="*/ 2147483646 h 2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9448800" y="1947863"/>
            <a:ext cx="711200" cy="533400"/>
            <a:chOff x="4752" y="1200"/>
            <a:chExt cx="288" cy="288"/>
          </a:xfrm>
        </p:grpSpPr>
        <p:sp>
          <p:nvSpPr>
            <p:cNvPr id="7" name="Oval 5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10160000" y="1371600"/>
            <a:ext cx="1219200" cy="914400"/>
            <a:chOff x="4992" y="816"/>
            <a:chExt cx="576" cy="576"/>
          </a:xfrm>
        </p:grpSpPr>
        <p:sp>
          <p:nvSpPr>
            <p:cNvPr id="10" name="Oval 8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406400" y="3429000"/>
            <a:ext cx="1727200" cy="1371600"/>
            <a:chOff x="4992" y="816"/>
            <a:chExt cx="576" cy="576"/>
          </a:xfrm>
        </p:grpSpPr>
        <p:sp>
          <p:nvSpPr>
            <p:cNvPr id="13" name="Oval 11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334434" y="333376"/>
            <a:ext cx="1566333" cy="633413"/>
            <a:chOff x="2680" y="3678"/>
            <a:chExt cx="680" cy="399"/>
          </a:xfrm>
        </p:grpSpPr>
        <p:sp>
          <p:nvSpPr>
            <p:cNvPr id="16" name="Text Box 17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rPr>
                <a:t>RIGOL</a:t>
              </a:r>
            </a:p>
          </p:txBody>
        </p:sp>
        <p:sp>
          <p:nvSpPr>
            <p:cNvPr id="17" name="AutoShape 18"/>
            <p:cNvSpPr>
              <a:spLocks noChangeArrowheads="1"/>
            </p:cNvSpPr>
            <p:nvPr/>
          </p:nvSpPr>
          <p:spPr bwMode="gray">
            <a:xfrm rot="5400000">
              <a:off x="2928" y="3495"/>
              <a:ext cx="172" cy="538"/>
            </a:xfrm>
            <a:prstGeom prst="moon">
              <a:avLst>
                <a:gd name="adj" fmla="val 21208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904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24000" y="2590801"/>
            <a:ext cx="9448800" cy="1012825"/>
          </a:xfrm>
          <a:effectLst>
            <a:outerShdw dist="53882" dir="2700000" algn="ctr" rotWithShape="0">
              <a:schemeClr val="tx1"/>
            </a:outerShdw>
          </a:effectLst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9044" name="Rectangle 20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727200" y="3581400"/>
            <a:ext cx="8940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77001"/>
            <a:ext cx="2844800" cy="244475"/>
          </a:xfrm>
        </p:spPr>
        <p:txBody>
          <a:bodyPr/>
          <a:lstStyle>
            <a:lvl1pPr>
              <a:defRPr sz="1200"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9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77001"/>
            <a:ext cx="3860800" cy="244475"/>
          </a:xfrm>
        </p:spPr>
        <p:txBody>
          <a:bodyPr/>
          <a:lstStyle>
            <a:lvl1pPr>
              <a:defRPr sz="1200"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0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477001"/>
            <a:ext cx="2844800" cy="24447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415C2540-76CF-4BE8-AEEB-A090ABB068E9}" type="slidenum">
              <a:rPr lang="en-US" altLang="zh-CN" smtClean="0">
                <a:solidFill>
                  <a:prstClr val="black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214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685801"/>
            <a:ext cx="9121013" cy="563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4F81BD"/>
                </a:solidFill>
              </a:rPr>
              <a:t>RIGOL</a:t>
            </a:r>
            <a:endParaRPr lang="en-US" altLang="zh-CN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667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4F81BD"/>
                </a:solidFill>
              </a:rPr>
              <a:t>RIGOL</a:t>
            </a:r>
            <a:endParaRPr lang="en-US" altLang="zh-CN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640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538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38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4F81BD"/>
                </a:solidFill>
              </a:rPr>
              <a:t>RIGOL</a:t>
            </a:r>
            <a:endParaRPr lang="en-US" altLang="zh-CN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2008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4F81BD"/>
                </a:solidFill>
              </a:rPr>
              <a:t>RIGOL</a:t>
            </a:r>
            <a:endParaRPr lang="en-US" altLang="zh-CN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184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4F81BD"/>
                </a:solidFill>
              </a:rPr>
              <a:t>RIGOL</a:t>
            </a:r>
            <a:endParaRPr lang="en-US" altLang="zh-CN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74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685801"/>
            <a:ext cx="9121013" cy="563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4F81BD"/>
                </a:solidFill>
              </a:rPr>
              <a:t>RIGOL</a:t>
            </a:r>
            <a:endParaRPr lang="en-US" altLang="zh-CN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0963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4F81BD"/>
                </a:solidFill>
              </a:rPr>
              <a:t>RIGOL</a:t>
            </a:r>
            <a:endParaRPr lang="en-US" altLang="zh-CN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392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4F81BD"/>
                </a:solidFill>
              </a:rPr>
              <a:t>RIGOL</a:t>
            </a:r>
            <a:endParaRPr lang="en-US" altLang="zh-CN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619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4F81BD"/>
                </a:solidFill>
              </a:rPr>
              <a:t>RIGOL</a:t>
            </a:r>
            <a:endParaRPr lang="en-US" altLang="zh-CN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838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4F81BD"/>
                </a:solidFill>
              </a:rPr>
              <a:t>RIGOL</a:t>
            </a:r>
            <a:endParaRPr lang="en-US" altLang="zh-CN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8280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85800"/>
            <a:ext cx="27432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85800"/>
            <a:ext cx="8026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4F81BD"/>
                </a:solidFill>
              </a:rPr>
              <a:t>RIGOL</a:t>
            </a:r>
            <a:endParaRPr lang="en-US" altLang="zh-CN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6199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0" y="0"/>
          <a:ext cx="12192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Image" r:id="rId3" imgW="9561905" imgH="1600000" progId="Photoshop.Image.6">
                  <p:embed/>
                </p:oleObj>
              </mc:Choice>
              <mc:Fallback>
                <p:oleObj name="Image" r:id="rId3" imgW="9561905" imgH="1600000" progId="Photoshop.Image.6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12192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eform 3"/>
          <p:cNvSpPr>
            <a:spLocks/>
          </p:cNvSpPr>
          <p:nvPr/>
        </p:nvSpPr>
        <p:spPr bwMode="gray">
          <a:xfrm>
            <a:off x="-14817" y="280989"/>
            <a:ext cx="12206817" cy="1620837"/>
          </a:xfrm>
          <a:custGeom>
            <a:avLst/>
            <a:gdLst>
              <a:gd name="T0" fmla="*/ 2147483646 w 5767"/>
              <a:gd name="T1" fmla="*/ 2147483646 h 1021"/>
              <a:gd name="T2" fmla="*/ 2147483646 w 5767"/>
              <a:gd name="T3" fmla="*/ 2147483646 h 1021"/>
              <a:gd name="T4" fmla="*/ 2147483646 w 5767"/>
              <a:gd name="T5" fmla="*/ 2147483646 h 1021"/>
              <a:gd name="T6" fmla="*/ 2147483646 w 5767"/>
              <a:gd name="T7" fmla="*/ 0 h 1021"/>
              <a:gd name="T8" fmla="*/ 2147483646 w 5767"/>
              <a:gd name="T9" fmla="*/ 2147483646 h 1021"/>
              <a:gd name="T10" fmla="*/ 2147483646 w 5767"/>
              <a:gd name="T11" fmla="*/ 2147483646 h 1021"/>
              <a:gd name="T12" fmla="*/ 2147483646 w 5767"/>
              <a:gd name="T13" fmla="*/ 2147483646 h 1021"/>
              <a:gd name="T14" fmla="*/ 2147483646 w 5767"/>
              <a:gd name="T15" fmla="*/ 2147483646 h 1021"/>
              <a:gd name="T16" fmla="*/ 2147483646 w 5767"/>
              <a:gd name="T17" fmla="*/ 2147483646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Freeform 4"/>
          <p:cNvSpPr>
            <a:spLocks/>
          </p:cNvSpPr>
          <p:nvPr/>
        </p:nvSpPr>
        <p:spPr bwMode="gray">
          <a:xfrm>
            <a:off x="-27517" y="533401"/>
            <a:ext cx="12215284" cy="1006475"/>
          </a:xfrm>
          <a:custGeom>
            <a:avLst/>
            <a:gdLst>
              <a:gd name="T0" fmla="*/ 2147483646 w 5771"/>
              <a:gd name="T1" fmla="*/ 2147483646 h 634"/>
              <a:gd name="T2" fmla="*/ 2147483646 w 5771"/>
              <a:gd name="T3" fmla="*/ 2147483646 h 634"/>
              <a:gd name="T4" fmla="*/ 2147483646 w 5771"/>
              <a:gd name="T5" fmla="*/ 2147483646 h 634"/>
              <a:gd name="T6" fmla="*/ 2147483646 w 5771"/>
              <a:gd name="T7" fmla="*/ 2147483646 h 634"/>
              <a:gd name="T8" fmla="*/ 2147483646 w 5771"/>
              <a:gd name="T9" fmla="*/ 2147483646 h 634"/>
              <a:gd name="T10" fmla="*/ 2147483646 w 5771"/>
              <a:gd name="T11" fmla="*/ 2147483646 h 634"/>
              <a:gd name="T12" fmla="*/ 2147483646 w 5771"/>
              <a:gd name="T13" fmla="*/ 2147483646 h 634"/>
              <a:gd name="T14" fmla="*/ 2147483646 w 5771"/>
              <a:gd name="T15" fmla="*/ 2147483646 h 634"/>
              <a:gd name="T16" fmla="*/ 2147483646 w 5771"/>
              <a:gd name="T17" fmla="*/ 2147483646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10320867" y="347663"/>
            <a:ext cx="516467" cy="366712"/>
            <a:chOff x="4752" y="1200"/>
            <a:chExt cx="288" cy="288"/>
          </a:xfrm>
        </p:grpSpPr>
        <p:sp>
          <p:nvSpPr>
            <p:cNvPr id="9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10871200" y="53975"/>
            <a:ext cx="812800" cy="592138"/>
            <a:chOff x="4992" y="816"/>
            <a:chExt cx="576" cy="576"/>
          </a:xfrm>
        </p:grpSpPr>
        <p:sp>
          <p:nvSpPr>
            <p:cNvPr id="12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228601" y="819150"/>
            <a:ext cx="960967" cy="762000"/>
            <a:chOff x="4992" y="816"/>
            <a:chExt cx="576" cy="576"/>
          </a:xfrm>
        </p:grpSpPr>
        <p:sp>
          <p:nvSpPr>
            <p:cNvPr id="15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fld id="{4330A729-079A-4607-B013-8109C24F0C34}" type="slidenum">
              <a:rPr lang="zh-CN" altLang="en-US" smtClean="0">
                <a:solidFill>
                  <a:srgbClr val="4F81BD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0765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0" y="0"/>
          <a:ext cx="12192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Image" r:id="rId3" imgW="9561905" imgH="1600000" progId="Photoshop.Image.6">
                  <p:embed/>
                </p:oleObj>
              </mc:Choice>
              <mc:Fallback>
                <p:oleObj name="Image" r:id="rId3" imgW="9561905" imgH="1600000" progId="Photoshop.Image.6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12192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reeform 3"/>
          <p:cNvSpPr>
            <a:spLocks/>
          </p:cNvSpPr>
          <p:nvPr/>
        </p:nvSpPr>
        <p:spPr bwMode="gray">
          <a:xfrm>
            <a:off x="-14817" y="280989"/>
            <a:ext cx="12206817" cy="1620837"/>
          </a:xfrm>
          <a:custGeom>
            <a:avLst/>
            <a:gdLst>
              <a:gd name="T0" fmla="*/ 2147483646 w 5767"/>
              <a:gd name="T1" fmla="*/ 2147483646 h 1021"/>
              <a:gd name="T2" fmla="*/ 2147483646 w 5767"/>
              <a:gd name="T3" fmla="*/ 2147483646 h 1021"/>
              <a:gd name="T4" fmla="*/ 2147483646 w 5767"/>
              <a:gd name="T5" fmla="*/ 2147483646 h 1021"/>
              <a:gd name="T6" fmla="*/ 2147483646 w 5767"/>
              <a:gd name="T7" fmla="*/ 0 h 1021"/>
              <a:gd name="T8" fmla="*/ 2147483646 w 5767"/>
              <a:gd name="T9" fmla="*/ 2147483646 h 1021"/>
              <a:gd name="T10" fmla="*/ 2147483646 w 5767"/>
              <a:gd name="T11" fmla="*/ 2147483646 h 1021"/>
              <a:gd name="T12" fmla="*/ 2147483646 w 5767"/>
              <a:gd name="T13" fmla="*/ 2147483646 h 1021"/>
              <a:gd name="T14" fmla="*/ 2147483646 w 5767"/>
              <a:gd name="T15" fmla="*/ 2147483646 h 1021"/>
              <a:gd name="T16" fmla="*/ 2147483646 w 5767"/>
              <a:gd name="T17" fmla="*/ 2147483646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reeform 4"/>
          <p:cNvSpPr>
            <a:spLocks/>
          </p:cNvSpPr>
          <p:nvPr/>
        </p:nvSpPr>
        <p:spPr bwMode="gray">
          <a:xfrm>
            <a:off x="-27517" y="533401"/>
            <a:ext cx="12215284" cy="1006475"/>
          </a:xfrm>
          <a:custGeom>
            <a:avLst/>
            <a:gdLst>
              <a:gd name="T0" fmla="*/ 2147483646 w 5771"/>
              <a:gd name="T1" fmla="*/ 2147483646 h 634"/>
              <a:gd name="T2" fmla="*/ 2147483646 w 5771"/>
              <a:gd name="T3" fmla="*/ 2147483646 h 634"/>
              <a:gd name="T4" fmla="*/ 2147483646 w 5771"/>
              <a:gd name="T5" fmla="*/ 2147483646 h 634"/>
              <a:gd name="T6" fmla="*/ 2147483646 w 5771"/>
              <a:gd name="T7" fmla="*/ 2147483646 h 634"/>
              <a:gd name="T8" fmla="*/ 2147483646 w 5771"/>
              <a:gd name="T9" fmla="*/ 2147483646 h 634"/>
              <a:gd name="T10" fmla="*/ 2147483646 w 5771"/>
              <a:gd name="T11" fmla="*/ 2147483646 h 634"/>
              <a:gd name="T12" fmla="*/ 2147483646 w 5771"/>
              <a:gd name="T13" fmla="*/ 2147483646 h 634"/>
              <a:gd name="T14" fmla="*/ 2147483646 w 5771"/>
              <a:gd name="T15" fmla="*/ 2147483646 h 634"/>
              <a:gd name="T16" fmla="*/ 2147483646 w 5771"/>
              <a:gd name="T17" fmla="*/ 2147483646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0320867" y="347663"/>
            <a:ext cx="516467" cy="366712"/>
            <a:chOff x="4752" y="1200"/>
            <a:chExt cx="288" cy="288"/>
          </a:xfrm>
        </p:grpSpPr>
        <p:sp>
          <p:nvSpPr>
            <p:cNvPr id="8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10871200" y="53975"/>
            <a:ext cx="812800" cy="592138"/>
            <a:chOff x="4992" y="816"/>
            <a:chExt cx="576" cy="576"/>
          </a:xfrm>
        </p:grpSpPr>
        <p:sp>
          <p:nvSpPr>
            <p:cNvPr id="11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228601" y="819150"/>
            <a:ext cx="960967" cy="762000"/>
            <a:chOff x="4992" y="816"/>
            <a:chExt cx="576" cy="576"/>
          </a:xfrm>
        </p:grpSpPr>
        <p:sp>
          <p:nvSpPr>
            <p:cNvPr id="14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fld id="{57918EE5-68AC-479D-BB4F-1ED3E3FE5EA7}" type="slidenum">
              <a:rPr lang="zh-CN" altLang="en-US" smtClean="0">
                <a:solidFill>
                  <a:srgbClr val="4F81BD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11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4F81BD"/>
                </a:solidFill>
              </a:rPr>
              <a:t>RIGOL</a:t>
            </a:r>
            <a:endParaRPr lang="en-US" altLang="zh-CN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55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538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38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4F81BD"/>
                </a:solidFill>
              </a:rPr>
              <a:t>RIGOL</a:t>
            </a:r>
            <a:endParaRPr lang="en-US" altLang="zh-CN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1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4F81BD"/>
                </a:solidFill>
              </a:rPr>
              <a:t>RIGOL</a:t>
            </a:r>
            <a:endParaRPr lang="en-US" altLang="zh-CN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1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4F81BD"/>
                </a:solidFill>
              </a:rPr>
              <a:t>RIGOL</a:t>
            </a:r>
            <a:endParaRPr lang="en-US" altLang="zh-CN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52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4F81BD"/>
                </a:solidFill>
              </a:rPr>
              <a:t>RIGOL</a:t>
            </a:r>
            <a:endParaRPr lang="en-US" altLang="zh-CN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90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4F81BD"/>
                </a:solidFill>
              </a:rPr>
              <a:t>RIGOL</a:t>
            </a:r>
            <a:endParaRPr lang="en-US" altLang="zh-CN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32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4F81BD"/>
                </a:solidFill>
              </a:rPr>
              <a:t>RIGOL</a:t>
            </a:r>
            <a:endParaRPr lang="en-US" altLang="zh-CN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08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vmlDrawing" Target="../drawings/vmlDrawing4.v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0"/>
          <a:ext cx="12192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Image" r:id="rId16" imgW="9561905" imgH="1600000" progId="Photoshop.Image.6">
                  <p:embed/>
                </p:oleObj>
              </mc:Choice>
              <mc:Fallback>
                <p:oleObj name="Image" r:id="rId16" imgW="9561905" imgH="1600000" progId="Photoshop.Image.6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12192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Freeform 3"/>
          <p:cNvSpPr>
            <a:spLocks/>
          </p:cNvSpPr>
          <p:nvPr/>
        </p:nvSpPr>
        <p:spPr bwMode="gray">
          <a:xfrm>
            <a:off x="-14817" y="280989"/>
            <a:ext cx="12206817" cy="1620837"/>
          </a:xfrm>
          <a:custGeom>
            <a:avLst/>
            <a:gdLst>
              <a:gd name="T0" fmla="*/ 2147483646 w 5767"/>
              <a:gd name="T1" fmla="*/ 2147483646 h 1021"/>
              <a:gd name="T2" fmla="*/ 2147483646 w 5767"/>
              <a:gd name="T3" fmla="*/ 2147483646 h 1021"/>
              <a:gd name="T4" fmla="*/ 2147483646 w 5767"/>
              <a:gd name="T5" fmla="*/ 2147483646 h 1021"/>
              <a:gd name="T6" fmla="*/ 2147483646 w 5767"/>
              <a:gd name="T7" fmla="*/ 0 h 1021"/>
              <a:gd name="T8" fmla="*/ 2147483646 w 5767"/>
              <a:gd name="T9" fmla="*/ 2147483646 h 1021"/>
              <a:gd name="T10" fmla="*/ 2147483646 w 5767"/>
              <a:gd name="T11" fmla="*/ 2147483646 h 1021"/>
              <a:gd name="T12" fmla="*/ 2147483646 w 5767"/>
              <a:gd name="T13" fmla="*/ 2147483646 h 1021"/>
              <a:gd name="T14" fmla="*/ 2147483646 w 5767"/>
              <a:gd name="T15" fmla="*/ 2147483646 h 1021"/>
              <a:gd name="T16" fmla="*/ 2147483646 w 5767"/>
              <a:gd name="T17" fmla="*/ 2147483646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Freeform 4"/>
          <p:cNvSpPr>
            <a:spLocks/>
          </p:cNvSpPr>
          <p:nvPr/>
        </p:nvSpPr>
        <p:spPr bwMode="gray">
          <a:xfrm>
            <a:off x="-27517" y="533401"/>
            <a:ext cx="12215284" cy="1006475"/>
          </a:xfrm>
          <a:custGeom>
            <a:avLst/>
            <a:gdLst>
              <a:gd name="T0" fmla="*/ 2147483646 w 5771"/>
              <a:gd name="T1" fmla="*/ 2147483646 h 634"/>
              <a:gd name="T2" fmla="*/ 2147483646 w 5771"/>
              <a:gd name="T3" fmla="*/ 2147483646 h 634"/>
              <a:gd name="T4" fmla="*/ 2147483646 w 5771"/>
              <a:gd name="T5" fmla="*/ 2147483646 h 634"/>
              <a:gd name="T6" fmla="*/ 2147483646 w 5771"/>
              <a:gd name="T7" fmla="*/ 2147483646 h 634"/>
              <a:gd name="T8" fmla="*/ 2147483646 w 5771"/>
              <a:gd name="T9" fmla="*/ 2147483646 h 634"/>
              <a:gd name="T10" fmla="*/ 2147483646 w 5771"/>
              <a:gd name="T11" fmla="*/ 2147483646 h 634"/>
              <a:gd name="T12" fmla="*/ 2147483646 w 5771"/>
              <a:gd name="T13" fmla="*/ 2147483646 h 634"/>
              <a:gd name="T14" fmla="*/ 2147483646 w 5771"/>
              <a:gd name="T15" fmla="*/ 2147483646 h 634"/>
              <a:gd name="T16" fmla="*/ 2147483646 w 5771"/>
              <a:gd name="T17" fmla="*/ 2147483646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10320867" y="347663"/>
            <a:ext cx="516467" cy="366712"/>
            <a:chOff x="4752" y="1200"/>
            <a:chExt cx="288" cy="288"/>
          </a:xfrm>
        </p:grpSpPr>
        <p:sp>
          <p:nvSpPr>
            <p:cNvPr id="128006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8007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030" name="Group 8"/>
          <p:cNvGrpSpPr>
            <a:grpSpLocks/>
          </p:cNvGrpSpPr>
          <p:nvPr/>
        </p:nvGrpSpPr>
        <p:grpSpPr bwMode="auto">
          <a:xfrm>
            <a:off x="10871200" y="53975"/>
            <a:ext cx="812800" cy="592138"/>
            <a:chOff x="4992" y="816"/>
            <a:chExt cx="576" cy="576"/>
          </a:xfrm>
        </p:grpSpPr>
        <p:sp>
          <p:nvSpPr>
            <p:cNvPr id="1039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8010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031" name="Group 11"/>
          <p:cNvGrpSpPr>
            <a:grpSpLocks/>
          </p:cNvGrpSpPr>
          <p:nvPr/>
        </p:nvGrpSpPr>
        <p:grpSpPr bwMode="auto">
          <a:xfrm>
            <a:off x="228601" y="819150"/>
            <a:ext cx="960967" cy="762000"/>
            <a:chOff x="4992" y="816"/>
            <a:chExt cx="576" cy="576"/>
          </a:xfrm>
        </p:grpSpPr>
        <p:sp>
          <p:nvSpPr>
            <p:cNvPr id="1037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8013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32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10972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8015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1"/>
            <a:ext cx="2844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FontTx/>
              <a:buNone/>
              <a:defRPr kumimoji="0" sz="1400" b="0">
                <a:latin typeface="+mn-lt"/>
                <a:ea typeface="微软雅黑" panose="020B0503020204020204" pitchFamily="34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28016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00801"/>
            <a:ext cx="3860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FontTx/>
              <a:buNone/>
              <a:defRPr kumimoji="0" sz="1400" b="0">
                <a:latin typeface="+mn-lt"/>
                <a:ea typeface="微软雅黑" panose="020B0503020204020204" pitchFamily="34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28017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00801"/>
            <a:ext cx="2844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kumimoji="0" sz="1400" b="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4F81BD"/>
                </a:solidFill>
              </a:rPr>
              <a:t>RIGOL</a:t>
            </a:r>
            <a:endParaRPr lang="en-US" altLang="zh-CN">
              <a:solidFill>
                <a:srgbClr val="4F81BD"/>
              </a:solidFill>
            </a:endParaRPr>
          </a:p>
        </p:txBody>
      </p:sp>
      <p:sp>
        <p:nvSpPr>
          <p:cNvPr id="1036" name="Rectangle 18"/>
          <p:cNvSpPr>
            <a:spLocks noGrp="1" noChangeArrowheads="1"/>
          </p:cNvSpPr>
          <p:nvPr>
            <p:ph type="title"/>
          </p:nvPr>
        </p:nvSpPr>
        <p:spPr bwMode="white">
          <a:xfrm>
            <a:off x="1219200" y="685801"/>
            <a:ext cx="98552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8827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anose="02020603050405020304" pitchFamily="18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anose="02020603050405020304" pitchFamily="18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anose="02020603050405020304" pitchFamily="18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anose="02020603050405020304" pitchFamily="18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0"/>
          <a:ext cx="12192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Image" r:id="rId16" imgW="9561905" imgH="1600000" progId="Photoshop.Image.6">
                  <p:embed/>
                </p:oleObj>
              </mc:Choice>
              <mc:Fallback>
                <p:oleObj name="Image" r:id="rId16" imgW="9561905" imgH="1600000" progId="Photoshop.Image.6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12192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Freeform 3"/>
          <p:cNvSpPr>
            <a:spLocks/>
          </p:cNvSpPr>
          <p:nvPr/>
        </p:nvSpPr>
        <p:spPr bwMode="gray">
          <a:xfrm>
            <a:off x="-14817" y="280989"/>
            <a:ext cx="12206817" cy="1620837"/>
          </a:xfrm>
          <a:custGeom>
            <a:avLst/>
            <a:gdLst>
              <a:gd name="T0" fmla="*/ 2147483646 w 5767"/>
              <a:gd name="T1" fmla="*/ 2147483646 h 1021"/>
              <a:gd name="T2" fmla="*/ 2147483646 w 5767"/>
              <a:gd name="T3" fmla="*/ 2147483646 h 1021"/>
              <a:gd name="T4" fmla="*/ 2147483646 w 5767"/>
              <a:gd name="T5" fmla="*/ 2147483646 h 1021"/>
              <a:gd name="T6" fmla="*/ 2147483646 w 5767"/>
              <a:gd name="T7" fmla="*/ 0 h 1021"/>
              <a:gd name="T8" fmla="*/ 2147483646 w 5767"/>
              <a:gd name="T9" fmla="*/ 2147483646 h 1021"/>
              <a:gd name="T10" fmla="*/ 2147483646 w 5767"/>
              <a:gd name="T11" fmla="*/ 2147483646 h 1021"/>
              <a:gd name="T12" fmla="*/ 2147483646 w 5767"/>
              <a:gd name="T13" fmla="*/ 2147483646 h 1021"/>
              <a:gd name="T14" fmla="*/ 2147483646 w 5767"/>
              <a:gd name="T15" fmla="*/ 2147483646 h 1021"/>
              <a:gd name="T16" fmla="*/ 2147483646 w 5767"/>
              <a:gd name="T17" fmla="*/ 2147483646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Freeform 4"/>
          <p:cNvSpPr>
            <a:spLocks/>
          </p:cNvSpPr>
          <p:nvPr/>
        </p:nvSpPr>
        <p:spPr bwMode="gray">
          <a:xfrm>
            <a:off x="-27517" y="533401"/>
            <a:ext cx="12215284" cy="1006475"/>
          </a:xfrm>
          <a:custGeom>
            <a:avLst/>
            <a:gdLst>
              <a:gd name="T0" fmla="*/ 2147483646 w 5771"/>
              <a:gd name="T1" fmla="*/ 2147483646 h 634"/>
              <a:gd name="T2" fmla="*/ 2147483646 w 5771"/>
              <a:gd name="T3" fmla="*/ 2147483646 h 634"/>
              <a:gd name="T4" fmla="*/ 2147483646 w 5771"/>
              <a:gd name="T5" fmla="*/ 2147483646 h 634"/>
              <a:gd name="T6" fmla="*/ 2147483646 w 5771"/>
              <a:gd name="T7" fmla="*/ 2147483646 h 634"/>
              <a:gd name="T8" fmla="*/ 2147483646 w 5771"/>
              <a:gd name="T9" fmla="*/ 2147483646 h 634"/>
              <a:gd name="T10" fmla="*/ 2147483646 w 5771"/>
              <a:gd name="T11" fmla="*/ 2147483646 h 634"/>
              <a:gd name="T12" fmla="*/ 2147483646 w 5771"/>
              <a:gd name="T13" fmla="*/ 2147483646 h 634"/>
              <a:gd name="T14" fmla="*/ 2147483646 w 5771"/>
              <a:gd name="T15" fmla="*/ 2147483646 h 634"/>
              <a:gd name="T16" fmla="*/ 2147483646 w 5771"/>
              <a:gd name="T17" fmla="*/ 2147483646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10320867" y="347663"/>
            <a:ext cx="516467" cy="366712"/>
            <a:chOff x="4752" y="1200"/>
            <a:chExt cx="288" cy="288"/>
          </a:xfrm>
        </p:grpSpPr>
        <p:sp>
          <p:nvSpPr>
            <p:cNvPr id="128006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8007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030" name="Group 8"/>
          <p:cNvGrpSpPr>
            <a:grpSpLocks/>
          </p:cNvGrpSpPr>
          <p:nvPr/>
        </p:nvGrpSpPr>
        <p:grpSpPr bwMode="auto">
          <a:xfrm>
            <a:off x="10871200" y="53975"/>
            <a:ext cx="812800" cy="592138"/>
            <a:chOff x="4992" y="816"/>
            <a:chExt cx="576" cy="576"/>
          </a:xfrm>
        </p:grpSpPr>
        <p:sp>
          <p:nvSpPr>
            <p:cNvPr id="1039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8010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031" name="Group 11"/>
          <p:cNvGrpSpPr>
            <a:grpSpLocks/>
          </p:cNvGrpSpPr>
          <p:nvPr/>
        </p:nvGrpSpPr>
        <p:grpSpPr bwMode="auto">
          <a:xfrm>
            <a:off x="228601" y="819150"/>
            <a:ext cx="960967" cy="762000"/>
            <a:chOff x="4992" y="816"/>
            <a:chExt cx="576" cy="576"/>
          </a:xfrm>
        </p:grpSpPr>
        <p:sp>
          <p:nvSpPr>
            <p:cNvPr id="1037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8013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32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10972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8015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1"/>
            <a:ext cx="2844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FontTx/>
              <a:buNone/>
              <a:defRPr kumimoji="0" sz="1400" b="0">
                <a:latin typeface="+mn-lt"/>
                <a:ea typeface="微软雅黑" panose="020B0503020204020204" pitchFamily="34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28016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00801"/>
            <a:ext cx="3860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FontTx/>
              <a:buNone/>
              <a:defRPr kumimoji="0" sz="1400" b="0">
                <a:latin typeface="+mn-lt"/>
                <a:ea typeface="微软雅黑" panose="020B0503020204020204" pitchFamily="34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28017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00801"/>
            <a:ext cx="2844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kumimoji="0" sz="1400" b="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4F81BD"/>
                </a:solidFill>
              </a:rPr>
              <a:t>RIGOL</a:t>
            </a:r>
            <a:endParaRPr lang="en-US" altLang="zh-CN">
              <a:solidFill>
                <a:srgbClr val="4F81BD"/>
              </a:solidFill>
            </a:endParaRPr>
          </a:p>
        </p:txBody>
      </p:sp>
      <p:sp>
        <p:nvSpPr>
          <p:cNvPr id="1036" name="Rectangle 18"/>
          <p:cNvSpPr>
            <a:spLocks noGrp="1" noChangeArrowheads="1"/>
          </p:cNvSpPr>
          <p:nvPr>
            <p:ph type="title"/>
          </p:nvPr>
        </p:nvSpPr>
        <p:spPr bwMode="white">
          <a:xfrm>
            <a:off x="1219200" y="685801"/>
            <a:ext cx="98552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0247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anose="02020603050405020304" pitchFamily="18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anose="02020603050405020304" pitchFamily="18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anose="02020603050405020304" pitchFamily="18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anose="02020603050405020304" pitchFamily="18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306802" y="1916113"/>
            <a:ext cx="9818397" cy="27368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000" dirty="0">
                <a:latin typeface="+mj-ea"/>
              </a:rPr>
              <a:t>实验四 集成触发器功能测试</a:t>
            </a: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1703389" y="188913"/>
            <a:ext cx="1584325" cy="1008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endParaRPr kumimoji="1" lang="en-US" altLang="zh-CN" sz="2000" b="1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23563" y="3976253"/>
            <a:ext cx="2701636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电工电子实验中心</a:t>
            </a:r>
          </a:p>
        </p:txBody>
      </p:sp>
    </p:spTree>
    <p:extLst>
      <p:ext uri="{BB962C8B-B14F-4D97-AF65-F5344CB8AC3E}">
        <p14:creationId xmlns:p14="http://schemas.microsoft.com/office/powerpoint/2010/main" val="289188867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39981" y="694532"/>
            <a:ext cx="4114800" cy="563563"/>
          </a:xfrm>
        </p:spPr>
        <p:txBody>
          <a:bodyPr/>
          <a:lstStyle/>
          <a:p>
            <a:r>
              <a:rPr lang="zh-CN" altLang="en-US" dirty="0" smtClean="0"/>
              <a:t>实验任务</a:t>
            </a:r>
            <a:endParaRPr lang="en-US" altLang="zh-CN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239981" y="1841429"/>
            <a:ext cx="7872845" cy="603105"/>
          </a:xfrm>
        </p:spPr>
        <p:txBody>
          <a:bodyPr/>
          <a:lstStyle/>
          <a:p>
            <a:r>
              <a:rPr lang="en-US" altLang="zh-CN" b="1" dirty="0" smtClean="0"/>
              <a:t>JK</a:t>
            </a:r>
            <a:r>
              <a:rPr lang="zh-CN" altLang="en-US" b="1" dirty="0" smtClean="0"/>
              <a:t>触发器测试电路</a:t>
            </a:r>
          </a:p>
          <a:p>
            <a:pPr marL="0" indent="0">
              <a:buNone/>
            </a:pPr>
            <a:endParaRPr lang="en-US" altLang="zh-CN" b="1" dirty="0" smtClean="0"/>
          </a:p>
        </p:txBody>
      </p:sp>
      <p:sp>
        <p:nvSpPr>
          <p:cNvPr id="2" name="矩形 1"/>
          <p:cNvSpPr/>
          <p:nvPr/>
        </p:nvSpPr>
        <p:spPr>
          <a:xfrm>
            <a:off x="1378857" y="2450668"/>
            <a:ext cx="6096000" cy="20290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18" y="2444534"/>
            <a:ext cx="7663684" cy="3788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0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39981" y="694532"/>
            <a:ext cx="4114800" cy="563563"/>
          </a:xfrm>
        </p:spPr>
        <p:txBody>
          <a:bodyPr/>
          <a:lstStyle/>
          <a:p>
            <a:r>
              <a:rPr lang="zh-CN" altLang="en-US" dirty="0" smtClean="0"/>
              <a:t>实验任务</a:t>
            </a:r>
            <a:endParaRPr lang="en-US" altLang="zh-CN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239981" y="1841429"/>
            <a:ext cx="7872845" cy="603105"/>
          </a:xfrm>
        </p:spPr>
        <p:txBody>
          <a:bodyPr/>
          <a:lstStyle/>
          <a:p>
            <a:r>
              <a:rPr lang="en-US" altLang="zh-CN" b="1" dirty="0" smtClean="0"/>
              <a:t>JK</a:t>
            </a:r>
            <a:r>
              <a:rPr lang="zh-CN" altLang="en-US" b="1" dirty="0" smtClean="0"/>
              <a:t>触发器测试</a:t>
            </a:r>
            <a:r>
              <a:rPr lang="zh-CN" altLang="en-US" b="1" dirty="0"/>
              <a:t>数据记录表</a:t>
            </a:r>
            <a:endParaRPr lang="zh-CN" altLang="en-US" b="1" dirty="0" smtClean="0"/>
          </a:p>
          <a:p>
            <a:pPr marL="0" indent="0">
              <a:buNone/>
            </a:pPr>
            <a:endParaRPr lang="en-US" altLang="zh-CN" b="1" dirty="0" smtClean="0"/>
          </a:p>
        </p:txBody>
      </p:sp>
      <p:sp>
        <p:nvSpPr>
          <p:cNvPr id="2" name="矩形 1"/>
          <p:cNvSpPr/>
          <p:nvPr/>
        </p:nvSpPr>
        <p:spPr>
          <a:xfrm>
            <a:off x="1378857" y="2450668"/>
            <a:ext cx="6096000" cy="20290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7345428"/>
                  </p:ext>
                </p:extLst>
              </p:nvPr>
            </p:nvGraphicFramePr>
            <p:xfrm>
              <a:off x="1620750" y="2444534"/>
              <a:ext cx="8925330" cy="4123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7555">
                      <a:extLst>
                        <a:ext uri="{9D8B030D-6E8A-4147-A177-3AD203B41FA5}">
                          <a16:colId xmlns:a16="http://schemas.microsoft.com/office/drawing/2014/main" val="2006994142"/>
                        </a:ext>
                      </a:extLst>
                    </a:gridCol>
                    <a:gridCol w="1487555">
                      <a:extLst>
                        <a:ext uri="{9D8B030D-6E8A-4147-A177-3AD203B41FA5}">
                          <a16:colId xmlns:a16="http://schemas.microsoft.com/office/drawing/2014/main" val="2806378740"/>
                        </a:ext>
                      </a:extLst>
                    </a:gridCol>
                    <a:gridCol w="1487555">
                      <a:extLst>
                        <a:ext uri="{9D8B030D-6E8A-4147-A177-3AD203B41FA5}">
                          <a16:colId xmlns:a16="http://schemas.microsoft.com/office/drawing/2014/main" val="1051738904"/>
                        </a:ext>
                      </a:extLst>
                    </a:gridCol>
                    <a:gridCol w="1487555">
                      <a:extLst>
                        <a:ext uri="{9D8B030D-6E8A-4147-A177-3AD203B41FA5}">
                          <a16:colId xmlns:a16="http://schemas.microsoft.com/office/drawing/2014/main" val="3047834735"/>
                        </a:ext>
                      </a:extLst>
                    </a:gridCol>
                    <a:gridCol w="1487555">
                      <a:extLst>
                        <a:ext uri="{9D8B030D-6E8A-4147-A177-3AD203B41FA5}">
                          <a16:colId xmlns:a16="http://schemas.microsoft.com/office/drawing/2014/main" val="1264464063"/>
                        </a:ext>
                      </a:extLst>
                    </a:gridCol>
                    <a:gridCol w="1487555">
                      <a:extLst>
                        <a:ext uri="{9D8B030D-6E8A-4147-A177-3AD203B41FA5}">
                          <a16:colId xmlns:a16="http://schemas.microsoft.com/office/drawing/2014/main" val="1692560827"/>
                        </a:ext>
                      </a:extLst>
                    </a:gridCol>
                  </a:tblGrid>
                  <a:tr h="45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</a:rPr>
                            <a:t>J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</a:rPr>
                            <a:t>K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𝑸</m:t>
                                  </m:r>
                                </m:e>
                                <m:sup>
                                  <m: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𝒏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2400" b="1" dirty="0" smtClean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</a:rPr>
                            <a:t>电压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𝑸</m:t>
                                  </m:r>
                                </m:e>
                                <m:sup>
                                  <m: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𝒏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2400" b="1" dirty="0" smtClean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</a:rPr>
                            <a:t>状态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𝑸</m:t>
                                  </m:r>
                                </m:e>
                                <m:sup>
                                  <m: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𝒏</m:t>
                                  </m:r>
                                  <m: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+</m:t>
                                  </m:r>
                                  <m: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2400" b="1" dirty="0" smtClean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</a:rPr>
                            <a:t>电压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𝑸</m:t>
                                  </m:r>
                                </m:e>
                                <m:sup>
                                  <m: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𝒏</m:t>
                                  </m:r>
                                  <m: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+</m:t>
                                  </m:r>
                                  <m: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2400" b="1" dirty="0" smtClean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</a:rPr>
                            <a:t>状态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411725"/>
                      </a:ext>
                    </a:extLst>
                  </a:tr>
                  <a:tr h="45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+mj-ea"/>
                              <a:ea typeface="+mj-ea"/>
                            </a:rPr>
                            <a:t>0</a:t>
                          </a:r>
                          <a:endParaRPr lang="zh-CN" altLang="en-US" sz="2400" dirty="0">
                            <a:latin typeface="+mj-ea"/>
                            <a:ea typeface="+mj-ea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+mj-ea"/>
                              <a:ea typeface="+mj-ea"/>
                            </a:rPr>
                            <a:t>0</a:t>
                          </a:r>
                          <a:endParaRPr lang="zh-CN" altLang="en-US" sz="2400" dirty="0">
                            <a:latin typeface="+mj-ea"/>
                            <a:ea typeface="+mj-ea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39993311"/>
                      </a:ext>
                    </a:extLst>
                  </a:tr>
                  <a:tr h="45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+mj-ea"/>
                              <a:ea typeface="+mj-ea"/>
                            </a:rPr>
                            <a:t>0</a:t>
                          </a:r>
                          <a:endParaRPr lang="zh-CN" altLang="en-US" sz="2400" dirty="0">
                            <a:latin typeface="+mj-ea"/>
                            <a:ea typeface="+mj-ea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+mj-ea"/>
                              <a:ea typeface="+mj-ea"/>
                            </a:rPr>
                            <a:t>0</a:t>
                          </a:r>
                          <a:endParaRPr lang="zh-CN" altLang="en-US" sz="2400" dirty="0">
                            <a:latin typeface="+mj-ea"/>
                            <a:ea typeface="+mj-ea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81346521"/>
                      </a:ext>
                    </a:extLst>
                  </a:tr>
                  <a:tr h="45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+mj-ea"/>
                              <a:ea typeface="+mj-ea"/>
                            </a:rPr>
                            <a:t>0</a:t>
                          </a:r>
                          <a:endParaRPr lang="zh-CN" altLang="en-US" sz="2400" dirty="0">
                            <a:latin typeface="+mj-ea"/>
                            <a:ea typeface="+mj-ea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+mj-ea"/>
                              <a:ea typeface="+mj-ea"/>
                            </a:rPr>
                            <a:t>1</a:t>
                          </a:r>
                          <a:endParaRPr lang="zh-CN" altLang="en-US" sz="2400" dirty="0">
                            <a:latin typeface="+mj-ea"/>
                            <a:ea typeface="+mj-ea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5899941"/>
                      </a:ext>
                    </a:extLst>
                  </a:tr>
                  <a:tr h="45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+mj-ea"/>
                              <a:ea typeface="+mj-ea"/>
                            </a:rPr>
                            <a:t>0</a:t>
                          </a:r>
                          <a:endParaRPr lang="zh-CN" altLang="en-US" sz="2400" dirty="0">
                            <a:latin typeface="+mj-ea"/>
                            <a:ea typeface="+mj-ea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+mj-ea"/>
                              <a:ea typeface="+mj-ea"/>
                            </a:rPr>
                            <a:t>1</a:t>
                          </a:r>
                          <a:endParaRPr lang="zh-CN" altLang="en-US" sz="2400" dirty="0">
                            <a:latin typeface="+mj-ea"/>
                            <a:ea typeface="+mj-ea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3461427"/>
                      </a:ext>
                    </a:extLst>
                  </a:tr>
                  <a:tr h="45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+mj-ea"/>
                              <a:ea typeface="+mj-ea"/>
                            </a:rPr>
                            <a:t>1</a:t>
                          </a:r>
                          <a:endParaRPr lang="zh-CN" altLang="en-US" sz="2400" dirty="0">
                            <a:latin typeface="+mj-ea"/>
                            <a:ea typeface="+mj-ea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+mj-ea"/>
                              <a:ea typeface="+mj-ea"/>
                            </a:rPr>
                            <a:t>0</a:t>
                          </a:r>
                          <a:endParaRPr lang="zh-CN" altLang="en-US" sz="2400" dirty="0">
                            <a:latin typeface="+mj-ea"/>
                            <a:ea typeface="+mj-ea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42352254"/>
                      </a:ext>
                    </a:extLst>
                  </a:tr>
                  <a:tr h="45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+mj-ea"/>
                              <a:ea typeface="+mj-ea"/>
                            </a:rPr>
                            <a:t>1</a:t>
                          </a:r>
                          <a:endParaRPr lang="zh-CN" altLang="en-US" sz="2400" dirty="0">
                            <a:latin typeface="+mj-ea"/>
                            <a:ea typeface="+mj-ea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+mj-ea"/>
                              <a:ea typeface="+mj-ea"/>
                            </a:rPr>
                            <a:t>0</a:t>
                          </a:r>
                          <a:endParaRPr lang="zh-CN" altLang="en-US" sz="2400" dirty="0">
                            <a:latin typeface="+mj-ea"/>
                            <a:ea typeface="+mj-ea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99106188"/>
                      </a:ext>
                    </a:extLst>
                  </a:tr>
                  <a:tr h="45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+mj-ea"/>
                              <a:ea typeface="+mj-ea"/>
                            </a:rPr>
                            <a:t>1</a:t>
                          </a:r>
                          <a:endParaRPr lang="zh-CN" altLang="en-US" sz="2400" dirty="0">
                            <a:latin typeface="+mj-ea"/>
                            <a:ea typeface="+mj-ea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+mj-ea"/>
                              <a:ea typeface="+mj-ea"/>
                            </a:rPr>
                            <a:t>1</a:t>
                          </a:r>
                          <a:endParaRPr lang="zh-CN" altLang="en-US" sz="2400" dirty="0">
                            <a:latin typeface="+mj-ea"/>
                            <a:ea typeface="+mj-ea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22621987"/>
                      </a:ext>
                    </a:extLst>
                  </a:tr>
                  <a:tr h="45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+mj-ea"/>
                              <a:ea typeface="+mj-ea"/>
                            </a:rPr>
                            <a:t>1</a:t>
                          </a:r>
                          <a:endParaRPr lang="zh-CN" altLang="en-US" sz="2400" dirty="0">
                            <a:latin typeface="+mj-ea"/>
                            <a:ea typeface="+mj-ea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+mj-ea"/>
                              <a:ea typeface="+mj-ea"/>
                            </a:rPr>
                            <a:t>1</a:t>
                          </a:r>
                          <a:endParaRPr lang="zh-CN" altLang="en-US" sz="2400" dirty="0">
                            <a:latin typeface="+mj-ea"/>
                            <a:ea typeface="+mj-ea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482263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7345428"/>
                  </p:ext>
                </p:extLst>
              </p:nvPr>
            </p:nvGraphicFramePr>
            <p:xfrm>
              <a:off x="1620750" y="2444534"/>
              <a:ext cx="8925330" cy="4123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7555">
                      <a:extLst>
                        <a:ext uri="{9D8B030D-6E8A-4147-A177-3AD203B41FA5}">
                          <a16:colId xmlns:a16="http://schemas.microsoft.com/office/drawing/2014/main" val="2006994142"/>
                        </a:ext>
                      </a:extLst>
                    </a:gridCol>
                    <a:gridCol w="1487555">
                      <a:extLst>
                        <a:ext uri="{9D8B030D-6E8A-4147-A177-3AD203B41FA5}">
                          <a16:colId xmlns:a16="http://schemas.microsoft.com/office/drawing/2014/main" val="2806378740"/>
                        </a:ext>
                      </a:extLst>
                    </a:gridCol>
                    <a:gridCol w="1487555">
                      <a:extLst>
                        <a:ext uri="{9D8B030D-6E8A-4147-A177-3AD203B41FA5}">
                          <a16:colId xmlns:a16="http://schemas.microsoft.com/office/drawing/2014/main" val="1051738904"/>
                        </a:ext>
                      </a:extLst>
                    </a:gridCol>
                    <a:gridCol w="1487555">
                      <a:extLst>
                        <a:ext uri="{9D8B030D-6E8A-4147-A177-3AD203B41FA5}">
                          <a16:colId xmlns:a16="http://schemas.microsoft.com/office/drawing/2014/main" val="3047834735"/>
                        </a:ext>
                      </a:extLst>
                    </a:gridCol>
                    <a:gridCol w="1487555">
                      <a:extLst>
                        <a:ext uri="{9D8B030D-6E8A-4147-A177-3AD203B41FA5}">
                          <a16:colId xmlns:a16="http://schemas.microsoft.com/office/drawing/2014/main" val="1264464063"/>
                        </a:ext>
                      </a:extLst>
                    </a:gridCol>
                    <a:gridCol w="1487555">
                      <a:extLst>
                        <a:ext uri="{9D8B030D-6E8A-4147-A177-3AD203B41FA5}">
                          <a16:colId xmlns:a16="http://schemas.microsoft.com/office/drawing/2014/main" val="1692560827"/>
                        </a:ext>
                      </a:extLst>
                    </a:gridCol>
                  </a:tblGrid>
                  <a:tr h="465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</a:rPr>
                            <a:t>J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</a:rPr>
                            <a:t>K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592" t="-10526" r="-300408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820" t="-10526" r="-201639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820" t="-10526" r="-101639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820" t="-10526" r="-1639" b="-819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441172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+mj-ea"/>
                              <a:ea typeface="+mj-ea"/>
                            </a:rPr>
                            <a:t>0</a:t>
                          </a:r>
                          <a:endParaRPr lang="zh-CN" altLang="en-US" sz="2400" dirty="0">
                            <a:latin typeface="+mj-ea"/>
                            <a:ea typeface="+mj-ea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+mj-ea"/>
                              <a:ea typeface="+mj-ea"/>
                            </a:rPr>
                            <a:t>0</a:t>
                          </a:r>
                          <a:endParaRPr lang="zh-CN" altLang="en-US" sz="2400" dirty="0">
                            <a:latin typeface="+mj-ea"/>
                            <a:ea typeface="+mj-ea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399933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+mj-ea"/>
                              <a:ea typeface="+mj-ea"/>
                            </a:rPr>
                            <a:t>0</a:t>
                          </a:r>
                          <a:endParaRPr lang="zh-CN" altLang="en-US" sz="2400" dirty="0">
                            <a:latin typeface="+mj-ea"/>
                            <a:ea typeface="+mj-ea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+mj-ea"/>
                              <a:ea typeface="+mj-ea"/>
                            </a:rPr>
                            <a:t>0</a:t>
                          </a:r>
                          <a:endParaRPr lang="zh-CN" altLang="en-US" sz="2400" dirty="0">
                            <a:latin typeface="+mj-ea"/>
                            <a:ea typeface="+mj-ea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8134652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+mj-ea"/>
                              <a:ea typeface="+mj-ea"/>
                            </a:rPr>
                            <a:t>0</a:t>
                          </a:r>
                          <a:endParaRPr lang="zh-CN" altLang="en-US" sz="2400" dirty="0">
                            <a:latin typeface="+mj-ea"/>
                            <a:ea typeface="+mj-ea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+mj-ea"/>
                              <a:ea typeface="+mj-ea"/>
                            </a:rPr>
                            <a:t>1</a:t>
                          </a:r>
                          <a:endParaRPr lang="zh-CN" altLang="en-US" sz="2400" dirty="0">
                            <a:latin typeface="+mj-ea"/>
                            <a:ea typeface="+mj-ea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589994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+mj-ea"/>
                              <a:ea typeface="+mj-ea"/>
                            </a:rPr>
                            <a:t>0</a:t>
                          </a:r>
                          <a:endParaRPr lang="zh-CN" altLang="en-US" sz="2400" dirty="0">
                            <a:latin typeface="+mj-ea"/>
                            <a:ea typeface="+mj-ea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+mj-ea"/>
                              <a:ea typeface="+mj-ea"/>
                            </a:rPr>
                            <a:t>1</a:t>
                          </a:r>
                          <a:endParaRPr lang="zh-CN" altLang="en-US" sz="2400" dirty="0">
                            <a:latin typeface="+mj-ea"/>
                            <a:ea typeface="+mj-ea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34614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+mj-ea"/>
                              <a:ea typeface="+mj-ea"/>
                            </a:rPr>
                            <a:t>1</a:t>
                          </a:r>
                          <a:endParaRPr lang="zh-CN" altLang="en-US" sz="2400" dirty="0">
                            <a:latin typeface="+mj-ea"/>
                            <a:ea typeface="+mj-ea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+mj-ea"/>
                              <a:ea typeface="+mj-ea"/>
                            </a:rPr>
                            <a:t>0</a:t>
                          </a:r>
                          <a:endParaRPr lang="zh-CN" altLang="en-US" sz="2400" dirty="0">
                            <a:latin typeface="+mj-ea"/>
                            <a:ea typeface="+mj-ea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4235225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+mj-ea"/>
                              <a:ea typeface="+mj-ea"/>
                            </a:rPr>
                            <a:t>1</a:t>
                          </a:r>
                          <a:endParaRPr lang="zh-CN" altLang="en-US" sz="2400" dirty="0">
                            <a:latin typeface="+mj-ea"/>
                            <a:ea typeface="+mj-ea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+mj-ea"/>
                              <a:ea typeface="+mj-ea"/>
                            </a:rPr>
                            <a:t>0</a:t>
                          </a:r>
                          <a:endParaRPr lang="zh-CN" altLang="en-US" sz="2400" dirty="0">
                            <a:latin typeface="+mj-ea"/>
                            <a:ea typeface="+mj-ea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9910618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+mj-ea"/>
                              <a:ea typeface="+mj-ea"/>
                            </a:rPr>
                            <a:t>1</a:t>
                          </a:r>
                          <a:endParaRPr lang="zh-CN" altLang="en-US" sz="2400" dirty="0">
                            <a:latin typeface="+mj-ea"/>
                            <a:ea typeface="+mj-ea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+mj-ea"/>
                              <a:ea typeface="+mj-ea"/>
                            </a:rPr>
                            <a:t>1</a:t>
                          </a:r>
                          <a:endParaRPr lang="zh-CN" altLang="en-US" sz="2400" dirty="0">
                            <a:latin typeface="+mj-ea"/>
                            <a:ea typeface="+mj-ea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2262198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+mj-ea"/>
                              <a:ea typeface="+mj-ea"/>
                            </a:rPr>
                            <a:t>1</a:t>
                          </a:r>
                          <a:endParaRPr lang="zh-CN" altLang="en-US" sz="2400" dirty="0">
                            <a:latin typeface="+mj-ea"/>
                            <a:ea typeface="+mj-ea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+mj-ea"/>
                              <a:ea typeface="+mj-ea"/>
                            </a:rPr>
                            <a:t>1</a:t>
                          </a:r>
                          <a:endParaRPr lang="zh-CN" altLang="en-US" sz="2400" dirty="0">
                            <a:latin typeface="+mj-ea"/>
                            <a:ea typeface="+mj-ea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4822634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9438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39981" y="694532"/>
            <a:ext cx="4114800" cy="563563"/>
          </a:xfrm>
        </p:spPr>
        <p:txBody>
          <a:bodyPr/>
          <a:lstStyle/>
          <a:p>
            <a:r>
              <a:rPr lang="zh-CN" altLang="en-US" dirty="0" smtClean="0"/>
              <a:t>实验任务</a:t>
            </a:r>
            <a:endParaRPr lang="en-US" altLang="zh-CN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239981" y="1841429"/>
            <a:ext cx="7872845" cy="603105"/>
          </a:xfrm>
        </p:spPr>
        <p:txBody>
          <a:bodyPr/>
          <a:lstStyle/>
          <a:p>
            <a:r>
              <a:rPr lang="en-US" altLang="zh-CN" b="1" dirty="0"/>
              <a:t>D</a:t>
            </a:r>
            <a:r>
              <a:rPr lang="zh-CN" altLang="en-US" b="1" dirty="0" smtClean="0"/>
              <a:t>触发器测试电路</a:t>
            </a:r>
          </a:p>
          <a:p>
            <a:pPr marL="0" indent="0">
              <a:buNone/>
            </a:pPr>
            <a:endParaRPr lang="en-US" altLang="zh-CN" b="1" dirty="0" smtClean="0"/>
          </a:p>
        </p:txBody>
      </p:sp>
      <p:sp>
        <p:nvSpPr>
          <p:cNvPr id="2" name="矩形 1"/>
          <p:cNvSpPr/>
          <p:nvPr/>
        </p:nvSpPr>
        <p:spPr>
          <a:xfrm>
            <a:off x="1378857" y="2450668"/>
            <a:ext cx="6096000" cy="20290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61" y="2444534"/>
            <a:ext cx="7994239" cy="387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854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39981" y="694532"/>
            <a:ext cx="4114800" cy="563563"/>
          </a:xfrm>
        </p:spPr>
        <p:txBody>
          <a:bodyPr/>
          <a:lstStyle/>
          <a:p>
            <a:r>
              <a:rPr lang="zh-CN" altLang="en-US" dirty="0" smtClean="0"/>
              <a:t>实验任务</a:t>
            </a:r>
            <a:endParaRPr lang="en-US" altLang="zh-CN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239981" y="1841429"/>
            <a:ext cx="7872845" cy="603105"/>
          </a:xfrm>
        </p:spPr>
        <p:txBody>
          <a:bodyPr/>
          <a:lstStyle/>
          <a:p>
            <a:r>
              <a:rPr lang="en-US" altLang="zh-CN" b="1" dirty="0"/>
              <a:t>D</a:t>
            </a:r>
            <a:r>
              <a:rPr lang="zh-CN" altLang="en-US" b="1" dirty="0" smtClean="0"/>
              <a:t>触发器测试</a:t>
            </a:r>
            <a:r>
              <a:rPr lang="zh-CN" altLang="en-US" b="1" dirty="0"/>
              <a:t>数据记录表</a:t>
            </a:r>
            <a:endParaRPr lang="zh-CN" altLang="en-US" b="1" dirty="0" smtClean="0"/>
          </a:p>
          <a:p>
            <a:pPr marL="0" indent="0">
              <a:buNone/>
            </a:pPr>
            <a:endParaRPr lang="en-US" altLang="zh-CN" b="1" dirty="0" smtClean="0"/>
          </a:p>
        </p:txBody>
      </p:sp>
      <p:sp>
        <p:nvSpPr>
          <p:cNvPr id="2" name="矩形 1"/>
          <p:cNvSpPr/>
          <p:nvPr/>
        </p:nvSpPr>
        <p:spPr>
          <a:xfrm>
            <a:off x="1378857" y="2450668"/>
            <a:ext cx="6096000" cy="20290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7087616"/>
                  </p:ext>
                </p:extLst>
              </p:nvPr>
            </p:nvGraphicFramePr>
            <p:xfrm>
              <a:off x="1742440" y="2786451"/>
              <a:ext cx="8300720" cy="36143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5180">
                      <a:extLst>
                        <a:ext uri="{9D8B030D-6E8A-4147-A177-3AD203B41FA5}">
                          <a16:colId xmlns:a16="http://schemas.microsoft.com/office/drawing/2014/main" val="1738203049"/>
                        </a:ext>
                      </a:extLst>
                    </a:gridCol>
                    <a:gridCol w="2075180">
                      <a:extLst>
                        <a:ext uri="{9D8B030D-6E8A-4147-A177-3AD203B41FA5}">
                          <a16:colId xmlns:a16="http://schemas.microsoft.com/office/drawing/2014/main" val="2302201928"/>
                        </a:ext>
                      </a:extLst>
                    </a:gridCol>
                    <a:gridCol w="2075180">
                      <a:extLst>
                        <a:ext uri="{9D8B030D-6E8A-4147-A177-3AD203B41FA5}">
                          <a16:colId xmlns:a16="http://schemas.microsoft.com/office/drawing/2014/main" val="1264834544"/>
                        </a:ext>
                      </a:extLst>
                    </a:gridCol>
                    <a:gridCol w="2075180">
                      <a:extLst>
                        <a:ext uri="{9D8B030D-6E8A-4147-A177-3AD203B41FA5}">
                          <a16:colId xmlns:a16="http://schemas.microsoft.com/office/drawing/2014/main" val="2285481397"/>
                        </a:ext>
                      </a:extLst>
                    </a:gridCol>
                  </a:tblGrid>
                  <a:tr h="611428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altLang="zh-CN" sz="28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altLang="zh-CN" sz="2800" dirty="0" smtClean="0">
                              <a:solidFill>
                                <a:schemeClr val="tx1"/>
                              </a:solidFill>
                            </a:rPr>
                            <a:t>CP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p>
                                    <m:r>
                                      <a:rPr lang="en-US" altLang="zh-CN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𝒏</m:t>
                                    </m:r>
                                    <m:r>
                                      <a:rPr lang="en-US" altLang="zh-CN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altLang="zh-CN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400" dirty="0"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40147"/>
                      </a:ext>
                    </a:extLst>
                  </a:tr>
                  <a:tr h="600584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𝑸</m:t>
                                  </m:r>
                                </m:e>
                                <m:sup>
                                  <m:r>
                                    <a:rPr lang="en-US" altLang="zh-CN" sz="2400" b="1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= 0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𝑸</m:t>
                                  </m:r>
                                </m:e>
                                <m:sup>
                                  <m:r>
                                    <a:rPr lang="en-US" altLang="zh-CN" sz="2400" b="1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= 1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3992"/>
                      </a:ext>
                    </a:extLst>
                  </a:tr>
                  <a:tr h="600584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altLang="zh-CN" sz="2400" dirty="0" smtClean="0">
                              <a:latin typeface="+mn-ea"/>
                              <a:ea typeface="+mn-ea"/>
                            </a:rPr>
                            <a:t>0</a:t>
                          </a:r>
                          <a:endParaRPr lang="zh-CN" altLang="en-US" sz="2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+mn-ea"/>
                              <a:ea typeface="+mn-ea"/>
                            </a:rPr>
                            <a:t>0</a:t>
                          </a:r>
                          <a:r>
                            <a:rPr lang="en-US" altLang="zh-CN" sz="2400" b="1" dirty="0" smtClean="0">
                              <a:latin typeface="+mn-ea"/>
                              <a:ea typeface="+mn-ea"/>
                            </a:rPr>
                            <a:t>→</a:t>
                          </a:r>
                          <a:r>
                            <a:rPr lang="en-US" altLang="zh-CN" sz="2400" dirty="0" smtClean="0"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2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24797739"/>
                      </a:ext>
                    </a:extLst>
                  </a:tr>
                  <a:tr h="600584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latin typeface="+mn-ea"/>
                              <a:ea typeface="+mn-ea"/>
                            </a:rPr>
                            <a:t>1</a:t>
                          </a:r>
                          <a:r>
                            <a:rPr lang="en-US" altLang="zh-CN" sz="2400" b="1" dirty="0" smtClean="0">
                              <a:latin typeface="+mn-ea"/>
                              <a:ea typeface="+mn-ea"/>
                            </a:rPr>
                            <a:t>→</a:t>
                          </a:r>
                          <a:r>
                            <a:rPr lang="en-US" altLang="zh-CN" sz="2400" dirty="0" smtClean="0">
                              <a:latin typeface="+mn-ea"/>
                              <a:ea typeface="+mn-ea"/>
                            </a:rPr>
                            <a:t>0</a:t>
                          </a:r>
                          <a:endParaRPr lang="zh-CN" altLang="en-US" sz="2400" dirty="0" smtClean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81540215"/>
                      </a:ext>
                    </a:extLst>
                  </a:tr>
                  <a:tr h="600584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Bef>
                              <a:spcPts val="2400"/>
                            </a:spcBef>
                          </a:pPr>
                          <a:r>
                            <a:rPr lang="en-US" altLang="zh-CN" sz="2400" dirty="0" smtClean="0"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2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latin typeface="+mn-ea"/>
                              <a:ea typeface="+mn-ea"/>
                            </a:rPr>
                            <a:t>0</a:t>
                          </a:r>
                          <a:r>
                            <a:rPr lang="en-US" altLang="zh-CN" sz="2400" b="1" dirty="0" smtClean="0">
                              <a:latin typeface="+mn-ea"/>
                              <a:ea typeface="+mn-ea"/>
                            </a:rPr>
                            <a:t>→</a:t>
                          </a:r>
                          <a:r>
                            <a:rPr lang="en-US" altLang="zh-CN" sz="2400" dirty="0" smtClean="0"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2400" dirty="0" smtClean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8318307"/>
                      </a:ext>
                    </a:extLst>
                  </a:tr>
                  <a:tr h="600584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latin typeface="+mn-ea"/>
                              <a:ea typeface="+mn-ea"/>
                            </a:rPr>
                            <a:t>1</a:t>
                          </a:r>
                          <a:r>
                            <a:rPr lang="en-US" altLang="zh-CN" sz="2400" b="1" dirty="0" smtClean="0">
                              <a:latin typeface="+mn-ea"/>
                              <a:ea typeface="+mn-ea"/>
                            </a:rPr>
                            <a:t>→</a:t>
                          </a:r>
                          <a:r>
                            <a:rPr lang="en-US" altLang="zh-CN" sz="2400" dirty="0" smtClean="0">
                              <a:latin typeface="+mn-ea"/>
                              <a:ea typeface="+mn-ea"/>
                            </a:rPr>
                            <a:t>0</a:t>
                          </a:r>
                          <a:endParaRPr lang="zh-CN" altLang="en-US" sz="2400" dirty="0" smtClean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47094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7087616"/>
                  </p:ext>
                </p:extLst>
              </p:nvPr>
            </p:nvGraphicFramePr>
            <p:xfrm>
              <a:off x="1742440" y="2786451"/>
              <a:ext cx="8300720" cy="36143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5180">
                      <a:extLst>
                        <a:ext uri="{9D8B030D-6E8A-4147-A177-3AD203B41FA5}">
                          <a16:colId xmlns:a16="http://schemas.microsoft.com/office/drawing/2014/main" val="1738203049"/>
                        </a:ext>
                      </a:extLst>
                    </a:gridCol>
                    <a:gridCol w="2075180">
                      <a:extLst>
                        <a:ext uri="{9D8B030D-6E8A-4147-A177-3AD203B41FA5}">
                          <a16:colId xmlns:a16="http://schemas.microsoft.com/office/drawing/2014/main" val="2302201928"/>
                        </a:ext>
                      </a:extLst>
                    </a:gridCol>
                    <a:gridCol w="2075180">
                      <a:extLst>
                        <a:ext uri="{9D8B030D-6E8A-4147-A177-3AD203B41FA5}">
                          <a16:colId xmlns:a16="http://schemas.microsoft.com/office/drawing/2014/main" val="1264834544"/>
                        </a:ext>
                      </a:extLst>
                    </a:gridCol>
                    <a:gridCol w="2075180">
                      <a:extLst>
                        <a:ext uri="{9D8B030D-6E8A-4147-A177-3AD203B41FA5}">
                          <a16:colId xmlns:a16="http://schemas.microsoft.com/office/drawing/2014/main" val="2285481397"/>
                        </a:ext>
                      </a:extLst>
                    </a:gridCol>
                  </a:tblGrid>
                  <a:tr h="611428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altLang="zh-CN" sz="28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altLang="zh-CN" sz="2800" dirty="0" smtClean="0">
                              <a:solidFill>
                                <a:schemeClr val="tx1"/>
                              </a:solidFill>
                            </a:rPr>
                            <a:t>CP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94" t="-2000" r="-441" b="-504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40147"/>
                      </a:ext>
                    </a:extLst>
                  </a:tr>
                  <a:tr h="600584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882" t="-103030" r="-101176" b="-4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103030" r="-880" b="-4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3992"/>
                      </a:ext>
                    </a:extLst>
                  </a:tr>
                  <a:tr h="600584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altLang="zh-CN" sz="2400" dirty="0" smtClean="0">
                              <a:latin typeface="+mn-ea"/>
                              <a:ea typeface="+mn-ea"/>
                            </a:rPr>
                            <a:t>0</a:t>
                          </a:r>
                          <a:endParaRPr lang="zh-CN" altLang="en-US" sz="2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+mn-ea"/>
                              <a:ea typeface="+mn-ea"/>
                            </a:rPr>
                            <a:t>0</a:t>
                          </a:r>
                          <a:r>
                            <a:rPr lang="en-US" altLang="zh-CN" sz="2400" b="1" dirty="0" smtClean="0">
                              <a:latin typeface="+mn-ea"/>
                              <a:ea typeface="+mn-ea"/>
                            </a:rPr>
                            <a:t>→</a:t>
                          </a:r>
                          <a:r>
                            <a:rPr lang="en-US" altLang="zh-CN" sz="2400" dirty="0" smtClean="0"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2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24797739"/>
                      </a:ext>
                    </a:extLst>
                  </a:tr>
                  <a:tr h="600584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latin typeface="+mn-ea"/>
                              <a:ea typeface="+mn-ea"/>
                            </a:rPr>
                            <a:t>1</a:t>
                          </a:r>
                          <a:r>
                            <a:rPr lang="en-US" altLang="zh-CN" sz="2400" b="1" dirty="0" smtClean="0">
                              <a:latin typeface="+mn-ea"/>
                              <a:ea typeface="+mn-ea"/>
                            </a:rPr>
                            <a:t>→</a:t>
                          </a:r>
                          <a:r>
                            <a:rPr lang="en-US" altLang="zh-CN" sz="2400" dirty="0" smtClean="0">
                              <a:latin typeface="+mn-ea"/>
                              <a:ea typeface="+mn-ea"/>
                            </a:rPr>
                            <a:t>0</a:t>
                          </a:r>
                          <a:endParaRPr lang="zh-CN" altLang="en-US" sz="2400" dirty="0" smtClean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81540215"/>
                      </a:ext>
                    </a:extLst>
                  </a:tr>
                  <a:tr h="600584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Bef>
                              <a:spcPts val="2400"/>
                            </a:spcBef>
                          </a:pPr>
                          <a:r>
                            <a:rPr lang="en-US" altLang="zh-CN" sz="2400" dirty="0" smtClean="0"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2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latin typeface="+mn-ea"/>
                              <a:ea typeface="+mn-ea"/>
                            </a:rPr>
                            <a:t>0</a:t>
                          </a:r>
                          <a:r>
                            <a:rPr lang="en-US" altLang="zh-CN" sz="2400" b="1" dirty="0" smtClean="0">
                              <a:latin typeface="+mn-ea"/>
                              <a:ea typeface="+mn-ea"/>
                            </a:rPr>
                            <a:t>→</a:t>
                          </a:r>
                          <a:r>
                            <a:rPr lang="en-US" altLang="zh-CN" sz="2400" dirty="0" smtClean="0"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2400" dirty="0" smtClean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8318307"/>
                      </a:ext>
                    </a:extLst>
                  </a:tr>
                  <a:tr h="600584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latin typeface="+mn-ea"/>
                              <a:ea typeface="+mn-ea"/>
                            </a:rPr>
                            <a:t>1</a:t>
                          </a:r>
                          <a:r>
                            <a:rPr lang="en-US" altLang="zh-CN" sz="2400" b="1" dirty="0" smtClean="0">
                              <a:latin typeface="+mn-ea"/>
                              <a:ea typeface="+mn-ea"/>
                            </a:rPr>
                            <a:t>→</a:t>
                          </a:r>
                          <a:r>
                            <a:rPr lang="en-US" altLang="zh-CN" sz="2400" dirty="0" smtClean="0">
                              <a:latin typeface="+mn-ea"/>
                              <a:ea typeface="+mn-ea"/>
                            </a:rPr>
                            <a:t>0</a:t>
                          </a:r>
                          <a:endParaRPr lang="zh-CN" altLang="en-US" sz="2400" dirty="0" smtClean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47094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1750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39981" y="694532"/>
            <a:ext cx="4114800" cy="563563"/>
          </a:xfrm>
        </p:spPr>
        <p:txBody>
          <a:bodyPr/>
          <a:lstStyle/>
          <a:p>
            <a:r>
              <a:rPr lang="zh-CN" altLang="en-US" dirty="0" smtClean="0"/>
              <a:t>实验报告要求</a:t>
            </a:r>
            <a:endParaRPr lang="en-US" altLang="zh-CN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239981" y="1993829"/>
            <a:ext cx="9168939" cy="3507811"/>
          </a:xfrm>
        </p:spPr>
        <p:txBody>
          <a:bodyPr/>
          <a:lstStyle/>
          <a:p>
            <a:r>
              <a:rPr lang="zh-CN" altLang="en-US" b="1" dirty="0" smtClean="0"/>
              <a:t>画出测试电路图</a:t>
            </a:r>
            <a:endParaRPr lang="en-US" altLang="zh-CN" b="1" dirty="0" smtClean="0"/>
          </a:p>
          <a:p>
            <a:r>
              <a:rPr lang="zh-CN" altLang="en-US" b="1" dirty="0" smtClean="0"/>
              <a:t>测试数据及表格</a:t>
            </a:r>
            <a:endParaRPr lang="en-US" altLang="zh-CN" b="1" dirty="0" smtClean="0"/>
          </a:p>
          <a:p>
            <a:r>
              <a:rPr lang="zh-CN" altLang="en-US" b="1" dirty="0" smtClean="0"/>
              <a:t>根据测试结果，画出触发器的状态图、状态表，推导其特征方程</a:t>
            </a:r>
            <a:endParaRPr lang="en-US" altLang="zh-CN" b="1" dirty="0" smtClean="0"/>
          </a:p>
          <a:p>
            <a:r>
              <a:rPr lang="zh-CN" altLang="en-US" b="1" dirty="0" smtClean="0"/>
              <a:t>说明</a:t>
            </a:r>
            <a:r>
              <a:rPr lang="en-US" altLang="zh-CN" b="1" dirty="0" smtClean="0"/>
              <a:t>JK</a:t>
            </a:r>
            <a:r>
              <a:rPr lang="zh-CN" altLang="en-US" b="1" dirty="0" smtClean="0"/>
              <a:t>触发器和</a:t>
            </a:r>
            <a:r>
              <a:rPr lang="en-US" altLang="zh-CN" b="1" dirty="0" smtClean="0"/>
              <a:t>D</a:t>
            </a:r>
            <a:r>
              <a:rPr lang="zh-CN" altLang="en-US" b="1" dirty="0" smtClean="0"/>
              <a:t>触发器中</a:t>
            </a:r>
            <a:r>
              <a:rPr lang="en-US" altLang="zh-CN" b="1" dirty="0" smtClean="0"/>
              <a:t>RS</a:t>
            </a:r>
            <a:r>
              <a:rPr lang="zh-CN" altLang="en-US" b="1" dirty="0" smtClean="0"/>
              <a:t>端的作用特点</a:t>
            </a:r>
            <a:endParaRPr lang="en-US" altLang="zh-CN" b="1" dirty="0" smtClean="0"/>
          </a:p>
          <a:p>
            <a:r>
              <a:rPr lang="zh-CN" altLang="en-US" b="1" dirty="0" smtClean="0"/>
              <a:t>分析基本</a:t>
            </a:r>
            <a:r>
              <a:rPr lang="en-US" altLang="zh-CN" b="1" dirty="0" smtClean="0"/>
              <a:t>RS</a:t>
            </a:r>
            <a:r>
              <a:rPr lang="zh-CN" altLang="en-US" b="1" dirty="0" smtClean="0"/>
              <a:t>触发器可以用作消抖动开关的原理</a:t>
            </a:r>
          </a:p>
          <a:p>
            <a:pPr marL="0" indent="0">
              <a:buNone/>
            </a:pPr>
            <a:endParaRPr lang="zh-CN" altLang="en-US" b="1" dirty="0" smtClean="0"/>
          </a:p>
          <a:p>
            <a:endParaRPr lang="en-US" altLang="zh-CN" b="1" dirty="0" smtClean="0"/>
          </a:p>
          <a:p>
            <a:endParaRPr lang="zh-CN" altLang="en-US" b="1" dirty="0" smtClean="0"/>
          </a:p>
          <a:p>
            <a:endParaRPr lang="zh-CN" altLang="en-US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zh-CN" altLang="en-US" b="1" dirty="0" smtClean="0"/>
          </a:p>
          <a:p>
            <a:pPr marL="0" indent="0">
              <a:buNone/>
            </a:pPr>
            <a:endParaRPr lang="en-US" altLang="zh-CN" b="1" dirty="0" smtClean="0"/>
          </a:p>
        </p:txBody>
      </p:sp>
      <p:sp>
        <p:nvSpPr>
          <p:cNvPr id="2" name="矩形 1"/>
          <p:cNvSpPr/>
          <p:nvPr/>
        </p:nvSpPr>
        <p:spPr>
          <a:xfrm>
            <a:off x="1378857" y="2450668"/>
            <a:ext cx="6096000" cy="20290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188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27238" y="1916113"/>
            <a:ext cx="8137525" cy="27368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000" dirty="0" smtClean="0">
                <a:latin typeface="+mj-ea"/>
              </a:rPr>
              <a:t>谢谢观赏</a:t>
            </a:r>
            <a:endParaRPr lang="zh-CN" altLang="en-US" sz="6000" dirty="0">
              <a:latin typeface="+mj-ea"/>
            </a:endParaRP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1703388" y="188913"/>
            <a:ext cx="1584325" cy="1008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endParaRPr kumimoji="1" lang="en-US" altLang="zh-CN" sz="2000" b="1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47663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39981" y="693306"/>
            <a:ext cx="4114800" cy="563563"/>
          </a:xfrm>
        </p:spPr>
        <p:txBody>
          <a:bodyPr/>
          <a:lstStyle/>
          <a:p>
            <a:r>
              <a:rPr lang="zh-CN" altLang="en-US" dirty="0"/>
              <a:t>实验目的</a:t>
            </a:r>
            <a:endParaRPr lang="en-US" altLang="zh-CN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239981" y="1860695"/>
            <a:ext cx="7872845" cy="2254105"/>
          </a:xfrm>
        </p:spPr>
        <p:txBody>
          <a:bodyPr/>
          <a:lstStyle/>
          <a:p>
            <a:r>
              <a:rPr lang="zh-CN" altLang="en-US" b="1" dirty="0" smtClean="0"/>
              <a:t>了解时钟脉冲的触发作用。</a:t>
            </a:r>
          </a:p>
          <a:p>
            <a:r>
              <a:rPr lang="zh-CN" altLang="en-US" b="1" dirty="0" smtClean="0"/>
              <a:t>掌握基本</a:t>
            </a:r>
            <a:r>
              <a:rPr lang="en-US" altLang="zh-CN" b="1" dirty="0" smtClean="0">
                <a:solidFill>
                  <a:srgbClr val="FF0000"/>
                </a:solidFill>
              </a:rPr>
              <a:t>RS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JK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D</a:t>
            </a:r>
            <a:r>
              <a:rPr lang="zh-CN" altLang="en-US" b="1" dirty="0" smtClean="0"/>
              <a:t>触发器的逻辑功能与使用方法。</a:t>
            </a:r>
          </a:p>
          <a:p>
            <a:r>
              <a:rPr lang="zh-CN" altLang="en-US" b="1" dirty="0" smtClean="0"/>
              <a:t>理解触发器所实现的</a:t>
            </a:r>
            <a:r>
              <a:rPr lang="zh-CN" altLang="en-US" b="1" dirty="0" smtClean="0">
                <a:solidFill>
                  <a:srgbClr val="FF0000"/>
                </a:solidFill>
              </a:rPr>
              <a:t>状态转换</a:t>
            </a:r>
            <a:r>
              <a:rPr lang="zh-CN" altLang="en-US" b="1" dirty="0" smtClean="0"/>
              <a:t>功能</a:t>
            </a:r>
            <a:r>
              <a:rPr lang="en-US" altLang="zh-CN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775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33056" y="696995"/>
            <a:ext cx="4114800" cy="563563"/>
          </a:xfrm>
        </p:spPr>
        <p:txBody>
          <a:bodyPr/>
          <a:lstStyle/>
          <a:p>
            <a:r>
              <a:rPr lang="zh-CN" altLang="en-US" dirty="0" smtClean="0"/>
              <a:t>实验条件</a:t>
            </a:r>
            <a:endParaRPr lang="en-US" altLang="zh-CN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207078" y="1802410"/>
            <a:ext cx="10167504" cy="385834"/>
          </a:xfrm>
        </p:spPr>
        <p:txBody>
          <a:bodyPr>
            <a:noAutofit/>
          </a:bodyPr>
          <a:lstStyle/>
          <a:p>
            <a:r>
              <a:rPr lang="zh-CN" altLang="en-US" b="1" dirty="0" smtClean="0"/>
              <a:t>触发器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lvl="0" indent="0">
              <a:buClr>
                <a:srgbClr val="0000FF"/>
              </a:buClr>
              <a:buNone/>
            </a:pPr>
            <a:endParaRPr lang="en-US" altLang="zh-CN" dirty="0" smtClean="0"/>
          </a:p>
          <a:p>
            <a:pPr marL="0" lvl="0" indent="0">
              <a:buClr>
                <a:srgbClr val="0000FF"/>
              </a:buClr>
              <a:buNone/>
            </a:pPr>
            <a:endParaRPr lang="en-US" altLang="zh-CN" dirty="0"/>
          </a:p>
          <a:p>
            <a:pPr marL="0" lvl="0" indent="0">
              <a:buClr>
                <a:srgbClr val="0000FF"/>
              </a:buClr>
              <a:buNone/>
            </a:pPr>
            <a:endParaRPr lang="en-US" altLang="zh-CN" dirty="0" smtClean="0"/>
          </a:p>
          <a:p>
            <a:pPr marL="0" lvl="0" indent="0">
              <a:buClr>
                <a:srgbClr val="0000FF"/>
              </a:buClr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pPr marL="0" indent="0">
              <a:buNone/>
            </a:pPr>
            <a:endParaRPr lang="zh-CN" altLang="en-US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511878" y="2296947"/>
                <a:ext cx="9339002" cy="2427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</a:pPr>
                <a:r>
                  <a:rPr lang="zh-CN" altLang="en-US" sz="2800" kern="0" dirty="0">
                    <a:solidFill>
                      <a:srgbClr val="FF0000"/>
                    </a:solidFill>
                    <a:latin typeface="+mn-ea"/>
                  </a:rPr>
                  <a:t>触发器是时序电路基本器件</a:t>
                </a:r>
                <a:r>
                  <a:rPr lang="zh-CN" altLang="en-US" sz="2800" kern="0" dirty="0">
                    <a:solidFill>
                      <a:prstClr val="black"/>
                    </a:solidFill>
                    <a:latin typeface="+mn-ea"/>
                  </a:rPr>
                  <a:t>。它可以保存</a:t>
                </a:r>
                <a:r>
                  <a:rPr lang="en-US" altLang="zh-CN" sz="2800" kern="0" dirty="0">
                    <a:solidFill>
                      <a:prstClr val="black"/>
                    </a:solidFill>
                    <a:latin typeface="+mn-ea"/>
                  </a:rPr>
                  <a:t>1</a:t>
                </a:r>
                <a:r>
                  <a:rPr lang="zh-CN" altLang="en-US" sz="2800" kern="0" dirty="0">
                    <a:solidFill>
                      <a:prstClr val="black"/>
                    </a:solidFill>
                    <a:latin typeface="+mn-ea"/>
                  </a:rPr>
                  <a:t>位二进制数码</a:t>
                </a:r>
                <a:r>
                  <a:rPr lang="zh-CN" altLang="en-US" sz="2800" kern="0" dirty="0" smtClean="0">
                    <a:solidFill>
                      <a:prstClr val="black"/>
                    </a:solidFill>
                    <a:latin typeface="+mn-ea"/>
                  </a:rPr>
                  <a:t>，有</a:t>
                </a:r>
                <a:r>
                  <a:rPr lang="zh-CN" altLang="en-US" sz="2800" kern="0" dirty="0">
                    <a:solidFill>
                      <a:prstClr val="black"/>
                    </a:solidFill>
                    <a:latin typeface="+mn-ea"/>
                  </a:rPr>
                  <a:t>两个互补的输出</a:t>
                </a:r>
                <a14:m>
                  <m:oMath xmlns:m="http://schemas.openxmlformats.org/officeDocument/2006/math">
                    <m:r>
                      <a:rPr lang="en-US" altLang="zh-CN" sz="28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800" kern="0" dirty="0">
                    <a:solidFill>
                      <a:prstClr val="black"/>
                    </a:solidFill>
                    <a:latin typeface="+mn-ea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i="1" kern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 kern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m:rPr>
                        <m:nor/>
                      </m:rPr>
                      <a:rPr lang="zh-CN" altLang="en-US" sz="2800" kern="0" dirty="0">
                        <a:solidFill>
                          <a:srgbClr val="FF0000"/>
                        </a:solidFill>
                        <a:latin typeface="+mn-ea"/>
                      </a:rPr>
                      <m:t>按</m:t>
                    </m:r>
                    <m:r>
                      <a:rPr lang="zh-CN" altLang="en-US" sz="28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照</m:t>
                    </m:r>
                    <m:r>
                      <m:rPr>
                        <m:nor/>
                      </m:rPr>
                      <a:rPr lang="zh-CN" altLang="en-US" sz="2800" kern="0" dirty="0">
                        <a:solidFill>
                          <a:srgbClr val="FF0000"/>
                        </a:solidFill>
                        <a:latin typeface="+mn-ea"/>
                      </a:rPr>
                      <m:t>逻辑功能</m:t>
                    </m:r>
                    <m:r>
                      <a:rPr lang="zh-CN" altLang="en-US" sz="2800" i="1" kern="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，触发器可分为</m:t>
                    </m:r>
                  </m:oMath>
                </a14:m>
                <a:r>
                  <a:rPr lang="zh-CN" altLang="en-US" sz="2800" kern="0" dirty="0" smtClean="0">
                    <a:solidFill>
                      <a:prstClr val="black"/>
                    </a:solidFill>
                    <a:latin typeface="+mn-ea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kern="0" dirty="0">
                        <a:solidFill>
                          <a:srgbClr val="0070C0"/>
                        </a:solidFill>
                        <a:latin typeface="+mn-ea"/>
                      </a:rPr>
                      <m:t>RS</m:t>
                    </m:r>
                    <m:r>
                      <m:rPr>
                        <m:nor/>
                      </m:rPr>
                      <a:rPr lang="zh-CN" altLang="en-US" sz="2800" kern="0" dirty="0">
                        <a:solidFill>
                          <a:srgbClr val="0070C0"/>
                        </a:solidFill>
                        <a:latin typeface="+mn-ea"/>
                      </a:rPr>
                      <m:t>触发器、</m:t>
                    </m:r>
                    <m:r>
                      <m:rPr>
                        <m:nor/>
                      </m:rPr>
                      <a:rPr lang="en-US" altLang="zh-CN" sz="2800" kern="0" dirty="0">
                        <a:solidFill>
                          <a:srgbClr val="0070C0"/>
                        </a:solidFill>
                        <a:latin typeface="+mn-ea"/>
                      </a:rPr>
                      <m:t>JK</m:t>
                    </m:r>
                    <m:r>
                      <m:rPr>
                        <m:nor/>
                      </m:rPr>
                      <a:rPr lang="zh-CN" altLang="en-US" sz="2800" kern="0" dirty="0">
                        <a:solidFill>
                          <a:srgbClr val="0070C0"/>
                        </a:solidFill>
                        <a:latin typeface="+mn-ea"/>
                      </a:rPr>
                      <m:t>触发器、</m:t>
                    </m:r>
                    <m:r>
                      <m:rPr>
                        <m:nor/>
                      </m:rPr>
                      <a:rPr lang="en-US" altLang="zh-CN" sz="2800" kern="0" dirty="0">
                        <a:solidFill>
                          <a:srgbClr val="0070C0"/>
                        </a:solidFill>
                        <a:latin typeface="+mn-ea"/>
                      </a:rPr>
                      <m:t>D</m:t>
                    </m:r>
                    <m:r>
                      <m:rPr>
                        <m:nor/>
                      </m:rPr>
                      <a:rPr lang="zh-CN" altLang="en-US" sz="2800" kern="0" dirty="0">
                        <a:solidFill>
                          <a:srgbClr val="0070C0"/>
                        </a:solidFill>
                        <a:latin typeface="+mn-ea"/>
                      </a:rPr>
                      <m:t>触发器、</m:t>
                    </m:r>
                    <m:r>
                      <m:rPr>
                        <m:nor/>
                      </m:rPr>
                      <a:rPr lang="en-US" altLang="zh-CN" sz="2800" kern="0" dirty="0">
                        <a:solidFill>
                          <a:srgbClr val="0070C0"/>
                        </a:solidFill>
                        <a:latin typeface="+mn-ea"/>
                      </a:rPr>
                      <m:t>T</m:t>
                    </m:r>
                    <m:r>
                      <m:rPr>
                        <m:nor/>
                      </m:rPr>
                      <a:rPr lang="zh-CN" altLang="en-US" sz="2800" kern="0" dirty="0">
                        <a:solidFill>
                          <a:srgbClr val="0070C0"/>
                        </a:solidFill>
                        <a:latin typeface="+mn-ea"/>
                      </a:rPr>
                      <m:t>触发器等。</m:t>
                    </m:r>
                  </m:oMath>
                </a14:m>
                <a:endParaRPr lang="en-US" altLang="zh-CN" sz="2800" kern="0" dirty="0">
                  <a:solidFill>
                    <a:srgbClr val="0070C0"/>
                  </a:solidFill>
                  <a:latin typeface="+mn-ea"/>
                </a:endParaRPr>
              </a:p>
              <a:p>
                <a:pPr lv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</a:pPr>
                <a:r>
                  <a:rPr lang="zh-CN" altLang="en-US" sz="2800" kern="0" dirty="0" smtClean="0">
                    <a:solidFill>
                      <a:srgbClr val="FF0000"/>
                    </a:solidFill>
                    <a:latin typeface="+mn-ea"/>
                  </a:rPr>
                  <a:t>按照</a:t>
                </a:r>
                <a:r>
                  <a:rPr lang="zh-CN" altLang="en-US" sz="2800" kern="0" dirty="0">
                    <a:solidFill>
                      <a:srgbClr val="FF0000"/>
                    </a:solidFill>
                    <a:latin typeface="+mn-ea"/>
                  </a:rPr>
                  <a:t>触发方式</a:t>
                </a:r>
                <a:r>
                  <a:rPr lang="zh-CN" altLang="en-US" sz="2800" kern="0" dirty="0">
                    <a:solidFill>
                      <a:prstClr val="black"/>
                    </a:solidFill>
                    <a:latin typeface="+mn-ea"/>
                  </a:rPr>
                  <a:t>：</a:t>
                </a:r>
                <a14:m>
                  <m:oMath xmlns:m="http://schemas.openxmlformats.org/officeDocument/2006/math">
                    <m:r>
                      <a:rPr lang="zh-CN" altLang="en-US" sz="2800" i="1" kern="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触发器可分为</m:t>
                    </m:r>
                  </m:oMath>
                </a14:m>
                <a:r>
                  <a:rPr lang="zh-CN" altLang="en-US" sz="2800" kern="0" dirty="0">
                    <a:solidFill>
                      <a:prstClr val="black"/>
                    </a:solidFill>
                    <a:latin typeface="+mn-ea"/>
                  </a:rPr>
                  <a:t>：</a:t>
                </a:r>
                <a:endParaRPr lang="en-US" altLang="zh-CN" sz="2800" kern="0" dirty="0">
                  <a:solidFill>
                    <a:prstClr val="black"/>
                  </a:solidFill>
                  <a:latin typeface="+mn-ea"/>
                </a:endParaRPr>
              </a:p>
              <a:p>
                <a:pPr lv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</a:pPr>
                <a:r>
                  <a:rPr lang="zh-CN" altLang="en-US" sz="2800" kern="0" dirty="0" smtClean="0">
                    <a:solidFill>
                      <a:srgbClr val="0070C0"/>
                    </a:solidFill>
                    <a:latin typeface="+mn-ea"/>
                  </a:rPr>
                  <a:t>基本型</a:t>
                </a:r>
                <a:r>
                  <a:rPr lang="zh-CN" altLang="en-US" sz="2800" kern="0" dirty="0">
                    <a:solidFill>
                      <a:srgbClr val="0070C0"/>
                    </a:solidFill>
                    <a:latin typeface="+mn-ea"/>
                  </a:rPr>
                  <a:t>、时钟型、边沿型等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878" y="2296947"/>
                <a:ext cx="9339002" cy="2427011"/>
              </a:xfrm>
              <a:prstGeom prst="rect">
                <a:avLst/>
              </a:prstGeom>
              <a:blipFill>
                <a:blip r:embed="rId2"/>
                <a:stretch>
                  <a:fillRect l="-1305" t="-2764" r="-392" b="-6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1207078" y="4832662"/>
            <a:ext cx="10264486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v"/>
            </a:pPr>
            <a:r>
              <a:rPr lang="zh-CN" altLang="en-US" sz="2800" b="1" kern="0" dirty="0">
                <a:solidFill>
                  <a:prstClr val="black"/>
                </a:solidFill>
              </a:rPr>
              <a:t>触发器的工作特点</a:t>
            </a:r>
            <a:endParaRPr lang="en-US" altLang="zh-CN" sz="2800" b="1" kern="0" dirty="0">
              <a:solidFill>
                <a:prstClr val="black"/>
              </a:solidFill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</a:pPr>
            <a:r>
              <a:rPr lang="zh-CN" altLang="en-US" sz="2800" kern="0" dirty="0" smtClean="0">
                <a:solidFill>
                  <a:prstClr val="black"/>
                </a:solidFill>
              </a:rPr>
              <a:t>    </a:t>
            </a:r>
            <a:endParaRPr lang="zh-CN" altLang="en-US" sz="2800" kern="0" dirty="0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11878" y="5352804"/>
            <a:ext cx="10680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</a:pPr>
            <a:r>
              <a:rPr lang="zh-CN" altLang="en-US" sz="2800" kern="0" dirty="0">
                <a:solidFill>
                  <a:prstClr val="black"/>
                </a:solidFill>
              </a:rPr>
              <a:t>当无外加触发信号时，触发器保持一种稳定状态不变；在</a:t>
            </a:r>
            <a:r>
              <a:rPr lang="zh-CN" altLang="en-US" sz="2800" kern="0" dirty="0" smtClean="0">
                <a:solidFill>
                  <a:prstClr val="black"/>
                </a:solidFill>
              </a:rPr>
              <a:t>外加信号</a:t>
            </a:r>
            <a:r>
              <a:rPr lang="zh-CN" altLang="en-US" sz="2800" kern="0" dirty="0">
                <a:solidFill>
                  <a:prstClr val="black"/>
                </a:solidFill>
              </a:rPr>
              <a:t>的作用下，触发器可以从一种稳定状态转换为另一种稳定状态</a:t>
            </a:r>
          </a:p>
        </p:txBody>
      </p:sp>
    </p:spTree>
    <p:extLst>
      <p:ext uri="{BB962C8B-B14F-4D97-AF65-F5344CB8AC3E}">
        <p14:creationId xmlns:p14="http://schemas.microsoft.com/office/powerpoint/2010/main" val="200356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39981" y="694532"/>
            <a:ext cx="4114800" cy="563563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zh-CN" altLang="en-US" dirty="0"/>
              <a:t>内容</a:t>
            </a:r>
            <a:endParaRPr lang="en-US" altLang="zh-CN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239981" y="1841429"/>
            <a:ext cx="7872845" cy="603105"/>
          </a:xfrm>
        </p:spPr>
        <p:txBody>
          <a:bodyPr/>
          <a:lstStyle/>
          <a:p>
            <a:r>
              <a:rPr lang="zh-CN" altLang="en-US" b="1" dirty="0" smtClean="0"/>
              <a:t>实验器件</a:t>
            </a:r>
          </a:p>
          <a:p>
            <a:pPr marL="0" indent="0">
              <a:buNone/>
            </a:pPr>
            <a:r>
              <a:rPr lang="en-US" altLang="zh-CN" b="1" dirty="0" smtClean="0"/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39981" y="4032062"/>
            <a:ext cx="610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v"/>
            </a:pPr>
            <a:r>
              <a:rPr lang="zh-CN" altLang="en-US" sz="2800" b="1" kern="0" dirty="0" smtClean="0">
                <a:solidFill>
                  <a:prstClr val="black"/>
                </a:solidFill>
              </a:rPr>
              <a:t>实验内容</a:t>
            </a:r>
            <a:endParaRPr lang="zh-CN" altLang="en-US" sz="2800" b="1" kern="0" dirty="0">
              <a:solidFill>
                <a:prstClr val="black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9981" y="2444534"/>
            <a:ext cx="398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3200" dirty="0" smtClean="0"/>
              <a:t>74LS00</a:t>
            </a:r>
            <a:r>
              <a:rPr lang="zh-CN" altLang="en-US" dirty="0" smtClean="0"/>
              <a:t>	</a:t>
            </a:r>
            <a:r>
              <a:rPr lang="en-US" altLang="zh-CN" dirty="0" smtClean="0"/>
              <a:t>	</a:t>
            </a:r>
            <a:r>
              <a:rPr lang="zh-CN" altLang="en-US" sz="2800" dirty="0" smtClean="0"/>
              <a:t>一个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3200" dirty="0" smtClean="0"/>
              <a:t>74LS112	</a:t>
            </a:r>
            <a:r>
              <a:rPr lang="zh-CN" altLang="en-US" sz="2800" dirty="0" smtClean="0"/>
              <a:t>一个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3200" dirty="0" smtClean="0"/>
              <a:t>74LS74</a:t>
            </a:r>
            <a:r>
              <a:rPr lang="zh-CN" altLang="en-US" dirty="0" smtClean="0"/>
              <a:t>	 </a:t>
            </a:r>
            <a:r>
              <a:rPr lang="en-US" altLang="zh-CN" dirty="0" smtClean="0"/>
              <a:t>	</a:t>
            </a:r>
            <a:r>
              <a:rPr lang="zh-CN" altLang="en-US" sz="2800" dirty="0" smtClean="0"/>
              <a:t>一个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1239981" y="4617299"/>
            <a:ext cx="6743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</a:rPr>
              <a:t>测量基本</a:t>
            </a:r>
            <a:r>
              <a:rPr lang="en-US" altLang="zh-CN" sz="2800" dirty="0">
                <a:latin typeface="+mn-ea"/>
              </a:rPr>
              <a:t>RS</a:t>
            </a:r>
            <a:r>
              <a:rPr lang="zh-CN" altLang="en-US" sz="2800" dirty="0">
                <a:latin typeface="+mn-ea"/>
              </a:rPr>
              <a:t>触发器的</a:t>
            </a:r>
            <a:r>
              <a:rPr lang="zh-CN" altLang="en-US" sz="2800" dirty="0" smtClean="0">
                <a:latin typeface="+mn-ea"/>
              </a:rPr>
              <a:t>功能</a:t>
            </a:r>
            <a:endParaRPr lang="en-US" altLang="zh-CN" sz="28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+mn-ea"/>
              </a:rPr>
              <a:t>测量74LS112中JK</a:t>
            </a:r>
            <a:r>
              <a:rPr lang="en-US" altLang="zh-CN" sz="2800" dirty="0" smtClean="0">
                <a:latin typeface="+mn-ea"/>
              </a:rPr>
              <a:t>触发器的功能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+mn-ea"/>
              </a:rPr>
              <a:t>测量</a:t>
            </a:r>
            <a:r>
              <a:rPr lang="en-US" altLang="zh-CN" sz="2800" dirty="0" smtClean="0">
                <a:latin typeface="+mn-ea"/>
              </a:rPr>
              <a:t>74LS74</a:t>
            </a:r>
            <a:r>
              <a:rPr lang="zh-CN" altLang="en-US" sz="2800" dirty="0" smtClean="0">
                <a:latin typeface="+mn-ea"/>
              </a:rPr>
              <a:t>中</a:t>
            </a:r>
            <a:r>
              <a:rPr lang="en-US" altLang="zh-CN" sz="2800" dirty="0" smtClean="0">
                <a:latin typeface="+mn-ea"/>
              </a:rPr>
              <a:t>D</a:t>
            </a:r>
            <a:r>
              <a:rPr lang="zh-CN" altLang="en-US" sz="2800" dirty="0" smtClean="0">
                <a:latin typeface="+mn-ea"/>
              </a:rPr>
              <a:t>触发器的功能</a:t>
            </a:r>
            <a:endParaRPr lang="en-US" altLang="zh-CN" sz="2800" dirty="0" smtClean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35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39981" y="694532"/>
            <a:ext cx="4114800" cy="563563"/>
          </a:xfrm>
        </p:spPr>
        <p:txBody>
          <a:bodyPr/>
          <a:lstStyle/>
          <a:p>
            <a:r>
              <a:rPr lang="zh-CN" altLang="en-US" dirty="0" smtClean="0"/>
              <a:t>实验原理</a:t>
            </a:r>
            <a:endParaRPr lang="en-US" altLang="zh-CN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239981" y="1841429"/>
            <a:ext cx="7872845" cy="603105"/>
          </a:xfrm>
        </p:spPr>
        <p:txBody>
          <a:bodyPr/>
          <a:lstStyle/>
          <a:p>
            <a:r>
              <a:rPr lang="zh-CN" altLang="en-US" b="1" dirty="0" smtClean="0"/>
              <a:t>基本</a:t>
            </a:r>
            <a:r>
              <a:rPr lang="en-US" altLang="zh-CN" b="1" dirty="0" smtClean="0"/>
              <a:t>RS</a:t>
            </a:r>
            <a:r>
              <a:rPr lang="zh-CN" altLang="en-US" b="1" dirty="0" smtClean="0"/>
              <a:t>触发器（去抖）</a:t>
            </a:r>
          </a:p>
          <a:p>
            <a:pPr marL="0" indent="0">
              <a:buNone/>
            </a:pPr>
            <a:r>
              <a:rPr lang="en-US" altLang="zh-CN" b="1" dirty="0" smtClean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511300" y="2444534"/>
                <a:ext cx="7899400" cy="525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zh-CN" altLang="en-US" sz="2800" dirty="0">
                    <a:solidFill>
                      <a:prstClr val="black"/>
                    </a:solidFill>
                    <a:latin typeface="+mn-ea"/>
                  </a:rPr>
                  <a:t>特征方程：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ba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𝑅𝑄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=1(</m:t>
                    </m:r>
                    <m:r>
                      <a:rPr lang="zh-CN" alt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约束条件</m:t>
                    </m:r>
                    <m:r>
                      <a:rPr lang="en-US" altLang="zh-CN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solidFill>
                    <a:prstClr val="black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300" y="2444534"/>
                <a:ext cx="7899400" cy="525785"/>
              </a:xfrm>
              <a:prstGeom prst="rect">
                <a:avLst/>
              </a:prstGeom>
              <a:blipFill>
                <a:blip r:embed="rId2"/>
                <a:stretch>
                  <a:fillRect l="-1620"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99" y="3363133"/>
            <a:ext cx="3429001" cy="2801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Group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9571787"/>
                  </p:ext>
                </p:extLst>
              </p:nvPr>
            </p:nvGraphicFramePr>
            <p:xfrm>
              <a:off x="6087369" y="3573424"/>
              <a:ext cx="3182938" cy="2600452"/>
            </p:xfrm>
            <a:graphic>
              <a:graphicData uri="http://schemas.openxmlformats.org/drawingml/2006/table">
                <a:tbl>
                  <a:tblPr/>
                  <a:tblGrid>
                    <a:gridCol w="10620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604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604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08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S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R</a:t>
                          </a:r>
                          <a:endParaRPr kumimoji="0" lang="en-US" altLang="zh-CN" sz="2800" b="1" i="0" u="none" strike="noStrike" cap="none" normalizeH="0" baseline="30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ea typeface="宋体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8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p>
                                    <m:r>
                                      <a:rPr lang="en-US" altLang="zh-CN" sz="28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sz="28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8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altLang="zh-CN" sz="2800" b="1" i="0" u="none" strike="noStrike" cap="none" normalizeH="0" baseline="30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43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×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08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43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7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保持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Group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9571787"/>
                  </p:ext>
                </p:extLst>
              </p:nvPr>
            </p:nvGraphicFramePr>
            <p:xfrm>
              <a:off x="6087369" y="3573424"/>
              <a:ext cx="3182938" cy="2600452"/>
            </p:xfrm>
            <a:graphic>
              <a:graphicData uri="http://schemas.openxmlformats.org/drawingml/2006/table">
                <a:tbl>
                  <a:tblPr/>
                  <a:tblGrid>
                    <a:gridCol w="10620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604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604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278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S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R</a:t>
                          </a:r>
                          <a:endParaRPr kumimoji="0" lang="en-US" altLang="zh-CN" sz="2800" b="1" i="0" u="none" strike="noStrike" cap="none" normalizeH="0" baseline="30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ea typeface="宋体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  <a:stretch>
                            <a:fillRect l="-201724" t="-11494" r="-3448" b="-4229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×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保持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AutoShape 34"/>
          <p:cNvSpPr>
            <a:spLocks noChangeArrowheads="1"/>
          </p:cNvSpPr>
          <p:nvPr/>
        </p:nvSpPr>
        <p:spPr bwMode="auto">
          <a:xfrm>
            <a:off x="9410700" y="3031681"/>
            <a:ext cx="2157045" cy="728509"/>
          </a:xfrm>
          <a:prstGeom prst="wedgeRectCallout">
            <a:avLst>
              <a:gd name="adj1" fmla="val -66405"/>
              <a:gd name="adj2" fmla="val 130164"/>
            </a:avLst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/>
              <a:t>不代表无关项</a:t>
            </a:r>
          </a:p>
          <a:p>
            <a:pPr algn="ctr" eaLnBrk="1" hangingPunct="1"/>
            <a:r>
              <a:rPr lang="zh-CN" altLang="en-US" sz="2400" b="1" dirty="0"/>
              <a:t>代表不允许出现</a:t>
            </a:r>
          </a:p>
        </p:txBody>
      </p:sp>
      <p:sp>
        <p:nvSpPr>
          <p:cNvPr id="12" name="圆角矩形 11"/>
          <p:cNvSpPr/>
          <p:nvPr/>
        </p:nvSpPr>
        <p:spPr bwMode="auto">
          <a:xfrm flipV="1">
            <a:off x="3338286" y="2444535"/>
            <a:ext cx="4165600" cy="525784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647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1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39981" y="694532"/>
            <a:ext cx="4114800" cy="563563"/>
          </a:xfrm>
        </p:spPr>
        <p:txBody>
          <a:bodyPr/>
          <a:lstStyle/>
          <a:p>
            <a:r>
              <a:rPr lang="zh-CN" altLang="en-US" dirty="0" smtClean="0"/>
              <a:t>实验原理</a:t>
            </a:r>
            <a:endParaRPr lang="en-US" altLang="zh-CN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239981" y="1841429"/>
            <a:ext cx="7872845" cy="603105"/>
          </a:xfrm>
        </p:spPr>
        <p:txBody>
          <a:bodyPr/>
          <a:lstStyle/>
          <a:p>
            <a:r>
              <a:rPr lang="en-US" altLang="zh-CN" b="1" dirty="0" smtClean="0"/>
              <a:t>JK</a:t>
            </a:r>
            <a:r>
              <a:rPr lang="zh-CN" altLang="en-US" b="1" dirty="0" smtClean="0"/>
              <a:t>触发器</a:t>
            </a:r>
          </a:p>
          <a:p>
            <a:pPr marL="0" indent="0">
              <a:buNone/>
            </a:pPr>
            <a:endParaRPr lang="en-US" altLang="zh-CN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511300" y="2444534"/>
                <a:ext cx="9182100" cy="12565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zh-CN" altLang="en-US" sz="2800" dirty="0">
                    <a:solidFill>
                      <a:prstClr val="black"/>
                    </a:solidFill>
                    <a:latin typeface="+mn-ea"/>
                  </a:rPr>
                  <a:t>在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+mn-ea"/>
                  </a:rPr>
                  <a:t>输入信号为双端</a:t>
                </a:r>
                <a:r>
                  <a:rPr lang="zh-CN" altLang="en-US" sz="2800" dirty="0">
                    <a:solidFill>
                      <a:prstClr val="black"/>
                    </a:solidFill>
                    <a:latin typeface="+mn-ea"/>
                  </a:rPr>
                  <a:t>的情况下，</a:t>
                </a:r>
                <a:r>
                  <a:rPr lang="en-US" altLang="zh-CN" sz="2800" dirty="0">
                    <a:solidFill>
                      <a:prstClr val="black"/>
                    </a:solidFill>
                    <a:latin typeface="+mn-ea"/>
                  </a:rPr>
                  <a:t>JK</a:t>
                </a:r>
                <a:r>
                  <a:rPr lang="zh-CN" altLang="en-US" sz="2800" dirty="0">
                    <a:solidFill>
                      <a:prstClr val="black"/>
                    </a:solidFill>
                    <a:latin typeface="+mn-ea"/>
                  </a:rPr>
                  <a:t>触发器是功能完善、使用灵活和通用性较强的一种触发器。是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+mn-ea"/>
                  </a:rPr>
                  <a:t>下降沿触发的边沿触发器其状态方程</a:t>
                </a:r>
                <a:r>
                  <a:rPr lang="zh-CN" altLang="en-US" sz="2800" dirty="0">
                    <a:solidFill>
                      <a:prstClr val="black"/>
                    </a:solidFill>
                    <a:latin typeface="+mn-ea"/>
                  </a:rPr>
                  <a:t>为：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𝐽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sz="2800" dirty="0">
                  <a:solidFill>
                    <a:prstClr val="black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300" y="2444534"/>
                <a:ext cx="9182100" cy="1256562"/>
              </a:xfrm>
              <a:prstGeom prst="rect">
                <a:avLst/>
              </a:prstGeom>
              <a:blipFill>
                <a:blip r:embed="rId2"/>
                <a:stretch>
                  <a:fillRect l="-1394" t="-8252" b="-135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Group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0992057"/>
                  </p:ext>
                </p:extLst>
              </p:nvPr>
            </p:nvGraphicFramePr>
            <p:xfrm>
              <a:off x="1640113" y="3933286"/>
              <a:ext cx="8795658" cy="2596103"/>
            </p:xfrm>
            <a:graphic>
              <a:graphicData uri="http://schemas.openxmlformats.org/drawingml/2006/table">
                <a:tbl>
                  <a:tblPr/>
                  <a:tblGrid>
                    <a:gridCol w="1861928">
                      <a:extLst>
                        <a:ext uri="{9D8B030D-6E8A-4147-A177-3AD203B41FA5}">
                          <a16:colId xmlns:a16="http://schemas.microsoft.com/office/drawing/2014/main" val="3594190651"/>
                        </a:ext>
                      </a:extLst>
                    </a:gridCol>
                    <a:gridCol w="1864603">
                      <a:extLst>
                        <a:ext uri="{9D8B030D-6E8A-4147-A177-3AD203B41FA5}">
                          <a16:colId xmlns:a16="http://schemas.microsoft.com/office/drawing/2014/main" val="4045264337"/>
                        </a:ext>
                      </a:extLst>
                    </a:gridCol>
                    <a:gridCol w="1864601">
                      <a:extLst>
                        <a:ext uri="{9D8B030D-6E8A-4147-A177-3AD203B41FA5}">
                          <a16:colId xmlns:a16="http://schemas.microsoft.com/office/drawing/2014/main" val="3299111974"/>
                        </a:ext>
                      </a:extLst>
                    </a:gridCol>
                    <a:gridCol w="3204526">
                      <a:extLst>
                        <a:ext uri="{9D8B030D-6E8A-4147-A177-3AD203B41FA5}">
                          <a16:colId xmlns:a16="http://schemas.microsoft.com/office/drawing/2014/main" val="261131148"/>
                        </a:ext>
                      </a:extLst>
                    </a:gridCol>
                  </a:tblGrid>
                  <a:tr h="52647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spcBef>
                              <a:spcPct val="20000"/>
                            </a:spcBef>
                            <a:defRPr sz="2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spcBef>
                              <a:spcPct val="20000"/>
                            </a:spcBef>
                            <a:defRPr sz="24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spcBef>
                              <a:spcPct val="20000"/>
                            </a:spcBef>
                            <a:defRPr sz="20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zh-CN" altLang="en-US" sz="2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J</a:t>
                          </a:r>
                        </a:p>
                      </a:txBody>
                      <a:tcPr marL="90170" marR="90170" marT="46990" marB="469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spcBef>
                              <a:spcPct val="20000"/>
                            </a:spcBef>
                            <a:defRPr sz="2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spcBef>
                              <a:spcPct val="20000"/>
                            </a:spcBef>
                            <a:defRPr sz="24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spcBef>
                              <a:spcPct val="20000"/>
                            </a:spcBef>
                            <a:defRPr sz="20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zh-CN" altLang="en-US" sz="2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K</a:t>
                          </a:r>
                        </a:p>
                      </a:txBody>
                      <a:tcPr marL="90170" marR="90170" marT="46990" marB="469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spcBef>
                              <a:spcPct val="20000"/>
                            </a:spcBef>
                            <a:defRPr sz="2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spcBef>
                              <a:spcPct val="20000"/>
                            </a:spcBef>
                            <a:defRPr sz="24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spcBef>
                              <a:spcPct val="20000"/>
                            </a:spcBef>
                            <a:defRPr sz="20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altLang="zh-CN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p>
                                    <m:r>
                                      <a:rPr lang="en-US" altLang="zh-CN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zh-CN" altLang="zh-CN" sz="2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90170" marR="90170" marT="46990" marB="469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spcBef>
                              <a:spcPct val="20000"/>
                            </a:spcBef>
                            <a:defRPr sz="2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spcBef>
                              <a:spcPct val="20000"/>
                            </a:spcBef>
                            <a:defRPr sz="24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spcBef>
                              <a:spcPct val="20000"/>
                            </a:spcBef>
                            <a:defRPr sz="20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zh-CN" altLang="en-US" sz="2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说明</a:t>
                          </a:r>
                        </a:p>
                      </a:txBody>
                      <a:tcPr marL="90170" marR="90170" marT="46990" marB="469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71908843"/>
                      </a:ext>
                    </a:extLst>
                  </a:tr>
                  <a:tr h="517192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spcBef>
                              <a:spcPct val="20000"/>
                            </a:spcBef>
                            <a:defRPr sz="2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spcBef>
                              <a:spcPct val="20000"/>
                            </a:spcBef>
                            <a:defRPr sz="24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spcBef>
                              <a:spcPct val="20000"/>
                            </a:spcBef>
                            <a:defRPr sz="20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zh-CN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0170" marR="90170" marT="46990" marB="469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spcBef>
                              <a:spcPct val="20000"/>
                            </a:spcBef>
                            <a:defRPr sz="2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spcBef>
                              <a:spcPct val="20000"/>
                            </a:spcBef>
                            <a:defRPr sz="24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spcBef>
                              <a:spcPct val="20000"/>
                            </a:spcBef>
                            <a:defRPr sz="20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zh-CN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0170" marR="90170" marT="46990" marB="469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spcBef>
                              <a:spcPct val="20000"/>
                            </a:spcBef>
                            <a:defRPr sz="2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spcBef>
                              <a:spcPct val="20000"/>
                            </a:spcBef>
                            <a:defRPr sz="24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spcBef>
                              <a:spcPct val="20000"/>
                            </a:spcBef>
                            <a:defRPr sz="20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zh-CN" altLang="zh-CN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90170" marR="90170" marT="46990" marB="469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spcBef>
                              <a:spcPct val="20000"/>
                            </a:spcBef>
                            <a:defRPr sz="2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spcBef>
                              <a:spcPct val="20000"/>
                            </a:spcBef>
                            <a:defRPr sz="24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spcBef>
                              <a:spcPct val="20000"/>
                            </a:spcBef>
                            <a:defRPr sz="20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zh-CN" altLang="en-US" sz="2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全0保持</a:t>
                          </a:r>
                        </a:p>
                      </a:txBody>
                      <a:tcPr marL="90170" marR="90170" marT="46990" marB="469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30146"/>
                      </a:ext>
                    </a:extLst>
                  </a:tr>
                  <a:tr h="517192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spcBef>
                              <a:spcPct val="20000"/>
                            </a:spcBef>
                            <a:defRPr sz="2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spcBef>
                              <a:spcPct val="20000"/>
                            </a:spcBef>
                            <a:defRPr sz="24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spcBef>
                              <a:spcPct val="20000"/>
                            </a:spcBef>
                            <a:defRPr sz="20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zh-CN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0170" marR="90170" marT="46990" marB="469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spcBef>
                              <a:spcPct val="20000"/>
                            </a:spcBef>
                            <a:defRPr sz="2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spcBef>
                              <a:spcPct val="20000"/>
                            </a:spcBef>
                            <a:defRPr sz="24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spcBef>
                              <a:spcPct val="20000"/>
                            </a:spcBef>
                            <a:defRPr sz="20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zh-CN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90170" marR="90170" marT="46990" marB="469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spcBef>
                              <a:spcPct val="20000"/>
                            </a:spcBef>
                            <a:defRPr sz="2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spcBef>
                              <a:spcPct val="20000"/>
                            </a:spcBef>
                            <a:defRPr sz="24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spcBef>
                              <a:spcPct val="20000"/>
                            </a:spcBef>
                            <a:defRPr sz="20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zh-CN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0170" marR="90170" marT="46990" marB="469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spcBef>
                              <a:spcPct val="20000"/>
                            </a:spcBef>
                            <a:defRPr sz="2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spcBef>
                              <a:spcPct val="20000"/>
                            </a:spcBef>
                            <a:defRPr sz="24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spcBef>
                              <a:spcPct val="20000"/>
                            </a:spcBef>
                            <a:defRPr sz="20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zh-CN" altLang="en-US" sz="2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J,K不同输出同J</a:t>
                          </a:r>
                        </a:p>
                      </a:txBody>
                      <a:tcPr marL="90170" marR="90170" marT="46990" marB="469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8348304"/>
                      </a:ext>
                    </a:extLst>
                  </a:tr>
                  <a:tr h="517192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spcBef>
                              <a:spcPct val="20000"/>
                            </a:spcBef>
                            <a:defRPr sz="2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spcBef>
                              <a:spcPct val="20000"/>
                            </a:spcBef>
                            <a:defRPr sz="24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spcBef>
                              <a:spcPct val="20000"/>
                            </a:spcBef>
                            <a:defRPr sz="20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zh-CN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90170" marR="90170" marT="46990" marB="469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spcBef>
                              <a:spcPct val="20000"/>
                            </a:spcBef>
                            <a:defRPr sz="2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spcBef>
                              <a:spcPct val="20000"/>
                            </a:spcBef>
                            <a:defRPr sz="24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spcBef>
                              <a:spcPct val="20000"/>
                            </a:spcBef>
                            <a:defRPr sz="20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zh-CN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0170" marR="90170" marT="46990" marB="469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spcBef>
                              <a:spcPct val="20000"/>
                            </a:spcBef>
                            <a:defRPr sz="2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spcBef>
                              <a:spcPct val="20000"/>
                            </a:spcBef>
                            <a:defRPr sz="24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spcBef>
                              <a:spcPct val="20000"/>
                            </a:spcBef>
                            <a:defRPr sz="20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zh-CN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90170" marR="90170" marT="46990" marB="469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spcBef>
                              <a:spcPct val="20000"/>
                            </a:spcBef>
                            <a:defRPr sz="2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spcBef>
                              <a:spcPct val="20000"/>
                            </a:spcBef>
                            <a:defRPr sz="24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spcBef>
                              <a:spcPct val="20000"/>
                            </a:spcBef>
                            <a:defRPr sz="20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zh-CN" altLang="en-US" sz="2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J,K不同输出同J</a:t>
                          </a:r>
                        </a:p>
                      </a:txBody>
                      <a:tcPr marL="90170" marR="90170" marT="46990" marB="469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1433021"/>
                      </a:ext>
                    </a:extLst>
                  </a:tr>
                  <a:tr h="518049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spcBef>
                              <a:spcPct val="20000"/>
                            </a:spcBef>
                            <a:defRPr sz="2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spcBef>
                              <a:spcPct val="20000"/>
                            </a:spcBef>
                            <a:defRPr sz="24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spcBef>
                              <a:spcPct val="20000"/>
                            </a:spcBef>
                            <a:defRPr sz="20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zh-CN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90170" marR="90170" marT="46990" marB="469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spcBef>
                              <a:spcPct val="20000"/>
                            </a:spcBef>
                            <a:defRPr sz="2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spcBef>
                              <a:spcPct val="20000"/>
                            </a:spcBef>
                            <a:defRPr sz="24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spcBef>
                              <a:spcPct val="20000"/>
                            </a:spcBef>
                            <a:defRPr sz="20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zh-CN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90170" marR="90170" marT="46990" marB="469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spcBef>
                              <a:spcPct val="20000"/>
                            </a:spcBef>
                            <a:defRPr sz="2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spcBef>
                              <a:spcPct val="20000"/>
                            </a:spcBef>
                            <a:defRPr sz="24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spcBef>
                              <a:spcPct val="20000"/>
                            </a:spcBef>
                            <a:defRPr sz="20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endParaRPr kumimoji="0" lang="zh-CN" altLang="zh-CN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90170" marR="90170" marT="46990" marB="469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spcBef>
                              <a:spcPct val="20000"/>
                            </a:spcBef>
                            <a:defRPr sz="2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spcBef>
                              <a:spcPct val="20000"/>
                            </a:spcBef>
                            <a:defRPr sz="24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spcBef>
                              <a:spcPct val="20000"/>
                            </a:spcBef>
                            <a:defRPr sz="20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zh-CN" altLang="en-US" sz="2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全1翻转</a:t>
                          </a:r>
                        </a:p>
                      </a:txBody>
                      <a:tcPr marL="90170" marR="90170" marT="46990" marB="469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94495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Group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0992057"/>
                  </p:ext>
                </p:extLst>
              </p:nvPr>
            </p:nvGraphicFramePr>
            <p:xfrm>
              <a:off x="1640113" y="3933286"/>
              <a:ext cx="8795658" cy="2596103"/>
            </p:xfrm>
            <a:graphic>
              <a:graphicData uri="http://schemas.openxmlformats.org/drawingml/2006/table">
                <a:tbl>
                  <a:tblPr/>
                  <a:tblGrid>
                    <a:gridCol w="1861928">
                      <a:extLst>
                        <a:ext uri="{9D8B030D-6E8A-4147-A177-3AD203B41FA5}">
                          <a16:colId xmlns:a16="http://schemas.microsoft.com/office/drawing/2014/main" val="3594190651"/>
                        </a:ext>
                      </a:extLst>
                    </a:gridCol>
                    <a:gridCol w="1864603">
                      <a:extLst>
                        <a:ext uri="{9D8B030D-6E8A-4147-A177-3AD203B41FA5}">
                          <a16:colId xmlns:a16="http://schemas.microsoft.com/office/drawing/2014/main" val="4045264337"/>
                        </a:ext>
                      </a:extLst>
                    </a:gridCol>
                    <a:gridCol w="1864601">
                      <a:extLst>
                        <a:ext uri="{9D8B030D-6E8A-4147-A177-3AD203B41FA5}">
                          <a16:colId xmlns:a16="http://schemas.microsoft.com/office/drawing/2014/main" val="3299111974"/>
                        </a:ext>
                      </a:extLst>
                    </a:gridCol>
                    <a:gridCol w="3204526">
                      <a:extLst>
                        <a:ext uri="{9D8B030D-6E8A-4147-A177-3AD203B41FA5}">
                          <a16:colId xmlns:a16="http://schemas.microsoft.com/office/drawing/2014/main" val="261131148"/>
                        </a:ext>
                      </a:extLst>
                    </a:gridCol>
                  </a:tblGrid>
                  <a:tr h="52647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spcBef>
                              <a:spcPct val="20000"/>
                            </a:spcBef>
                            <a:defRPr sz="2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spcBef>
                              <a:spcPct val="20000"/>
                            </a:spcBef>
                            <a:defRPr sz="24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spcBef>
                              <a:spcPct val="20000"/>
                            </a:spcBef>
                            <a:defRPr sz="20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zh-CN" altLang="en-US" sz="2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J</a:t>
                          </a:r>
                        </a:p>
                      </a:txBody>
                      <a:tcPr marL="90170" marR="90170" marT="46990" marB="469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spcBef>
                              <a:spcPct val="20000"/>
                            </a:spcBef>
                            <a:defRPr sz="2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spcBef>
                              <a:spcPct val="20000"/>
                            </a:spcBef>
                            <a:defRPr sz="24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spcBef>
                              <a:spcPct val="20000"/>
                            </a:spcBef>
                            <a:defRPr sz="20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zh-CN" altLang="en-US" sz="2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K</a:t>
                          </a:r>
                        </a:p>
                      </a:txBody>
                      <a:tcPr marL="90170" marR="90170" marT="46990" marB="469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170" marR="90170" marT="46990" marB="469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0654" t="-5747" r="-173529" b="-411494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spcBef>
                              <a:spcPct val="20000"/>
                            </a:spcBef>
                            <a:defRPr sz="2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spcBef>
                              <a:spcPct val="20000"/>
                            </a:spcBef>
                            <a:defRPr sz="24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spcBef>
                              <a:spcPct val="20000"/>
                            </a:spcBef>
                            <a:defRPr sz="20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zh-CN" altLang="en-US" sz="2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说明</a:t>
                          </a:r>
                        </a:p>
                      </a:txBody>
                      <a:tcPr marL="90170" marR="90170" marT="46990" marB="469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71908843"/>
                      </a:ext>
                    </a:extLst>
                  </a:tr>
                  <a:tr h="517192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spcBef>
                              <a:spcPct val="20000"/>
                            </a:spcBef>
                            <a:defRPr sz="2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spcBef>
                              <a:spcPct val="20000"/>
                            </a:spcBef>
                            <a:defRPr sz="24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spcBef>
                              <a:spcPct val="20000"/>
                            </a:spcBef>
                            <a:defRPr sz="20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zh-CN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0170" marR="90170" marT="46990" marB="469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spcBef>
                              <a:spcPct val="20000"/>
                            </a:spcBef>
                            <a:defRPr sz="2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spcBef>
                              <a:spcPct val="20000"/>
                            </a:spcBef>
                            <a:defRPr sz="24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spcBef>
                              <a:spcPct val="20000"/>
                            </a:spcBef>
                            <a:defRPr sz="20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zh-CN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0170" marR="90170" marT="46990" marB="469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170" marR="90170" marT="46990" marB="469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0654" t="-108235" r="-173529" b="-32117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spcBef>
                              <a:spcPct val="20000"/>
                            </a:spcBef>
                            <a:defRPr sz="2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spcBef>
                              <a:spcPct val="20000"/>
                            </a:spcBef>
                            <a:defRPr sz="24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spcBef>
                              <a:spcPct val="20000"/>
                            </a:spcBef>
                            <a:defRPr sz="20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zh-CN" altLang="en-US" sz="2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全0保持</a:t>
                          </a:r>
                        </a:p>
                      </a:txBody>
                      <a:tcPr marL="90170" marR="90170" marT="46990" marB="469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30146"/>
                      </a:ext>
                    </a:extLst>
                  </a:tr>
                  <a:tr h="517192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spcBef>
                              <a:spcPct val="20000"/>
                            </a:spcBef>
                            <a:defRPr sz="2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spcBef>
                              <a:spcPct val="20000"/>
                            </a:spcBef>
                            <a:defRPr sz="24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spcBef>
                              <a:spcPct val="20000"/>
                            </a:spcBef>
                            <a:defRPr sz="20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zh-CN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0170" marR="90170" marT="46990" marB="469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spcBef>
                              <a:spcPct val="20000"/>
                            </a:spcBef>
                            <a:defRPr sz="2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spcBef>
                              <a:spcPct val="20000"/>
                            </a:spcBef>
                            <a:defRPr sz="24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spcBef>
                              <a:spcPct val="20000"/>
                            </a:spcBef>
                            <a:defRPr sz="20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zh-CN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90170" marR="90170" marT="46990" marB="469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spcBef>
                              <a:spcPct val="20000"/>
                            </a:spcBef>
                            <a:defRPr sz="2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spcBef>
                              <a:spcPct val="20000"/>
                            </a:spcBef>
                            <a:defRPr sz="24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spcBef>
                              <a:spcPct val="20000"/>
                            </a:spcBef>
                            <a:defRPr sz="20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zh-CN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0170" marR="90170" marT="46990" marB="469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spcBef>
                              <a:spcPct val="20000"/>
                            </a:spcBef>
                            <a:defRPr sz="2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spcBef>
                              <a:spcPct val="20000"/>
                            </a:spcBef>
                            <a:defRPr sz="24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spcBef>
                              <a:spcPct val="20000"/>
                            </a:spcBef>
                            <a:defRPr sz="20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zh-CN" altLang="en-US" sz="2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J,K不同输出同J</a:t>
                          </a:r>
                        </a:p>
                      </a:txBody>
                      <a:tcPr marL="90170" marR="90170" marT="46990" marB="469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8348304"/>
                      </a:ext>
                    </a:extLst>
                  </a:tr>
                  <a:tr h="517192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spcBef>
                              <a:spcPct val="20000"/>
                            </a:spcBef>
                            <a:defRPr sz="2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spcBef>
                              <a:spcPct val="20000"/>
                            </a:spcBef>
                            <a:defRPr sz="24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spcBef>
                              <a:spcPct val="20000"/>
                            </a:spcBef>
                            <a:defRPr sz="20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zh-CN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90170" marR="90170" marT="46990" marB="469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spcBef>
                              <a:spcPct val="20000"/>
                            </a:spcBef>
                            <a:defRPr sz="2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spcBef>
                              <a:spcPct val="20000"/>
                            </a:spcBef>
                            <a:defRPr sz="24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spcBef>
                              <a:spcPct val="20000"/>
                            </a:spcBef>
                            <a:defRPr sz="20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zh-CN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0170" marR="90170" marT="46990" marB="469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spcBef>
                              <a:spcPct val="20000"/>
                            </a:spcBef>
                            <a:defRPr sz="2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spcBef>
                              <a:spcPct val="20000"/>
                            </a:spcBef>
                            <a:defRPr sz="24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spcBef>
                              <a:spcPct val="20000"/>
                            </a:spcBef>
                            <a:defRPr sz="20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zh-CN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90170" marR="90170" marT="46990" marB="469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spcBef>
                              <a:spcPct val="20000"/>
                            </a:spcBef>
                            <a:defRPr sz="2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spcBef>
                              <a:spcPct val="20000"/>
                            </a:spcBef>
                            <a:defRPr sz="24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spcBef>
                              <a:spcPct val="20000"/>
                            </a:spcBef>
                            <a:defRPr sz="20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zh-CN" altLang="en-US" sz="2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J,K不同输出同J</a:t>
                          </a:r>
                        </a:p>
                      </a:txBody>
                      <a:tcPr marL="90170" marR="90170" marT="46990" marB="469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1433021"/>
                      </a:ext>
                    </a:extLst>
                  </a:tr>
                  <a:tr h="518049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spcBef>
                              <a:spcPct val="20000"/>
                            </a:spcBef>
                            <a:defRPr sz="2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spcBef>
                              <a:spcPct val="20000"/>
                            </a:spcBef>
                            <a:defRPr sz="24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spcBef>
                              <a:spcPct val="20000"/>
                            </a:spcBef>
                            <a:defRPr sz="20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zh-CN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90170" marR="90170" marT="46990" marB="469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spcBef>
                              <a:spcPct val="20000"/>
                            </a:spcBef>
                            <a:defRPr sz="2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spcBef>
                              <a:spcPct val="20000"/>
                            </a:spcBef>
                            <a:defRPr sz="24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spcBef>
                              <a:spcPct val="20000"/>
                            </a:spcBef>
                            <a:defRPr sz="20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zh-CN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90170" marR="90170" marT="46990" marB="469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170" marR="90170" marT="46990" marB="469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0654" t="-408235" r="-173529" b="-2117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spcBef>
                              <a:spcPct val="20000"/>
                            </a:spcBef>
                            <a:defRPr sz="2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spcBef>
                              <a:spcPct val="20000"/>
                            </a:spcBef>
                            <a:defRPr sz="24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spcBef>
                              <a:spcPct val="20000"/>
                            </a:spcBef>
                            <a:defRPr sz="20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zh-CN" altLang="en-US" sz="2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全1翻转</a:t>
                          </a:r>
                        </a:p>
                      </a:txBody>
                      <a:tcPr marL="90170" marR="90170" marT="46990" marB="469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94495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圆角矩形 7"/>
          <p:cNvSpPr/>
          <p:nvPr/>
        </p:nvSpPr>
        <p:spPr bwMode="auto">
          <a:xfrm>
            <a:off x="4775200" y="3207590"/>
            <a:ext cx="3033486" cy="493505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376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39981" y="694532"/>
            <a:ext cx="4114800" cy="563563"/>
          </a:xfrm>
        </p:spPr>
        <p:txBody>
          <a:bodyPr/>
          <a:lstStyle/>
          <a:p>
            <a:r>
              <a:rPr lang="zh-CN" altLang="en-US" dirty="0" smtClean="0"/>
              <a:t>实验原理</a:t>
            </a:r>
            <a:endParaRPr lang="en-US" altLang="zh-CN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239981" y="1841429"/>
            <a:ext cx="7872845" cy="603105"/>
          </a:xfrm>
        </p:spPr>
        <p:txBody>
          <a:bodyPr/>
          <a:lstStyle/>
          <a:p>
            <a:r>
              <a:rPr lang="en-US" altLang="zh-CN" b="1" dirty="0" smtClean="0"/>
              <a:t>JK</a:t>
            </a:r>
            <a:r>
              <a:rPr lang="zh-CN" altLang="en-US" b="1" dirty="0" smtClean="0"/>
              <a:t>触发器</a:t>
            </a:r>
          </a:p>
          <a:p>
            <a:pPr marL="0" indent="0">
              <a:buNone/>
            </a:pPr>
            <a:endParaRPr lang="en-US" altLang="zh-CN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378857" y="2450668"/>
                <a:ext cx="6096000" cy="208467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solidFill>
                      <a:prstClr val="black"/>
                    </a:solidFill>
                    <a:latin typeface="+mn-ea"/>
                  </a:rPr>
                  <a:t>RD</a:t>
                </a:r>
                <a:r>
                  <a:rPr lang="zh-CN" altLang="en-US" sz="2800" dirty="0" smtClean="0">
                    <a:solidFill>
                      <a:prstClr val="black"/>
                    </a:solidFill>
                    <a:latin typeface="+mn-ea"/>
                  </a:rPr>
                  <a:t>、</a:t>
                </a:r>
                <a:r>
                  <a:rPr lang="en-US" altLang="zh-CN" sz="2800" dirty="0">
                    <a:solidFill>
                      <a:prstClr val="black"/>
                    </a:solidFill>
                    <a:latin typeface="+mn-ea"/>
                  </a:rPr>
                  <a:t>SD</a:t>
                </a:r>
                <a:r>
                  <a:rPr lang="zh-CN" altLang="en-US" sz="2800" dirty="0">
                    <a:solidFill>
                      <a:prstClr val="black"/>
                    </a:solidFill>
                    <a:latin typeface="+mn-ea"/>
                  </a:rPr>
                  <a:t>的复位、置零功能。</a:t>
                </a: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prstClr val="black"/>
                    </a:solidFill>
                    <a:latin typeface="+mn-ea"/>
                  </a:rPr>
                  <a:t>JK</a:t>
                </a:r>
                <a:r>
                  <a:rPr lang="zh-CN" altLang="en-US" sz="2800" dirty="0">
                    <a:solidFill>
                      <a:prstClr val="black"/>
                    </a:solidFill>
                    <a:latin typeface="+mn-ea"/>
                  </a:rPr>
                  <a:t>输入端</a:t>
                </a:r>
                <a:endParaRPr lang="en-US" altLang="zh-CN" sz="2800" dirty="0">
                  <a:solidFill>
                    <a:prstClr val="black"/>
                  </a:solidFill>
                  <a:latin typeface="+mn-ea"/>
                </a:endParaRP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prstClr val="black"/>
                    </a:solidFill>
                    <a:latin typeface="+mn-ea"/>
                  </a:rPr>
                  <a:t>CP</a:t>
                </a:r>
                <a:r>
                  <a:rPr lang="zh-CN" altLang="en-US" sz="2800" dirty="0">
                    <a:solidFill>
                      <a:prstClr val="black"/>
                    </a:solidFill>
                    <a:latin typeface="+mn-ea"/>
                  </a:rPr>
                  <a:t>时钟端</a:t>
                </a:r>
                <a:endParaRPr lang="en-US" altLang="zh-CN" sz="2800" dirty="0">
                  <a:solidFill>
                    <a:prstClr val="black"/>
                  </a:solidFill>
                  <a:latin typeface="+mn-ea"/>
                </a:endParaRP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zh-CN" alt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输出</m:t>
                    </m:r>
                  </m:oMath>
                </a14:m>
                <a:r>
                  <a:rPr lang="zh-CN" altLang="en-US" sz="2800" dirty="0">
                    <a:solidFill>
                      <a:prstClr val="black"/>
                    </a:solidFill>
                    <a:latin typeface="+mn-ea"/>
                  </a:rPr>
                  <a:t>端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857" y="2450668"/>
                <a:ext cx="6096000" cy="2084673"/>
              </a:xfrm>
              <a:prstGeom prst="rect">
                <a:avLst/>
              </a:prstGeom>
              <a:blipFill>
                <a:blip r:embed="rId2"/>
                <a:stretch>
                  <a:fillRect l="-1800" t="-4971" b="-7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83" b="17037"/>
          <a:stretch/>
        </p:blipFill>
        <p:spPr bwMode="auto">
          <a:xfrm>
            <a:off x="6317359" y="2201053"/>
            <a:ext cx="5590934" cy="2508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655535" y="2076306"/>
            <a:ext cx="639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—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2474519" y="2076306"/>
            <a:ext cx="639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—</a:t>
            </a:r>
            <a:endParaRPr lang="zh-CN" altLang="en-US" sz="3200" dirty="0"/>
          </a:p>
        </p:txBody>
      </p:sp>
      <p:sp>
        <p:nvSpPr>
          <p:cNvPr id="10" name="文本框 9"/>
          <p:cNvSpPr txBox="1"/>
          <p:nvPr/>
        </p:nvSpPr>
        <p:spPr>
          <a:xfrm>
            <a:off x="1655535" y="3116740"/>
            <a:ext cx="639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—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8154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39981" y="694532"/>
            <a:ext cx="4114800" cy="563563"/>
          </a:xfrm>
        </p:spPr>
        <p:txBody>
          <a:bodyPr/>
          <a:lstStyle/>
          <a:p>
            <a:r>
              <a:rPr lang="zh-CN" altLang="en-US" dirty="0" smtClean="0"/>
              <a:t>实验原理</a:t>
            </a:r>
            <a:endParaRPr lang="en-US" altLang="zh-CN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239981" y="1841429"/>
            <a:ext cx="7872845" cy="603105"/>
          </a:xfrm>
        </p:spPr>
        <p:txBody>
          <a:bodyPr/>
          <a:lstStyle/>
          <a:p>
            <a:r>
              <a:rPr lang="en-US" altLang="zh-CN" b="1" dirty="0"/>
              <a:t>D</a:t>
            </a:r>
            <a:r>
              <a:rPr lang="zh-CN" altLang="en-US" b="1" dirty="0" smtClean="0"/>
              <a:t>触发器</a:t>
            </a:r>
          </a:p>
          <a:p>
            <a:pPr marL="0" indent="0">
              <a:buNone/>
            </a:pPr>
            <a:endParaRPr lang="en-US" altLang="zh-CN" b="1" dirty="0" smtClean="0"/>
          </a:p>
        </p:txBody>
      </p:sp>
      <p:sp>
        <p:nvSpPr>
          <p:cNvPr id="2" name="矩形 1"/>
          <p:cNvSpPr/>
          <p:nvPr/>
        </p:nvSpPr>
        <p:spPr>
          <a:xfrm>
            <a:off x="1378857" y="2450668"/>
            <a:ext cx="6096000" cy="2029082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86559" y="2444534"/>
            <a:ext cx="7765143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prstClr val="black"/>
                </a:solidFill>
                <a:latin typeface="+mn-ea"/>
              </a:rPr>
              <a:t>在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输入信号为单端</a:t>
            </a:r>
            <a:r>
              <a:rPr lang="zh-CN" altLang="en-US" sz="2800" dirty="0">
                <a:solidFill>
                  <a:prstClr val="black"/>
                </a:solidFill>
                <a:latin typeface="+mn-ea"/>
              </a:rPr>
              <a:t>的情况下，</a:t>
            </a:r>
            <a:r>
              <a:rPr lang="en-US" altLang="zh-CN" sz="2800" dirty="0">
                <a:solidFill>
                  <a:prstClr val="black"/>
                </a:solidFill>
                <a:latin typeface="+mn-ea"/>
              </a:rPr>
              <a:t>D</a:t>
            </a:r>
            <a:r>
              <a:rPr lang="zh-CN" altLang="en-US" sz="2800" dirty="0">
                <a:solidFill>
                  <a:prstClr val="black"/>
                </a:solidFill>
                <a:latin typeface="+mn-ea"/>
              </a:rPr>
              <a:t>触发器用起来最为方便，其状态方程</a:t>
            </a:r>
            <a:r>
              <a:rPr lang="zh-CN" altLang="en-US" sz="2800" dirty="0" smtClean="0">
                <a:solidFill>
                  <a:prstClr val="black"/>
                </a:solidFill>
                <a:latin typeface="+mn-ea"/>
              </a:rPr>
              <a:t>为</a:t>
            </a:r>
            <a:r>
              <a:rPr lang="en-US" altLang="zh-CN" sz="2800" dirty="0" smtClean="0">
                <a:solidFill>
                  <a:prstClr val="black"/>
                </a:solidFill>
                <a:latin typeface="+mn-ea"/>
              </a:rPr>
              <a:t>:</a:t>
            </a:r>
            <a:endParaRPr lang="zh-CN" altLang="en-US" sz="2800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8" name="Object 4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418291"/>
              </p:ext>
            </p:extLst>
          </p:nvPr>
        </p:nvGraphicFramePr>
        <p:xfrm>
          <a:off x="5249811" y="2787867"/>
          <a:ext cx="1426760" cy="558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3" imgW="584610" imgH="228870" progId="Equation.DSMT4">
                  <p:embed/>
                </p:oleObj>
              </mc:Choice>
              <mc:Fallback>
                <p:oleObj name="Equation" r:id="rId3" imgW="584610" imgH="228870" progId="Equation.DSMT4">
                  <p:embed/>
                  <p:pic>
                    <p:nvPicPr>
                      <p:cNvPr id="4" name="Object 4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811" y="2787867"/>
                        <a:ext cx="1426760" cy="558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圆角矩形 8"/>
          <p:cNvSpPr/>
          <p:nvPr/>
        </p:nvSpPr>
        <p:spPr bwMode="auto">
          <a:xfrm>
            <a:off x="5260356" y="2857203"/>
            <a:ext cx="1523917" cy="455262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86559" y="4479750"/>
            <a:ext cx="8020298" cy="99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FontTx/>
              <a:buChar char="¤"/>
            </a:pPr>
            <a:r>
              <a:rPr lang="zh-CN" altLang="en-US" sz="2800" dirty="0">
                <a:solidFill>
                  <a:prstClr val="black"/>
                </a:solidFill>
                <a:latin typeface="+mn-ea"/>
              </a:rPr>
              <a:t>其输出状态的更新发生在</a:t>
            </a:r>
            <a:r>
              <a:rPr lang="en-US" altLang="zh-CN" sz="2800" dirty="0">
                <a:solidFill>
                  <a:prstClr val="black"/>
                </a:solidFill>
                <a:latin typeface="+mn-ea"/>
              </a:rPr>
              <a:t>CP</a:t>
            </a:r>
            <a:r>
              <a:rPr lang="zh-CN" altLang="en-US" sz="2800" dirty="0">
                <a:solidFill>
                  <a:prstClr val="black"/>
                </a:solidFill>
                <a:latin typeface="+mn-ea"/>
              </a:rPr>
              <a:t>脉冲的上升</a:t>
            </a:r>
            <a:r>
              <a:rPr lang="zh-CN" altLang="en-US" sz="2800" dirty="0" smtClean="0">
                <a:solidFill>
                  <a:prstClr val="black"/>
                </a:solidFill>
                <a:latin typeface="+mn-ea"/>
              </a:rPr>
              <a:t>沿</a:t>
            </a:r>
            <a:endParaRPr lang="zh-CN" altLang="en-US" sz="2800" dirty="0">
              <a:solidFill>
                <a:prstClr val="black"/>
              </a:solidFill>
              <a:latin typeface="+mn-ea"/>
            </a:endParaRP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FontTx/>
              <a:buChar char="¤"/>
            </a:pPr>
            <a:r>
              <a:rPr lang="zh-CN" altLang="en-US" sz="2800" dirty="0">
                <a:solidFill>
                  <a:prstClr val="black"/>
                </a:solidFill>
                <a:latin typeface="+mn-ea"/>
              </a:rPr>
              <a:t>由功能表可知</a:t>
            </a:r>
            <a:r>
              <a:rPr lang="en-US" altLang="zh-CN" sz="2800" dirty="0">
                <a:solidFill>
                  <a:prstClr val="black"/>
                </a:solidFill>
                <a:latin typeface="+mn-ea"/>
              </a:rPr>
              <a:t>D</a:t>
            </a:r>
            <a:r>
              <a:rPr lang="zh-CN" altLang="en-US" sz="2800" dirty="0">
                <a:solidFill>
                  <a:prstClr val="black"/>
                </a:solidFill>
                <a:latin typeface="+mn-ea"/>
              </a:rPr>
              <a:t>触发器输出状态与</a:t>
            </a:r>
            <a:r>
              <a:rPr lang="en-US" altLang="zh-CN" sz="2800" dirty="0">
                <a:solidFill>
                  <a:prstClr val="black"/>
                </a:solidFill>
                <a:latin typeface="+mn-ea"/>
              </a:rPr>
              <a:t>D</a:t>
            </a:r>
            <a:r>
              <a:rPr lang="zh-CN" altLang="en-US" sz="2800" dirty="0">
                <a:solidFill>
                  <a:prstClr val="black"/>
                </a:solidFill>
                <a:latin typeface="+mn-ea"/>
              </a:rPr>
              <a:t>端状态相同</a:t>
            </a:r>
          </a:p>
        </p:txBody>
      </p:sp>
    </p:spTree>
    <p:extLst>
      <p:ext uri="{BB962C8B-B14F-4D97-AF65-F5344CB8AC3E}">
        <p14:creationId xmlns:p14="http://schemas.microsoft.com/office/powerpoint/2010/main" val="3444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39981" y="694532"/>
            <a:ext cx="4114800" cy="563563"/>
          </a:xfrm>
        </p:spPr>
        <p:txBody>
          <a:bodyPr/>
          <a:lstStyle/>
          <a:p>
            <a:r>
              <a:rPr lang="zh-CN" altLang="en-US" dirty="0" smtClean="0"/>
              <a:t>实验原理</a:t>
            </a:r>
            <a:endParaRPr lang="en-US" altLang="zh-CN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239981" y="1841429"/>
            <a:ext cx="7872845" cy="603105"/>
          </a:xfrm>
        </p:spPr>
        <p:txBody>
          <a:bodyPr/>
          <a:lstStyle/>
          <a:p>
            <a:r>
              <a:rPr lang="en-US" altLang="zh-CN" b="1" dirty="0"/>
              <a:t>D</a:t>
            </a:r>
            <a:r>
              <a:rPr lang="zh-CN" altLang="en-US" b="1" dirty="0" smtClean="0"/>
              <a:t>触发器</a:t>
            </a:r>
          </a:p>
          <a:p>
            <a:pPr marL="0" indent="0">
              <a:buNone/>
            </a:pPr>
            <a:endParaRPr lang="en-US" altLang="zh-CN" b="1" dirty="0" smtClean="0"/>
          </a:p>
        </p:txBody>
      </p:sp>
      <p:sp>
        <p:nvSpPr>
          <p:cNvPr id="2" name="矩形 1"/>
          <p:cNvSpPr/>
          <p:nvPr/>
        </p:nvSpPr>
        <p:spPr>
          <a:xfrm>
            <a:off x="1378857" y="2450668"/>
            <a:ext cx="6096000" cy="20290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378857" y="2450251"/>
                <a:ext cx="6096000" cy="208467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prstClr val="black"/>
                    </a:solidFill>
                    <a:latin typeface="+mn-ea"/>
                  </a:rPr>
                  <a:t>CP-</a:t>
                </a:r>
                <a:r>
                  <a:rPr lang="zh-CN" altLang="en-US" sz="2800" dirty="0">
                    <a:solidFill>
                      <a:prstClr val="black"/>
                    </a:solidFill>
                    <a:latin typeface="+mn-ea"/>
                  </a:rPr>
                  <a:t>时钟</a:t>
                </a:r>
                <a:endParaRPr lang="en-US" altLang="zh-CN" sz="2800" dirty="0">
                  <a:solidFill>
                    <a:prstClr val="black"/>
                  </a:solidFill>
                  <a:latin typeface="+mn-ea"/>
                </a:endParaRP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prstClr val="black"/>
                    </a:solidFill>
                    <a:latin typeface="+mn-ea"/>
                  </a:rPr>
                  <a:t>D-</a:t>
                </a:r>
                <a:r>
                  <a:rPr lang="zh-CN" altLang="en-US" sz="2800" dirty="0">
                    <a:solidFill>
                      <a:prstClr val="black"/>
                    </a:solidFill>
                    <a:latin typeface="+mn-ea"/>
                  </a:rPr>
                  <a:t>输入端</a:t>
                </a:r>
                <a:endParaRPr lang="en-US" altLang="zh-CN" sz="2800" dirty="0">
                  <a:solidFill>
                    <a:prstClr val="black"/>
                  </a:solidFill>
                  <a:latin typeface="+mn-ea"/>
                </a:endParaRP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prstClr val="black"/>
                    </a:solidFill>
                    <a:latin typeface="+mn-ea"/>
                  </a:rPr>
                  <a:t>RD</a:t>
                </a:r>
                <a:r>
                  <a:rPr lang="zh-CN" altLang="en-US" sz="2800" dirty="0">
                    <a:solidFill>
                      <a:prstClr val="black"/>
                    </a:solidFill>
                    <a:latin typeface="+mn-ea"/>
                  </a:rPr>
                  <a:t>、</a:t>
                </a:r>
                <a:r>
                  <a:rPr lang="en-US" altLang="zh-CN" sz="2800" dirty="0" smtClean="0">
                    <a:solidFill>
                      <a:prstClr val="black"/>
                    </a:solidFill>
                    <a:latin typeface="+mn-ea"/>
                  </a:rPr>
                  <a:t>SD</a:t>
                </a:r>
                <a:r>
                  <a:rPr lang="en-US" altLang="zh-CN" sz="2800" dirty="0">
                    <a:solidFill>
                      <a:prstClr val="black"/>
                    </a:solidFill>
                    <a:latin typeface="+mn-ea"/>
                  </a:rPr>
                  <a:t> </a:t>
                </a:r>
                <a:r>
                  <a:rPr lang="en-US" altLang="zh-CN" sz="2800" dirty="0" smtClean="0">
                    <a:solidFill>
                      <a:prstClr val="black"/>
                    </a:solidFill>
                    <a:latin typeface="+mn-ea"/>
                  </a:rPr>
                  <a:t> ----</a:t>
                </a:r>
                <a:r>
                  <a:rPr lang="zh-CN" altLang="en-US" sz="2800" dirty="0" smtClean="0">
                    <a:solidFill>
                      <a:prstClr val="black"/>
                    </a:solidFill>
                    <a:latin typeface="+mn-ea"/>
                  </a:rPr>
                  <a:t>复位</a:t>
                </a:r>
                <a:r>
                  <a:rPr lang="zh-CN" altLang="en-US" sz="2800" dirty="0">
                    <a:solidFill>
                      <a:prstClr val="black"/>
                    </a:solidFill>
                    <a:latin typeface="+mn-ea"/>
                  </a:rPr>
                  <a:t>、重置端</a:t>
                </a:r>
                <a:endParaRPr lang="en-US" altLang="zh-CN" sz="2800" dirty="0">
                  <a:solidFill>
                    <a:prstClr val="black"/>
                  </a:solidFill>
                  <a:latin typeface="+mn-ea"/>
                </a:endParaRP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zh-CN" alt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输出</m:t>
                    </m:r>
                  </m:oMath>
                </a14:m>
                <a:r>
                  <a:rPr lang="zh-CN" altLang="en-US" sz="2800" dirty="0">
                    <a:solidFill>
                      <a:prstClr val="black"/>
                    </a:solidFill>
                    <a:latin typeface="+mn-ea"/>
                  </a:rPr>
                  <a:t>端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857" y="2450251"/>
                <a:ext cx="6096000" cy="2084673"/>
              </a:xfrm>
              <a:prstGeom prst="rect">
                <a:avLst/>
              </a:prstGeom>
              <a:blipFill>
                <a:blip r:embed="rId2"/>
                <a:stretch>
                  <a:fillRect l="-1800" t="-5263" b="-46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669142" y="3135087"/>
            <a:ext cx="582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—</a:t>
            </a:r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508972" y="3135086"/>
            <a:ext cx="639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—</a:t>
            </a:r>
            <a:endParaRPr lang="zh-CN" altLang="en-US" sz="3200" dirty="0"/>
          </a:p>
        </p:txBody>
      </p:sp>
      <p:pic>
        <p:nvPicPr>
          <p:cNvPr id="12" name="Picture 3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7" b="16265"/>
          <a:stretch/>
        </p:blipFill>
        <p:spPr bwMode="auto">
          <a:xfrm>
            <a:off x="6342271" y="2232763"/>
            <a:ext cx="5541109" cy="2519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64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theme/theme1.xml><?xml version="1.0" encoding="utf-8"?>
<a:theme xmlns:a="http://schemas.openxmlformats.org/drawingml/2006/main" name="1_默认设计模板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默认设计模板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448</Words>
  <Application>Microsoft Office PowerPoint</Application>
  <PresentationFormat>宽屏</PresentationFormat>
  <Paragraphs>169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1_默认设计模板</vt:lpstr>
      <vt:lpstr>2_默认设计模板</vt:lpstr>
      <vt:lpstr>Image</vt:lpstr>
      <vt:lpstr>Equation</vt:lpstr>
      <vt:lpstr>实验四 集成触发器功能测试</vt:lpstr>
      <vt:lpstr>实验目的</vt:lpstr>
      <vt:lpstr>实验条件</vt:lpstr>
      <vt:lpstr>实验内容</vt:lpstr>
      <vt:lpstr>实验原理</vt:lpstr>
      <vt:lpstr>实验原理</vt:lpstr>
      <vt:lpstr>实验原理</vt:lpstr>
      <vt:lpstr>实验原理</vt:lpstr>
      <vt:lpstr>实验原理</vt:lpstr>
      <vt:lpstr>实验任务</vt:lpstr>
      <vt:lpstr>实验任务</vt:lpstr>
      <vt:lpstr>实验任务</vt:lpstr>
      <vt:lpstr>实验任务</vt:lpstr>
      <vt:lpstr>实验报告要求</vt:lpstr>
      <vt:lpstr>谢谢观赏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实验四 集成触发器功能测试</dc:title>
  <dc:creator>王龙军</dc:creator>
  <cp:lastModifiedBy>秦 凡</cp:lastModifiedBy>
  <cp:revision>54</cp:revision>
  <dcterms:created xsi:type="dcterms:W3CDTF">2018-08-14T07:50:15Z</dcterms:created>
  <dcterms:modified xsi:type="dcterms:W3CDTF">2019-04-23T06:20:33Z</dcterms:modified>
</cp:coreProperties>
</file>