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67" r:id="rId5"/>
    <p:sldId id="274" r:id="rId6"/>
    <p:sldId id="327" r:id="rId7"/>
    <p:sldId id="286" r:id="rId8"/>
    <p:sldId id="328" r:id="rId9"/>
    <p:sldId id="275" r:id="rId10"/>
    <p:sldId id="276" r:id="rId11"/>
    <p:sldId id="277" r:id="rId12"/>
    <p:sldId id="278" r:id="rId13"/>
    <p:sldId id="282" r:id="rId14"/>
    <p:sldId id="283" r:id="rId15"/>
    <p:sldId id="279" r:id="rId16"/>
    <p:sldId id="284" r:id="rId17"/>
    <p:sldId id="285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walter-at/freemodbus),&#35813;&#24320;&#28304;&#23454;&#29616;&#23454;&#29616;&#20102;&#24120;&#29992;&#30340;10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项目汇报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0400" y="1590231"/>
            <a:ext cx="5787426" cy="1174750"/>
          </a:xfrm>
        </p:spPr>
        <p:txBody>
          <a:bodyPr/>
          <a:lstStyle/>
          <a:p>
            <a:r>
              <a:rPr lang="zh-CN" altLang="en-US" sz="2800" dirty="0"/>
              <a:t>智能垃圾桶从机系统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朱文强</a:t>
            </a:r>
            <a:endParaRPr lang="en-US" altLang="zh-CN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1E9E9-EDC7-4FDC-B69B-6AEAEDCF9F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62158F-C6AD-4747-BE75-794B91C405B9}"/>
              </a:ext>
            </a:extLst>
          </p:cNvPr>
          <p:cNvSpPr txBox="1"/>
          <p:nvPr/>
        </p:nvSpPr>
        <p:spPr>
          <a:xfrm>
            <a:off x="7541018" y="182660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目前使用到的外设资源：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F072978-8121-433B-A6CF-25EC5B71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325"/>
            <a:ext cx="6619385" cy="579067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6E8AB17-C867-42E0-8FE4-7313147DD47F}"/>
              </a:ext>
            </a:extLst>
          </p:cNvPr>
          <p:cNvSpPr txBox="1"/>
          <p:nvPr/>
        </p:nvSpPr>
        <p:spPr>
          <a:xfrm>
            <a:off x="7541020" y="230705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USART1</a:t>
            </a:r>
            <a:r>
              <a:rPr lang="zh-CN" altLang="en-US" dirty="0"/>
              <a:t>：温湿度传感器串口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B35E0D-68FA-4238-A958-9FD8C21E62F4}"/>
              </a:ext>
            </a:extLst>
          </p:cNvPr>
          <p:cNvSpPr txBox="1"/>
          <p:nvPr/>
        </p:nvSpPr>
        <p:spPr>
          <a:xfrm>
            <a:off x="7541019" y="278602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USART2</a:t>
            </a:r>
            <a:r>
              <a:rPr lang="zh-CN" altLang="en-US" dirty="0"/>
              <a:t>：</a:t>
            </a:r>
            <a:r>
              <a:rPr lang="en-US" altLang="zh-CN" dirty="0"/>
              <a:t>Modbus</a:t>
            </a:r>
            <a:r>
              <a:rPr lang="zh-CN" altLang="en-US" dirty="0"/>
              <a:t>从机串口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01848B-BD1B-4C2F-93C3-5BABED9F36F4}"/>
              </a:ext>
            </a:extLst>
          </p:cNvPr>
          <p:cNvSpPr txBox="1"/>
          <p:nvPr/>
        </p:nvSpPr>
        <p:spPr>
          <a:xfrm>
            <a:off x="7541019" y="326499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USART3</a:t>
            </a:r>
            <a:r>
              <a:rPr lang="zh-CN" altLang="en-US" dirty="0"/>
              <a:t>：重量传感器串口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46085EE-C60F-402D-BE50-94B07152A249}"/>
              </a:ext>
            </a:extLst>
          </p:cNvPr>
          <p:cNvSpPr txBox="1"/>
          <p:nvPr/>
        </p:nvSpPr>
        <p:spPr>
          <a:xfrm>
            <a:off x="7541018" y="374397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TIM2</a:t>
            </a:r>
            <a:r>
              <a:rPr lang="zh-CN" altLang="en-US" dirty="0"/>
              <a:t>：串口轮询定时器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285D5EA-A23D-4726-91C7-F7445616E8C4}"/>
              </a:ext>
            </a:extLst>
          </p:cNvPr>
          <p:cNvSpPr txBox="1"/>
          <p:nvPr/>
        </p:nvSpPr>
        <p:spPr>
          <a:xfrm>
            <a:off x="7541018" y="416911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TIM10</a:t>
            </a:r>
            <a:r>
              <a:rPr lang="zh-CN" altLang="en-US" dirty="0"/>
              <a:t>：</a:t>
            </a:r>
            <a:r>
              <a:rPr lang="en-US" altLang="zh-CN" dirty="0"/>
              <a:t>Modbus</a:t>
            </a:r>
            <a:r>
              <a:rPr lang="zh-CN" altLang="en-US" dirty="0"/>
              <a:t>协议栈定时器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C451C5E-2856-4A71-93E4-B1B019C409C7}"/>
              </a:ext>
            </a:extLst>
          </p:cNvPr>
          <p:cNvSpPr txBox="1"/>
          <p:nvPr/>
        </p:nvSpPr>
        <p:spPr>
          <a:xfrm>
            <a:off x="7541018" y="4594252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PB8</a:t>
            </a:r>
            <a:r>
              <a:rPr lang="zh-CN" altLang="en-US" dirty="0"/>
              <a:t>：推杆控制引脚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8210691-BA5A-4FA3-A3EA-8CC63FF4957F}"/>
              </a:ext>
            </a:extLst>
          </p:cNvPr>
          <p:cNvSpPr txBox="1"/>
          <p:nvPr/>
        </p:nvSpPr>
        <p:spPr>
          <a:xfrm>
            <a:off x="7541018" y="5073224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PA0</a:t>
            </a:r>
            <a:r>
              <a:rPr lang="zh-CN" altLang="en-US" dirty="0"/>
              <a:t>：推杆控制按键引脚</a:t>
            </a:r>
          </a:p>
        </p:txBody>
      </p:sp>
    </p:spTree>
    <p:extLst>
      <p:ext uri="{BB962C8B-B14F-4D97-AF65-F5344CB8AC3E}">
        <p14:creationId xmlns:p14="http://schemas.microsoft.com/office/powerpoint/2010/main" val="15502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7B942B-FD04-4557-866D-98A1815CA3E9}"/>
              </a:ext>
            </a:extLst>
          </p:cNvPr>
          <p:cNvSpPr txBox="1"/>
          <p:nvPr/>
        </p:nvSpPr>
        <p:spPr>
          <a:xfrm>
            <a:off x="669924" y="1232538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MCU</a:t>
            </a:r>
            <a:r>
              <a:rPr lang="zh-CN" altLang="en-US" dirty="0"/>
              <a:t>与传感器外设之间数据传输均使用</a:t>
            </a:r>
            <a:r>
              <a:rPr lang="en-US" altLang="zh-CN" dirty="0"/>
              <a:t>DMA(Direct </a:t>
            </a:r>
            <a:r>
              <a:rPr lang="en-US" altLang="zh-CN" dirty="0" err="1"/>
              <a:t>Menory</a:t>
            </a:r>
            <a:r>
              <a:rPr lang="en-US" altLang="zh-CN" dirty="0"/>
              <a:t> Access)</a:t>
            </a:r>
            <a:r>
              <a:rPr lang="zh-CN" altLang="en-US" dirty="0"/>
              <a:t>方式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B27BF9-6549-4A25-8E00-7624CE447CBE}"/>
              </a:ext>
            </a:extLst>
          </p:cNvPr>
          <p:cNvSpPr txBox="1"/>
          <p:nvPr/>
        </p:nvSpPr>
        <p:spPr>
          <a:xfrm>
            <a:off x="669924" y="1687796"/>
            <a:ext cx="1078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DMA</a:t>
            </a:r>
            <a:r>
              <a:rPr lang="zh-CN" altLang="en-US" dirty="0"/>
              <a:t>简介：</a:t>
            </a:r>
            <a:r>
              <a:rPr lang="en-US" altLang="zh-CN" dirty="0"/>
              <a:t>DMA</a:t>
            </a:r>
            <a:r>
              <a:rPr lang="zh-CN" altLang="en-US" dirty="0"/>
              <a:t>即直接内存访问，是一种无需</a:t>
            </a:r>
            <a:r>
              <a:rPr lang="en-US" altLang="zh-CN" dirty="0"/>
              <a:t>CPU</a:t>
            </a:r>
            <a:r>
              <a:rPr lang="zh-CN" altLang="en-US" dirty="0"/>
              <a:t>参与的，通过硬件为内部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I/O</a:t>
            </a:r>
            <a:r>
              <a:rPr lang="zh-CN" altLang="en-US" dirty="0"/>
              <a:t>寄存器之间开辟数据通路的技术。使用</a:t>
            </a:r>
            <a:r>
              <a:rPr lang="en-US" altLang="zh-CN" dirty="0"/>
              <a:t>DMA</a:t>
            </a:r>
            <a:r>
              <a:rPr lang="zh-CN" altLang="en-US" dirty="0"/>
              <a:t>可以大大节约</a:t>
            </a:r>
            <a:r>
              <a:rPr lang="en-US" altLang="zh-CN" dirty="0"/>
              <a:t>CPU</a:t>
            </a:r>
            <a:r>
              <a:rPr lang="zh-CN" altLang="en-US" dirty="0"/>
              <a:t>时间，提高</a:t>
            </a:r>
            <a:r>
              <a:rPr lang="en-US" altLang="zh-CN" dirty="0"/>
              <a:t>CPU</a:t>
            </a:r>
            <a:r>
              <a:rPr lang="zh-CN" altLang="en-US" dirty="0"/>
              <a:t>效率。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BA98A5C-179C-41CC-9C79-9481AAAE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15" y="2463450"/>
            <a:ext cx="4861780" cy="377701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276C7B6-B260-49F5-9D8D-8C66C1C1B215}"/>
              </a:ext>
            </a:extLst>
          </p:cNvPr>
          <p:cNvSpPr txBox="1"/>
          <p:nvPr/>
        </p:nvSpPr>
        <p:spPr>
          <a:xfrm>
            <a:off x="669924" y="6400854"/>
            <a:ext cx="10499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[1]STM32F405/415,STM32F407/417,STM32F427/437 and STM32F429/439 advanced Arm-based 32-bit MCUs Reference manual(www.st.com).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610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6EC80D-7FDE-4731-B261-0BCD73984CA8}"/>
              </a:ext>
            </a:extLst>
          </p:cNvPr>
          <p:cNvSpPr txBox="1"/>
          <p:nvPr/>
        </p:nvSpPr>
        <p:spPr>
          <a:xfrm>
            <a:off x="669924" y="1223084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系统通过</a:t>
            </a:r>
            <a:r>
              <a:rPr lang="en-US" altLang="zh-CN" dirty="0"/>
              <a:t>Modbus</a:t>
            </a:r>
            <a:r>
              <a:rPr lang="zh-CN" altLang="en-US" dirty="0"/>
              <a:t>协议与上位机通信，本系统的</a:t>
            </a:r>
            <a:r>
              <a:rPr lang="en-US" altLang="zh-CN" dirty="0"/>
              <a:t>Modbus</a:t>
            </a:r>
            <a:r>
              <a:rPr lang="zh-CN" altLang="en-US" dirty="0"/>
              <a:t>协议栈基于开源软件</a:t>
            </a:r>
            <a:r>
              <a:rPr lang="en-US" altLang="zh-CN" dirty="0" err="1"/>
              <a:t>FreeMODBUS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https://github.com/cwalter-at/freemodbus) ,</a:t>
            </a:r>
            <a:r>
              <a:rPr lang="zh-CN" altLang="en-US" dirty="0">
                <a:hlinkClick r:id="rId2"/>
              </a:rPr>
              <a:t>该开源实现实现了常用的</a:t>
            </a:r>
            <a:r>
              <a:rPr lang="en-US" altLang="zh-CN" dirty="0">
                <a:hlinkClick r:id="rId2"/>
              </a:rPr>
              <a:t>10</a:t>
            </a:r>
            <a:r>
              <a:rPr lang="zh-CN" altLang="en-US" dirty="0"/>
              <a:t>种操作码，可以满足项目需要。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55DAD92-7CAB-4004-B357-95C911DBC9FF}"/>
              </a:ext>
            </a:extLst>
          </p:cNvPr>
          <p:cNvSpPr txBox="1"/>
          <p:nvPr/>
        </p:nvSpPr>
        <p:spPr>
          <a:xfrm>
            <a:off x="669924" y="234079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传感器数据为只读数据，存放在输入寄存器中，地址分配如下表所示：</a:t>
            </a: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5056378E-7258-4D3A-9026-5220028B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773118"/>
            <a:ext cx="10792669" cy="971429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01F0CC6D-6AAD-4D07-BCBC-905CFFD0F529}"/>
              </a:ext>
            </a:extLst>
          </p:cNvPr>
          <p:cNvSpPr txBox="1"/>
          <p:nvPr/>
        </p:nvSpPr>
        <p:spPr>
          <a:xfrm>
            <a:off x="669924" y="4068041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推杆状态数据是可读写数据，存放在线圈寄存器中，地址设置为</a:t>
            </a:r>
            <a:r>
              <a:rPr lang="en-US" altLang="zh-CN" dirty="0"/>
              <a:t>0x00.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4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C40FF4-8758-4E8A-82ED-4F1E4B3311E5}"/>
              </a:ext>
            </a:extLst>
          </p:cNvPr>
          <p:cNvSpPr txBox="1"/>
          <p:nvPr/>
        </p:nvSpPr>
        <p:spPr>
          <a:xfrm>
            <a:off x="669924" y="125220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Modbus</a:t>
            </a:r>
            <a:r>
              <a:rPr lang="zh-CN" altLang="en-US" dirty="0"/>
              <a:t>协议的读写指令数据帧格式：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EDB916-429D-408A-9509-47EF47E95291}"/>
              </a:ext>
            </a:extLst>
          </p:cNvPr>
          <p:cNvSpPr txBox="1"/>
          <p:nvPr/>
        </p:nvSpPr>
        <p:spPr>
          <a:xfrm>
            <a:off x="669924" y="17181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读指令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CE127E-5C5C-454F-813A-BC4805B8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3" y="2087472"/>
            <a:ext cx="10716394" cy="628571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834E991B-2894-4D9A-BBA3-6EBF409423FA}"/>
              </a:ext>
            </a:extLst>
          </p:cNvPr>
          <p:cNvSpPr txBox="1"/>
          <p:nvPr/>
        </p:nvSpPr>
        <p:spPr>
          <a:xfrm>
            <a:off x="669924" y="280559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写指令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6852BE-C563-4276-84BB-A73B67B8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93" y="3181979"/>
            <a:ext cx="10716394" cy="676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DF26FD-9EA8-4A24-B32A-CB5A4964F4F3}"/>
              </a:ext>
            </a:extLst>
          </p:cNvPr>
          <p:cNvSpPr txBox="1"/>
          <p:nvPr/>
        </p:nvSpPr>
        <p:spPr>
          <a:xfrm>
            <a:off x="669924" y="395477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和设备返回数据的帧格式：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19AEF6-D5AF-4F15-AA51-A357369C85C7}"/>
              </a:ext>
            </a:extLst>
          </p:cNvPr>
          <p:cNvSpPr txBox="1"/>
          <p:nvPr/>
        </p:nvSpPr>
        <p:spPr>
          <a:xfrm>
            <a:off x="669923" y="5255046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可以推算出上位机（主机）和本从机系统的通信接口如表所示</a:t>
            </a:r>
            <a:r>
              <a:rPr lang="zh-CN" altLang="en-US" dirty="0">
                <a:sym typeface="Wingdings" panose="05000000000000000000" pitchFamily="2" charset="2"/>
              </a:rPr>
              <a:t>（见下页）：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05EA79-0B17-4B97-AE4E-70E4EC44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93" y="4420709"/>
            <a:ext cx="10667471" cy="5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285EF30-D10B-4516-8FEF-2E362B91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15" y="1787570"/>
            <a:ext cx="10603779" cy="38875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339D000D-7017-4744-ACBC-952911F758A7}"/>
              </a:ext>
            </a:extLst>
          </p:cNvPr>
          <p:cNvSpPr txBox="1"/>
          <p:nvPr/>
        </p:nvSpPr>
        <p:spPr>
          <a:xfrm>
            <a:off x="669924" y="1182930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主从机交互接口：</a:t>
            </a:r>
          </a:p>
        </p:txBody>
      </p:sp>
    </p:spTree>
    <p:extLst>
      <p:ext uri="{BB962C8B-B14F-4D97-AF65-F5344CB8AC3E}">
        <p14:creationId xmlns:p14="http://schemas.microsoft.com/office/powerpoint/2010/main" val="13707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进展</a:t>
            </a:r>
            <a:endParaRPr lang="zh-CN" altLang="en-US" b="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7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38B891-A7B8-41BD-9293-36703D457B29}"/>
              </a:ext>
            </a:extLst>
          </p:cNvPr>
          <p:cNvSpPr txBox="1"/>
          <p:nvPr/>
        </p:nvSpPr>
        <p:spPr>
          <a:xfrm>
            <a:off x="669924" y="1258028"/>
            <a:ext cx="99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外设控制：已完成温湿度传感器，可燃气体传感器，重量传感器数据的读取和推杆状态的控制。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39BB1D-38AC-4C04-813D-134E599AABD0}"/>
              </a:ext>
            </a:extLst>
          </p:cNvPr>
          <p:cNvSpPr txBox="1"/>
          <p:nvPr/>
        </p:nvSpPr>
        <p:spPr>
          <a:xfrm>
            <a:off x="669924" y="1724935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协议栈：根据前页推算的接口，已完成协议栈的调试。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10D82CE-E8DF-4CAC-898B-C9EA7DC3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46" y="2191842"/>
            <a:ext cx="5587960" cy="4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1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CDAD27-7E40-4C57-9AB5-3957AE5B7AAB}"/>
              </a:ext>
            </a:extLst>
          </p:cNvPr>
          <p:cNvSpPr txBox="1"/>
          <p:nvPr/>
        </p:nvSpPr>
        <p:spPr>
          <a:xfrm>
            <a:off x="669924" y="1304622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桶满传感器（红外线传感开关），接近传感器（超声波传感器）和二维码扫码器等外设的接入。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4F89BE-CBAF-48DC-B94A-8EEBC77C8345}"/>
              </a:ext>
            </a:extLst>
          </p:cNvPr>
          <p:cNvSpPr txBox="1"/>
          <p:nvPr/>
        </p:nvSpPr>
        <p:spPr>
          <a:xfrm>
            <a:off x="669924" y="18530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多从机组网测试。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F4E9A5-0E77-4927-B704-EF58800028DD}"/>
              </a:ext>
            </a:extLst>
          </p:cNvPr>
          <p:cNvSpPr txBox="1"/>
          <p:nvPr/>
        </p:nvSpPr>
        <p:spPr>
          <a:xfrm>
            <a:off x="669924" y="2949960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从机系统故障自复位（使用看门狗）。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A629A1-340C-459F-BECB-DFE5BFE9B585}"/>
              </a:ext>
            </a:extLst>
          </p:cNvPr>
          <p:cNvSpPr txBox="1"/>
          <p:nvPr/>
        </p:nvSpPr>
        <p:spPr>
          <a:xfrm>
            <a:off x="669924" y="240151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从机系统状态指示，使用指示灯或</a:t>
            </a:r>
            <a:r>
              <a:rPr lang="en-US" altLang="zh-CN" dirty="0"/>
              <a:t>LCD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43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朱文强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7139655" y="331143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298267" y="4555067"/>
            <a:ext cx="4222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30283-7854-462D-908B-52D234F5D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cd5ff57-a39c-496a-8f96-726bae8f6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295F385-3757-4F13-BA5E-DCCBDE0A24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2449" y="0"/>
            <a:ext cx="9263551" cy="6858000"/>
            <a:chOff x="702449" y="0"/>
            <a:chExt cx="9263551" cy="6858000"/>
          </a:xfrm>
        </p:grpSpPr>
        <p:grpSp>
          <p:nvGrpSpPr>
            <p:cNvPr id="3" name="ïśḻîde">
              <a:extLst>
                <a:ext uri="{FF2B5EF4-FFF2-40B4-BE49-F238E27FC236}">
                  <a16:creationId xmlns:a16="http://schemas.microsoft.com/office/drawing/2014/main" id="{8283269A-96F1-4E16-9EFC-3BC0733018BA}"/>
                </a:ext>
              </a:extLst>
            </p:cNvPr>
            <p:cNvGrpSpPr/>
            <p:nvPr/>
          </p:nvGrpSpPr>
          <p:grpSpPr>
            <a:xfrm>
              <a:off x="4622143" y="0"/>
              <a:ext cx="642664" cy="6858000"/>
              <a:chOff x="4622143" y="0"/>
              <a:chExt cx="642664" cy="6858000"/>
            </a:xfrm>
          </p:grpSpPr>
          <p:sp>
            <p:nvSpPr>
              <p:cNvPr id="15" name="îsľïde">
                <a:extLst>
                  <a:ext uri="{FF2B5EF4-FFF2-40B4-BE49-F238E27FC236}">
                    <a16:creationId xmlns:a16="http://schemas.microsoft.com/office/drawing/2014/main" id="{D0664DA5-F8C9-453F-9A35-39619EE7162D}"/>
                  </a:ext>
                </a:extLst>
              </p:cNvPr>
              <p:cNvSpPr/>
              <p:nvPr/>
            </p:nvSpPr>
            <p:spPr bwMode="auto">
              <a:xfrm>
                <a:off x="4907471" y="0"/>
                <a:ext cx="72008" cy="6858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$1íḍè">
                <a:extLst>
                  <a:ext uri="{FF2B5EF4-FFF2-40B4-BE49-F238E27FC236}">
                    <a16:creationId xmlns:a16="http://schemas.microsoft.com/office/drawing/2014/main" id="{575F34C4-4FF4-4A4C-BF4A-EE12810C6F15}"/>
                  </a:ext>
                </a:extLst>
              </p:cNvPr>
              <p:cNvSpPr/>
              <p:nvPr/>
            </p:nvSpPr>
            <p:spPr bwMode="auto">
              <a:xfrm>
                <a:off x="4622143" y="1148197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7" name="iṣḷíḍê">
                <a:extLst>
                  <a:ext uri="{FF2B5EF4-FFF2-40B4-BE49-F238E27FC236}">
                    <a16:creationId xmlns:a16="http://schemas.microsoft.com/office/drawing/2014/main" id="{EC7A2CFB-5008-4DAA-AE22-E9F66D3C190B}"/>
                  </a:ext>
                </a:extLst>
              </p:cNvPr>
              <p:cNvSpPr/>
              <p:nvPr/>
            </p:nvSpPr>
            <p:spPr bwMode="auto">
              <a:xfrm>
                <a:off x="4622143" y="2557843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i$lïďè">
                <a:extLst>
                  <a:ext uri="{FF2B5EF4-FFF2-40B4-BE49-F238E27FC236}">
                    <a16:creationId xmlns:a16="http://schemas.microsoft.com/office/drawing/2014/main" id="{BE89A63C-1DF9-4A49-BC45-A814A5A0FFEF}"/>
                  </a:ext>
                </a:extLst>
              </p:cNvPr>
              <p:cNvSpPr/>
              <p:nvPr/>
            </p:nvSpPr>
            <p:spPr bwMode="auto">
              <a:xfrm>
                <a:off x="4622143" y="3967489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19" name="î$lïḋè">
                <a:extLst>
                  <a:ext uri="{FF2B5EF4-FFF2-40B4-BE49-F238E27FC236}">
                    <a16:creationId xmlns:a16="http://schemas.microsoft.com/office/drawing/2014/main" id="{60362616-91C3-40A8-9D05-795C97E56F77}"/>
                  </a:ext>
                </a:extLst>
              </p:cNvPr>
              <p:cNvSpPr/>
              <p:nvPr/>
            </p:nvSpPr>
            <p:spPr bwMode="auto">
              <a:xfrm>
                <a:off x="4622143" y="5377136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4" name="ïşḷîḓe">
              <a:extLst>
                <a:ext uri="{FF2B5EF4-FFF2-40B4-BE49-F238E27FC236}">
                  <a16:creationId xmlns:a16="http://schemas.microsoft.com/office/drawing/2014/main" id="{791951B6-8D64-41FE-AD92-03B07587DDD7}"/>
                </a:ext>
              </a:extLst>
            </p:cNvPr>
            <p:cNvSpPr txBox="1"/>
            <p:nvPr/>
          </p:nvSpPr>
          <p:spPr>
            <a:xfrm>
              <a:off x="702449" y="5246982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进展</a:t>
              </a:r>
            </a:p>
          </p:txBody>
        </p:sp>
        <p:sp>
          <p:nvSpPr>
            <p:cNvPr id="5" name="isļïḍê">
              <a:extLst>
                <a:ext uri="{FF2B5EF4-FFF2-40B4-BE49-F238E27FC236}">
                  <a16:creationId xmlns:a16="http://schemas.microsoft.com/office/drawing/2014/main" id="{35CFC8E8-C8FE-4B64-AB23-89DD1B5CCA04}"/>
                </a:ext>
              </a:extLst>
            </p:cNvPr>
            <p:cNvSpPr txBox="1"/>
            <p:nvPr/>
          </p:nvSpPr>
          <p:spPr>
            <a:xfrm>
              <a:off x="702449" y="5628125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从机系统数据采集</a:t>
              </a:r>
              <a:r>
                <a:rPr lang="en-US" altLang="zh-CN" sz="1050" dirty="0"/>
                <a:t>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Modbus</a:t>
              </a:r>
              <a:r>
                <a:rPr lang="zh-CN" altLang="en-US" sz="1050" dirty="0"/>
                <a:t>协议栈调试</a:t>
              </a:r>
              <a:r>
                <a:rPr lang="en-US" altLang="zh-CN" sz="1050" dirty="0"/>
                <a:t>.</a:t>
              </a:r>
            </a:p>
          </p:txBody>
        </p:sp>
        <p:sp>
          <p:nvSpPr>
            <p:cNvPr id="6" name="iš1ïḓê">
              <a:extLst>
                <a:ext uri="{FF2B5EF4-FFF2-40B4-BE49-F238E27FC236}">
                  <a16:creationId xmlns:a16="http://schemas.microsoft.com/office/drawing/2014/main" id="{0367A60A-C4D2-4FDD-BAE1-9DFA05D6DE66}"/>
                </a:ext>
              </a:extLst>
            </p:cNvPr>
            <p:cNvSpPr txBox="1"/>
            <p:nvPr/>
          </p:nvSpPr>
          <p:spPr>
            <a:xfrm>
              <a:off x="702449" y="3868173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实现</a:t>
              </a:r>
            </a:p>
          </p:txBody>
        </p:sp>
        <p:sp>
          <p:nvSpPr>
            <p:cNvPr id="7" name="îSḻîḑè">
              <a:extLst>
                <a:ext uri="{FF2B5EF4-FFF2-40B4-BE49-F238E27FC236}">
                  <a16:creationId xmlns:a16="http://schemas.microsoft.com/office/drawing/2014/main" id="{34B167BC-46F6-43B5-8A14-39987A164F12}"/>
                </a:ext>
              </a:extLst>
            </p:cNvPr>
            <p:cNvSpPr txBox="1"/>
            <p:nvPr/>
          </p:nvSpPr>
          <p:spPr>
            <a:xfrm>
              <a:off x="702449" y="4249316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STM32F407MCU.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50" dirty="0"/>
                <a:t>Modbus</a:t>
              </a:r>
              <a:r>
                <a:rPr lang="zh-CN" altLang="en-US" sz="1050" dirty="0"/>
                <a:t>总线通信</a:t>
              </a:r>
              <a:r>
                <a:rPr lang="en-US" altLang="zh-CN" sz="1050" dirty="0"/>
                <a:t>.</a:t>
              </a:r>
            </a:p>
          </p:txBody>
        </p:sp>
        <p:sp>
          <p:nvSpPr>
            <p:cNvPr id="8" name="ïṣ1ïḋê">
              <a:extLst>
                <a:ext uri="{FF2B5EF4-FFF2-40B4-BE49-F238E27FC236}">
                  <a16:creationId xmlns:a16="http://schemas.microsoft.com/office/drawing/2014/main" id="{DA1A6EDF-BEFE-41BC-9A8E-EFE6BE289F05}"/>
                </a:ext>
              </a:extLst>
            </p:cNvPr>
            <p:cNvSpPr txBox="1"/>
            <p:nvPr/>
          </p:nvSpPr>
          <p:spPr>
            <a:xfrm>
              <a:off x="702449" y="2489364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设计</a:t>
              </a:r>
            </a:p>
          </p:txBody>
        </p:sp>
        <p:sp>
          <p:nvSpPr>
            <p:cNvPr id="9" name="ïs1ïḓè">
              <a:extLst>
                <a:ext uri="{FF2B5EF4-FFF2-40B4-BE49-F238E27FC236}">
                  <a16:creationId xmlns:a16="http://schemas.microsoft.com/office/drawing/2014/main" id="{2A76B447-518E-4A61-9507-9C487775AB28}"/>
                </a:ext>
              </a:extLst>
            </p:cNvPr>
            <p:cNvSpPr txBox="1"/>
            <p:nvPr/>
          </p:nvSpPr>
          <p:spPr>
            <a:xfrm>
              <a:off x="702449" y="2870507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桶内状态监控</a:t>
              </a:r>
              <a:r>
                <a:rPr lang="en-US" altLang="zh-CN" sz="1050" dirty="0"/>
                <a:t>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积分制垃圾分类激励系统</a:t>
              </a:r>
              <a:r>
                <a:rPr lang="en-US" altLang="zh-CN" sz="1050" dirty="0"/>
                <a:t>.</a:t>
              </a:r>
            </a:p>
          </p:txBody>
        </p:sp>
        <p:sp>
          <p:nvSpPr>
            <p:cNvPr id="10" name="îṥḻïḋè">
              <a:extLst>
                <a:ext uri="{FF2B5EF4-FFF2-40B4-BE49-F238E27FC236}">
                  <a16:creationId xmlns:a16="http://schemas.microsoft.com/office/drawing/2014/main" id="{3537D6D4-F934-4531-BB41-CEBCA5D3D86A}"/>
                </a:ext>
              </a:extLst>
            </p:cNvPr>
            <p:cNvSpPr txBox="1"/>
            <p:nvPr/>
          </p:nvSpPr>
          <p:spPr>
            <a:xfrm>
              <a:off x="702449" y="1110555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zh-CN" altLang="en-US" sz="1600" b="1" dirty="0"/>
                <a:t>背景</a:t>
              </a:r>
            </a:p>
          </p:txBody>
        </p:sp>
        <p:sp>
          <p:nvSpPr>
            <p:cNvPr id="11" name="íśḻíḓe">
              <a:extLst>
                <a:ext uri="{FF2B5EF4-FFF2-40B4-BE49-F238E27FC236}">
                  <a16:creationId xmlns:a16="http://schemas.microsoft.com/office/drawing/2014/main" id="{982CDBAA-EA9C-4E81-8495-01A69BE3130C}"/>
                </a:ext>
              </a:extLst>
            </p:cNvPr>
            <p:cNvSpPr txBox="1"/>
            <p:nvPr/>
          </p:nvSpPr>
          <p:spPr>
            <a:xfrm>
              <a:off x="702449" y="1491698"/>
              <a:ext cx="3728551" cy="502775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 lnSpcReduction="10000"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资源利用率低，国家政策要求提高垃圾利用率</a:t>
              </a:r>
              <a:r>
                <a:rPr lang="en-US" altLang="zh-CN" sz="1050" dirty="0"/>
                <a:t>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50" dirty="0"/>
                <a:t>城市生活垃圾分类回收困难</a:t>
              </a:r>
              <a:r>
                <a:rPr lang="en-US" altLang="zh-CN" sz="1050" dirty="0"/>
                <a:t>.</a:t>
              </a:r>
            </a:p>
          </p:txBody>
        </p:sp>
        <p:grpSp>
          <p:nvGrpSpPr>
            <p:cNvPr id="12" name="ïṡlîdè">
              <a:extLst>
                <a:ext uri="{FF2B5EF4-FFF2-40B4-BE49-F238E27FC236}">
                  <a16:creationId xmlns:a16="http://schemas.microsoft.com/office/drawing/2014/main" id="{F2B01660-2E5B-473A-B4F8-7273CCFE67C3}"/>
                </a:ext>
              </a:extLst>
            </p:cNvPr>
            <p:cNvGrpSpPr/>
            <p:nvPr/>
          </p:nvGrpSpPr>
          <p:grpSpPr>
            <a:xfrm>
              <a:off x="6744072" y="2491451"/>
              <a:ext cx="3221928" cy="1233251"/>
              <a:chOff x="6744072" y="2491451"/>
              <a:chExt cx="3221928" cy="1233251"/>
            </a:xfrm>
          </p:grpSpPr>
          <p:sp>
            <p:nvSpPr>
              <p:cNvPr id="13" name="íṧľíḋe">
                <a:extLst>
                  <a:ext uri="{FF2B5EF4-FFF2-40B4-BE49-F238E27FC236}">
                    <a16:creationId xmlns:a16="http://schemas.microsoft.com/office/drawing/2014/main" id="{1E77B988-6830-4D51-BEEE-0DE9764FFF70}"/>
                  </a:ext>
                </a:extLst>
              </p:cNvPr>
              <p:cNvSpPr/>
              <p:nvPr/>
            </p:nvSpPr>
            <p:spPr>
              <a:xfrm>
                <a:off x="6744072" y="3119331"/>
                <a:ext cx="3221928" cy="605371"/>
              </a:xfrm>
              <a:prstGeom prst="rect">
                <a:avLst/>
              </a:prstGeom>
            </p:spPr>
            <p:txBody>
              <a:bodyPr wrap="none" lIns="90000" tIns="46800" rIns="90000" bIns="46800" anchor="ctr" anchorCtr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pc="300" dirty="0">
                    <a:solidFill>
                      <a:schemeClr val="tx2"/>
                    </a:solidFill>
                  </a:rPr>
                  <a:t>CONTENTS</a:t>
                </a:r>
                <a:endParaRPr lang="zh-CN" altLang="en-US" sz="2800" b="1" spc="3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í$ľíḓe">
                <a:extLst>
                  <a:ext uri="{FF2B5EF4-FFF2-40B4-BE49-F238E27FC236}">
                    <a16:creationId xmlns:a16="http://schemas.microsoft.com/office/drawing/2014/main" id="{A355E741-6AE2-4612-A01C-2F9C0262E09D}"/>
                  </a:ext>
                </a:extLst>
              </p:cNvPr>
              <p:cNvSpPr/>
              <p:nvPr/>
            </p:nvSpPr>
            <p:spPr bwMode="auto">
              <a:xfrm>
                <a:off x="6861000" y="2491451"/>
                <a:ext cx="674448" cy="641848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8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zh-CN" altLang="en-US" b="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8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38BE79-8139-465A-A64D-6A3FE2824F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29" name="ïṡḷíḑê">
              <a:extLst>
                <a:ext uri="{FF2B5EF4-FFF2-40B4-BE49-F238E27FC236}">
                  <a16:creationId xmlns:a16="http://schemas.microsoft.com/office/drawing/2014/main" id="{56C8834D-A261-4E2F-AAF1-77618AC16956}"/>
                </a:ext>
              </a:extLst>
            </p:cNvPr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44" name="íṩḻiďé">
                <a:extLst>
                  <a:ext uri="{FF2B5EF4-FFF2-40B4-BE49-F238E27FC236}">
                    <a16:creationId xmlns:a16="http://schemas.microsoft.com/office/drawing/2014/main" id="{A64A2505-569C-4C2F-A495-59B668E938F2}"/>
                  </a:ext>
                </a:extLst>
              </p:cNvPr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5%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ïṡḻîḍè">
                <a:extLst>
                  <a:ext uri="{FF2B5EF4-FFF2-40B4-BE49-F238E27FC236}">
                    <a16:creationId xmlns:a16="http://schemas.microsoft.com/office/drawing/2014/main" id="{7255EA46-53D4-41AD-A2CF-B924EA541AE4}"/>
                  </a:ext>
                </a:extLst>
              </p:cNvPr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33.3%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利用率</a:t>
                </a:r>
              </a:p>
            </p:txBody>
          </p:sp>
          <p:sp>
            <p:nvSpPr>
              <p:cNvPr id="46" name="îṧ1ïḑê">
                <a:extLst>
                  <a:ext uri="{FF2B5EF4-FFF2-40B4-BE49-F238E27FC236}">
                    <a16:creationId xmlns:a16="http://schemas.microsoft.com/office/drawing/2014/main" id="{ADE72A9D-5387-4F91-ADE6-2E56AA6AFA3A}"/>
                  </a:ext>
                </a:extLst>
              </p:cNvPr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42.9%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可直接回收</a:t>
                </a:r>
              </a:p>
            </p:txBody>
          </p:sp>
          <p:sp>
            <p:nvSpPr>
              <p:cNvPr id="47" name="íşḷïdè">
                <a:extLst>
                  <a:ext uri="{FF2B5EF4-FFF2-40B4-BE49-F238E27FC236}">
                    <a16:creationId xmlns:a16="http://schemas.microsoft.com/office/drawing/2014/main" id="{49405CBB-C4FD-4C62-8E67-F2D7CB132430}"/>
                  </a:ext>
                </a:extLst>
              </p:cNvPr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80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亿吨垃圾，占地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80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多万亩</a:t>
                </a:r>
              </a:p>
            </p:txBody>
          </p:sp>
          <p:sp>
            <p:nvSpPr>
              <p:cNvPr id="48" name="îṣ1îḑè">
                <a:extLst>
                  <a:ext uri="{FF2B5EF4-FFF2-40B4-BE49-F238E27FC236}">
                    <a16:creationId xmlns:a16="http://schemas.microsoft.com/office/drawing/2014/main" id="{B8275EA3-2ABB-4279-B292-1945486BF273}"/>
                  </a:ext>
                </a:extLst>
              </p:cNvPr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ïś1íďe">
                <a:extLst>
                  <a:ext uri="{FF2B5EF4-FFF2-40B4-BE49-F238E27FC236}">
                    <a16:creationId xmlns:a16="http://schemas.microsoft.com/office/drawing/2014/main" id="{6B01E657-00DA-4DE2-9E87-9B184C449F35}"/>
                  </a:ext>
                </a:extLst>
              </p:cNvPr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ïşḻîḑé">
                <a:extLst>
                  <a:ext uri="{FF2B5EF4-FFF2-40B4-BE49-F238E27FC236}">
                    <a16:creationId xmlns:a16="http://schemas.microsoft.com/office/drawing/2014/main" id="{41E5EA63-9C68-45F8-90C7-7C53C38AEAB6}"/>
                  </a:ext>
                </a:extLst>
              </p:cNvPr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" name="îśḻïďè">
              <a:extLst>
                <a:ext uri="{FF2B5EF4-FFF2-40B4-BE49-F238E27FC236}">
                  <a16:creationId xmlns:a16="http://schemas.microsoft.com/office/drawing/2014/main" id="{73493BF1-FE31-4EE9-BF02-C9CBA6FB8AC1}"/>
                </a:ext>
              </a:extLst>
            </p:cNvPr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40" name="iṥľïḍé">
                <a:extLst>
                  <a:ext uri="{FF2B5EF4-FFF2-40B4-BE49-F238E27FC236}">
                    <a16:creationId xmlns:a16="http://schemas.microsoft.com/office/drawing/2014/main" id="{158BE69E-4FBF-4990-9732-627338E469DE}"/>
                  </a:ext>
                </a:extLst>
              </p:cNvPr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5%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3A1C9E5-B683-4AEE-BD53-24F7CEB06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ísľïde">
                <a:extLst>
                  <a:ext uri="{FF2B5EF4-FFF2-40B4-BE49-F238E27FC236}">
                    <a16:creationId xmlns:a16="http://schemas.microsoft.com/office/drawing/2014/main" id="{3ED549EA-4371-4797-ACDA-EBAA379AC852}"/>
                  </a:ext>
                </a:extLst>
              </p:cNvPr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建筑垃圾利用率仅</a:t>
                </a:r>
                <a:r>
                  <a:rPr lang="en-US" altLang="zh-CN" sz="2000" b="1" dirty="0"/>
                  <a:t>5%</a:t>
                </a:r>
              </a:p>
            </p:txBody>
          </p:sp>
          <p:sp>
            <p:nvSpPr>
              <p:cNvPr id="43" name="ïṥlîḑè">
                <a:extLst>
                  <a:ext uri="{FF2B5EF4-FFF2-40B4-BE49-F238E27FC236}">
                    <a16:creationId xmlns:a16="http://schemas.microsoft.com/office/drawing/2014/main" id="{35355FD1-6F31-4025-9C8D-C6A01BA06851}"/>
                  </a:ext>
                </a:extLst>
              </p:cNvPr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 </a:t>
                </a:r>
                <a:r>
                  <a:rPr lang="zh-CN" altLang="en-US" sz="1100" dirty="0"/>
                  <a:t>我国每年产生的建筑垃圾排放总量约在</a:t>
                </a:r>
                <a:r>
                  <a:rPr lang="en-US" altLang="zh-CN" sz="1100" dirty="0"/>
                  <a:t>15.5</a:t>
                </a:r>
                <a:r>
                  <a:rPr lang="zh-CN" altLang="en-US" sz="1100" dirty="0"/>
                  <a:t>亿</a:t>
                </a:r>
                <a:r>
                  <a:rPr lang="en-US" altLang="zh-CN" sz="1100" dirty="0"/>
                  <a:t>~24</a:t>
                </a:r>
                <a:r>
                  <a:rPr lang="zh-CN" altLang="en-US" sz="1100" dirty="0"/>
                  <a:t>亿吨之间，大部分直接填埋，利用率仅</a:t>
                </a:r>
                <a:r>
                  <a:rPr lang="en-US" altLang="zh-CN" sz="1100" dirty="0"/>
                  <a:t>5%</a:t>
                </a:r>
                <a:r>
                  <a:rPr lang="zh-CN" altLang="en-US" sz="1100" dirty="0"/>
                  <a:t>。</a:t>
                </a:r>
                <a:r>
                  <a:rPr lang="en-US" altLang="zh-CN" sz="1100" dirty="0"/>
                  <a:t>[2]</a:t>
                </a:r>
              </a:p>
            </p:txBody>
          </p:sp>
        </p:grpSp>
        <p:grpSp>
          <p:nvGrpSpPr>
            <p:cNvPr id="31" name="ïṣḷîḑé">
              <a:extLst>
                <a:ext uri="{FF2B5EF4-FFF2-40B4-BE49-F238E27FC236}">
                  <a16:creationId xmlns:a16="http://schemas.microsoft.com/office/drawing/2014/main" id="{E66CD76E-EFF5-4181-B3C7-DFBB363C8A33}"/>
                </a:ext>
              </a:extLst>
            </p:cNvPr>
            <p:cNvGrpSpPr/>
            <p:nvPr/>
          </p:nvGrpSpPr>
          <p:grpSpPr>
            <a:xfrm>
              <a:off x="680800" y="2477281"/>
              <a:ext cx="4091832" cy="1386332"/>
              <a:chOff x="666932" y="4425289"/>
              <a:chExt cx="3082945" cy="1386332"/>
            </a:xfrm>
          </p:grpSpPr>
          <p:sp>
            <p:nvSpPr>
              <p:cNvPr id="38" name="îṡḷîḓe">
                <a:extLst>
                  <a:ext uri="{FF2B5EF4-FFF2-40B4-BE49-F238E27FC236}">
                    <a16:creationId xmlns:a16="http://schemas.microsoft.com/office/drawing/2014/main" id="{1D99798C-977B-46B2-AFF1-63E56E63ECED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可直接回收的垃圾利用率不低于</a:t>
                </a:r>
                <a:r>
                  <a:rPr lang="en-US" altLang="zh-CN" sz="2000" b="1" dirty="0"/>
                  <a:t>33.3%</a:t>
                </a:r>
              </a:p>
            </p:txBody>
          </p:sp>
          <p:sp>
            <p:nvSpPr>
              <p:cNvPr id="39" name="iṡḻïḋé">
                <a:extLst>
                  <a:ext uri="{FF2B5EF4-FFF2-40B4-BE49-F238E27FC236}">
                    <a16:creationId xmlns:a16="http://schemas.microsoft.com/office/drawing/2014/main" id="{491B2D4B-55A3-48BE-A951-BDE1D0263B4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9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根据相关标准的要求，可直接回收的垃圾利用率应不低于</a:t>
                </a:r>
                <a:r>
                  <a:rPr lang="en-US" altLang="zh-CN" sz="1100" dirty="0"/>
                  <a:t>33.3%</a:t>
                </a:r>
                <a:r>
                  <a:rPr lang="zh-CN" altLang="en-US" sz="1100" dirty="0"/>
                  <a:t>。</a:t>
                </a:r>
                <a:r>
                  <a:rPr lang="en-US" altLang="zh-CN" sz="1100" dirty="0"/>
                  <a:t>[1]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未被利用的部分一般采用填埋，堆肥，焚烧等方式处理，对环境危害较大。</a:t>
                </a:r>
                <a:endParaRPr lang="en-US" altLang="zh-CN" sz="1100" dirty="0"/>
              </a:p>
            </p:txBody>
          </p:sp>
        </p:grpSp>
        <p:grpSp>
          <p:nvGrpSpPr>
            <p:cNvPr id="32" name="iS1iḓê">
              <a:extLst>
                <a:ext uri="{FF2B5EF4-FFF2-40B4-BE49-F238E27FC236}">
                  <a16:creationId xmlns:a16="http://schemas.microsoft.com/office/drawing/2014/main" id="{F2F92C95-F992-4E0B-A13A-6F2EC3001AB9}"/>
                </a:ext>
              </a:extLst>
            </p:cNvPr>
            <p:cNvGrpSpPr/>
            <p:nvPr/>
          </p:nvGrpSpPr>
          <p:grpSpPr>
            <a:xfrm>
              <a:off x="7742281" y="3494166"/>
              <a:ext cx="3778208" cy="1278603"/>
              <a:chOff x="666932" y="4425289"/>
              <a:chExt cx="3082945" cy="1278603"/>
            </a:xfrm>
          </p:grpSpPr>
          <p:sp>
            <p:nvSpPr>
              <p:cNvPr id="36" name="iṣľiďé">
                <a:extLst>
                  <a:ext uri="{FF2B5EF4-FFF2-40B4-BE49-F238E27FC236}">
                    <a16:creationId xmlns:a16="http://schemas.microsoft.com/office/drawing/2014/main" id="{125291F1-90C0-4180-B57C-D2C4852D7577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可直接回收的占比</a:t>
                </a:r>
                <a:r>
                  <a:rPr lang="en-US" altLang="zh-CN" sz="2000" b="1" dirty="0"/>
                  <a:t>42.9%</a:t>
                </a:r>
              </a:p>
            </p:txBody>
          </p:sp>
          <p:sp>
            <p:nvSpPr>
              <p:cNvPr id="37" name="ïšlîḋé">
                <a:extLst>
                  <a:ext uri="{FF2B5EF4-FFF2-40B4-BE49-F238E27FC236}">
                    <a16:creationId xmlns:a16="http://schemas.microsoft.com/office/drawing/2014/main" id="{CD46B920-BDD0-44E3-B8C3-F976C146D259}"/>
                  </a:ext>
                </a:extLst>
              </p:cNvPr>
              <p:cNvSpPr/>
              <p:nvPr/>
            </p:nvSpPr>
            <p:spPr bwMode="auto">
              <a:xfrm>
                <a:off x="666932" y="4867095"/>
                <a:ext cx="3082945" cy="836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金属，塑料，纸类，玻璃等被视为可直接回收的垃圾，大约占垃圾总量的</a:t>
                </a:r>
                <a:r>
                  <a:rPr lang="en-US" altLang="zh-CN" sz="1100" dirty="0"/>
                  <a:t>42.9%</a:t>
                </a:r>
                <a:r>
                  <a:rPr lang="zh-CN" altLang="en-US" sz="1100" dirty="0"/>
                  <a:t>。</a:t>
                </a:r>
                <a:r>
                  <a:rPr lang="en-US" altLang="zh-CN" sz="1100" dirty="0"/>
                  <a:t>[1] </a:t>
                </a:r>
              </a:p>
            </p:txBody>
          </p:sp>
        </p:grpSp>
        <p:grpSp>
          <p:nvGrpSpPr>
            <p:cNvPr id="33" name="ïṡḻîḋê">
              <a:extLst>
                <a:ext uri="{FF2B5EF4-FFF2-40B4-BE49-F238E27FC236}">
                  <a16:creationId xmlns:a16="http://schemas.microsoft.com/office/drawing/2014/main" id="{6BA18294-27B5-4AC0-9169-A13A05082A4A}"/>
                </a:ext>
              </a:extLst>
            </p:cNvPr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34" name="ïSlïḑè">
                <a:extLst>
                  <a:ext uri="{FF2B5EF4-FFF2-40B4-BE49-F238E27FC236}">
                    <a16:creationId xmlns:a16="http://schemas.microsoft.com/office/drawing/2014/main" id="{46D49A04-13A7-45F1-86E4-FD6379C77AE8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城市生活垃圾快速增长</a:t>
                </a:r>
                <a:endParaRPr lang="en-US" altLang="zh-CN" sz="2000" b="1" dirty="0"/>
              </a:p>
            </p:txBody>
          </p:sp>
          <p:sp>
            <p:nvSpPr>
              <p:cNvPr id="35" name="ïśľîde">
                <a:extLst>
                  <a:ext uri="{FF2B5EF4-FFF2-40B4-BE49-F238E27FC236}">
                    <a16:creationId xmlns:a16="http://schemas.microsoft.com/office/drawing/2014/main" id="{C51C8D3E-4AB1-4322-B51C-F5B79D9FAC61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全国 </a:t>
                </a:r>
                <a:r>
                  <a:rPr lang="en-US" altLang="zh-CN" sz="1100" dirty="0"/>
                  <a:t>200 </a:t>
                </a:r>
                <a:r>
                  <a:rPr lang="zh-CN" altLang="en-US" sz="1100" dirty="0"/>
                  <a:t>多个大中城市的垃圾累计堆积的垃圾已达 </a:t>
                </a:r>
                <a:r>
                  <a:rPr lang="en-US" altLang="zh-CN" sz="1100" dirty="0"/>
                  <a:t>80 </a:t>
                </a:r>
                <a:r>
                  <a:rPr lang="zh-CN" altLang="en-US" sz="1100" dirty="0"/>
                  <a:t>亿吨，占地</a:t>
                </a:r>
                <a:r>
                  <a:rPr lang="en-US" altLang="zh-CN" sz="1100" dirty="0"/>
                  <a:t>80</a:t>
                </a:r>
                <a:r>
                  <a:rPr lang="zh-CN" altLang="en-US" sz="1100" dirty="0"/>
                  <a:t>多万亩。</a:t>
                </a:r>
                <a:r>
                  <a:rPr lang="en-US" altLang="zh-CN" sz="1100" dirty="0"/>
                  <a:t>[1]</a:t>
                </a:r>
              </a:p>
            </p:txBody>
          </p:sp>
        </p:grp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9017DE14-7296-4EDE-9B3C-CB811DEF0A60}"/>
              </a:ext>
            </a:extLst>
          </p:cNvPr>
          <p:cNvSpPr txBox="1"/>
          <p:nvPr/>
        </p:nvSpPr>
        <p:spPr>
          <a:xfrm>
            <a:off x="669924" y="6400854"/>
            <a:ext cx="10499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</a:t>
            </a:r>
            <a:r>
              <a:rPr lang="en-US" altLang="zh-CN" sz="1200" dirty="0"/>
              <a:t>2</a:t>
            </a:r>
            <a:r>
              <a:rPr lang="zh-CN" altLang="en-US" sz="1200" dirty="0"/>
              <a:t>]陈阳. 资源利用率仅5%  建筑垃圾处置产业何以“难产”[N]. 中国经济导报,2015-03-14(C03).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CD32AC-3229-4918-B678-92B8EC603A89}"/>
              </a:ext>
            </a:extLst>
          </p:cNvPr>
          <p:cNvSpPr txBox="1"/>
          <p:nvPr/>
        </p:nvSpPr>
        <p:spPr>
          <a:xfrm>
            <a:off x="680800" y="6147127"/>
            <a:ext cx="10291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[1]阎占斌,杜明利.垃圾利用从生活垃圾到建筑垃圾[J].城市管理与科技,2019,21(06):101-103.</a:t>
            </a:r>
          </a:p>
        </p:txBody>
      </p:sp>
    </p:spTree>
    <p:extLst>
      <p:ext uri="{BB962C8B-B14F-4D97-AF65-F5344CB8AC3E}">
        <p14:creationId xmlns:p14="http://schemas.microsoft.com/office/powerpoint/2010/main" val="166260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93A0EC-CA8A-4C63-B582-EA8CFAA4B966}"/>
              </a:ext>
            </a:extLst>
          </p:cNvPr>
          <p:cNvSpPr txBox="1"/>
          <p:nvPr/>
        </p:nvSpPr>
        <p:spPr>
          <a:xfrm>
            <a:off x="576326" y="1488336"/>
            <a:ext cx="828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在城市垃圾分类回收方面，世界各发达国家已有较成熟的实践。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F9CAB2-740B-4F1A-A7D2-73E217FE1543}"/>
              </a:ext>
            </a:extLst>
          </p:cNvPr>
          <p:cNvSpPr txBox="1"/>
          <p:nvPr/>
        </p:nvSpPr>
        <p:spPr>
          <a:xfrm>
            <a:off x="576326" y="2262949"/>
            <a:ext cx="724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我国今年也在积极探索城市垃圾分类回收的方法和可能，目前已有部分城市开始实施。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B39A41-CEFB-426C-99EA-B15ED2C60695}"/>
              </a:ext>
            </a:extLst>
          </p:cNvPr>
          <p:cNvSpPr txBox="1"/>
          <p:nvPr/>
        </p:nvSpPr>
        <p:spPr>
          <a:xfrm>
            <a:off x="576328" y="3311416"/>
            <a:ext cx="711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同时国家政策要求提高城市生活垃圾利用率，力争在</a:t>
            </a:r>
            <a:r>
              <a:rPr lang="en-US" altLang="zh-CN" dirty="0"/>
              <a:t>2025</a:t>
            </a:r>
            <a:r>
              <a:rPr lang="zh-CN" altLang="en-US" dirty="0"/>
              <a:t>年之前提高到</a:t>
            </a:r>
            <a:r>
              <a:rPr lang="en-US" altLang="zh-CN" dirty="0"/>
              <a:t>35%[1]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C82F0B-AC84-4B9D-8E0A-A9145A3B3DFB}"/>
              </a:ext>
            </a:extLst>
          </p:cNvPr>
          <p:cNvSpPr txBox="1"/>
          <p:nvPr/>
        </p:nvSpPr>
        <p:spPr>
          <a:xfrm>
            <a:off x="669924" y="6400854"/>
            <a:ext cx="10499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</a:t>
            </a:r>
            <a:r>
              <a:rPr lang="zh-CN" altLang="en-US" sz="1200" dirty="0"/>
              <a:t>张士毅</a:t>
            </a:r>
            <a:r>
              <a:rPr lang="en-US" altLang="zh-CN" sz="1200" dirty="0"/>
              <a:t>.12</a:t>
            </a:r>
            <a:r>
              <a:rPr lang="zh-CN" altLang="en-US" sz="1200" dirty="0"/>
              <a:t>部门联合发文：</a:t>
            </a:r>
            <a:r>
              <a:rPr lang="en-US" altLang="zh-CN" sz="1200" dirty="0"/>
              <a:t>2025</a:t>
            </a:r>
            <a:r>
              <a:rPr lang="zh-CN" altLang="en-US" sz="1200" dirty="0"/>
              <a:t>年全国城市生活垃圾回收利用率将达到</a:t>
            </a:r>
            <a:r>
              <a:rPr lang="en-US" altLang="zh-CN" sz="1200" dirty="0"/>
              <a:t>35%</a:t>
            </a:r>
            <a:r>
              <a:rPr lang="zh-CN" altLang="en-US" sz="1200" dirty="0"/>
              <a:t>以上</a:t>
            </a:r>
            <a:r>
              <a:rPr lang="en-US" altLang="zh-CN" sz="1200" dirty="0"/>
              <a:t>[J].</a:t>
            </a:r>
            <a:r>
              <a:rPr lang="zh-CN" altLang="en-US" sz="1200" dirty="0"/>
              <a:t>中国机关后勤</a:t>
            </a:r>
            <a:r>
              <a:rPr lang="en-US" altLang="zh-CN" sz="1200" dirty="0"/>
              <a:t>,2020(12):7.</a:t>
            </a:r>
            <a:endParaRPr lang="zh-CN" altLang="en-US" sz="1200" dirty="0"/>
          </a:p>
        </p:txBody>
      </p:sp>
      <p:pic>
        <p:nvPicPr>
          <p:cNvPr id="1024" name="图片 1023">
            <a:extLst>
              <a:ext uri="{FF2B5EF4-FFF2-40B4-BE49-F238E27FC236}">
                <a16:creationId xmlns:a16="http://schemas.microsoft.com/office/drawing/2014/main" id="{5160622E-1AEF-4294-9223-9C2BFA76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434" y="1189091"/>
            <a:ext cx="3520239" cy="5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5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endParaRPr lang="zh-CN" altLang="en-US" b="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fe7d6a2a-6b39-48c2-bebb-d7b41482bc5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4FBBDEE-C2D8-4533-B575-B4A3334F623C}"/>
              </a:ext>
            </a:extLst>
          </p:cNvPr>
          <p:cNvGrpSpPr>
            <a:grpSpLocks noChangeAspect="1"/>
          </p:cNvGrpSpPr>
          <p:nvPr/>
        </p:nvGrpSpPr>
        <p:grpSpPr>
          <a:xfrm>
            <a:off x="670718" y="1089614"/>
            <a:ext cx="10850563" cy="5044486"/>
            <a:chOff x="669925" y="1146697"/>
            <a:chExt cx="10850563" cy="5044486"/>
          </a:xfrm>
        </p:grpSpPr>
        <p:grpSp>
          <p:nvGrpSpPr>
            <p:cNvPr id="6" name="ïŝliḍé">
              <a:extLst>
                <a:ext uri="{FF2B5EF4-FFF2-40B4-BE49-F238E27FC236}">
                  <a16:creationId xmlns:a16="http://schemas.microsoft.com/office/drawing/2014/main" id="{05A045C9-B22D-44B8-8FC2-71A4D9BD7C43}"/>
                </a:ext>
              </a:extLst>
            </p:cNvPr>
            <p:cNvGrpSpPr/>
            <p:nvPr/>
          </p:nvGrpSpPr>
          <p:grpSpPr>
            <a:xfrm>
              <a:off x="4185285" y="1600200"/>
              <a:ext cx="3821434" cy="4076696"/>
              <a:chOff x="7041000" y="1424253"/>
              <a:chExt cx="4151293" cy="4428595"/>
            </a:xfrm>
          </p:grpSpPr>
          <p:sp>
            <p:nvSpPr>
              <p:cNvPr id="17" name="isļíḓê">
                <a:extLst>
                  <a:ext uri="{FF2B5EF4-FFF2-40B4-BE49-F238E27FC236}">
                    <a16:creationId xmlns:a16="http://schemas.microsoft.com/office/drawing/2014/main" id="{2BEB43C6-525E-4846-865C-C5D5335D4A6C}"/>
                  </a:ext>
                </a:extLst>
              </p:cNvPr>
              <p:cNvSpPr/>
              <p:nvPr/>
            </p:nvSpPr>
            <p:spPr bwMode="auto">
              <a:xfrm>
                <a:off x="7649834" y="2400933"/>
                <a:ext cx="560986" cy="346827"/>
              </a:xfrm>
              <a:custGeom>
                <a:avLst/>
                <a:gdLst>
                  <a:gd name="T0" fmla="*/ 73 w 85"/>
                  <a:gd name="T1" fmla="*/ 48 h 53"/>
                  <a:gd name="T2" fmla="*/ 52 w 85"/>
                  <a:gd name="T3" fmla="*/ 15 h 53"/>
                  <a:gd name="T4" fmla="*/ 0 w 85"/>
                  <a:gd name="T5" fmla="*/ 0 h 53"/>
                  <a:gd name="T6" fmla="*/ 27 w 85"/>
                  <a:gd name="T7" fmla="*/ 38 h 53"/>
                  <a:gd name="T8" fmla="*/ 54 w 85"/>
                  <a:gd name="T9" fmla="*/ 45 h 53"/>
                  <a:gd name="T10" fmla="*/ 85 w 85"/>
                  <a:gd name="T11" fmla="*/ 53 h 53"/>
                  <a:gd name="T12" fmla="*/ 73 w 85"/>
                  <a:gd name="T13" fmla="*/ 48 h 53"/>
                  <a:gd name="T14" fmla="*/ 73 w 85"/>
                  <a:gd name="T15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53">
                    <a:moveTo>
                      <a:pt x="73" y="48"/>
                    </a:moveTo>
                    <a:cubicBezTo>
                      <a:pt x="62" y="41"/>
                      <a:pt x="55" y="28"/>
                      <a:pt x="52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6"/>
                      <a:pt x="12" y="31"/>
                      <a:pt x="27" y="38"/>
                    </a:cubicBezTo>
                    <a:cubicBezTo>
                      <a:pt x="36" y="41"/>
                      <a:pt x="45" y="43"/>
                      <a:pt x="54" y="45"/>
                    </a:cubicBezTo>
                    <a:cubicBezTo>
                      <a:pt x="64" y="48"/>
                      <a:pt x="74" y="51"/>
                      <a:pt x="85" y="53"/>
                    </a:cubicBezTo>
                    <a:cubicBezTo>
                      <a:pt x="81" y="52"/>
                      <a:pt x="77" y="51"/>
                      <a:pt x="73" y="48"/>
                    </a:cubicBezTo>
                    <a:cubicBezTo>
                      <a:pt x="70" y="46"/>
                      <a:pt x="77" y="51"/>
                      <a:pt x="73" y="4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8" name="íṡlîďé">
                <a:extLst>
                  <a:ext uri="{FF2B5EF4-FFF2-40B4-BE49-F238E27FC236}">
                    <a16:creationId xmlns:a16="http://schemas.microsoft.com/office/drawing/2014/main" id="{B62421DE-CC10-4F4D-AAF9-03143F316D5F}"/>
                  </a:ext>
                </a:extLst>
              </p:cNvPr>
              <p:cNvSpPr/>
              <p:nvPr/>
            </p:nvSpPr>
            <p:spPr bwMode="auto">
              <a:xfrm>
                <a:off x="7351191" y="5157557"/>
                <a:ext cx="641834" cy="204498"/>
              </a:xfrm>
              <a:custGeom>
                <a:avLst/>
                <a:gdLst>
                  <a:gd name="T0" fmla="*/ 43 w 97"/>
                  <a:gd name="T1" fmla="*/ 0 h 31"/>
                  <a:gd name="T2" fmla="*/ 0 w 97"/>
                  <a:gd name="T3" fmla="*/ 29 h 31"/>
                  <a:gd name="T4" fmla="*/ 57 w 97"/>
                  <a:gd name="T5" fmla="*/ 31 h 31"/>
                  <a:gd name="T6" fmla="*/ 97 w 97"/>
                  <a:gd name="T7" fmla="*/ 3 h 31"/>
                  <a:gd name="T8" fmla="*/ 43 w 9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31">
                    <a:moveTo>
                      <a:pt x="43" y="0"/>
                    </a:moveTo>
                    <a:cubicBezTo>
                      <a:pt x="34" y="16"/>
                      <a:pt x="19" y="30"/>
                      <a:pt x="0" y="29"/>
                    </a:cubicBezTo>
                    <a:cubicBezTo>
                      <a:pt x="19" y="30"/>
                      <a:pt x="38" y="31"/>
                      <a:pt x="57" y="31"/>
                    </a:cubicBezTo>
                    <a:cubicBezTo>
                      <a:pt x="75" y="30"/>
                      <a:pt x="89" y="17"/>
                      <a:pt x="97" y="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9" name="iṣlîdè">
                <a:extLst>
                  <a:ext uri="{FF2B5EF4-FFF2-40B4-BE49-F238E27FC236}">
                    <a16:creationId xmlns:a16="http://schemas.microsoft.com/office/drawing/2014/main" id="{99FD7DF8-D40D-4133-BF8B-ED99D6198AEC}"/>
                  </a:ext>
                </a:extLst>
              </p:cNvPr>
              <p:cNvSpPr/>
              <p:nvPr/>
            </p:nvSpPr>
            <p:spPr bwMode="auto">
              <a:xfrm>
                <a:off x="7575585" y="3493766"/>
                <a:ext cx="721032" cy="714923"/>
              </a:xfrm>
              <a:custGeom>
                <a:avLst/>
                <a:gdLst>
                  <a:gd name="T0" fmla="*/ 108 w 109"/>
                  <a:gd name="T1" fmla="*/ 99 h 109"/>
                  <a:gd name="T2" fmla="*/ 72 w 109"/>
                  <a:gd name="T3" fmla="*/ 10 h 109"/>
                  <a:gd name="T4" fmla="*/ 18 w 109"/>
                  <a:gd name="T5" fmla="*/ 0 h 109"/>
                  <a:gd name="T6" fmla="*/ 41 w 109"/>
                  <a:gd name="T7" fmla="*/ 101 h 109"/>
                  <a:gd name="T8" fmla="*/ 60 w 109"/>
                  <a:gd name="T9" fmla="*/ 102 h 109"/>
                  <a:gd name="T10" fmla="*/ 65 w 109"/>
                  <a:gd name="T11" fmla="*/ 104 h 109"/>
                  <a:gd name="T12" fmla="*/ 109 w 109"/>
                  <a:gd name="T13" fmla="*/ 99 h 109"/>
                  <a:gd name="T14" fmla="*/ 108 w 109"/>
                  <a:gd name="T15" fmla="*/ 99 h 109"/>
                  <a:gd name="T16" fmla="*/ 108 w 109"/>
                  <a:gd name="T17" fmla="*/ 9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9">
                    <a:moveTo>
                      <a:pt x="108" y="99"/>
                    </a:moveTo>
                    <a:cubicBezTo>
                      <a:pt x="68" y="95"/>
                      <a:pt x="61" y="41"/>
                      <a:pt x="72" y="1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32"/>
                      <a:pt x="0" y="95"/>
                      <a:pt x="41" y="101"/>
                    </a:cubicBezTo>
                    <a:cubicBezTo>
                      <a:pt x="41" y="101"/>
                      <a:pt x="61" y="109"/>
                      <a:pt x="60" y="102"/>
                    </a:cubicBezTo>
                    <a:cubicBezTo>
                      <a:pt x="60" y="102"/>
                      <a:pt x="65" y="104"/>
                      <a:pt x="65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0" name="i$ḷîde">
                <a:extLst>
                  <a:ext uri="{FF2B5EF4-FFF2-40B4-BE49-F238E27FC236}">
                    <a16:creationId xmlns:a16="http://schemas.microsoft.com/office/drawing/2014/main" id="{CD8E8181-2AB2-4101-8C0D-2CDFD679AE89}"/>
                  </a:ext>
                </a:extLst>
              </p:cNvPr>
              <p:cNvSpPr/>
              <p:nvPr/>
            </p:nvSpPr>
            <p:spPr bwMode="auto">
              <a:xfrm>
                <a:off x="7953426" y="3480678"/>
                <a:ext cx="694633" cy="610221"/>
              </a:xfrm>
              <a:custGeom>
                <a:avLst/>
                <a:gdLst>
                  <a:gd name="T0" fmla="*/ 103 w 105"/>
                  <a:gd name="T1" fmla="*/ 25 h 93"/>
                  <a:gd name="T2" fmla="*/ 100 w 105"/>
                  <a:gd name="T3" fmla="*/ 11 h 93"/>
                  <a:gd name="T4" fmla="*/ 48 w 105"/>
                  <a:gd name="T5" fmla="*/ 0 h 93"/>
                  <a:gd name="T6" fmla="*/ 44 w 105"/>
                  <a:gd name="T7" fmla="*/ 50 h 93"/>
                  <a:gd name="T8" fmla="*/ 0 w 105"/>
                  <a:gd name="T9" fmla="*/ 80 h 93"/>
                  <a:gd name="T10" fmla="*/ 53 w 105"/>
                  <a:gd name="T11" fmla="*/ 88 h 93"/>
                  <a:gd name="T12" fmla="*/ 103 w 105"/>
                  <a:gd name="T13" fmla="*/ 25 h 93"/>
                  <a:gd name="T14" fmla="*/ 103 w 105"/>
                  <a:gd name="T15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93">
                    <a:moveTo>
                      <a:pt x="103" y="25"/>
                    </a:moveTo>
                    <a:cubicBezTo>
                      <a:pt x="103" y="20"/>
                      <a:pt x="102" y="15"/>
                      <a:pt x="10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17"/>
                      <a:pt x="52" y="35"/>
                      <a:pt x="44" y="50"/>
                    </a:cubicBezTo>
                    <a:cubicBezTo>
                      <a:pt x="37" y="67"/>
                      <a:pt x="20" y="83"/>
                      <a:pt x="0" y="8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86" y="93"/>
                      <a:pt x="105" y="53"/>
                      <a:pt x="103" y="25"/>
                    </a:cubicBezTo>
                    <a:cubicBezTo>
                      <a:pt x="103" y="24"/>
                      <a:pt x="103" y="26"/>
                      <a:pt x="103" y="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1" name="îšḻiḑè">
                <a:extLst>
                  <a:ext uri="{FF2B5EF4-FFF2-40B4-BE49-F238E27FC236}">
                    <a16:creationId xmlns:a16="http://schemas.microsoft.com/office/drawing/2014/main" id="{96AED384-9294-42EC-B2C0-385DE6D4A415}"/>
                  </a:ext>
                </a:extLst>
              </p:cNvPr>
              <p:cNvSpPr/>
              <p:nvPr/>
            </p:nvSpPr>
            <p:spPr bwMode="auto">
              <a:xfrm>
                <a:off x="8428614" y="2026293"/>
                <a:ext cx="925627" cy="1087926"/>
              </a:xfrm>
              <a:custGeom>
                <a:avLst/>
                <a:gdLst>
                  <a:gd name="T0" fmla="*/ 90 w 140"/>
                  <a:gd name="T1" fmla="*/ 15 h 166"/>
                  <a:gd name="T2" fmla="*/ 1 w 140"/>
                  <a:gd name="T3" fmla="*/ 85 h 166"/>
                  <a:gd name="T4" fmla="*/ 29 w 140"/>
                  <a:gd name="T5" fmla="*/ 155 h 166"/>
                  <a:gd name="T6" fmla="*/ 64 w 140"/>
                  <a:gd name="T7" fmla="*/ 157 h 166"/>
                  <a:gd name="T8" fmla="*/ 101 w 140"/>
                  <a:gd name="T9" fmla="*/ 166 h 166"/>
                  <a:gd name="T10" fmla="*/ 67 w 140"/>
                  <a:gd name="T11" fmla="*/ 79 h 166"/>
                  <a:gd name="T12" fmla="*/ 140 w 140"/>
                  <a:gd name="T13" fmla="*/ 32 h 166"/>
                  <a:gd name="T14" fmla="*/ 90 w 140"/>
                  <a:gd name="T15" fmla="*/ 15 h 166"/>
                  <a:gd name="T16" fmla="*/ 90 w 140"/>
                  <a:gd name="T17" fmla="*/ 1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6">
                    <a:moveTo>
                      <a:pt x="90" y="15"/>
                    </a:moveTo>
                    <a:cubicBezTo>
                      <a:pt x="47" y="0"/>
                      <a:pt x="4" y="48"/>
                      <a:pt x="1" y="85"/>
                    </a:cubicBezTo>
                    <a:cubicBezTo>
                      <a:pt x="0" y="107"/>
                      <a:pt x="11" y="141"/>
                      <a:pt x="29" y="155"/>
                    </a:cubicBezTo>
                    <a:cubicBezTo>
                      <a:pt x="38" y="162"/>
                      <a:pt x="53" y="154"/>
                      <a:pt x="64" y="157"/>
                    </a:cubicBezTo>
                    <a:cubicBezTo>
                      <a:pt x="76" y="160"/>
                      <a:pt x="88" y="163"/>
                      <a:pt x="101" y="166"/>
                    </a:cubicBezTo>
                    <a:cubicBezTo>
                      <a:pt x="64" y="157"/>
                      <a:pt x="56" y="110"/>
                      <a:pt x="67" y="79"/>
                    </a:cubicBezTo>
                    <a:cubicBezTo>
                      <a:pt x="77" y="50"/>
                      <a:pt x="107" y="21"/>
                      <a:pt x="140" y="32"/>
                    </a:cubicBezTo>
                    <a:cubicBezTo>
                      <a:pt x="124" y="27"/>
                      <a:pt x="107" y="21"/>
                      <a:pt x="90" y="15"/>
                    </a:cubicBezTo>
                    <a:cubicBezTo>
                      <a:pt x="89" y="15"/>
                      <a:pt x="107" y="21"/>
                      <a:pt x="90" y="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2" name="iṧlíḑe">
                <a:extLst>
                  <a:ext uri="{FF2B5EF4-FFF2-40B4-BE49-F238E27FC236}">
                    <a16:creationId xmlns:a16="http://schemas.microsoft.com/office/drawing/2014/main" id="{1BFAEFE3-1A77-491D-BD7F-F35E0C87202A}"/>
                  </a:ext>
                </a:extLst>
              </p:cNvPr>
              <p:cNvSpPr/>
              <p:nvPr/>
            </p:nvSpPr>
            <p:spPr bwMode="auto">
              <a:xfrm>
                <a:off x="9044047" y="1476603"/>
                <a:ext cx="428989" cy="765638"/>
              </a:xfrm>
              <a:custGeom>
                <a:avLst/>
                <a:gdLst>
                  <a:gd name="T0" fmla="*/ 0 w 260"/>
                  <a:gd name="T1" fmla="*/ 400 h 468"/>
                  <a:gd name="T2" fmla="*/ 200 w 260"/>
                  <a:gd name="T3" fmla="*/ 468 h 468"/>
                  <a:gd name="T4" fmla="*/ 260 w 260"/>
                  <a:gd name="T5" fmla="*/ 84 h 468"/>
                  <a:gd name="T6" fmla="*/ 64 w 260"/>
                  <a:gd name="T7" fmla="*/ 0 h 468"/>
                  <a:gd name="T8" fmla="*/ 0 w 260"/>
                  <a:gd name="T9" fmla="*/ 40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468">
                    <a:moveTo>
                      <a:pt x="0" y="400"/>
                    </a:moveTo>
                    <a:lnTo>
                      <a:pt x="200" y="468"/>
                    </a:lnTo>
                    <a:lnTo>
                      <a:pt x="260" y="84"/>
                    </a:lnTo>
                    <a:lnTo>
                      <a:pt x="64" y="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3" name="îṣlíḋé">
                <a:extLst>
                  <a:ext uri="{FF2B5EF4-FFF2-40B4-BE49-F238E27FC236}">
                    <a16:creationId xmlns:a16="http://schemas.microsoft.com/office/drawing/2014/main" id="{32650F20-D4E7-48FB-AF2A-D6C2F23B3D09}"/>
                  </a:ext>
                </a:extLst>
              </p:cNvPr>
              <p:cNvSpPr/>
              <p:nvPr/>
            </p:nvSpPr>
            <p:spPr bwMode="auto">
              <a:xfrm>
                <a:off x="8813053" y="3029148"/>
                <a:ext cx="415789" cy="595496"/>
              </a:xfrm>
              <a:custGeom>
                <a:avLst/>
                <a:gdLst>
                  <a:gd name="T0" fmla="*/ 0 w 252"/>
                  <a:gd name="T1" fmla="*/ 324 h 364"/>
                  <a:gd name="T2" fmla="*/ 204 w 252"/>
                  <a:gd name="T3" fmla="*/ 364 h 364"/>
                  <a:gd name="T4" fmla="*/ 252 w 252"/>
                  <a:gd name="T5" fmla="*/ 52 h 364"/>
                  <a:gd name="T6" fmla="*/ 52 w 252"/>
                  <a:gd name="T7" fmla="*/ 0 h 364"/>
                  <a:gd name="T8" fmla="*/ 0 w 252"/>
                  <a:gd name="T9" fmla="*/ 32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364">
                    <a:moveTo>
                      <a:pt x="0" y="324"/>
                    </a:moveTo>
                    <a:lnTo>
                      <a:pt x="204" y="364"/>
                    </a:lnTo>
                    <a:lnTo>
                      <a:pt x="252" y="52"/>
                    </a:lnTo>
                    <a:lnTo>
                      <a:pt x="52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4" name="ïsḷíḋê">
                <a:extLst>
                  <a:ext uri="{FF2B5EF4-FFF2-40B4-BE49-F238E27FC236}">
                    <a16:creationId xmlns:a16="http://schemas.microsoft.com/office/drawing/2014/main" id="{0DE956E2-71CA-455F-A17D-9469C32E6FF2}"/>
                  </a:ext>
                </a:extLst>
              </p:cNvPr>
              <p:cNvSpPr/>
              <p:nvPr/>
            </p:nvSpPr>
            <p:spPr bwMode="auto">
              <a:xfrm>
                <a:off x="8270218" y="3480678"/>
                <a:ext cx="879428" cy="143966"/>
              </a:xfrm>
              <a:custGeom>
                <a:avLst/>
                <a:gdLst>
                  <a:gd name="T0" fmla="*/ 329 w 533"/>
                  <a:gd name="T1" fmla="*/ 48 h 88"/>
                  <a:gd name="T2" fmla="*/ 52 w 533"/>
                  <a:gd name="T3" fmla="*/ 8 h 88"/>
                  <a:gd name="T4" fmla="*/ 0 w 533"/>
                  <a:gd name="T5" fmla="*/ 0 h 88"/>
                  <a:gd name="T6" fmla="*/ 209 w 533"/>
                  <a:gd name="T7" fmla="*/ 44 h 88"/>
                  <a:gd name="T8" fmla="*/ 261 w 533"/>
                  <a:gd name="T9" fmla="*/ 48 h 88"/>
                  <a:gd name="T10" fmla="*/ 533 w 533"/>
                  <a:gd name="T11" fmla="*/ 88 h 88"/>
                  <a:gd name="T12" fmla="*/ 329 w 533"/>
                  <a:gd name="T13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88">
                    <a:moveTo>
                      <a:pt x="329" y="48"/>
                    </a:moveTo>
                    <a:lnTo>
                      <a:pt x="52" y="8"/>
                    </a:lnTo>
                    <a:lnTo>
                      <a:pt x="0" y="0"/>
                    </a:lnTo>
                    <a:lnTo>
                      <a:pt x="209" y="44"/>
                    </a:lnTo>
                    <a:lnTo>
                      <a:pt x="261" y="48"/>
                    </a:lnTo>
                    <a:lnTo>
                      <a:pt x="533" y="88"/>
                    </a:lnTo>
                    <a:lnTo>
                      <a:pt x="329" y="4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5" name="íS1iďe">
                <a:extLst>
                  <a:ext uri="{FF2B5EF4-FFF2-40B4-BE49-F238E27FC236}">
                    <a16:creationId xmlns:a16="http://schemas.microsoft.com/office/drawing/2014/main" id="{A425915E-61BE-4FDD-B468-8AEB60791335}"/>
                  </a:ext>
                </a:extLst>
              </p:cNvPr>
              <p:cNvSpPr/>
              <p:nvPr/>
            </p:nvSpPr>
            <p:spPr bwMode="auto">
              <a:xfrm>
                <a:off x="8667857" y="3650821"/>
                <a:ext cx="461988" cy="819626"/>
              </a:xfrm>
              <a:custGeom>
                <a:avLst/>
                <a:gdLst>
                  <a:gd name="T0" fmla="*/ 76 w 280"/>
                  <a:gd name="T1" fmla="*/ 0 h 501"/>
                  <a:gd name="T2" fmla="*/ 12 w 280"/>
                  <a:gd name="T3" fmla="*/ 405 h 501"/>
                  <a:gd name="T4" fmla="*/ 0 w 280"/>
                  <a:gd name="T5" fmla="*/ 477 h 501"/>
                  <a:gd name="T6" fmla="*/ 208 w 280"/>
                  <a:gd name="T7" fmla="*/ 501 h 501"/>
                  <a:gd name="T8" fmla="*/ 220 w 280"/>
                  <a:gd name="T9" fmla="*/ 429 h 501"/>
                  <a:gd name="T10" fmla="*/ 280 w 280"/>
                  <a:gd name="T11" fmla="*/ 40 h 501"/>
                  <a:gd name="T12" fmla="*/ 76 w 280"/>
                  <a:gd name="T13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501">
                    <a:moveTo>
                      <a:pt x="76" y="0"/>
                    </a:moveTo>
                    <a:lnTo>
                      <a:pt x="12" y="405"/>
                    </a:lnTo>
                    <a:lnTo>
                      <a:pt x="0" y="477"/>
                    </a:lnTo>
                    <a:lnTo>
                      <a:pt x="208" y="501"/>
                    </a:lnTo>
                    <a:lnTo>
                      <a:pt x="220" y="429"/>
                    </a:lnTo>
                    <a:lnTo>
                      <a:pt x="280" y="4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6" name="íṥ1íḓê">
                <a:extLst>
                  <a:ext uri="{FF2B5EF4-FFF2-40B4-BE49-F238E27FC236}">
                    <a16:creationId xmlns:a16="http://schemas.microsoft.com/office/drawing/2014/main" id="{58918958-E92B-4CD8-9C45-34BE22BB7CF1}"/>
                  </a:ext>
                </a:extLst>
              </p:cNvPr>
              <p:cNvSpPr/>
              <p:nvPr/>
            </p:nvSpPr>
            <p:spPr bwMode="auto">
              <a:xfrm>
                <a:off x="8780054" y="2891725"/>
                <a:ext cx="547786" cy="150510"/>
              </a:xfrm>
              <a:custGeom>
                <a:avLst/>
                <a:gdLst>
                  <a:gd name="T0" fmla="*/ 33 w 83"/>
                  <a:gd name="T1" fmla="*/ 0 h 23"/>
                  <a:gd name="T2" fmla="*/ 0 w 83"/>
                  <a:gd name="T3" fmla="*/ 7 h 23"/>
                  <a:gd name="T4" fmla="*/ 51 w 83"/>
                  <a:gd name="T5" fmla="*/ 20 h 23"/>
                  <a:gd name="T6" fmla="*/ 83 w 83"/>
                  <a:gd name="T7" fmla="*/ 14 h 23"/>
                  <a:gd name="T8" fmla="*/ 33 w 8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">
                    <a:moveTo>
                      <a:pt x="33" y="0"/>
                    </a:moveTo>
                    <a:cubicBezTo>
                      <a:pt x="23" y="7"/>
                      <a:pt x="11" y="10"/>
                      <a:pt x="0" y="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62" y="23"/>
                      <a:pt x="74" y="20"/>
                      <a:pt x="83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7" name="iśḷïḑe">
                <a:extLst>
                  <a:ext uri="{FF2B5EF4-FFF2-40B4-BE49-F238E27FC236}">
                    <a16:creationId xmlns:a16="http://schemas.microsoft.com/office/drawing/2014/main" id="{4B23A6FA-34B1-494F-BC0C-DAA02369D497}"/>
                  </a:ext>
                </a:extLst>
              </p:cNvPr>
              <p:cNvSpPr/>
              <p:nvPr/>
            </p:nvSpPr>
            <p:spPr bwMode="auto">
              <a:xfrm>
                <a:off x="8448413" y="4993958"/>
                <a:ext cx="470238" cy="754187"/>
              </a:xfrm>
              <a:custGeom>
                <a:avLst/>
                <a:gdLst>
                  <a:gd name="T0" fmla="*/ 76 w 285"/>
                  <a:gd name="T1" fmla="*/ 0 h 461"/>
                  <a:gd name="T2" fmla="*/ 64 w 285"/>
                  <a:gd name="T3" fmla="*/ 72 h 461"/>
                  <a:gd name="T4" fmla="*/ 0 w 285"/>
                  <a:gd name="T5" fmla="*/ 461 h 461"/>
                  <a:gd name="T6" fmla="*/ 213 w 285"/>
                  <a:gd name="T7" fmla="*/ 461 h 461"/>
                  <a:gd name="T8" fmla="*/ 277 w 285"/>
                  <a:gd name="T9" fmla="*/ 84 h 461"/>
                  <a:gd name="T10" fmla="*/ 285 w 285"/>
                  <a:gd name="T11" fmla="*/ 12 h 461"/>
                  <a:gd name="T12" fmla="*/ 76 w 285"/>
                  <a:gd name="T1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61">
                    <a:moveTo>
                      <a:pt x="76" y="0"/>
                    </a:moveTo>
                    <a:lnTo>
                      <a:pt x="64" y="72"/>
                    </a:lnTo>
                    <a:lnTo>
                      <a:pt x="0" y="461"/>
                    </a:lnTo>
                    <a:lnTo>
                      <a:pt x="213" y="461"/>
                    </a:lnTo>
                    <a:lnTo>
                      <a:pt x="277" y="84"/>
                    </a:lnTo>
                    <a:lnTo>
                      <a:pt x="285" y="1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8" name="íŝ1iďè">
                <a:extLst>
                  <a:ext uri="{FF2B5EF4-FFF2-40B4-BE49-F238E27FC236}">
                    <a16:creationId xmlns:a16="http://schemas.microsoft.com/office/drawing/2014/main" id="{1A343AEC-3576-4950-AF0C-8C05FA078EE5}"/>
                  </a:ext>
                </a:extLst>
              </p:cNvPr>
              <p:cNvSpPr/>
              <p:nvPr/>
            </p:nvSpPr>
            <p:spPr bwMode="auto">
              <a:xfrm>
                <a:off x="8621658" y="5170643"/>
                <a:ext cx="514787" cy="152147"/>
              </a:xfrm>
              <a:custGeom>
                <a:avLst/>
                <a:gdLst>
                  <a:gd name="T0" fmla="*/ 76 w 78"/>
                  <a:gd name="T1" fmla="*/ 12 h 23"/>
                  <a:gd name="T2" fmla="*/ 53 w 78"/>
                  <a:gd name="T3" fmla="*/ 3 h 23"/>
                  <a:gd name="T4" fmla="*/ 0 w 78"/>
                  <a:gd name="T5" fmla="*/ 0 h 23"/>
                  <a:gd name="T6" fmla="*/ 34 w 78"/>
                  <a:gd name="T7" fmla="*/ 23 h 23"/>
                  <a:gd name="T8" fmla="*/ 78 w 78"/>
                  <a:gd name="T9" fmla="*/ 12 h 23"/>
                  <a:gd name="T10" fmla="*/ 76 w 78"/>
                  <a:gd name="T1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3">
                    <a:moveTo>
                      <a:pt x="76" y="12"/>
                    </a:moveTo>
                    <a:cubicBezTo>
                      <a:pt x="68" y="11"/>
                      <a:pt x="60" y="8"/>
                      <a:pt x="53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21" y="22"/>
                      <a:pt x="34" y="23"/>
                    </a:cubicBezTo>
                    <a:cubicBezTo>
                      <a:pt x="48" y="23"/>
                      <a:pt x="64" y="11"/>
                      <a:pt x="78" y="12"/>
                    </a:cubicBezTo>
                    <a:cubicBezTo>
                      <a:pt x="78" y="12"/>
                      <a:pt x="77" y="12"/>
                      <a:pt x="76" y="1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29" name="iṥḻiḓê">
                <a:extLst>
                  <a:ext uri="{FF2B5EF4-FFF2-40B4-BE49-F238E27FC236}">
                    <a16:creationId xmlns:a16="http://schemas.microsoft.com/office/drawing/2014/main" id="{9D0AA075-E256-4A4C-8646-3C27FFF35F72}"/>
                  </a:ext>
                </a:extLst>
              </p:cNvPr>
              <p:cNvSpPr/>
              <p:nvPr/>
            </p:nvSpPr>
            <p:spPr bwMode="auto">
              <a:xfrm>
                <a:off x="8793254" y="4372286"/>
                <a:ext cx="692982" cy="785270"/>
              </a:xfrm>
              <a:custGeom>
                <a:avLst/>
                <a:gdLst>
                  <a:gd name="T0" fmla="*/ 101 w 105"/>
                  <a:gd name="T1" fmla="*/ 49 h 120"/>
                  <a:gd name="T2" fmla="*/ 63 w 105"/>
                  <a:gd name="T3" fmla="*/ 6 h 120"/>
                  <a:gd name="T4" fmla="*/ 62 w 105"/>
                  <a:gd name="T5" fmla="*/ 6 h 120"/>
                  <a:gd name="T6" fmla="*/ 11 w 105"/>
                  <a:gd name="T7" fmla="*/ 0 h 120"/>
                  <a:gd name="T8" fmla="*/ 11 w 105"/>
                  <a:gd name="T9" fmla="*/ 0 h 120"/>
                  <a:gd name="T10" fmla="*/ 12 w 105"/>
                  <a:gd name="T11" fmla="*/ 0 h 120"/>
                  <a:gd name="T12" fmla="*/ 12 w 105"/>
                  <a:gd name="T13" fmla="*/ 0 h 120"/>
                  <a:gd name="T14" fmla="*/ 51 w 105"/>
                  <a:gd name="T15" fmla="*/ 62 h 120"/>
                  <a:gd name="T16" fmla="*/ 0 w 105"/>
                  <a:gd name="T17" fmla="*/ 117 h 120"/>
                  <a:gd name="T18" fmla="*/ 41 w 105"/>
                  <a:gd name="T19" fmla="*/ 119 h 120"/>
                  <a:gd name="T20" fmla="*/ 75 w 105"/>
                  <a:gd name="T21" fmla="*/ 113 h 120"/>
                  <a:gd name="T22" fmla="*/ 101 w 105"/>
                  <a:gd name="T23" fmla="*/ 49 h 120"/>
                  <a:gd name="T24" fmla="*/ 101 w 105"/>
                  <a:gd name="T25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20">
                    <a:moveTo>
                      <a:pt x="101" y="49"/>
                    </a:moveTo>
                    <a:cubicBezTo>
                      <a:pt x="97" y="29"/>
                      <a:pt x="84" y="10"/>
                      <a:pt x="63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0" y="6"/>
                      <a:pt x="53" y="36"/>
                      <a:pt x="51" y="62"/>
                    </a:cubicBezTo>
                    <a:cubicBezTo>
                      <a:pt x="48" y="88"/>
                      <a:pt x="30" y="118"/>
                      <a:pt x="0" y="117"/>
                    </a:cubicBezTo>
                    <a:cubicBezTo>
                      <a:pt x="14" y="117"/>
                      <a:pt x="27" y="118"/>
                      <a:pt x="41" y="119"/>
                    </a:cubicBezTo>
                    <a:cubicBezTo>
                      <a:pt x="53" y="119"/>
                      <a:pt x="64" y="120"/>
                      <a:pt x="75" y="113"/>
                    </a:cubicBezTo>
                    <a:cubicBezTo>
                      <a:pt x="96" y="100"/>
                      <a:pt x="105" y="72"/>
                      <a:pt x="101" y="49"/>
                    </a:cubicBezTo>
                    <a:cubicBezTo>
                      <a:pt x="100" y="42"/>
                      <a:pt x="102" y="56"/>
                      <a:pt x="101" y="4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0" name="íṡḷïḓé">
                <a:extLst>
                  <a:ext uri="{FF2B5EF4-FFF2-40B4-BE49-F238E27FC236}">
                    <a16:creationId xmlns:a16="http://schemas.microsoft.com/office/drawing/2014/main" id="{EEFC5503-8CED-41B9-BA51-55D74321E97A}"/>
                  </a:ext>
                </a:extLst>
              </p:cNvPr>
              <p:cNvSpPr/>
              <p:nvPr/>
            </p:nvSpPr>
            <p:spPr bwMode="auto">
              <a:xfrm>
                <a:off x="9705681" y="1587850"/>
                <a:ext cx="640183" cy="327196"/>
              </a:xfrm>
              <a:custGeom>
                <a:avLst/>
                <a:gdLst>
                  <a:gd name="T0" fmla="*/ 85 w 97"/>
                  <a:gd name="T1" fmla="*/ 41 h 50"/>
                  <a:gd name="T2" fmla="*/ 0 w 97"/>
                  <a:gd name="T3" fmla="*/ 0 h 50"/>
                  <a:gd name="T4" fmla="*/ 50 w 97"/>
                  <a:gd name="T5" fmla="*/ 30 h 50"/>
                  <a:gd name="T6" fmla="*/ 97 w 97"/>
                  <a:gd name="T7" fmla="*/ 50 h 50"/>
                  <a:gd name="T8" fmla="*/ 85 w 97"/>
                  <a:gd name="T9" fmla="*/ 41 h 50"/>
                  <a:gd name="T10" fmla="*/ 85 w 97"/>
                  <a:gd name="T11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50">
                    <a:moveTo>
                      <a:pt x="85" y="41"/>
                    </a:moveTo>
                    <a:cubicBezTo>
                      <a:pt x="59" y="23"/>
                      <a:pt x="29" y="12"/>
                      <a:pt x="0" y="0"/>
                    </a:cubicBezTo>
                    <a:cubicBezTo>
                      <a:pt x="18" y="8"/>
                      <a:pt x="35" y="18"/>
                      <a:pt x="50" y="3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3" y="47"/>
                      <a:pt x="90" y="44"/>
                      <a:pt x="85" y="41"/>
                    </a:cubicBezTo>
                    <a:cubicBezTo>
                      <a:pt x="82" y="38"/>
                      <a:pt x="90" y="44"/>
                      <a:pt x="85" y="4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1" name="íSḻiďe">
                <a:extLst>
                  <a:ext uri="{FF2B5EF4-FFF2-40B4-BE49-F238E27FC236}">
                    <a16:creationId xmlns:a16="http://schemas.microsoft.com/office/drawing/2014/main" id="{DFE2F316-F9C5-49F8-AA00-28E2354843B0}"/>
                  </a:ext>
                </a:extLst>
              </p:cNvPr>
              <p:cNvSpPr/>
              <p:nvPr/>
            </p:nvSpPr>
            <p:spPr bwMode="auto">
              <a:xfrm>
                <a:off x="9393838" y="2957166"/>
                <a:ext cx="879428" cy="746006"/>
              </a:xfrm>
              <a:custGeom>
                <a:avLst/>
                <a:gdLst>
                  <a:gd name="T0" fmla="*/ 133 w 133"/>
                  <a:gd name="T1" fmla="*/ 32 h 114"/>
                  <a:gd name="T2" fmla="*/ 40 w 133"/>
                  <a:gd name="T3" fmla="*/ 19 h 114"/>
                  <a:gd name="T4" fmla="*/ 2 w 133"/>
                  <a:gd name="T5" fmla="*/ 104 h 114"/>
                  <a:gd name="T6" fmla="*/ 52 w 133"/>
                  <a:gd name="T7" fmla="*/ 114 h 114"/>
                  <a:gd name="T8" fmla="*/ 133 w 133"/>
                  <a:gd name="T9" fmla="*/ 32 h 114"/>
                  <a:gd name="T10" fmla="*/ 133 w 133"/>
                  <a:gd name="T11" fmla="*/ 3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14">
                    <a:moveTo>
                      <a:pt x="133" y="32"/>
                    </a:moveTo>
                    <a:cubicBezTo>
                      <a:pt x="103" y="24"/>
                      <a:pt x="70" y="0"/>
                      <a:pt x="40" y="19"/>
                    </a:cubicBezTo>
                    <a:cubicBezTo>
                      <a:pt x="15" y="35"/>
                      <a:pt x="0" y="74"/>
                      <a:pt x="2" y="104"/>
                    </a:cubicBezTo>
                    <a:cubicBezTo>
                      <a:pt x="19" y="108"/>
                      <a:pt x="35" y="111"/>
                      <a:pt x="52" y="114"/>
                    </a:cubicBezTo>
                    <a:cubicBezTo>
                      <a:pt x="49" y="71"/>
                      <a:pt x="85" y="19"/>
                      <a:pt x="133" y="32"/>
                    </a:cubicBezTo>
                    <a:cubicBezTo>
                      <a:pt x="120" y="28"/>
                      <a:pt x="131" y="31"/>
                      <a:pt x="133" y="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2" name="ï$ḻíḍê">
                <a:extLst>
                  <a:ext uri="{FF2B5EF4-FFF2-40B4-BE49-F238E27FC236}">
                    <a16:creationId xmlns:a16="http://schemas.microsoft.com/office/drawing/2014/main" id="{5C19457A-C04F-4C1A-8D11-24D644E56F68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18" y="27"/>
                      <a:pt x="35" y="27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3" name="ïşļîďè">
                <a:extLst>
                  <a:ext uri="{FF2B5EF4-FFF2-40B4-BE49-F238E27FC236}">
                    <a16:creationId xmlns:a16="http://schemas.microsoft.com/office/drawing/2014/main" id="{AD67B475-52CD-4A2E-922F-FC28FFAAC33D}"/>
                  </a:ext>
                </a:extLst>
              </p:cNvPr>
              <p:cNvSpPr/>
              <p:nvPr/>
            </p:nvSpPr>
            <p:spPr bwMode="auto">
              <a:xfrm>
                <a:off x="8865852" y="5630354"/>
                <a:ext cx="1024624" cy="176686"/>
              </a:xfrm>
              <a:custGeom>
                <a:avLst/>
                <a:gdLst>
                  <a:gd name="T0" fmla="*/ 0 w 155"/>
                  <a:gd name="T1" fmla="*/ 27 h 27"/>
                  <a:gd name="T2" fmla="*/ 53 w 155"/>
                  <a:gd name="T3" fmla="*/ 26 h 27"/>
                  <a:gd name="T4" fmla="*/ 79 w 155"/>
                  <a:gd name="T5" fmla="*/ 24 h 27"/>
                  <a:gd name="T6" fmla="*/ 105 w 155"/>
                  <a:gd name="T7" fmla="*/ 19 h 27"/>
                  <a:gd name="T8" fmla="*/ 130 w 155"/>
                  <a:gd name="T9" fmla="*/ 11 h 27"/>
                  <a:gd name="T10" fmla="*/ 155 w 155"/>
                  <a:gd name="T11" fmla="*/ 0 h 27"/>
                  <a:gd name="T12" fmla="*/ 105 w 155"/>
                  <a:gd name="T13" fmla="*/ 0 h 27"/>
                  <a:gd name="T14" fmla="*/ 80 w 155"/>
                  <a:gd name="T15" fmla="*/ 11 h 27"/>
                  <a:gd name="T16" fmla="*/ 53 w 155"/>
                  <a:gd name="T17" fmla="*/ 20 h 27"/>
                  <a:gd name="T18" fmla="*/ 27 w 155"/>
                  <a:gd name="T19" fmla="*/ 25 h 27"/>
                  <a:gd name="T20" fmla="*/ 0 w 155"/>
                  <a:gd name="T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" h="27">
                    <a:moveTo>
                      <a:pt x="0" y="27"/>
                    </a:moveTo>
                    <a:cubicBezTo>
                      <a:pt x="53" y="26"/>
                      <a:pt x="53" y="26"/>
                      <a:pt x="53" y="26"/>
                    </a:cubicBezTo>
                    <a:cubicBezTo>
                      <a:pt x="61" y="26"/>
                      <a:pt x="70" y="26"/>
                      <a:pt x="79" y="24"/>
                    </a:cubicBezTo>
                    <a:cubicBezTo>
                      <a:pt x="87" y="23"/>
                      <a:pt x="96" y="22"/>
                      <a:pt x="105" y="19"/>
                    </a:cubicBezTo>
                    <a:cubicBezTo>
                      <a:pt x="113" y="17"/>
                      <a:pt x="122" y="14"/>
                      <a:pt x="130" y="11"/>
                    </a:cubicBezTo>
                    <a:cubicBezTo>
                      <a:pt x="139" y="8"/>
                      <a:pt x="147" y="4"/>
                      <a:pt x="15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7" y="4"/>
                      <a:pt x="88" y="8"/>
                      <a:pt x="80" y="11"/>
                    </a:cubicBezTo>
                    <a:cubicBezTo>
                      <a:pt x="71" y="15"/>
                      <a:pt x="62" y="18"/>
                      <a:pt x="53" y="20"/>
                    </a:cubicBezTo>
                    <a:cubicBezTo>
                      <a:pt x="45" y="22"/>
                      <a:pt x="36" y="24"/>
                      <a:pt x="27" y="25"/>
                    </a:cubicBezTo>
                    <a:cubicBezTo>
                      <a:pt x="18" y="26"/>
                      <a:pt x="9" y="27"/>
                      <a:pt x="0" y="2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4" name="ïs1îďè">
                <a:extLst>
                  <a:ext uri="{FF2B5EF4-FFF2-40B4-BE49-F238E27FC236}">
                    <a16:creationId xmlns:a16="http://schemas.microsoft.com/office/drawing/2014/main" id="{9F65BD34-FD46-46CB-993B-2035ACBF727F}"/>
                  </a:ext>
                </a:extLst>
              </p:cNvPr>
              <p:cNvSpPr/>
              <p:nvPr/>
            </p:nvSpPr>
            <p:spPr bwMode="auto">
              <a:xfrm>
                <a:off x="9301441" y="4588235"/>
                <a:ext cx="846429" cy="1042119"/>
              </a:xfrm>
              <a:custGeom>
                <a:avLst/>
                <a:gdLst>
                  <a:gd name="T0" fmla="*/ 69 w 128"/>
                  <a:gd name="T1" fmla="*/ 55 h 159"/>
                  <a:gd name="T2" fmla="*/ 128 w 128"/>
                  <a:gd name="T3" fmla="*/ 20 h 159"/>
                  <a:gd name="T4" fmla="*/ 97 w 128"/>
                  <a:gd name="T5" fmla="*/ 17 h 159"/>
                  <a:gd name="T6" fmla="*/ 62 w 128"/>
                  <a:gd name="T7" fmla="*/ 2 h 159"/>
                  <a:gd name="T8" fmla="*/ 18 w 128"/>
                  <a:gd name="T9" fmla="*/ 51 h 159"/>
                  <a:gd name="T10" fmla="*/ 39 w 128"/>
                  <a:gd name="T11" fmla="*/ 159 h 159"/>
                  <a:gd name="T12" fmla="*/ 89 w 128"/>
                  <a:gd name="T13" fmla="*/ 159 h 159"/>
                  <a:gd name="T14" fmla="*/ 69 w 128"/>
                  <a:gd name="T15" fmla="*/ 55 h 159"/>
                  <a:gd name="T16" fmla="*/ 69 w 128"/>
                  <a:gd name="T17" fmla="*/ 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59">
                    <a:moveTo>
                      <a:pt x="69" y="55"/>
                    </a:moveTo>
                    <a:cubicBezTo>
                      <a:pt x="80" y="33"/>
                      <a:pt x="103" y="17"/>
                      <a:pt x="128" y="20"/>
                    </a:cubicBezTo>
                    <a:cubicBezTo>
                      <a:pt x="118" y="19"/>
                      <a:pt x="107" y="18"/>
                      <a:pt x="97" y="17"/>
                    </a:cubicBezTo>
                    <a:cubicBezTo>
                      <a:pt x="86" y="16"/>
                      <a:pt x="73" y="0"/>
                      <a:pt x="62" y="2"/>
                    </a:cubicBezTo>
                    <a:cubicBezTo>
                      <a:pt x="43" y="6"/>
                      <a:pt x="27" y="34"/>
                      <a:pt x="18" y="51"/>
                    </a:cubicBezTo>
                    <a:cubicBezTo>
                      <a:pt x="0" y="86"/>
                      <a:pt x="6" y="135"/>
                      <a:pt x="39" y="159"/>
                    </a:cubicBezTo>
                    <a:cubicBezTo>
                      <a:pt x="89" y="159"/>
                      <a:pt x="89" y="159"/>
                      <a:pt x="89" y="159"/>
                    </a:cubicBezTo>
                    <a:cubicBezTo>
                      <a:pt x="58" y="136"/>
                      <a:pt x="51" y="89"/>
                      <a:pt x="69" y="55"/>
                    </a:cubicBezTo>
                    <a:cubicBezTo>
                      <a:pt x="73" y="47"/>
                      <a:pt x="65" y="63"/>
                      <a:pt x="69" y="5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5" name="iṩḷidè">
                <a:extLst>
                  <a:ext uri="{FF2B5EF4-FFF2-40B4-BE49-F238E27FC236}">
                    <a16:creationId xmlns:a16="http://schemas.microsoft.com/office/drawing/2014/main" id="{FA2A256E-02A7-473B-B6C9-092804DAA6CD}"/>
                  </a:ext>
                </a:extLst>
              </p:cNvPr>
              <p:cNvSpPr/>
              <p:nvPr/>
            </p:nvSpPr>
            <p:spPr bwMode="auto">
              <a:xfrm>
                <a:off x="9923475" y="3179659"/>
                <a:ext cx="574185" cy="714923"/>
              </a:xfrm>
              <a:custGeom>
                <a:avLst/>
                <a:gdLst>
                  <a:gd name="T0" fmla="*/ 83 w 87"/>
                  <a:gd name="T1" fmla="*/ 54 h 109"/>
                  <a:gd name="T2" fmla="*/ 49 w 87"/>
                  <a:gd name="T3" fmla="*/ 12 h 109"/>
                  <a:gd name="T4" fmla="*/ 0 w 87"/>
                  <a:gd name="T5" fmla="*/ 0 h 109"/>
                  <a:gd name="T6" fmla="*/ 20 w 87"/>
                  <a:gd name="T7" fmla="*/ 100 h 109"/>
                  <a:gd name="T8" fmla="*/ 68 w 87"/>
                  <a:gd name="T9" fmla="*/ 109 h 109"/>
                  <a:gd name="T10" fmla="*/ 83 w 87"/>
                  <a:gd name="T11" fmla="*/ 54 h 109"/>
                  <a:gd name="T12" fmla="*/ 83 w 87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09">
                    <a:moveTo>
                      <a:pt x="83" y="54"/>
                    </a:moveTo>
                    <a:cubicBezTo>
                      <a:pt x="80" y="35"/>
                      <a:pt x="68" y="17"/>
                      <a:pt x="49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11"/>
                      <a:pt x="13" y="82"/>
                      <a:pt x="20" y="10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1" y="94"/>
                      <a:pt x="87" y="73"/>
                      <a:pt x="83" y="54"/>
                    </a:cubicBezTo>
                    <a:cubicBezTo>
                      <a:pt x="82" y="47"/>
                      <a:pt x="85" y="61"/>
                      <a:pt x="83" y="5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6" name="i$ľiḑé">
                <a:extLst>
                  <a:ext uri="{FF2B5EF4-FFF2-40B4-BE49-F238E27FC236}">
                    <a16:creationId xmlns:a16="http://schemas.microsoft.com/office/drawing/2014/main" id="{B0BE111C-8D00-4FB8-B472-C6A08CB02556}"/>
                  </a:ext>
                </a:extLst>
              </p:cNvPr>
              <p:cNvSpPr/>
              <p:nvPr/>
            </p:nvSpPr>
            <p:spPr bwMode="auto">
              <a:xfrm>
                <a:off x="10510860" y="1424253"/>
                <a:ext cx="681433" cy="1055207"/>
              </a:xfrm>
              <a:custGeom>
                <a:avLst/>
                <a:gdLst>
                  <a:gd name="T0" fmla="*/ 102 w 103"/>
                  <a:gd name="T1" fmla="*/ 71 h 161"/>
                  <a:gd name="T2" fmla="*/ 96 w 103"/>
                  <a:gd name="T3" fmla="*/ 50 h 161"/>
                  <a:gd name="T4" fmla="*/ 85 w 103"/>
                  <a:gd name="T5" fmla="*/ 34 h 161"/>
                  <a:gd name="T6" fmla="*/ 70 w 103"/>
                  <a:gd name="T7" fmla="*/ 23 h 161"/>
                  <a:gd name="T8" fmla="*/ 25 w 103"/>
                  <a:gd name="T9" fmla="*/ 0 h 161"/>
                  <a:gd name="T10" fmla="*/ 40 w 103"/>
                  <a:gd name="T11" fmla="*/ 12 h 161"/>
                  <a:gd name="T12" fmla="*/ 51 w 103"/>
                  <a:gd name="T13" fmla="*/ 29 h 161"/>
                  <a:gd name="T14" fmla="*/ 57 w 103"/>
                  <a:gd name="T15" fmla="*/ 50 h 161"/>
                  <a:gd name="T16" fmla="*/ 57 w 103"/>
                  <a:gd name="T17" fmla="*/ 74 h 161"/>
                  <a:gd name="T18" fmla="*/ 50 w 103"/>
                  <a:gd name="T19" fmla="*/ 98 h 161"/>
                  <a:gd name="T20" fmla="*/ 37 w 103"/>
                  <a:gd name="T21" fmla="*/ 118 h 161"/>
                  <a:gd name="T22" fmla="*/ 20 w 103"/>
                  <a:gd name="T23" fmla="*/ 134 h 161"/>
                  <a:gd name="T24" fmla="*/ 0 w 103"/>
                  <a:gd name="T25" fmla="*/ 144 h 161"/>
                  <a:gd name="T26" fmla="*/ 46 w 103"/>
                  <a:gd name="T27" fmla="*/ 161 h 161"/>
                  <a:gd name="T28" fmla="*/ 66 w 103"/>
                  <a:gd name="T29" fmla="*/ 151 h 161"/>
                  <a:gd name="T30" fmla="*/ 82 w 103"/>
                  <a:gd name="T31" fmla="*/ 136 h 161"/>
                  <a:gd name="T32" fmla="*/ 95 w 103"/>
                  <a:gd name="T33" fmla="*/ 117 h 161"/>
                  <a:gd name="T34" fmla="*/ 102 w 103"/>
                  <a:gd name="T35" fmla="*/ 94 h 161"/>
                  <a:gd name="T36" fmla="*/ 102 w 103"/>
                  <a:gd name="T37" fmla="*/ 7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161">
                    <a:moveTo>
                      <a:pt x="102" y="71"/>
                    </a:moveTo>
                    <a:cubicBezTo>
                      <a:pt x="101" y="63"/>
                      <a:pt x="99" y="56"/>
                      <a:pt x="96" y="50"/>
                    </a:cubicBezTo>
                    <a:cubicBezTo>
                      <a:pt x="93" y="44"/>
                      <a:pt x="90" y="39"/>
                      <a:pt x="85" y="34"/>
                    </a:cubicBezTo>
                    <a:cubicBezTo>
                      <a:pt x="81" y="29"/>
                      <a:pt x="76" y="25"/>
                      <a:pt x="70" y="23"/>
                    </a:cubicBezTo>
                    <a:cubicBezTo>
                      <a:pt x="55" y="15"/>
                      <a:pt x="40" y="8"/>
                      <a:pt x="25" y="0"/>
                    </a:cubicBezTo>
                    <a:cubicBezTo>
                      <a:pt x="30" y="3"/>
                      <a:pt x="36" y="7"/>
                      <a:pt x="40" y="12"/>
                    </a:cubicBezTo>
                    <a:cubicBezTo>
                      <a:pt x="45" y="17"/>
                      <a:pt x="49" y="22"/>
                      <a:pt x="51" y="29"/>
                    </a:cubicBezTo>
                    <a:cubicBezTo>
                      <a:pt x="54" y="35"/>
                      <a:pt x="56" y="42"/>
                      <a:pt x="57" y="50"/>
                    </a:cubicBezTo>
                    <a:cubicBezTo>
                      <a:pt x="58" y="57"/>
                      <a:pt x="58" y="65"/>
                      <a:pt x="57" y="74"/>
                    </a:cubicBezTo>
                    <a:cubicBezTo>
                      <a:pt x="55" y="82"/>
                      <a:pt x="53" y="90"/>
                      <a:pt x="50" y="98"/>
                    </a:cubicBezTo>
                    <a:cubicBezTo>
                      <a:pt x="46" y="105"/>
                      <a:pt x="42" y="112"/>
                      <a:pt x="37" y="118"/>
                    </a:cubicBezTo>
                    <a:cubicBezTo>
                      <a:pt x="32" y="124"/>
                      <a:pt x="26" y="129"/>
                      <a:pt x="20" y="134"/>
                    </a:cubicBezTo>
                    <a:cubicBezTo>
                      <a:pt x="14" y="138"/>
                      <a:pt x="7" y="141"/>
                      <a:pt x="0" y="144"/>
                    </a:cubicBezTo>
                    <a:cubicBezTo>
                      <a:pt x="46" y="161"/>
                      <a:pt x="46" y="161"/>
                      <a:pt x="46" y="161"/>
                    </a:cubicBezTo>
                    <a:cubicBezTo>
                      <a:pt x="53" y="159"/>
                      <a:pt x="60" y="156"/>
                      <a:pt x="66" y="151"/>
                    </a:cubicBezTo>
                    <a:cubicBezTo>
                      <a:pt x="72" y="147"/>
                      <a:pt x="77" y="142"/>
                      <a:pt x="82" y="136"/>
                    </a:cubicBezTo>
                    <a:cubicBezTo>
                      <a:pt x="87" y="130"/>
                      <a:pt x="91" y="124"/>
                      <a:pt x="95" y="117"/>
                    </a:cubicBezTo>
                    <a:cubicBezTo>
                      <a:pt x="98" y="109"/>
                      <a:pt x="100" y="102"/>
                      <a:pt x="102" y="94"/>
                    </a:cubicBezTo>
                    <a:cubicBezTo>
                      <a:pt x="103" y="86"/>
                      <a:pt x="103" y="78"/>
                      <a:pt x="102" y="7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7" name="isḷïḋé">
                <a:extLst>
                  <a:ext uri="{FF2B5EF4-FFF2-40B4-BE49-F238E27FC236}">
                    <a16:creationId xmlns:a16="http://schemas.microsoft.com/office/drawing/2014/main" id="{A24DD616-A6B6-4D04-9D41-0B8B545F7BF4}"/>
                  </a:ext>
                </a:extLst>
              </p:cNvPr>
              <p:cNvSpPr/>
              <p:nvPr/>
            </p:nvSpPr>
            <p:spPr bwMode="auto">
              <a:xfrm>
                <a:off x="10510860" y="2368212"/>
                <a:ext cx="562636" cy="1519825"/>
              </a:xfrm>
              <a:custGeom>
                <a:avLst/>
                <a:gdLst>
                  <a:gd name="T0" fmla="*/ 80 w 85"/>
                  <a:gd name="T1" fmla="*/ 117 h 232"/>
                  <a:gd name="T2" fmla="*/ 67 w 85"/>
                  <a:gd name="T3" fmla="*/ 64 h 232"/>
                  <a:gd name="T4" fmla="*/ 46 w 85"/>
                  <a:gd name="T5" fmla="*/ 17 h 232"/>
                  <a:gd name="T6" fmla="*/ 0 w 85"/>
                  <a:gd name="T7" fmla="*/ 0 h 232"/>
                  <a:gd name="T8" fmla="*/ 21 w 85"/>
                  <a:gd name="T9" fmla="*/ 49 h 232"/>
                  <a:gd name="T10" fmla="*/ 34 w 85"/>
                  <a:gd name="T11" fmla="*/ 103 h 232"/>
                  <a:gd name="T12" fmla="*/ 39 w 85"/>
                  <a:gd name="T13" fmla="*/ 161 h 232"/>
                  <a:gd name="T14" fmla="*/ 35 w 85"/>
                  <a:gd name="T15" fmla="*/ 222 h 232"/>
                  <a:gd name="T16" fmla="*/ 81 w 85"/>
                  <a:gd name="T17" fmla="*/ 232 h 232"/>
                  <a:gd name="T18" fmla="*/ 85 w 85"/>
                  <a:gd name="T19" fmla="*/ 173 h 232"/>
                  <a:gd name="T20" fmla="*/ 80 w 85"/>
                  <a:gd name="T21" fmla="*/ 11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32">
                    <a:moveTo>
                      <a:pt x="80" y="117"/>
                    </a:moveTo>
                    <a:cubicBezTo>
                      <a:pt x="77" y="99"/>
                      <a:pt x="72" y="81"/>
                      <a:pt x="67" y="64"/>
                    </a:cubicBezTo>
                    <a:cubicBezTo>
                      <a:pt x="61" y="48"/>
                      <a:pt x="54" y="32"/>
                      <a:pt x="46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5" y="31"/>
                      <a:pt x="21" y="49"/>
                    </a:cubicBezTo>
                    <a:cubicBezTo>
                      <a:pt x="27" y="66"/>
                      <a:pt x="31" y="84"/>
                      <a:pt x="34" y="103"/>
                    </a:cubicBezTo>
                    <a:cubicBezTo>
                      <a:pt x="37" y="122"/>
                      <a:pt x="39" y="141"/>
                      <a:pt x="39" y="161"/>
                    </a:cubicBezTo>
                    <a:cubicBezTo>
                      <a:pt x="39" y="181"/>
                      <a:pt x="38" y="202"/>
                      <a:pt x="35" y="22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4" y="212"/>
                      <a:pt x="85" y="193"/>
                      <a:pt x="85" y="173"/>
                    </a:cubicBezTo>
                    <a:cubicBezTo>
                      <a:pt x="84" y="154"/>
                      <a:pt x="83" y="135"/>
                      <a:pt x="80" y="11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8" name="îŝ1ïdê">
                <a:extLst>
                  <a:ext uri="{FF2B5EF4-FFF2-40B4-BE49-F238E27FC236}">
                    <a16:creationId xmlns:a16="http://schemas.microsoft.com/office/drawing/2014/main" id="{C103C2EF-AC60-4923-BCB9-2CDDDEA9EBC4}"/>
                  </a:ext>
                </a:extLst>
              </p:cNvPr>
              <p:cNvSpPr/>
              <p:nvPr/>
            </p:nvSpPr>
            <p:spPr bwMode="auto">
              <a:xfrm>
                <a:off x="10207268" y="3927299"/>
                <a:ext cx="826629" cy="1184449"/>
              </a:xfrm>
              <a:custGeom>
                <a:avLst/>
                <a:gdLst>
                  <a:gd name="T0" fmla="*/ 79 w 125"/>
                  <a:gd name="T1" fmla="*/ 0 h 181"/>
                  <a:gd name="T2" fmla="*/ 66 w 125"/>
                  <a:gd name="T3" fmla="*/ 50 h 181"/>
                  <a:gd name="T4" fmla="*/ 49 w 125"/>
                  <a:gd name="T5" fmla="*/ 97 h 181"/>
                  <a:gd name="T6" fmla="*/ 26 w 125"/>
                  <a:gd name="T7" fmla="*/ 140 h 181"/>
                  <a:gd name="T8" fmla="*/ 0 w 125"/>
                  <a:gd name="T9" fmla="*/ 178 h 181"/>
                  <a:gd name="T10" fmla="*/ 48 w 125"/>
                  <a:gd name="T11" fmla="*/ 181 h 181"/>
                  <a:gd name="T12" fmla="*/ 74 w 125"/>
                  <a:gd name="T13" fmla="*/ 144 h 181"/>
                  <a:gd name="T14" fmla="*/ 96 w 125"/>
                  <a:gd name="T15" fmla="*/ 103 h 181"/>
                  <a:gd name="T16" fmla="*/ 113 w 125"/>
                  <a:gd name="T17" fmla="*/ 58 h 181"/>
                  <a:gd name="T18" fmla="*/ 125 w 125"/>
                  <a:gd name="T19" fmla="*/ 10 h 181"/>
                  <a:gd name="T20" fmla="*/ 79 w 125"/>
                  <a:gd name="T2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181">
                    <a:moveTo>
                      <a:pt x="79" y="0"/>
                    </a:moveTo>
                    <a:cubicBezTo>
                      <a:pt x="76" y="18"/>
                      <a:pt x="71" y="34"/>
                      <a:pt x="66" y="50"/>
                    </a:cubicBezTo>
                    <a:cubicBezTo>
                      <a:pt x="61" y="67"/>
                      <a:pt x="56" y="82"/>
                      <a:pt x="49" y="97"/>
                    </a:cubicBezTo>
                    <a:cubicBezTo>
                      <a:pt x="42" y="112"/>
                      <a:pt x="35" y="126"/>
                      <a:pt x="26" y="140"/>
                    </a:cubicBezTo>
                    <a:cubicBezTo>
                      <a:pt x="18" y="153"/>
                      <a:pt x="9" y="166"/>
                      <a:pt x="0" y="178"/>
                    </a:cubicBezTo>
                    <a:cubicBezTo>
                      <a:pt x="48" y="181"/>
                      <a:pt x="48" y="181"/>
                      <a:pt x="48" y="181"/>
                    </a:cubicBezTo>
                    <a:cubicBezTo>
                      <a:pt x="57" y="169"/>
                      <a:pt x="66" y="157"/>
                      <a:pt x="74" y="144"/>
                    </a:cubicBezTo>
                    <a:cubicBezTo>
                      <a:pt x="82" y="131"/>
                      <a:pt x="89" y="117"/>
                      <a:pt x="96" y="103"/>
                    </a:cubicBezTo>
                    <a:cubicBezTo>
                      <a:pt x="102" y="89"/>
                      <a:pt x="108" y="74"/>
                      <a:pt x="113" y="58"/>
                    </a:cubicBezTo>
                    <a:cubicBezTo>
                      <a:pt x="118" y="42"/>
                      <a:pt x="122" y="26"/>
                      <a:pt x="125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39" name="íŝľiďé">
                <a:extLst>
                  <a:ext uri="{FF2B5EF4-FFF2-40B4-BE49-F238E27FC236}">
                    <a16:creationId xmlns:a16="http://schemas.microsoft.com/office/drawing/2014/main" id="{74FECC71-000D-4B37-AC3D-5E5886635108}"/>
                  </a:ext>
                </a:extLst>
              </p:cNvPr>
              <p:cNvSpPr/>
              <p:nvPr/>
            </p:nvSpPr>
            <p:spPr bwMode="auto">
              <a:xfrm>
                <a:off x="7278593" y="1476603"/>
                <a:ext cx="1871052" cy="2535767"/>
              </a:xfrm>
              <a:custGeom>
                <a:avLst/>
                <a:gdLst>
                  <a:gd name="T0" fmla="*/ 243 w 283"/>
                  <a:gd name="T1" fmla="*/ 4 h 387"/>
                  <a:gd name="T2" fmla="*/ 168 w 283"/>
                  <a:gd name="T3" fmla="*/ 31 h 387"/>
                  <a:gd name="T4" fmla="*/ 146 w 283"/>
                  <a:gd name="T5" fmla="*/ 64 h 387"/>
                  <a:gd name="T6" fmla="*/ 158 w 283"/>
                  <a:gd name="T7" fmla="*/ 98 h 387"/>
                  <a:gd name="T8" fmla="*/ 149 w 283"/>
                  <a:gd name="T9" fmla="*/ 144 h 387"/>
                  <a:gd name="T10" fmla="*/ 115 w 283"/>
                  <a:gd name="T11" fmla="*/ 178 h 387"/>
                  <a:gd name="T12" fmla="*/ 80 w 283"/>
                  <a:gd name="T13" fmla="*/ 178 h 387"/>
                  <a:gd name="T14" fmla="*/ 61 w 283"/>
                  <a:gd name="T15" fmla="*/ 156 h 387"/>
                  <a:gd name="T16" fmla="*/ 37 w 283"/>
                  <a:gd name="T17" fmla="*/ 174 h 387"/>
                  <a:gd name="T18" fmla="*/ 9 w 283"/>
                  <a:gd name="T19" fmla="*/ 246 h 387"/>
                  <a:gd name="T20" fmla="*/ 69 w 283"/>
                  <a:gd name="T21" fmla="*/ 295 h 387"/>
                  <a:gd name="T22" fmla="*/ 79 w 283"/>
                  <a:gd name="T23" fmla="*/ 300 h 387"/>
                  <a:gd name="T24" fmla="*/ 75 w 283"/>
                  <a:gd name="T25" fmla="*/ 306 h 387"/>
                  <a:gd name="T26" fmla="*/ 72 w 283"/>
                  <a:gd name="T27" fmla="*/ 313 h 387"/>
                  <a:gd name="T28" fmla="*/ 70 w 283"/>
                  <a:gd name="T29" fmla="*/ 321 h 387"/>
                  <a:gd name="T30" fmla="*/ 69 w 283"/>
                  <a:gd name="T31" fmla="*/ 347 h 387"/>
                  <a:gd name="T32" fmla="*/ 86 w 283"/>
                  <a:gd name="T33" fmla="*/ 379 h 387"/>
                  <a:gd name="T34" fmla="*/ 118 w 283"/>
                  <a:gd name="T35" fmla="*/ 384 h 387"/>
                  <a:gd name="T36" fmla="*/ 145 w 283"/>
                  <a:gd name="T37" fmla="*/ 359 h 387"/>
                  <a:gd name="T38" fmla="*/ 153 w 283"/>
                  <a:gd name="T39" fmla="*/ 333 h 387"/>
                  <a:gd name="T40" fmla="*/ 153 w 283"/>
                  <a:gd name="T41" fmla="*/ 325 h 387"/>
                  <a:gd name="T42" fmla="*/ 153 w 283"/>
                  <a:gd name="T43" fmla="*/ 317 h 387"/>
                  <a:gd name="T44" fmla="*/ 151 w 283"/>
                  <a:gd name="T45" fmla="*/ 310 h 387"/>
                  <a:gd name="T46" fmla="*/ 163 w 283"/>
                  <a:gd name="T47" fmla="*/ 308 h 387"/>
                  <a:gd name="T48" fmla="*/ 245 w 283"/>
                  <a:gd name="T49" fmla="*/ 237 h 387"/>
                  <a:gd name="T50" fmla="*/ 237 w 283"/>
                  <a:gd name="T51" fmla="*/ 238 h 387"/>
                  <a:gd name="T52" fmla="*/ 230 w 283"/>
                  <a:gd name="T53" fmla="*/ 238 h 387"/>
                  <a:gd name="T54" fmla="*/ 194 w 283"/>
                  <a:gd name="T55" fmla="*/ 213 h 387"/>
                  <a:gd name="T56" fmla="*/ 186 w 283"/>
                  <a:gd name="T57" fmla="*/ 163 h 387"/>
                  <a:gd name="T58" fmla="*/ 210 w 283"/>
                  <a:gd name="T59" fmla="*/ 115 h 387"/>
                  <a:gd name="T60" fmla="*/ 253 w 283"/>
                  <a:gd name="T61" fmla="*/ 97 h 387"/>
                  <a:gd name="T62" fmla="*/ 260 w 283"/>
                  <a:gd name="T63" fmla="*/ 98 h 387"/>
                  <a:gd name="T64" fmla="*/ 267 w 283"/>
                  <a:gd name="T65" fmla="*/ 10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3" h="387">
                    <a:moveTo>
                      <a:pt x="283" y="0"/>
                    </a:moveTo>
                    <a:cubicBezTo>
                      <a:pt x="270" y="0"/>
                      <a:pt x="256" y="1"/>
                      <a:pt x="243" y="4"/>
                    </a:cubicBezTo>
                    <a:cubicBezTo>
                      <a:pt x="230" y="6"/>
                      <a:pt x="217" y="10"/>
                      <a:pt x="205" y="15"/>
                    </a:cubicBezTo>
                    <a:cubicBezTo>
                      <a:pt x="192" y="19"/>
                      <a:pt x="180" y="25"/>
                      <a:pt x="168" y="31"/>
                    </a:cubicBezTo>
                    <a:cubicBezTo>
                      <a:pt x="157" y="38"/>
                      <a:pt x="146" y="45"/>
                      <a:pt x="135" y="54"/>
                    </a:cubicBezTo>
                    <a:cubicBezTo>
                      <a:pt x="139" y="56"/>
                      <a:pt x="143" y="60"/>
                      <a:pt x="146" y="64"/>
                    </a:cubicBezTo>
                    <a:cubicBezTo>
                      <a:pt x="149" y="69"/>
                      <a:pt x="152" y="74"/>
                      <a:pt x="154" y="79"/>
                    </a:cubicBezTo>
                    <a:cubicBezTo>
                      <a:pt x="156" y="85"/>
                      <a:pt x="157" y="91"/>
                      <a:pt x="158" y="98"/>
                    </a:cubicBezTo>
                    <a:cubicBezTo>
                      <a:pt x="159" y="104"/>
                      <a:pt x="158" y="111"/>
                      <a:pt x="157" y="118"/>
                    </a:cubicBezTo>
                    <a:cubicBezTo>
                      <a:pt x="156" y="128"/>
                      <a:pt x="153" y="136"/>
                      <a:pt x="149" y="144"/>
                    </a:cubicBezTo>
                    <a:cubicBezTo>
                      <a:pt x="145" y="152"/>
                      <a:pt x="140" y="159"/>
                      <a:pt x="134" y="165"/>
                    </a:cubicBezTo>
                    <a:cubicBezTo>
                      <a:pt x="128" y="171"/>
                      <a:pt x="122" y="175"/>
                      <a:pt x="115" y="178"/>
                    </a:cubicBezTo>
                    <a:cubicBezTo>
                      <a:pt x="108" y="181"/>
                      <a:pt x="101" y="182"/>
                      <a:pt x="94" y="182"/>
                    </a:cubicBezTo>
                    <a:cubicBezTo>
                      <a:pt x="89" y="181"/>
                      <a:pt x="85" y="180"/>
                      <a:pt x="80" y="178"/>
                    </a:cubicBezTo>
                    <a:cubicBezTo>
                      <a:pt x="76" y="175"/>
                      <a:pt x="72" y="172"/>
                      <a:pt x="69" y="169"/>
                    </a:cubicBezTo>
                    <a:cubicBezTo>
                      <a:pt x="66" y="165"/>
                      <a:pt x="63" y="161"/>
                      <a:pt x="61" y="156"/>
                    </a:cubicBezTo>
                    <a:cubicBezTo>
                      <a:pt x="59" y="152"/>
                      <a:pt x="57" y="146"/>
                      <a:pt x="56" y="141"/>
                    </a:cubicBezTo>
                    <a:cubicBezTo>
                      <a:pt x="49" y="151"/>
                      <a:pt x="43" y="162"/>
                      <a:pt x="37" y="174"/>
                    </a:cubicBezTo>
                    <a:cubicBezTo>
                      <a:pt x="31" y="185"/>
                      <a:pt x="26" y="197"/>
                      <a:pt x="21" y="209"/>
                    </a:cubicBezTo>
                    <a:cubicBezTo>
                      <a:pt x="17" y="221"/>
                      <a:pt x="12" y="233"/>
                      <a:pt x="9" y="246"/>
                    </a:cubicBezTo>
                    <a:cubicBezTo>
                      <a:pt x="5" y="259"/>
                      <a:pt x="2" y="272"/>
                      <a:pt x="0" y="28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0" y="298"/>
                      <a:pt x="80" y="299"/>
                      <a:pt x="79" y="300"/>
                    </a:cubicBezTo>
                    <a:cubicBezTo>
                      <a:pt x="78" y="301"/>
                      <a:pt x="78" y="302"/>
                      <a:pt x="77" y="303"/>
                    </a:cubicBezTo>
                    <a:cubicBezTo>
                      <a:pt x="77" y="304"/>
                      <a:pt x="76" y="305"/>
                      <a:pt x="75" y="306"/>
                    </a:cubicBezTo>
                    <a:cubicBezTo>
                      <a:pt x="75" y="307"/>
                      <a:pt x="74" y="308"/>
                      <a:pt x="74" y="310"/>
                    </a:cubicBezTo>
                    <a:cubicBezTo>
                      <a:pt x="73" y="311"/>
                      <a:pt x="73" y="312"/>
                      <a:pt x="72" y="313"/>
                    </a:cubicBezTo>
                    <a:cubicBezTo>
                      <a:pt x="72" y="315"/>
                      <a:pt x="72" y="316"/>
                      <a:pt x="71" y="317"/>
                    </a:cubicBezTo>
                    <a:cubicBezTo>
                      <a:pt x="71" y="318"/>
                      <a:pt x="71" y="320"/>
                      <a:pt x="70" y="321"/>
                    </a:cubicBezTo>
                    <a:cubicBezTo>
                      <a:pt x="70" y="322"/>
                      <a:pt x="70" y="324"/>
                      <a:pt x="69" y="325"/>
                    </a:cubicBezTo>
                    <a:cubicBezTo>
                      <a:pt x="68" y="333"/>
                      <a:pt x="68" y="340"/>
                      <a:pt x="69" y="347"/>
                    </a:cubicBezTo>
                    <a:cubicBezTo>
                      <a:pt x="70" y="353"/>
                      <a:pt x="72" y="360"/>
                      <a:pt x="75" y="365"/>
                    </a:cubicBezTo>
                    <a:cubicBezTo>
                      <a:pt x="78" y="371"/>
                      <a:pt x="82" y="375"/>
                      <a:pt x="86" y="379"/>
                    </a:cubicBezTo>
                    <a:cubicBezTo>
                      <a:pt x="90" y="383"/>
                      <a:pt x="96" y="385"/>
                      <a:pt x="101" y="386"/>
                    </a:cubicBezTo>
                    <a:cubicBezTo>
                      <a:pt x="107" y="387"/>
                      <a:pt x="113" y="386"/>
                      <a:pt x="118" y="384"/>
                    </a:cubicBezTo>
                    <a:cubicBezTo>
                      <a:pt x="124" y="382"/>
                      <a:pt x="129" y="379"/>
                      <a:pt x="133" y="375"/>
                    </a:cubicBezTo>
                    <a:cubicBezTo>
                      <a:pt x="138" y="370"/>
                      <a:pt x="142" y="365"/>
                      <a:pt x="145" y="359"/>
                    </a:cubicBezTo>
                    <a:cubicBezTo>
                      <a:pt x="149" y="352"/>
                      <a:pt x="151" y="345"/>
                      <a:pt x="152" y="338"/>
                    </a:cubicBezTo>
                    <a:cubicBezTo>
                      <a:pt x="152" y="336"/>
                      <a:pt x="153" y="335"/>
                      <a:pt x="153" y="333"/>
                    </a:cubicBezTo>
                    <a:cubicBezTo>
                      <a:pt x="153" y="332"/>
                      <a:pt x="153" y="331"/>
                      <a:pt x="153" y="329"/>
                    </a:cubicBezTo>
                    <a:cubicBezTo>
                      <a:pt x="153" y="328"/>
                      <a:pt x="153" y="326"/>
                      <a:pt x="153" y="325"/>
                    </a:cubicBezTo>
                    <a:cubicBezTo>
                      <a:pt x="153" y="324"/>
                      <a:pt x="153" y="322"/>
                      <a:pt x="153" y="321"/>
                    </a:cubicBezTo>
                    <a:cubicBezTo>
                      <a:pt x="153" y="320"/>
                      <a:pt x="153" y="318"/>
                      <a:pt x="153" y="317"/>
                    </a:cubicBezTo>
                    <a:cubicBezTo>
                      <a:pt x="152" y="316"/>
                      <a:pt x="152" y="315"/>
                      <a:pt x="152" y="313"/>
                    </a:cubicBezTo>
                    <a:cubicBezTo>
                      <a:pt x="152" y="312"/>
                      <a:pt x="151" y="311"/>
                      <a:pt x="151" y="310"/>
                    </a:cubicBezTo>
                    <a:cubicBezTo>
                      <a:pt x="151" y="309"/>
                      <a:pt x="151" y="307"/>
                      <a:pt x="150" y="306"/>
                    </a:cubicBezTo>
                    <a:cubicBezTo>
                      <a:pt x="163" y="308"/>
                      <a:pt x="163" y="308"/>
                      <a:pt x="163" y="308"/>
                    </a:cubicBezTo>
                    <a:cubicBezTo>
                      <a:pt x="232" y="318"/>
                      <a:pt x="232" y="318"/>
                      <a:pt x="232" y="318"/>
                    </a:cubicBezTo>
                    <a:cubicBezTo>
                      <a:pt x="245" y="237"/>
                      <a:pt x="245" y="237"/>
                      <a:pt x="245" y="237"/>
                    </a:cubicBezTo>
                    <a:cubicBezTo>
                      <a:pt x="243" y="238"/>
                      <a:pt x="242" y="238"/>
                      <a:pt x="241" y="238"/>
                    </a:cubicBezTo>
                    <a:cubicBezTo>
                      <a:pt x="240" y="238"/>
                      <a:pt x="238" y="238"/>
                      <a:pt x="237" y="238"/>
                    </a:cubicBezTo>
                    <a:cubicBezTo>
                      <a:pt x="236" y="238"/>
                      <a:pt x="235" y="238"/>
                      <a:pt x="233" y="238"/>
                    </a:cubicBezTo>
                    <a:cubicBezTo>
                      <a:pt x="232" y="238"/>
                      <a:pt x="231" y="238"/>
                      <a:pt x="230" y="238"/>
                    </a:cubicBezTo>
                    <a:cubicBezTo>
                      <a:pt x="222" y="237"/>
                      <a:pt x="215" y="234"/>
                      <a:pt x="209" y="230"/>
                    </a:cubicBezTo>
                    <a:cubicBezTo>
                      <a:pt x="203" y="226"/>
                      <a:pt x="198" y="220"/>
                      <a:pt x="194" y="213"/>
                    </a:cubicBezTo>
                    <a:cubicBezTo>
                      <a:pt x="190" y="207"/>
                      <a:pt x="187" y="199"/>
                      <a:pt x="186" y="190"/>
                    </a:cubicBezTo>
                    <a:cubicBezTo>
                      <a:pt x="184" y="182"/>
                      <a:pt x="184" y="172"/>
                      <a:pt x="186" y="163"/>
                    </a:cubicBezTo>
                    <a:cubicBezTo>
                      <a:pt x="187" y="153"/>
                      <a:pt x="191" y="144"/>
                      <a:pt x="195" y="136"/>
                    </a:cubicBezTo>
                    <a:cubicBezTo>
                      <a:pt x="199" y="128"/>
                      <a:pt x="204" y="121"/>
                      <a:pt x="210" y="115"/>
                    </a:cubicBezTo>
                    <a:cubicBezTo>
                      <a:pt x="216" y="109"/>
                      <a:pt x="223" y="104"/>
                      <a:pt x="230" y="101"/>
                    </a:cubicBezTo>
                    <a:cubicBezTo>
                      <a:pt x="237" y="98"/>
                      <a:pt x="245" y="96"/>
                      <a:pt x="253" y="97"/>
                    </a:cubicBezTo>
                    <a:cubicBezTo>
                      <a:pt x="254" y="97"/>
                      <a:pt x="255" y="97"/>
                      <a:pt x="256" y="97"/>
                    </a:cubicBezTo>
                    <a:cubicBezTo>
                      <a:pt x="258" y="97"/>
                      <a:pt x="259" y="98"/>
                      <a:pt x="260" y="98"/>
                    </a:cubicBezTo>
                    <a:cubicBezTo>
                      <a:pt x="261" y="98"/>
                      <a:pt x="262" y="99"/>
                      <a:pt x="264" y="99"/>
                    </a:cubicBezTo>
                    <a:cubicBezTo>
                      <a:pt x="265" y="99"/>
                      <a:pt x="266" y="100"/>
                      <a:pt x="267" y="100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0" name="íṣ1ídè">
                <a:extLst>
                  <a:ext uri="{FF2B5EF4-FFF2-40B4-BE49-F238E27FC236}">
                    <a16:creationId xmlns:a16="http://schemas.microsoft.com/office/drawing/2014/main" id="{1057FCFD-ECB2-4220-86D3-E4DAD65E2151}"/>
                  </a:ext>
                </a:extLst>
              </p:cNvPr>
              <p:cNvSpPr/>
              <p:nvPr/>
            </p:nvSpPr>
            <p:spPr bwMode="auto">
              <a:xfrm>
                <a:off x="7041000" y="3428326"/>
                <a:ext cx="2088847" cy="2319818"/>
              </a:xfrm>
              <a:custGeom>
                <a:avLst/>
                <a:gdLst>
                  <a:gd name="T0" fmla="*/ 29 w 316"/>
                  <a:gd name="T1" fmla="*/ 42 h 354"/>
                  <a:gd name="T2" fmla="*/ 33 w 316"/>
                  <a:gd name="T3" fmla="*/ 121 h 354"/>
                  <a:gd name="T4" fmla="*/ 28 w 316"/>
                  <a:gd name="T5" fmla="*/ 166 h 354"/>
                  <a:gd name="T6" fmla="*/ 7 w 316"/>
                  <a:gd name="T7" fmla="*/ 195 h 354"/>
                  <a:gd name="T8" fmla="*/ 1 w 316"/>
                  <a:gd name="T9" fmla="*/ 240 h 354"/>
                  <a:gd name="T10" fmla="*/ 21 w 316"/>
                  <a:gd name="T11" fmla="*/ 282 h 354"/>
                  <a:gd name="T12" fmla="*/ 53 w 316"/>
                  <a:gd name="T13" fmla="*/ 293 h 354"/>
                  <a:gd name="T14" fmla="*/ 80 w 316"/>
                  <a:gd name="T15" fmla="*/ 278 h 354"/>
                  <a:gd name="T16" fmla="*/ 115 w 316"/>
                  <a:gd name="T17" fmla="*/ 294 h 354"/>
                  <a:gd name="T18" fmla="*/ 177 w 316"/>
                  <a:gd name="T19" fmla="*/ 340 h 354"/>
                  <a:gd name="T20" fmla="*/ 229 w 316"/>
                  <a:gd name="T21" fmla="*/ 257 h 354"/>
                  <a:gd name="T22" fmla="*/ 234 w 316"/>
                  <a:gd name="T23" fmla="*/ 242 h 354"/>
                  <a:gd name="T24" fmla="*/ 239 w 316"/>
                  <a:gd name="T25" fmla="*/ 248 h 354"/>
                  <a:gd name="T26" fmla="*/ 246 w 316"/>
                  <a:gd name="T27" fmla="*/ 254 h 354"/>
                  <a:gd name="T28" fmla="*/ 254 w 316"/>
                  <a:gd name="T29" fmla="*/ 258 h 354"/>
                  <a:gd name="T30" fmla="*/ 278 w 316"/>
                  <a:gd name="T31" fmla="*/ 259 h 354"/>
                  <a:gd name="T32" fmla="*/ 308 w 316"/>
                  <a:gd name="T33" fmla="*/ 233 h 354"/>
                  <a:gd name="T34" fmla="*/ 315 w 316"/>
                  <a:gd name="T35" fmla="*/ 188 h 354"/>
                  <a:gd name="T36" fmla="*/ 295 w 316"/>
                  <a:gd name="T37" fmla="*/ 152 h 354"/>
                  <a:gd name="T38" fmla="*/ 273 w 316"/>
                  <a:gd name="T39" fmla="*/ 144 h 354"/>
                  <a:gd name="T40" fmla="*/ 264 w 316"/>
                  <a:gd name="T41" fmla="*/ 144 h 354"/>
                  <a:gd name="T42" fmla="*/ 256 w 316"/>
                  <a:gd name="T43" fmla="*/ 147 h 354"/>
                  <a:gd name="T44" fmla="*/ 249 w 316"/>
                  <a:gd name="T45" fmla="*/ 150 h 354"/>
                  <a:gd name="T46" fmla="*/ 249 w 316"/>
                  <a:gd name="T47" fmla="*/ 135 h 354"/>
                  <a:gd name="T48" fmla="*/ 200 w 316"/>
                  <a:gd name="T49" fmla="*/ 25 h 354"/>
                  <a:gd name="T50" fmla="*/ 200 w 316"/>
                  <a:gd name="T51" fmla="*/ 33 h 354"/>
                  <a:gd name="T52" fmla="*/ 199 w 316"/>
                  <a:gd name="T53" fmla="*/ 41 h 354"/>
                  <a:gd name="T54" fmla="*/ 175 w 316"/>
                  <a:gd name="T55" fmla="*/ 88 h 354"/>
                  <a:gd name="T56" fmla="*/ 135 w 316"/>
                  <a:gd name="T57" fmla="*/ 102 h 354"/>
                  <a:gd name="T58" fmla="*/ 102 w 316"/>
                  <a:gd name="T59" fmla="*/ 76 h 354"/>
                  <a:gd name="T60" fmla="*/ 95 w 316"/>
                  <a:gd name="T61" fmla="*/ 26 h 354"/>
                  <a:gd name="T62" fmla="*/ 97 w 316"/>
                  <a:gd name="T63" fmla="*/ 18 h 354"/>
                  <a:gd name="T64" fmla="*/ 99 w 316"/>
                  <a:gd name="T65" fmla="*/ 1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" h="354">
                    <a:moveTo>
                      <a:pt x="33" y="0"/>
                    </a:moveTo>
                    <a:cubicBezTo>
                      <a:pt x="31" y="14"/>
                      <a:pt x="30" y="28"/>
                      <a:pt x="29" y="42"/>
                    </a:cubicBezTo>
                    <a:cubicBezTo>
                      <a:pt x="29" y="55"/>
                      <a:pt x="29" y="69"/>
                      <a:pt x="29" y="82"/>
                    </a:cubicBezTo>
                    <a:cubicBezTo>
                      <a:pt x="30" y="95"/>
                      <a:pt x="31" y="109"/>
                      <a:pt x="33" y="121"/>
                    </a:cubicBezTo>
                    <a:cubicBezTo>
                      <a:pt x="35" y="134"/>
                      <a:pt x="38" y="147"/>
                      <a:pt x="41" y="159"/>
                    </a:cubicBezTo>
                    <a:cubicBezTo>
                      <a:pt x="36" y="161"/>
                      <a:pt x="32" y="163"/>
                      <a:pt x="28" y="166"/>
                    </a:cubicBezTo>
                    <a:cubicBezTo>
                      <a:pt x="23" y="170"/>
                      <a:pt x="19" y="174"/>
                      <a:pt x="16" y="179"/>
                    </a:cubicBezTo>
                    <a:cubicBezTo>
                      <a:pt x="13" y="183"/>
                      <a:pt x="10" y="189"/>
                      <a:pt x="7" y="195"/>
                    </a:cubicBezTo>
                    <a:cubicBezTo>
                      <a:pt x="5" y="200"/>
                      <a:pt x="3" y="207"/>
                      <a:pt x="2" y="214"/>
                    </a:cubicBezTo>
                    <a:cubicBezTo>
                      <a:pt x="0" y="223"/>
                      <a:pt x="0" y="232"/>
                      <a:pt x="1" y="240"/>
                    </a:cubicBezTo>
                    <a:cubicBezTo>
                      <a:pt x="2" y="249"/>
                      <a:pt x="5" y="257"/>
                      <a:pt x="8" y="264"/>
                    </a:cubicBezTo>
                    <a:cubicBezTo>
                      <a:pt x="11" y="271"/>
                      <a:pt x="16" y="277"/>
                      <a:pt x="21" y="282"/>
                    </a:cubicBezTo>
                    <a:cubicBezTo>
                      <a:pt x="26" y="287"/>
                      <a:pt x="32" y="290"/>
                      <a:pt x="39" y="292"/>
                    </a:cubicBezTo>
                    <a:cubicBezTo>
                      <a:pt x="44" y="293"/>
                      <a:pt x="48" y="293"/>
                      <a:pt x="53" y="293"/>
                    </a:cubicBezTo>
                    <a:cubicBezTo>
                      <a:pt x="58" y="292"/>
                      <a:pt x="63" y="290"/>
                      <a:pt x="67" y="288"/>
                    </a:cubicBezTo>
                    <a:cubicBezTo>
                      <a:pt x="72" y="286"/>
                      <a:pt x="76" y="282"/>
                      <a:pt x="80" y="278"/>
                    </a:cubicBezTo>
                    <a:cubicBezTo>
                      <a:pt x="84" y="274"/>
                      <a:pt x="87" y="270"/>
                      <a:pt x="90" y="264"/>
                    </a:cubicBezTo>
                    <a:cubicBezTo>
                      <a:pt x="98" y="275"/>
                      <a:pt x="106" y="285"/>
                      <a:pt x="115" y="294"/>
                    </a:cubicBezTo>
                    <a:cubicBezTo>
                      <a:pt x="124" y="303"/>
                      <a:pt x="134" y="312"/>
                      <a:pt x="144" y="319"/>
                    </a:cubicBezTo>
                    <a:cubicBezTo>
                      <a:pt x="154" y="327"/>
                      <a:pt x="165" y="334"/>
                      <a:pt x="177" y="340"/>
                    </a:cubicBezTo>
                    <a:cubicBezTo>
                      <a:pt x="188" y="346"/>
                      <a:pt x="200" y="351"/>
                      <a:pt x="213" y="354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2" y="239"/>
                      <a:pt x="232" y="239"/>
                      <a:pt x="232" y="239"/>
                    </a:cubicBezTo>
                    <a:cubicBezTo>
                      <a:pt x="233" y="240"/>
                      <a:pt x="233" y="241"/>
                      <a:pt x="234" y="242"/>
                    </a:cubicBezTo>
                    <a:cubicBezTo>
                      <a:pt x="235" y="243"/>
                      <a:pt x="236" y="245"/>
                      <a:pt x="237" y="245"/>
                    </a:cubicBezTo>
                    <a:cubicBezTo>
                      <a:pt x="237" y="246"/>
                      <a:pt x="238" y="247"/>
                      <a:pt x="239" y="248"/>
                    </a:cubicBezTo>
                    <a:cubicBezTo>
                      <a:pt x="240" y="249"/>
                      <a:pt x="241" y="250"/>
                      <a:pt x="242" y="251"/>
                    </a:cubicBezTo>
                    <a:cubicBezTo>
                      <a:pt x="243" y="252"/>
                      <a:pt x="244" y="253"/>
                      <a:pt x="246" y="254"/>
                    </a:cubicBezTo>
                    <a:cubicBezTo>
                      <a:pt x="247" y="255"/>
                      <a:pt x="248" y="256"/>
                      <a:pt x="250" y="256"/>
                    </a:cubicBezTo>
                    <a:cubicBezTo>
                      <a:pt x="251" y="257"/>
                      <a:pt x="253" y="258"/>
                      <a:pt x="254" y="258"/>
                    </a:cubicBezTo>
                    <a:cubicBezTo>
                      <a:pt x="256" y="259"/>
                      <a:pt x="257" y="259"/>
                      <a:pt x="259" y="260"/>
                    </a:cubicBezTo>
                    <a:cubicBezTo>
                      <a:pt x="265" y="261"/>
                      <a:pt x="272" y="261"/>
                      <a:pt x="278" y="259"/>
                    </a:cubicBezTo>
                    <a:cubicBezTo>
                      <a:pt x="284" y="257"/>
                      <a:pt x="289" y="254"/>
                      <a:pt x="294" y="250"/>
                    </a:cubicBezTo>
                    <a:cubicBezTo>
                      <a:pt x="300" y="246"/>
                      <a:pt x="304" y="240"/>
                      <a:pt x="308" y="233"/>
                    </a:cubicBezTo>
                    <a:cubicBezTo>
                      <a:pt x="311" y="227"/>
                      <a:pt x="314" y="219"/>
                      <a:pt x="315" y="211"/>
                    </a:cubicBezTo>
                    <a:cubicBezTo>
                      <a:pt x="316" y="203"/>
                      <a:pt x="316" y="195"/>
                      <a:pt x="315" y="188"/>
                    </a:cubicBezTo>
                    <a:cubicBezTo>
                      <a:pt x="314" y="180"/>
                      <a:pt x="311" y="173"/>
                      <a:pt x="308" y="167"/>
                    </a:cubicBezTo>
                    <a:cubicBezTo>
                      <a:pt x="304" y="161"/>
                      <a:pt x="300" y="156"/>
                      <a:pt x="295" y="152"/>
                    </a:cubicBezTo>
                    <a:cubicBezTo>
                      <a:pt x="290" y="148"/>
                      <a:pt x="284" y="145"/>
                      <a:pt x="278" y="144"/>
                    </a:cubicBezTo>
                    <a:cubicBezTo>
                      <a:pt x="276" y="144"/>
                      <a:pt x="275" y="144"/>
                      <a:pt x="273" y="144"/>
                    </a:cubicBezTo>
                    <a:cubicBezTo>
                      <a:pt x="271" y="143"/>
                      <a:pt x="270" y="144"/>
                      <a:pt x="268" y="144"/>
                    </a:cubicBezTo>
                    <a:cubicBezTo>
                      <a:pt x="267" y="144"/>
                      <a:pt x="265" y="144"/>
                      <a:pt x="264" y="144"/>
                    </a:cubicBezTo>
                    <a:cubicBezTo>
                      <a:pt x="262" y="145"/>
                      <a:pt x="260" y="145"/>
                      <a:pt x="259" y="146"/>
                    </a:cubicBezTo>
                    <a:cubicBezTo>
                      <a:pt x="258" y="146"/>
                      <a:pt x="257" y="146"/>
                      <a:pt x="256" y="147"/>
                    </a:cubicBezTo>
                    <a:cubicBezTo>
                      <a:pt x="254" y="147"/>
                      <a:pt x="253" y="148"/>
                      <a:pt x="252" y="148"/>
                    </a:cubicBezTo>
                    <a:cubicBezTo>
                      <a:pt x="251" y="149"/>
                      <a:pt x="250" y="150"/>
                      <a:pt x="249" y="150"/>
                    </a:cubicBezTo>
                    <a:cubicBezTo>
                      <a:pt x="248" y="151"/>
                      <a:pt x="247" y="152"/>
                      <a:pt x="246" y="153"/>
                    </a:cubicBezTo>
                    <a:cubicBezTo>
                      <a:pt x="249" y="135"/>
                      <a:pt x="249" y="135"/>
                      <a:pt x="249" y="135"/>
                    </a:cubicBezTo>
                    <a:cubicBezTo>
                      <a:pt x="265" y="34"/>
                      <a:pt x="265" y="34"/>
                      <a:pt x="265" y="34"/>
                    </a:cubicBezTo>
                    <a:cubicBezTo>
                      <a:pt x="200" y="25"/>
                      <a:pt x="200" y="25"/>
                      <a:pt x="200" y="25"/>
                    </a:cubicBezTo>
                    <a:cubicBezTo>
                      <a:pt x="200" y="26"/>
                      <a:pt x="200" y="27"/>
                      <a:pt x="200" y="29"/>
                    </a:cubicBezTo>
                    <a:cubicBezTo>
                      <a:pt x="200" y="30"/>
                      <a:pt x="200" y="32"/>
                      <a:pt x="200" y="33"/>
                    </a:cubicBezTo>
                    <a:cubicBezTo>
                      <a:pt x="200" y="34"/>
                      <a:pt x="200" y="36"/>
                      <a:pt x="200" y="37"/>
                    </a:cubicBezTo>
                    <a:cubicBezTo>
                      <a:pt x="200" y="39"/>
                      <a:pt x="199" y="40"/>
                      <a:pt x="199" y="41"/>
                    </a:cubicBezTo>
                    <a:cubicBezTo>
                      <a:pt x="198" y="51"/>
                      <a:pt x="195" y="60"/>
                      <a:pt x="190" y="68"/>
                    </a:cubicBezTo>
                    <a:cubicBezTo>
                      <a:pt x="186" y="76"/>
                      <a:pt x="181" y="83"/>
                      <a:pt x="175" y="88"/>
                    </a:cubicBezTo>
                    <a:cubicBezTo>
                      <a:pt x="170" y="93"/>
                      <a:pt x="163" y="98"/>
                      <a:pt x="156" y="100"/>
                    </a:cubicBezTo>
                    <a:cubicBezTo>
                      <a:pt x="149" y="102"/>
                      <a:pt x="142" y="103"/>
                      <a:pt x="135" y="102"/>
                    </a:cubicBezTo>
                    <a:cubicBezTo>
                      <a:pt x="128" y="101"/>
                      <a:pt x="121" y="97"/>
                      <a:pt x="116" y="93"/>
                    </a:cubicBezTo>
                    <a:cubicBezTo>
                      <a:pt x="110" y="88"/>
                      <a:pt x="106" y="82"/>
                      <a:pt x="102" y="76"/>
                    </a:cubicBezTo>
                    <a:cubicBezTo>
                      <a:pt x="99" y="69"/>
                      <a:pt x="96" y="61"/>
                      <a:pt x="95" y="52"/>
                    </a:cubicBezTo>
                    <a:cubicBezTo>
                      <a:pt x="94" y="44"/>
                      <a:pt x="94" y="35"/>
                      <a:pt x="95" y="26"/>
                    </a:cubicBezTo>
                    <a:cubicBezTo>
                      <a:pt x="96" y="24"/>
                      <a:pt x="96" y="23"/>
                      <a:pt x="96" y="22"/>
                    </a:cubicBezTo>
                    <a:cubicBezTo>
                      <a:pt x="96" y="20"/>
                      <a:pt x="97" y="19"/>
                      <a:pt x="97" y="18"/>
                    </a:cubicBezTo>
                    <a:cubicBezTo>
                      <a:pt x="97" y="16"/>
                      <a:pt x="98" y="15"/>
                      <a:pt x="98" y="14"/>
                    </a:cubicBezTo>
                    <a:cubicBezTo>
                      <a:pt x="99" y="13"/>
                      <a:pt x="99" y="11"/>
                      <a:pt x="99" y="1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1" name="íṧlîḋè">
                <a:extLst>
                  <a:ext uri="{FF2B5EF4-FFF2-40B4-BE49-F238E27FC236}">
                    <a16:creationId xmlns:a16="http://schemas.microsoft.com/office/drawing/2014/main" id="{CFCBC136-DADD-4CDC-86C1-C724AC33F5BA}"/>
                  </a:ext>
                </a:extLst>
              </p:cNvPr>
              <p:cNvSpPr/>
              <p:nvPr/>
            </p:nvSpPr>
            <p:spPr bwMode="auto">
              <a:xfrm>
                <a:off x="8671230" y="1433779"/>
                <a:ext cx="2328091" cy="2431064"/>
              </a:xfrm>
              <a:custGeom>
                <a:avLst/>
                <a:gdLst>
                  <a:gd name="T0" fmla="*/ 271 w 352"/>
                  <a:gd name="T1" fmla="*/ 4 h 371"/>
                  <a:gd name="T2" fmla="*/ 233 w 352"/>
                  <a:gd name="T3" fmla="*/ 36 h 371"/>
                  <a:gd name="T4" fmla="*/ 193 w 352"/>
                  <a:gd name="T5" fmla="*/ 41 h 371"/>
                  <a:gd name="T6" fmla="*/ 132 w 352"/>
                  <a:gd name="T7" fmla="*/ 18 h 371"/>
                  <a:gd name="T8" fmla="*/ 82 w 352"/>
                  <a:gd name="T9" fmla="*/ 119 h 371"/>
                  <a:gd name="T10" fmla="*/ 77 w 352"/>
                  <a:gd name="T11" fmla="*/ 134 h 371"/>
                  <a:gd name="T12" fmla="*/ 71 w 352"/>
                  <a:gd name="T13" fmla="*/ 130 h 371"/>
                  <a:gd name="T14" fmla="*/ 65 w 352"/>
                  <a:gd name="T15" fmla="*/ 127 h 371"/>
                  <a:gd name="T16" fmla="*/ 58 w 352"/>
                  <a:gd name="T17" fmla="*/ 125 h 371"/>
                  <a:gd name="T18" fmla="*/ 36 w 352"/>
                  <a:gd name="T19" fmla="*/ 127 h 371"/>
                  <a:gd name="T20" fmla="*/ 8 w 352"/>
                  <a:gd name="T21" fmla="*/ 155 h 371"/>
                  <a:gd name="T22" fmla="*/ 1 w 352"/>
                  <a:gd name="T23" fmla="*/ 199 h 371"/>
                  <a:gd name="T24" fmla="*/ 19 w 352"/>
                  <a:gd name="T25" fmla="*/ 231 h 371"/>
                  <a:gd name="T26" fmla="*/ 40 w 352"/>
                  <a:gd name="T27" fmla="*/ 237 h 371"/>
                  <a:gd name="T28" fmla="*/ 47 w 352"/>
                  <a:gd name="T29" fmla="*/ 236 h 371"/>
                  <a:gd name="T30" fmla="*/ 54 w 352"/>
                  <a:gd name="T31" fmla="*/ 234 h 371"/>
                  <a:gd name="T32" fmla="*/ 61 w 352"/>
                  <a:gd name="T33" fmla="*/ 231 h 371"/>
                  <a:gd name="T34" fmla="*/ 61 w 352"/>
                  <a:gd name="T35" fmla="*/ 246 h 371"/>
                  <a:gd name="T36" fmla="*/ 126 w 352"/>
                  <a:gd name="T37" fmla="*/ 343 h 371"/>
                  <a:gd name="T38" fmla="*/ 126 w 352"/>
                  <a:gd name="T39" fmla="*/ 333 h 371"/>
                  <a:gd name="T40" fmla="*/ 127 w 352"/>
                  <a:gd name="T41" fmla="*/ 323 h 371"/>
                  <a:gd name="T42" fmla="*/ 153 w 352"/>
                  <a:gd name="T43" fmla="*/ 273 h 371"/>
                  <a:gd name="T44" fmla="*/ 201 w 352"/>
                  <a:gd name="T45" fmla="*/ 256 h 371"/>
                  <a:gd name="T46" fmla="*/ 242 w 352"/>
                  <a:gd name="T47" fmla="*/ 283 h 371"/>
                  <a:gd name="T48" fmla="*/ 253 w 352"/>
                  <a:gd name="T49" fmla="*/ 340 h 371"/>
                  <a:gd name="T50" fmla="*/ 251 w 352"/>
                  <a:gd name="T51" fmla="*/ 350 h 371"/>
                  <a:gd name="T52" fmla="*/ 247 w 352"/>
                  <a:gd name="T53" fmla="*/ 360 h 371"/>
                  <a:gd name="T54" fmla="*/ 332 w 352"/>
                  <a:gd name="T55" fmla="*/ 310 h 371"/>
                  <a:gd name="T56" fmla="*/ 314 w 352"/>
                  <a:gd name="T57" fmla="*/ 198 h 371"/>
                  <a:gd name="T58" fmla="*/ 313 w 352"/>
                  <a:gd name="T59" fmla="*/ 139 h 371"/>
                  <a:gd name="T60" fmla="*/ 343 w 352"/>
                  <a:gd name="T61" fmla="*/ 103 h 371"/>
                  <a:gd name="T62" fmla="*/ 349 w 352"/>
                  <a:gd name="T63" fmla="*/ 48 h 371"/>
                  <a:gd name="T64" fmla="*/ 320 w 352"/>
                  <a:gd name="T65" fmla="*/ 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2" h="371">
                    <a:moveTo>
                      <a:pt x="295" y="0"/>
                    </a:moveTo>
                    <a:cubicBezTo>
                      <a:pt x="286" y="0"/>
                      <a:pt x="278" y="1"/>
                      <a:pt x="271" y="4"/>
                    </a:cubicBezTo>
                    <a:cubicBezTo>
                      <a:pt x="263" y="7"/>
                      <a:pt x="256" y="11"/>
                      <a:pt x="250" y="17"/>
                    </a:cubicBezTo>
                    <a:cubicBezTo>
                      <a:pt x="243" y="22"/>
                      <a:pt x="237" y="29"/>
                      <a:pt x="233" y="36"/>
                    </a:cubicBezTo>
                    <a:cubicBezTo>
                      <a:pt x="228" y="43"/>
                      <a:pt x="224" y="51"/>
                      <a:pt x="221" y="60"/>
                    </a:cubicBezTo>
                    <a:cubicBezTo>
                      <a:pt x="212" y="53"/>
                      <a:pt x="203" y="47"/>
                      <a:pt x="193" y="41"/>
                    </a:cubicBezTo>
                    <a:cubicBezTo>
                      <a:pt x="184" y="36"/>
                      <a:pt x="174" y="31"/>
                      <a:pt x="163" y="27"/>
                    </a:cubicBezTo>
                    <a:cubicBezTo>
                      <a:pt x="153" y="23"/>
                      <a:pt x="143" y="20"/>
                      <a:pt x="132" y="18"/>
                    </a:cubicBezTo>
                    <a:cubicBezTo>
                      <a:pt x="121" y="15"/>
                      <a:pt x="110" y="14"/>
                      <a:pt x="99" y="13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78" y="135"/>
                      <a:pt x="77" y="135"/>
                      <a:pt x="77" y="134"/>
                    </a:cubicBezTo>
                    <a:cubicBezTo>
                      <a:pt x="76" y="133"/>
                      <a:pt x="75" y="132"/>
                      <a:pt x="74" y="132"/>
                    </a:cubicBezTo>
                    <a:cubicBezTo>
                      <a:pt x="73" y="131"/>
                      <a:pt x="72" y="130"/>
                      <a:pt x="71" y="130"/>
                    </a:cubicBezTo>
                    <a:cubicBezTo>
                      <a:pt x="70" y="129"/>
                      <a:pt x="69" y="129"/>
                      <a:pt x="69" y="128"/>
                    </a:cubicBezTo>
                    <a:cubicBezTo>
                      <a:pt x="67" y="128"/>
                      <a:pt x="66" y="127"/>
                      <a:pt x="65" y="127"/>
                    </a:cubicBezTo>
                    <a:cubicBezTo>
                      <a:pt x="64" y="126"/>
                      <a:pt x="63" y="126"/>
                      <a:pt x="62" y="125"/>
                    </a:cubicBezTo>
                    <a:cubicBezTo>
                      <a:pt x="61" y="125"/>
                      <a:pt x="59" y="125"/>
                      <a:pt x="58" y="125"/>
                    </a:cubicBezTo>
                    <a:cubicBezTo>
                      <a:pt x="57" y="124"/>
                      <a:pt x="56" y="124"/>
                      <a:pt x="54" y="124"/>
                    </a:cubicBezTo>
                    <a:cubicBezTo>
                      <a:pt x="48" y="124"/>
                      <a:pt x="42" y="125"/>
                      <a:pt x="36" y="127"/>
                    </a:cubicBezTo>
                    <a:cubicBezTo>
                      <a:pt x="30" y="130"/>
                      <a:pt x="25" y="134"/>
                      <a:pt x="20" y="138"/>
                    </a:cubicBezTo>
                    <a:cubicBezTo>
                      <a:pt x="15" y="143"/>
                      <a:pt x="11" y="149"/>
                      <a:pt x="8" y="155"/>
                    </a:cubicBezTo>
                    <a:cubicBezTo>
                      <a:pt x="5" y="162"/>
                      <a:pt x="2" y="169"/>
                      <a:pt x="1" y="177"/>
                    </a:cubicBezTo>
                    <a:cubicBezTo>
                      <a:pt x="0" y="184"/>
                      <a:pt x="0" y="192"/>
                      <a:pt x="1" y="199"/>
                    </a:cubicBezTo>
                    <a:cubicBezTo>
                      <a:pt x="2" y="205"/>
                      <a:pt x="4" y="212"/>
                      <a:pt x="7" y="217"/>
                    </a:cubicBezTo>
                    <a:cubicBezTo>
                      <a:pt x="11" y="223"/>
                      <a:pt x="15" y="227"/>
                      <a:pt x="19" y="231"/>
                    </a:cubicBezTo>
                    <a:cubicBezTo>
                      <a:pt x="24" y="234"/>
                      <a:pt x="30" y="236"/>
                      <a:pt x="36" y="237"/>
                    </a:cubicBezTo>
                    <a:cubicBezTo>
                      <a:pt x="37" y="237"/>
                      <a:pt x="39" y="237"/>
                      <a:pt x="40" y="237"/>
                    </a:cubicBezTo>
                    <a:cubicBezTo>
                      <a:pt x="41" y="237"/>
                      <a:pt x="42" y="237"/>
                      <a:pt x="44" y="237"/>
                    </a:cubicBezTo>
                    <a:cubicBezTo>
                      <a:pt x="45" y="237"/>
                      <a:pt x="46" y="236"/>
                      <a:pt x="47" y="236"/>
                    </a:cubicBezTo>
                    <a:cubicBezTo>
                      <a:pt x="49" y="236"/>
                      <a:pt x="50" y="236"/>
                      <a:pt x="51" y="235"/>
                    </a:cubicBezTo>
                    <a:cubicBezTo>
                      <a:pt x="52" y="235"/>
                      <a:pt x="53" y="235"/>
                      <a:pt x="54" y="234"/>
                    </a:cubicBezTo>
                    <a:cubicBezTo>
                      <a:pt x="56" y="234"/>
                      <a:pt x="57" y="233"/>
                      <a:pt x="58" y="233"/>
                    </a:cubicBezTo>
                    <a:cubicBezTo>
                      <a:pt x="59" y="232"/>
                      <a:pt x="60" y="232"/>
                      <a:pt x="61" y="231"/>
                    </a:cubicBezTo>
                    <a:cubicBezTo>
                      <a:pt x="62" y="230"/>
                      <a:pt x="63" y="230"/>
                      <a:pt x="64" y="229"/>
                    </a:cubicBezTo>
                    <a:cubicBezTo>
                      <a:pt x="61" y="246"/>
                      <a:pt x="61" y="246"/>
                      <a:pt x="61" y="246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126" y="343"/>
                      <a:pt x="126" y="343"/>
                      <a:pt x="126" y="343"/>
                    </a:cubicBezTo>
                    <a:cubicBezTo>
                      <a:pt x="126" y="342"/>
                      <a:pt x="126" y="340"/>
                      <a:pt x="126" y="338"/>
                    </a:cubicBezTo>
                    <a:cubicBezTo>
                      <a:pt x="126" y="337"/>
                      <a:pt x="126" y="335"/>
                      <a:pt x="126" y="333"/>
                    </a:cubicBezTo>
                    <a:cubicBezTo>
                      <a:pt x="126" y="332"/>
                      <a:pt x="126" y="330"/>
                      <a:pt x="126" y="328"/>
                    </a:cubicBezTo>
                    <a:cubicBezTo>
                      <a:pt x="127" y="327"/>
                      <a:pt x="127" y="325"/>
                      <a:pt x="127" y="323"/>
                    </a:cubicBezTo>
                    <a:cubicBezTo>
                      <a:pt x="129" y="313"/>
                      <a:pt x="132" y="303"/>
                      <a:pt x="136" y="295"/>
                    </a:cubicBezTo>
                    <a:cubicBezTo>
                      <a:pt x="141" y="287"/>
                      <a:pt x="147" y="279"/>
                      <a:pt x="153" y="273"/>
                    </a:cubicBezTo>
                    <a:cubicBezTo>
                      <a:pt x="160" y="267"/>
                      <a:pt x="167" y="262"/>
                      <a:pt x="175" y="259"/>
                    </a:cubicBezTo>
                    <a:cubicBezTo>
                      <a:pt x="183" y="256"/>
                      <a:pt x="192" y="255"/>
                      <a:pt x="201" y="256"/>
                    </a:cubicBezTo>
                    <a:cubicBezTo>
                      <a:pt x="209" y="257"/>
                      <a:pt x="217" y="260"/>
                      <a:pt x="225" y="265"/>
                    </a:cubicBezTo>
                    <a:cubicBezTo>
                      <a:pt x="232" y="269"/>
                      <a:pt x="238" y="276"/>
                      <a:pt x="242" y="283"/>
                    </a:cubicBezTo>
                    <a:cubicBezTo>
                      <a:pt x="247" y="291"/>
                      <a:pt x="251" y="300"/>
                      <a:pt x="253" y="309"/>
                    </a:cubicBezTo>
                    <a:cubicBezTo>
                      <a:pt x="254" y="319"/>
                      <a:pt x="255" y="329"/>
                      <a:pt x="253" y="340"/>
                    </a:cubicBezTo>
                    <a:cubicBezTo>
                      <a:pt x="253" y="342"/>
                      <a:pt x="252" y="343"/>
                      <a:pt x="252" y="345"/>
                    </a:cubicBezTo>
                    <a:cubicBezTo>
                      <a:pt x="252" y="347"/>
                      <a:pt x="251" y="349"/>
                      <a:pt x="251" y="350"/>
                    </a:cubicBezTo>
                    <a:cubicBezTo>
                      <a:pt x="250" y="352"/>
                      <a:pt x="250" y="354"/>
                      <a:pt x="249" y="355"/>
                    </a:cubicBezTo>
                    <a:cubicBezTo>
                      <a:pt x="248" y="357"/>
                      <a:pt x="248" y="359"/>
                      <a:pt x="247" y="360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31" y="351"/>
                      <a:pt x="332" y="330"/>
                      <a:pt x="332" y="310"/>
                    </a:cubicBezTo>
                    <a:cubicBezTo>
                      <a:pt x="332" y="290"/>
                      <a:pt x="330" y="271"/>
                      <a:pt x="327" y="252"/>
                    </a:cubicBezTo>
                    <a:cubicBezTo>
                      <a:pt x="324" y="233"/>
                      <a:pt x="320" y="215"/>
                      <a:pt x="314" y="198"/>
                    </a:cubicBezTo>
                    <a:cubicBezTo>
                      <a:pt x="308" y="180"/>
                      <a:pt x="301" y="164"/>
                      <a:pt x="293" y="149"/>
                    </a:cubicBezTo>
                    <a:cubicBezTo>
                      <a:pt x="300" y="146"/>
                      <a:pt x="307" y="143"/>
                      <a:pt x="313" y="139"/>
                    </a:cubicBezTo>
                    <a:cubicBezTo>
                      <a:pt x="319" y="134"/>
                      <a:pt x="325" y="129"/>
                      <a:pt x="330" y="123"/>
                    </a:cubicBezTo>
                    <a:cubicBezTo>
                      <a:pt x="335" y="117"/>
                      <a:pt x="339" y="110"/>
                      <a:pt x="343" y="103"/>
                    </a:cubicBezTo>
                    <a:cubicBezTo>
                      <a:pt x="346" y="95"/>
                      <a:pt x="348" y="87"/>
                      <a:pt x="350" y="79"/>
                    </a:cubicBezTo>
                    <a:cubicBezTo>
                      <a:pt x="352" y="68"/>
                      <a:pt x="351" y="58"/>
                      <a:pt x="349" y="48"/>
                    </a:cubicBezTo>
                    <a:cubicBezTo>
                      <a:pt x="347" y="39"/>
                      <a:pt x="343" y="30"/>
                      <a:pt x="338" y="23"/>
                    </a:cubicBezTo>
                    <a:cubicBezTo>
                      <a:pt x="333" y="16"/>
                      <a:pt x="327" y="10"/>
                      <a:pt x="320" y="6"/>
                    </a:cubicBezTo>
                    <a:cubicBezTo>
                      <a:pt x="312" y="2"/>
                      <a:pt x="304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42" name="îšlïḍê">
                <a:extLst>
                  <a:ext uri="{FF2B5EF4-FFF2-40B4-BE49-F238E27FC236}">
                    <a16:creationId xmlns:a16="http://schemas.microsoft.com/office/drawing/2014/main" id="{0700FA3F-75BD-4914-8604-97C8D2319E7E}"/>
                  </a:ext>
                </a:extLst>
              </p:cNvPr>
              <p:cNvSpPr/>
              <p:nvPr/>
            </p:nvSpPr>
            <p:spPr bwMode="auto">
              <a:xfrm>
                <a:off x="8527611" y="3166571"/>
                <a:ext cx="2202694" cy="2686277"/>
              </a:xfrm>
              <a:custGeom>
                <a:avLst/>
                <a:gdLst>
                  <a:gd name="T0" fmla="*/ 205 w 333"/>
                  <a:gd name="T1" fmla="*/ 0 h 410"/>
                  <a:gd name="T2" fmla="*/ 185 w 333"/>
                  <a:gd name="T3" fmla="*/ 3 h 410"/>
                  <a:gd name="T4" fmla="*/ 167 w 333"/>
                  <a:gd name="T5" fmla="*/ 14 h 410"/>
                  <a:gd name="T6" fmla="*/ 154 w 333"/>
                  <a:gd name="T7" fmla="*/ 31 h 410"/>
                  <a:gd name="T8" fmla="*/ 146 w 333"/>
                  <a:gd name="T9" fmla="*/ 54 h 410"/>
                  <a:gd name="T10" fmla="*/ 146 w 333"/>
                  <a:gd name="T11" fmla="*/ 59 h 410"/>
                  <a:gd name="T12" fmla="*/ 145 w 333"/>
                  <a:gd name="T13" fmla="*/ 64 h 410"/>
                  <a:gd name="T14" fmla="*/ 146 w 333"/>
                  <a:gd name="T15" fmla="*/ 69 h 410"/>
                  <a:gd name="T16" fmla="*/ 146 w 333"/>
                  <a:gd name="T17" fmla="*/ 74 h 410"/>
                  <a:gd name="T18" fmla="*/ 150 w 333"/>
                  <a:gd name="T19" fmla="*/ 90 h 410"/>
                  <a:gd name="T20" fmla="*/ 136 w 333"/>
                  <a:gd name="T21" fmla="*/ 88 h 410"/>
                  <a:gd name="T22" fmla="*/ 52 w 333"/>
                  <a:gd name="T23" fmla="*/ 76 h 410"/>
                  <a:gd name="T24" fmla="*/ 36 w 333"/>
                  <a:gd name="T25" fmla="*/ 170 h 410"/>
                  <a:gd name="T26" fmla="*/ 41 w 333"/>
                  <a:gd name="T27" fmla="*/ 169 h 410"/>
                  <a:gd name="T28" fmla="*/ 46 w 333"/>
                  <a:gd name="T29" fmla="*/ 169 h 410"/>
                  <a:gd name="T30" fmla="*/ 50 w 333"/>
                  <a:gd name="T31" fmla="*/ 169 h 410"/>
                  <a:gd name="T32" fmla="*/ 55 w 333"/>
                  <a:gd name="T33" fmla="*/ 169 h 410"/>
                  <a:gd name="T34" fmla="*/ 77 w 333"/>
                  <a:gd name="T35" fmla="*/ 179 h 410"/>
                  <a:gd name="T36" fmla="*/ 93 w 333"/>
                  <a:gd name="T37" fmla="*/ 198 h 410"/>
                  <a:gd name="T38" fmla="*/ 102 w 333"/>
                  <a:gd name="T39" fmla="*/ 224 h 410"/>
                  <a:gd name="T40" fmla="*/ 102 w 333"/>
                  <a:gd name="T41" fmla="*/ 254 h 410"/>
                  <a:gd name="T42" fmla="*/ 93 w 333"/>
                  <a:gd name="T43" fmla="*/ 282 h 410"/>
                  <a:gd name="T44" fmla="*/ 76 w 333"/>
                  <a:gd name="T45" fmla="*/ 302 h 410"/>
                  <a:gd name="T46" fmla="*/ 55 w 333"/>
                  <a:gd name="T47" fmla="*/ 314 h 410"/>
                  <a:gd name="T48" fmla="*/ 32 w 333"/>
                  <a:gd name="T49" fmla="*/ 314 h 410"/>
                  <a:gd name="T50" fmla="*/ 14 w 333"/>
                  <a:gd name="T51" fmla="*/ 306 h 410"/>
                  <a:gd name="T52" fmla="*/ 0 w 333"/>
                  <a:gd name="T53" fmla="*/ 397 h 410"/>
                  <a:gd name="T54" fmla="*/ 156 w 333"/>
                  <a:gd name="T55" fmla="*/ 376 h 410"/>
                  <a:gd name="T56" fmla="*/ 141 w 333"/>
                  <a:gd name="T57" fmla="*/ 361 h 410"/>
                  <a:gd name="T58" fmla="*/ 131 w 333"/>
                  <a:gd name="T59" fmla="*/ 342 h 410"/>
                  <a:gd name="T60" fmla="*/ 126 w 333"/>
                  <a:gd name="T61" fmla="*/ 319 h 410"/>
                  <a:gd name="T62" fmla="*/ 126 w 333"/>
                  <a:gd name="T63" fmla="*/ 295 h 410"/>
                  <a:gd name="T64" fmla="*/ 136 w 333"/>
                  <a:gd name="T65" fmla="*/ 267 h 410"/>
                  <a:gd name="T66" fmla="*/ 153 w 333"/>
                  <a:gd name="T67" fmla="*/ 246 h 410"/>
                  <a:gd name="T68" fmla="*/ 175 w 333"/>
                  <a:gd name="T69" fmla="*/ 234 h 410"/>
                  <a:gd name="T70" fmla="*/ 201 w 333"/>
                  <a:gd name="T71" fmla="*/ 233 h 410"/>
                  <a:gd name="T72" fmla="*/ 254 w 333"/>
                  <a:gd name="T73" fmla="*/ 294 h 410"/>
                  <a:gd name="T74" fmla="*/ 333 w 333"/>
                  <a:gd name="T75" fmla="*/ 116 h 410"/>
                  <a:gd name="T76" fmla="*/ 246 w 333"/>
                  <a:gd name="T77" fmla="*/ 104 h 410"/>
                  <a:gd name="T78" fmla="*/ 231 w 333"/>
                  <a:gd name="T79" fmla="*/ 102 h 410"/>
                  <a:gd name="T80" fmla="*/ 234 w 333"/>
                  <a:gd name="T81" fmla="*/ 98 h 410"/>
                  <a:gd name="T82" fmla="*/ 236 w 333"/>
                  <a:gd name="T83" fmla="*/ 95 h 410"/>
                  <a:gd name="T84" fmla="*/ 238 w 333"/>
                  <a:gd name="T85" fmla="*/ 91 h 410"/>
                  <a:gd name="T86" fmla="*/ 240 w 333"/>
                  <a:gd name="T87" fmla="*/ 87 h 410"/>
                  <a:gd name="T88" fmla="*/ 242 w 333"/>
                  <a:gd name="T89" fmla="*/ 82 h 410"/>
                  <a:gd name="T90" fmla="*/ 244 w 333"/>
                  <a:gd name="T91" fmla="*/ 78 h 410"/>
                  <a:gd name="T92" fmla="*/ 246 w 333"/>
                  <a:gd name="T93" fmla="*/ 72 h 410"/>
                  <a:gd name="T94" fmla="*/ 247 w 333"/>
                  <a:gd name="T95" fmla="*/ 67 h 410"/>
                  <a:gd name="T96" fmla="*/ 246 w 333"/>
                  <a:gd name="T97" fmla="*/ 43 h 410"/>
                  <a:gd name="T98" fmla="*/ 238 w 333"/>
                  <a:gd name="T99" fmla="*/ 22 h 410"/>
                  <a:gd name="T100" fmla="*/ 224 w 333"/>
                  <a:gd name="T101" fmla="*/ 7 h 410"/>
                  <a:gd name="T102" fmla="*/ 205 w 333"/>
                  <a:gd name="T103" fmla="*/ 0 h 410"/>
                  <a:gd name="T104" fmla="*/ 205 w 333"/>
                  <a:gd name="T10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3" h="410">
                    <a:moveTo>
                      <a:pt x="205" y="0"/>
                    </a:moveTo>
                    <a:cubicBezTo>
                      <a:pt x="198" y="0"/>
                      <a:pt x="192" y="1"/>
                      <a:pt x="185" y="3"/>
                    </a:cubicBezTo>
                    <a:cubicBezTo>
                      <a:pt x="179" y="5"/>
                      <a:pt x="173" y="9"/>
                      <a:pt x="167" y="14"/>
                    </a:cubicBezTo>
                    <a:cubicBezTo>
                      <a:pt x="162" y="19"/>
                      <a:pt x="157" y="25"/>
                      <a:pt x="154" y="31"/>
                    </a:cubicBezTo>
                    <a:cubicBezTo>
                      <a:pt x="150" y="38"/>
                      <a:pt x="148" y="46"/>
                      <a:pt x="146" y="54"/>
                    </a:cubicBezTo>
                    <a:cubicBezTo>
                      <a:pt x="146" y="55"/>
                      <a:pt x="146" y="57"/>
                      <a:pt x="146" y="59"/>
                    </a:cubicBezTo>
                    <a:cubicBezTo>
                      <a:pt x="146" y="61"/>
                      <a:pt x="145" y="62"/>
                      <a:pt x="145" y="64"/>
                    </a:cubicBezTo>
                    <a:cubicBezTo>
                      <a:pt x="145" y="66"/>
                      <a:pt x="145" y="67"/>
                      <a:pt x="146" y="69"/>
                    </a:cubicBezTo>
                    <a:cubicBezTo>
                      <a:pt x="146" y="71"/>
                      <a:pt x="146" y="72"/>
                      <a:pt x="146" y="74"/>
                    </a:cubicBezTo>
                    <a:cubicBezTo>
                      <a:pt x="147" y="80"/>
                      <a:pt x="148" y="85"/>
                      <a:pt x="150" y="90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8" y="170"/>
                      <a:pt x="40" y="169"/>
                      <a:pt x="41" y="169"/>
                    </a:cubicBezTo>
                    <a:cubicBezTo>
                      <a:pt x="43" y="169"/>
                      <a:pt x="44" y="169"/>
                      <a:pt x="46" y="169"/>
                    </a:cubicBezTo>
                    <a:cubicBezTo>
                      <a:pt x="47" y="169"/>
                      <a:pt x="49" y="169"/>
                      <a:pt x="50" y="169"/>
                    </a:cubicBezTo>
                    <a:cubicBezTo>
                      <a:pt x="52" y="169"/>
                      <a:pt x="54" y="169"/>
                      <a:pt x="55" y="169"/>
                    </a:cubicBezTo>
                    <a:cubicBezTo>
                      <a:pt x="63" y="171"/>
                      <a:pt x="70" y="174"/>
                      <a:pt x="77" y="179"/>
                    </a:cubicBezTo>
                    <a:cubicBezTo>
                      <a:pt x="83" y="184"/>
                      <a:pt x="89" y="191"/>
                      <a:pt x="93" y="198"/>
                    </a:cubicBezTo>
                    <a:cubicBezTo>
                      <a:pt x="97" y="206"/>
                      <a:pt x="100" y="215"/>
                      <a:pt x="102" y="224"/>
                    </a:cubicBezTo>
                    <a:cubicBezTo>
                      <a:pt x="104" y="234"/>
                      <a:pt x="104" y="244"/>
                      <a:pt x="102" y="254"/>
                    </a:cubicBezTo>
                    <a:cubicBezTo>
                      <a:pt x="100" y="264"/>
                      <a:pt x="97" y="273"/>
                      <a:pt x="93" y="282"/>
                    </a:cubicBezTo>
                    <a:cubicBezTo>
                      <a:pt x="88" y="290"/>
                      <a:pt x="83" y="297"/>
                      <a:pt x="76" y="302"/>
                    </a:cubicBezTo>
                    <a:cubicBezTo>
                      <a:pt x="70" y="308"/>
                      <a:pt x="63" y="312"/>
                      <a:pt x="55" y="314"/>
                    </a:cubicBezTo>
                    <a:cubicBezTo>
                      <a:pt x="48" y="316"/>
                      <a:pt x="40" y="316"/>
                      <a:pt x="32" y="314"/>
                    </a:cubicBezTo>
                    <a:cubicBezTo>
                      <a:pt x="25" y="313"/>
                      <a:pt x="20" y="310"/>
                      <a:pt x="14" y="30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53" y="410"/>
                      <a:pt x="108" y="401"/>
                      <a:pt x="156" y="376"/>
                    </a:cubicBezTo>
                    <a:cubicBezTo>
                      <a:pt x="150" y="372"/>
                      <a:pt x="145" y="367"/>
                      <a:pt x="141" y="361"/>
                    </a:cubicBezTo>
                    <a:cubicBezTo>
                      <a:pt x="137" y="355"/>
                      <a:pt x="134" y="349"/>
                      <a:pt x="131" y="342"/>
                    </a:cubicBezTo>
                    <a:cubicBezTo>
                      <a:pt x="128" y="335"/>
                      <a:pt x="126" y="327"/>
                      <a:pt x="126" y="319"/>
                    </a:cubicBezTo>
                    <a:cubicBezTo>
                      <a:pt x="125" y="312"/>
                      <a:pt x="125" y="304"/>
                      <a:pt x="126" y="295"/>
                    </a:cubicBezTo>
                    <a:cubicBezTo>
                      <a:pt x="128" y="285"/>
                      <a:pt x="131" y="276"/>
                      <a:pt x="136" y="267"/>
                    </a:cubicBezTo>
                    <a:cubicBezTo>
                      <a:pt x="140" y="259"/>
                      <a:pt x="146" y="252"/>
                      <a:pt x="153" y="246"/>
                    </a:cubicBezTo>
                    <a:cubicBezTo>
                      <a:pt x="160" y="240"/>
                      <a:pt x="167" y="236"/>
                      <a:pt x="175" y="234"/>
                    </a:cubicBezTo>
                    <a:cubicBezTo>
                      <a:pt x="184" y="231"/>
                      <a:pt x="192" y="231"/>
                      <a:pt x="201" y="233"/>
                    </a:cubicBezTo>
                    <a:cubicBezTo>
                      <a:pt x="230" y="238"/>
                      <a:pt x="249" y="266"/>
                      <a:pt x="254" y="294"/>
                    </a:cubicBezTo>
                    <a:cubicBezTo>
                      <a:pt x="295" y="243"/>
                      <a:pt x="321" y="181"/>
                      <a:pt x="333" y="116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32" y="101"/>
                      <a:pt x="233" y="100"/>
                      <a:pt x="234" y="98"/>
                    </a:cubicBezTo>
                    <a:cubicBezTo>
                      <a:pt x="234" y="97"/>
                      <a:pt x="235" y="96"/>
                      <a:pt x="236" y="95"/>
                    </a:cubicBezTo>
                    <a:cubicBezTo>
                      <a:pt x="237" y="94"/>
                      <a:pt x="238" y="92"/>
                      <a:pt x="238" y="91"/>
                    </a:cubicBezTo>
                    <a:cubicBezTo>
                      <a:pt x="239" y="90"/>
                      <a:pt x="240" y="89"/>
                      <a:pt x="240" y="87"/>
                    </a:cubicBezTo>
                    <a:cubicBezTo>
                      <a:pt x="241" y="86"/>
                      <a:pt x="242" y="84"/>
                      <a:pt x="242" y="82"/>
                    </a:cubicBezTo>
                    <a:cubicBezTo>
                      <a:pt x="243" y="81"/>
                      <a:pt x="244" y="79"/>
                      <a:pt x="244" y="78"/>
                    </a:cubicBezTo>
                    <a:cubicBezTo>
                      <a:pt x="245" y="76"/>
                      <a:pt x="245" y="74"/>
                      <a:pt x="246" y="72"/>
                    </a:cubicBezTo>
                    <a:cubicBezTo>
                      <a:pt x="246" y="71"/>
                      <a:pt x="246" y="69"/>
                      <a:pt x="247" y="67"/>
                    </a:cubicBezTo>
                    <a:cubicBezTo>
                      <a:pt x="248" y="59"/>
                      <a:pt x="248" y="50"/>
                      <a:pt x="246" y="43"/>
                    </a:cubicBezTo>
                    <a:cubicBezTo>
                      <a:pt x="245" y="35"/>
                      <a:pt x="242" y="28"/>
                      <a:pt x="238" y="22"/>
                    </a:cubicBezTo>
                    <a:cubicBezTo>
                      <a:pt x="235" y="16"/>
                      <a:pt x="230" y="11"/>
                      <a:pt x="224" y="7"/>
                    </a:cubicBezTo>
                    <a:cubicBezTo>
                      <a:pt x="219" y="4"/>
                      <a:pt x="212" y="1"/>
                      <a:pt x="205" y="0"/>
                    </a:cubicBezTo>
                    <a:cubicBezTo>
                      <a:pt x="198" y="0"/>
                      <a:pt x="212" y="1"/>
                      <a:pt x="205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69A86A9-729B-4C0F-B0D9-CDB452D9EA83}"/>
                </a:ext>
              </a:extLst>
            </p:cNvPr>
            <p:cNvCxnSpPr/>
            <p:nvPr/>
          </p:nvCxnSpPr>
          <p:spPr>
            <a:xfrm flipH="1">
              <a:off x="669925" y="5225107"/>
              <a:ext cx="37340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4DBD90B-7B28-46FB-B2ED-69ED8B7483C5}"/>
                </a:ext>
              </a:extLst>
            </p:cNvPr>
            <p:cNvCxnSpPr/>
            <p:nvPr/>
          </p:nvCxnSpPr>
          <p:spPr>
            <a:xfrm>
              <a:off x="7581438" y="1600201"/>
              <a:ext cx="3939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sḻíde">
              <a:extLst>
                <a:ext uri="{FF2B5EF4-FFF2-40B4-BE49-F238E27FC236}">
                  <a16:creationId xmlns:a16="http://schemas.microsoft.com/office/drawing/2014/main" id="{AB2DA656-045D-4CCF-B938-1BD4BBBBB6D5}"/>
                </a:ext>
              </a:extLst>
            </p:cNvPr>
            <p:cNvSpPr txBox="1"/>
            <p:nvPr/>
          </p:nvSpPr>
          <p:spPr bwMode="auto">
            <a:xfrm>
              <a:off x="8436001" y="1146697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积分制激励系统</a:t>
              </a:r>
              <a:endParaRPr lang="en-US" altLang="zh-CN" sz="2000" b="1" dirty="0"/>
            </a:p>
          </p:txBody>
        </p:sp>
        <p:sp>
          <p:nvSpPr>
            <p:cNvPr id="10" name="ísľïḓè">
              <a:extLst>
                <a:ext uri="{FF2B5EF4-FFF2-40B4-BE49-F238E27FC236}">
                  <a16:creationId xmlns:a16="http://schemas.microsoft.com/office/drawing/2014/main" id="{6251B452-A773-4201-BC1B-76F4532DF6F5}"/>
                </a:ext>
              </a:extLst>
            </p:cNvPr>
            <p:cNvSpPr/>
            <p:nvPr/>
          </p:nvSpPr>
          <p:spPr bwMode="auto">
            <a:xfrm>
              <a:off x="8436001" y="1588503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系统通过扫码器扫描用户二维码</a:t>
              </a:r>
              <a:r>
                <a:rPr lang="en-US" altLang="zh-CN" sz="1100" dirty="0"/>
                <a:t>ID</a:t>
              </a:r>
              <a:r>
                <a:rPr lang="zh-CN" altLang="en-US" sz="1100" dirty="0"/>
                <a:t>，根据用户投放的垃圾重量计算积分，从而激励用户的垃圾分类意识。</a:t>
              </a:r>
              <a:endParaRPr lang="en-US" altLang="zh-CN" sz="1100" dirty="0"/>
            </a:p>
          </p:txBody>
        </p:sp>
        <p:sp>
          <p:nvSpPr>
            <p:cNvPr id="11" name="ïşlïḑe">
              <a:extLst>
                <a:ext uri="{FF2B5EF4-FFF2-40B4-BE49-F238E27FC236}">
                  <a16:creationId xmlns:a16="http://schemas.microsoft.com/office/drawing/2014/main" id="{34F8B042-9DFC-4B6B-A6FD-95F869A6C0D0}"/>
                </a:ext>
              </a:extLst>
            </p:cNvPr>
            <p:cNvSpPr txBox="1"/>
            <p:nvPr/>
          </p:nvSpPr>
          <p:spPr bwMode="auto">
            <a:xfrm>
              <a:off x="673101" y="478313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危险报警</a:t>
              </a:r>
              <a:endParaRPr lang="en-US" altLang="zh-CN" sz="2000" b="1" dirty="0"/>
            </a:p>
          </p:txBody>
        </p:sp>
        <p:sp>
          <p:nvSpPr>
            <p:cNvPr id="12" name="îš1íḑè">
              <a:extLst>
                <a:ext uri="{FF2B5EF4-FFF2-40B4-BE49-F238E27FC236}">
                  <a16:creationId xmlns:a16="http://schemas.microsoft.com/office/drawing/2014/main" id="{A6E0822A-82B1-450B-81E4-F09ABD79428B}"/>
                </a:ext>
              </a:extLst>
            </p:cNvPr>
            <p:cNvSpPr/>
            <p:nvPr/>
          </p:nvSpPr>
          <p:spPr bwMode="auto">
            <a:xfrm>
              <a:off x="673101" y="522494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系统通过传感器采集到的温度，可燃气体浓度等信息判断桶内是否有火灾风险，可对火灾提前发出预警。</a:t>
              </a:r>
              <a:endParaRPr lang="en-US" altLang="zh-CN" sz="1100" dirty="0"/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</p:txBody>
        </p:sp>
        <p:sp>
          <p:nvSpPr>
            <p:cNvPr id="13" name="îSļïḍe">
              <a:extLst>
                <a:ext uri="{FF2B5EF4-FFF2-40B4-BE49-F238E27FC236}">
                  <a16:creationId xmlns:a16="http://schemas.microsoft.com/office/drawing/2014/main" id="{67AF7ED6-E3BE-4A22-A368-9D59B253469F}"/>
                </a:ext>
              </a:extLst>
            </p:cNvPr>
            <p:cNvSpPr txBox="1"/>
            <p:nvPr/>
          </p:nvSpPr>
          <p:spPr bwMode="auto">
            <a:xfrm>
              <a:off x="673101" y="1712598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桶内状态监控</a:t>
              </a:r>
              <a:endParaRPr lang="en-US" altLang="zh-CN" sz="2000" b="1" dirty="0"/>
            </a:p>
          </p:txBody>
        </p:sp>
        <p:sp>
          <p:nvSpPr>
            <p:cNvPr id="14" name="îṡlîḍê">
              <a:extLst>
                <a:ext uri="{FF2B5EF4-FFF2-40B4-BE49-F238E27FC236}">
                  <a16:creationId xmlns:a16="http://schemas.microsoft.com/office/drawing/2014/main" id="{499FF322-4241-484E-8E36-4E9E29F4BE2A}"/>
                </a:ext>
              </a:extLst>
            </p:cNvPr>
            <p:cNvSpPr/>
            <p:nvPr/>
          </p:nvSpPr>
          <p:spPr bwMode="auto">
            <a:xfrm>
              <a:off x="673101" y="2154404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利用传感器实时采集桶内状态信息，供上位机查询。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设计有温度传感器，湿度传感器，可燃气体传感器，重量传感器，桶满传感器，接近传感器等。</a:t>
              </a:r>
              <a:endParaRPr lang="en-US" altLang="zh-CN" sz="1100" dirty="0"/>
            </a:p>
          </p:txBody>
        </p:sp>
        <p:sp>
          <p:nvSpPr>
            <p:cNvPr id="15" name="îsľïďe">
              <a:extLst>
                <a:ext uri="{FF2B5EF4-FFF2-40B4-BE49-F238E27FC236}">
                  <a16:creationId xmlns:a16="http://schemas.microsoft.com/office/drawing/2014/main" id="{03908A26-455E-4FD3-8AC4-C5F91D535747}"/>
                </a:ext>
              </a:extLst>
            </p:cNvPr>
            <p:cNvSpPr txBox="1"/>
            <p:nvPr/>
          </p:nvSpPr>
          <p:spPr bwMode="auto">
            <a:xfrm>
              <a:off x="8436001" y="4188400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桶满提醒</a:t>
              </a:r>
              <a:endParaRPr lang="en-US" altLang="zh-CN" sz="2000" b="1" dirty="0"/>
            </a:p>
          </p:txBody>
        </p:sp>
        <p:sp>
          <p:nvSpPr>
            <p:cNvPr id="16" name="iṡḻïḑe">
              <a:extLst>
                <a:ext uri="{FF2B5EF4-FFF2-40B4-BE49-F238E27FC236}">
                  <a16:creationId xmlns:a16="http://schemas.microsoft.com/office/drawing/2014/main" id="{498C1FD5-4957-43A5-938F-ADA059500788}"/>
                </a:ext>
              </a:extLst>
            </p:cNvPr>
            <p:cNvSpPr/>
            <p:nvPr/>
          </p:nvSpPr>
          <p:spPr bwMode="auto">
            <a:xfrm>
              <a:off x="8436001" y="4630206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系统通过重量传感器以及桶满传感器判断桶内垃圾存量，垃圾过多时可通知工作人员处理，提高效率。</a:t>
              </a:r>
              <a:r>
                <a:rPr lang="en-US" altLang="zh-CN" sz="1100" dirty="0"/>
                <a:t> 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07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/>
              <a:t>实现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A6CD653-885B-453C-BB7D-4D998EA6F11E}"/>
              </a:ext>
            </a:extLst>
          </p:cNvPr>
          <p:cNvSpPr txBox="1"/>
          <p:nvPr/>
        </p:nvSpPr>
        <p:spPr>
          <a:xfrm>
            <a:off x="669924" y="1271152"/>
            <a:ext cx="1078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系统的控制器使用一片</a:t>
            </a:r>
            <a:r>
              <a:rPr lang="en-US" altLang="zh-CN" dirty="0"/>
              <a:t>STM32F407MCU</a:t>
            </a:r>
            <a:r>
              <a:rPr lang="zh-CN" altLang="en-US" dirty="0"/>
              <a:t>，它采用</a:t>
            </a:r>
            <a:r>
              <a:rPr lang="en-US" altLang="zh-CN" dirty="0"/>
              <a:t>Cortex-m4</a:t>
            </a:r>
            <a:r>
              <a:rPr lang="zh-CN" altLang="en-US" dirty="0"/>
              <a:t>内核，频率最高</a:t>
            </a:r>
            <a:r>
              <a:rPr lang="en-US" altLang="zh-CN" dirty="0"/>
              <a:t>168MHz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其外设接口丰富，可以满足系统需求。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是系统的硬件架构简图。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75FF64B-671D-4C5A-8AD4-F23953F48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63" y="2194482"/>
            <a:ext cx="5777283" cy="4038566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988A0CAF-90FE-4A17-BC04-404B2C2791AE}"/>
              </a:ext>
            </a:extLst>
          </p:cNvPr>
          <p:cNvSpPr txBox="1"/>
          <p:nvPr/>
        </p:nvSpPr>
        <p:spPr>
          <a:xfrm>
            <a:off x="5690926" y="631603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图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10562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5ff57-a39c-496a-8f96-726bae8f62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167</TotalTime>
  <Words>994</Words>
  <Application>Microsoft Office PowerPoint</Application>
  <PresentationFormat>宽屏</PresentationFormat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Impact</vt:lpstr>
      <vt:lpstr>主题5</vt:lpstr>
      <vt:lpstr>智能垃圾桶从机系统</vt:lpstr>
      <vt:lpstr>PowerPoint 演示文稿</vt:lpstr>
      <vt:lpstr>背景</vt:lpstr>
      <vt:lpstr>背景</vt:lpstr>
      <vt:lpstr>背景</vt:lpstr>
      <vt:lpstr>设计</vt:lpstr>
      <vt:lpstr>设计</vt:lpstr>
      <vt:lpstr>实现</vt:lpstr>
      <vt:lpstr>实现</vt:lpstr>
      <vt:lpstr>实现</vt:lpstr>
      <vt:lpstr>实现</vt:lpstr>
      <vt:lpstr>实现</vt:lpstr>
      <vt:lpstr>实现</vt:lpstr>
      <vt:lpstr>实现</vt:lpstr>
      <vt:lpstr>进展</vt:lpstr>
      <vt:lpstr>进展</vt:lpstr>
      <vt:lpstr>TODOs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wenqiang zhu</cp:lastModifiedBy>
  <cp:revision>58</cp:revision>
  <cp:lastPrinted>2017-10-26T16:00:00Z</cp:lastPrinted>
  <dcterms:created xsi:type="dcterms:W3CDTF">2017-10-26T16:00:00Z</dcterms:created>
  <dcterms:modified xsi:type="dcterms:W3CDTF">2021-01-03T09:51:11Z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