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ec7a81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ec7a81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eb3af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eb3af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eb3af0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eb3af0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eb3af0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eb3af0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eb3af0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eb3af0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3bafcc7b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3bafcc7b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1ec7a8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1ec7a8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1db709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1db709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3bafcc7b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3bafcc7b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bafcc7b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bafcc7b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bafcc7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bafcc7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3bafcc7b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3bafcc7b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ec7a81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ec7a81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954050" y="382250"/>
            <a:ext cx="52359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solidFill>
                  <a:srgbClr val="000000"/>
                </a:solidFill>
              </a:rPr>
              <a:t>P</a:t>
            </a:r>
            <a:r>
              <a:rPr lang="ru" sz="3000">
                <a:solidFill>
                  <a:srgbClr val="000000"/>
                </a:solidFill>
              </a:rPr>
              <a:t>redict Future Sales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solidFill>
                  <a:srgbClr val="000000"/>
                </a:solidFill>
              </a:rPr>
              <a:t>Группа 5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954000" y="4350900"/>
            <a:ext cx="219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40">
                <a:solidFill>
                  <a:schemeClr val="dk1"/>
                </a:solidFill>
              </a:rPr>
              <a:t>Киселев А. К.</a:t>
            </a:r>
            <a:endParaRPr sz="194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40">
                <a:solidFill>
                  <a:schemeClr val="dk1"/>
                </a:solidFill>
              </a:rPr>
              <a:t>Морозов Л. Л.</a:t>
            </a:r>
            <a:endParaRPr sz="194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940">
                <a:solidFill>
                  <a:schemeClr val="dk1"/>
                </a:solidFill>
              </a:rPr>
              <a:t>Захарченко А. В.</a:t>
            </a:r>
            <a:endParaRPr sz="194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940">
                <a:solidFill>
                  <a:schemeClr val="dk1"/>
                </a:solidFill>
              </a:rPr>
              <a:t>.</a:t>
            </a:r>
            <a:endParaRPr sz="19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65275" y="487400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80"/>
              <a:t>График зависимости количества товара от цены </a:t>
            </a:r>
            <a:endParaRPr sz="2680"/>
          </a:p>
        </p:txBody>
      </p:sp>
      <p:sp>
        <p:nvSpPr>
          <p:cNvPr id="117" name="Google Shape;117;p22"/>
          <p:cNvSpPr txBox="1"/>
          <p:nvPr>
            <p:ph type="ctrTitle"/>
          </p:nvPr>
        </p:nvSpPr>
        <p:spPr>
          <a:xfrm>
            <a:off x="564850" y="3754175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79"/>
              <a:t>Цена товара</a:t>
            </a:r>
            <a:endParaRPr sz="1679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25" y="1250150"/>
            <a:ext cx="8360526" cy="26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ctrTitle"/>
          </p:nvPr>
        </p:nvSpPr>
        <p:spPr>
          <a:xfrm rot="-5400000">
            <a:off x="-3768100" y="2242200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79"/>
              <a:t>Количество проданного товара</a:t>
            </a:r>
            <a:endParaRPr sz="1679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92583" y="4649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5575"/>
            <a:ext cx="8839203" cy="194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824025" y="4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546850" y="3272550"/>
            <a:ext cx="40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MSE на валидационной выборке: 0.53834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RMSE на валидационной выборке: 0.73372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278500" y="583425"/>
            <a:ext cx="4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</a:t>
            </a:r>
            <a:r>
              <a:rPr lang="ru"/>
              <a:t>предсказанных</a:t>
            </a:r>
            <a:r>
              <a:rPr lang="ru"/>
              <a:t> значений с </a:t>
            </a:r>
            <a:r>
              <a:rPr lang="ru"/>
              <a:t>истинным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3" y="427675"/>
            <a:ext cx="8258376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100"/>
            <a:ext cx="8839200" cy="262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516550" y="871775"/>
            <a:ext cx="41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Место на kaggle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2391" l="0" r="0" t="0"/>
          <a:stretch/>
        </p:blipFill>
        <p:spPr>
          <a:xfrm>
            <a:off x="1828750" y="210325"/>
            <a:ext cx="5486501" cy="47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961550" y="134125"/>
            <a:ext cx="52209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Описание датасета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571750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</a:t>
            </a:r>
            <a:r>
              <a:rPr lang="ru" sz="2400"/>
              <a:t>редоставляются ежедневные исторические данные о продажах. Задача состоит в том, чтобы спрогнозировать общее количество товаров, проданных в каждом магазине для тестового набора </a:t>
            </a:r>
            <a:r>
              <a:rPr lang="ru" sz="2400"/>
              <a:t>за ноябрь 2015 года</a:t>
            </a:r>
            <a:r>
              <a:rPr lang="ru" sz="2400"/>
              <a:t>.</a:t>
            </a:r>
            <a:r>
              <a:rPr lang="ru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2583" y="4649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846425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С</a:t>
            </a:r>
            <a:r>
              <a:rPr lang="ru" sz="2400"/>
              <a:t>остав данных: дата (январь 2013 - октябрь 2015), цена товара, количество проданного товара, торговый центр, категория товара</a:t>
            </a:r>
            <a:r>
              <a:rPr lang="ru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48050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/>
              <a:t>Удаление выбросов</a:t>
            </a:r>
            <a:endParaRPr sz="358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569450"/>
            <a:ext cx="7455699" cy="43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2583" y="4649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13" y="514850"/>
            <a:ext cx="8687624" cy="43438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92583" y="4649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2035300" y="114000"/>
            <a:ext cx="52209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EDA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88" y="223424"/>
            <a:ext cx="8062225" cy="42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25" y="152400"/>
            <a:ext cx="750476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648" y="373700"/>
            <a:ext cx="6564699" cy="420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4294967295" type="ctrTitle"/>
          </p:nvPr>
        </p:nvSpPr>
        <p:spPr>
          <a:xfrm>
            <a:off x="311700" y="48050"/>
            <a:ext cx="85206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rPr lang="ru" sz="2600"/>
              <a:t>Feature Engineering</a:t>
            </a:r>
            <a:endParaRPr sz="4380"/>
          </a:p>
        </p:txBody>
      </p:sp>
      <p:sp>
        <p:nvSpPr>
          <p:cNvPr id="109" name="Google Shape;109;p21"/>
          <p:cNvSpPr txBox="1"/>
          <p:nvPr/>
        </p:nvSpPr>
        <p:spPr>
          <a:xfrm>
            <a:off x="450975" y="707150"/>
            <a:ext cx="8324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Д</a:t>
            </a:r>
            <a:r>
              <a:rPr lang="ru" sz="2000">
                <a:solidFill>
                  <a:schemeClr val="dk2"/>
                </a:solidFill>
              </a:rPr>
              <a:t>оработана дата продажи, разбита на месяц и год.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Выделен из названия торгового центра город. 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Разбита категория товара на основную категорию и подкатегорию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Для оценки цены товара и выручки по товару применен метод средних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Добавлены новые фичи количество продаж в месяце по всем товарам, количество продаж по категориям, количество продаж по подкатегориям, количество продаж в ТЦ, количество продаж в городе. 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ru" sz="2000">
                <a:solidFill>
                  <a:schemeClr val="dk2"/>
                </a:solidFill>
              </a:rPr>
              <a:t>Добавлены целевые фичи с задержкой.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22400"/>
            <a:ext cx="3871200" cy="7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000" y="3978075"/>
            <a:ext cx="4627850" cy="102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