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81b600a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81b600a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81b600a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381b600a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381b600a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381b600a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81b600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381b600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81b600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381b600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a004035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a004035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80f686bb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80f686bb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80f686b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80f686b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81b600a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81b600a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a1122307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a1122307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a112230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a112230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45000"/>
          </a:blip>
          <a:srcRect b="14332" l="0" r="0" t="0"/>
          <a:stretch/>
        </p:blipFill>
        <p:spPr>
          <a:xfrm>
            <a:off x="213" y="0"/>
            <a:ext cx="91437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3958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“Первичный анализ данных”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813" y="118847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Группа № 5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845200" y="3745300"/>
            <a:ext cx="3453600" cy="12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Состав</a:t>
            </a:r>
            <a:r>
              <a:rPr lang="ru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Киселев А. К.,</a:t>
            </a:r>
            <a:br>
              <a:rPr lang="ru" sz="2100">
                <a:solidFill>
                  <a:schemeClr val="dk1"/>
                </a:solidFill>
              </a:rPr>
            </a:br>
            <a:r>
              <a:rPr lang="ru" sz="2100">
                <a:solidFill>
                  <a:schemeClr val="dk1"/>
                </a:solidFill>
              </a:rPr>
              <a:t>Захарченко А. В.,</a:t>
            </a:r>
            <a:br>
              <a:rPr lang="ru" sz="2100">
                <a:solidFill>
                  <a:schemeClr val="dk1"/>
                </a:solidFill>
              </a:rPr>
            </a:br>
            <a:r>
              <a:rPr lang="ru" sz="2100">
                <a:solidFill>
                  <a:schemeClr val="dk1"/>
                </a:solidFill>
              </a:rPr>
              <a:t>Морозов Л. Л.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Подробный анализ загруженности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0300"/>
            <a:ext cx="8839198" cy="3623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Гипотезы относительно загруженности</a:t>
            </a:r>
            <a:endParaRPr i="1" sz="2466">
              <a:solidFill>
                <a:srgbClr val="FF0000"/>
              </a:solidFill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531575"/>
            <a:ext cx="8520600" cy="4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период 1990-2019 максимальное количество авиаперевозок приходилось на летние месяцы. Вероятнее всего это связано с периодом отпусков и летнего отдыха.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На</a:t>
            </a:r>
            <a:r>
              <a:rPr lang="ru">
                <a:solidFill>
                  <a:schemeClr val="dk1"/>
                </a:solidFill>
              </a:rPr>
              <a:t>блюдается снижение в феврале 1991 года, причина может быть в авиакатастрофе в аэропорту Лос-Анджелеса.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Также можно заметить снижение перевозок в сентябре 2001 года, что скорее всего связано с </a:t>
            </a:r>
            <a:r>
              <a:rPr lang="ru">
                <a:solidFill>
                  <a:schemeClr val="dk1"/>
                </a:solidFill>
              </a:rPr>
              <a:t>терактом</a:t>
            </a:r>
            <a:r>
              <a:rPr lang="ru">
                <a:solidFill>
                  <a:schemeClr val="dk1"/>
                </a:solidFill>
              </a:rPr>
              <a:t> 11 сентября.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2020 году топ перелетов сместился на январь-март по причине введения карантина и значительного снижения авиаперелетов начиная с весны 2020.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Статистика 2021 года включает в себя только первый квартал, тем не менее заметно значительное снижение количества перелетов по сравнению с аналогичным периодом 2020. Вероятная причина - пик заражений коронавирусом и ужесточение мер эпидемиологического контроля. Также, в качестве дополнительного фактора можно отметить </a:t>
            </a:r>
            <a:r>
              <a:rPr lang="ru">
                <a:solidFill>
                  <a:schemeClr val="dk1"/>
                </a:solidFill>
              </a:rPr>
              <a:t>усиливающуюся</a:t>
            </a:r>
            <a:r>
              <a:rPr lang="ru">
                <a:solidFill>
                  <a:schemeClr val="dk1"/>
                </a:solidFill>
              </a:rPr>
              <a:t> цифровизацию бизнеса и снижение деловых поездок.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162775"/>
            <a:ext cx="85206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</a:t>
            </a:r>
            <a:r>
              <a:rPr lang="ru"/>
              <a:t>актические убытки ТОП 5 авиакомпаний за февраль-декабрь 2020 года составили 1 093 946 400$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-383950" y="2340900"/>
            <a:ext cx="19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51" y="1076300"/>
            <a:ext cx="5868299" cy="399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Краткое описание датасета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459650"/>
            <a:ext cx="8520600" cy="22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Имеются следующие данные: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Дата перевозки;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Информация об аэропорте вылета и прилёта;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Информация об авиакомпании;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Информация о рейсе;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Количество </a:t>
            </a:r>
            <a:r>
              <a:rPr lang="ru">
                <a:solidFill>
                  <a:schemeClr val="dk1"/>
                </a:solidFill>
              </a:rPr>
              <a:t>перевезенных</a:t>
            </a:r>
            <a:r>
              <a:rPr lang="ru">
                <a:solidFill>
                  <a:schemeClr val="dk1"/>
                </a:solidFill>
              </a:rPr>
              <a:t> пассажиров за рейс.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5225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20"/>
              <a:t>Пассажирский трафик</a:t>
            </a:r>
            <a:endParaRPr sz="222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0550"/>
            <a:ext cx="8839200" cy="394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5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20"/>
              <a:t>Пассажирский трафик</a:t>
            </a:r>
            <a:endParaRPr sz="222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572700"/>
            <a:ext cx="7391400" cy="44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1954">
                <a:solidFill>
                  <a:schemeClr val="accent2"/>
                </a:solidFill>
                <a:highlight>
                  <a:srgbClr val="FFFFFF"/>
                </a:highlight>
              </a:rPr>
              <a:t>Загруженность авиакомпаний</a:t>
            </a:r>
            <a:endParaRPr sz="1954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600" y="922000"/>
            <a:ext cx="72967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55300" y="24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ru" sz="1954">
                <a:solidFill>
                  <a:schemeClr val="accent2"/>
                </a:solidFill>
                <a:highlight>
                  <a:srgbClr val="FFFFFF"/>
                </a:highlight>
              </a:rPr>
              <a:t>Загруженность авиакомпаний</a:t>
            </a:r>
            <a:endParaRPr sz="1954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4700"/>
            <a:ext cx="8839203" cy="391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91600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ru" sz="1928"/>
              <a:t>Загруженность аэропортов</a:t>
            </a:r>
            <a:endParaRPr sz="1928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46" y="778650"/>
            <a:ext cx="7742708" cy="41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98950"/>
            <a:ext cx="8520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1928"/>
              <a:t>Загруженность аэропортов</a:t>
            </a:r>
            <a:endParaRPr sz="192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99" y="788475"/>
            <a:ext cx="7751801" cy="42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87400"/>
            <a:ext cx="85206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ru" sz="1928"/>
              <a:t>Подробный анализ загруженности</a:t>
            </a:r>
            <a:endParaRPr sz="1928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903900"/>
            <a:ext cx="8839198" cy="3661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