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8" r:id="rId6"/>
    <p:sldId id="269" r:id="rId7"/>
    <p:sldId id="27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E06ABF5-1F41-4403-9735-24CBB4C2F279}">
          <p14:sldIdLst>
            <p14:sldId id="256"/>
            <p14:sldId id="257"/>
            <p14:sldId id="258"/>
            <p14:sldId id="259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6CAB3-AB23-4555-BCED-10597BAF3EEA}" type="datetimeFigureOut">
              <a:rPr lang="ru-RU" smtClean="0"/>
              <a:t>22.05.2019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60473C-DA32-4BE2-80A2-D43B5F6A57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1454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E98EA696-4F2F-49B5-B87F-911DB5330E3B}" type="datetime1">
              <a:rPr lang="ru-RU" smtClean="0"/>
              <a:t>22.05.2019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0F97B754-6A08-4F9C-98A5-FCB037B7E5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783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BE91-960E-4853-B254-65BFC26367FC}" type="datetime1">
              <a:rPr lang="ru-RU" smtClean="0"/>
              <a:t>22.05.2019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B754-6A08-4F9C-98A5-FCB037B7E5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4614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28ECC-BCDB-4360-87D2-251676CEEFCE}" type="datetime1">
              <a:rPr lang="ru-RU" smtClean="0"/>
              <a:t>22.05.2019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B754-6A08-4F9C-98A5-FCB037B7E5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9241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07AFC-D6A9-4876-AB1E-443E136E0E6F}" type="datetime1">
              <a:rPr lang="ru-RU" smtClean="0"/>
              <a:t>22.05.2019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B754-6A08-4F9C-98A5-FCB037B7E5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681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BF2D-964A-449E-93D4-28098C86757A}" type="datetime1">
              <a:rPr lang="ru-RU" smtClean="0"/>
              <a:t>22.05.2019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B754-6A08-4F9C-98A5-FCB037B7E5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4334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B773-2F80-4DEA-8DE0-F6F431396CD6}" type="datetime1">
              <a:rPr lang="ru-RU" smtClean="0"/>
              <a:t>22.05.2019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B754-6A08-4F9C-98A5-FCB037B7E5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0720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0A3E1-3FA8-461A-83F6-E06BC741A45B}" type="datetime1">
              <a:rPr lang="ru-RU" smtClean="0"/>
              <a:t>22.05.2019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B754-6A08-4F9C-98A5-FCB037B7E5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6547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E8143-EB14-4497-86E8-BB54B026FDDC}" type="datetime1">
              <a:rPr lang="ru-RU" smtClean="0"/>
              <a:t>22.05.2019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B754-6A08-4F9C-98A5-FCB037B7E5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0710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4C14-E6A5-44CC-868E-4AAF6CB4C7D5}" type="datetime1">
              <a:rPr lang="ru-RU" smtClean="0"/>
              <a:t>22.05.2019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B754-6A08-4F9C-98A5-FCB037B7E5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8976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C694-D670-4A8C-AF06-0ECB032543E7}" type="datetime1">
              <a:rPr lang="ru-RU" smtClean="0"/>
              <a:t>22.05.2019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0F97B754-6A08-4F9C-98A5-FCB037B7E5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6150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FADD7566-462D-4E60-95B8-625D69B0DAF0}" type="datetime1">
              <a:rPr lang="ru-RU" smtClean="0"/>
              <a:t>22.05.2019</a:t>
            </a:fld>
            <a:endParaRPr lang="ru-RU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0F97B754-6A08-4F9C-98A5-FCB037B7E5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31829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E6E5071F-25A2-4828-9283-CC0A44193180}" type="datetime1">
              <a:rPr lang="ru-RU" smtClean="0"/>
              <a:t>22.05.2019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0F97B754-6A08-4F9C-98A5-FCB037B7E5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8466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683203-E9F2-46FB-9D08-93FF3A71D7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9419" y="149030"/>
            <a:ext cx="10782300" cy="3352800"/>
          </a:xfrm>
        </p:spPr>
        <p:txBody>
          <a:bodyPr/>
          <a:lstStyle/>
          <a:p>
            <a:r>
              <a:rPr lang="ru-RU" sz="4800" b="1" dirty="0">
                <a:latin typeface="Century Gothic" panose="020B0502020202020204" pitchFamily="34" charset="0"/>
              </a:rPr>
              <a:t>Разработка информационной системы для учета и анализа обеспеченности учебного процесса библиотечным фондом в соответствии с ФГОС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C7DD0E3-BB38-4AE9-98EC-0834AD4B76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3967" y="4508717"/>
            <a:ext cx="9228201" cy="1645920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ru-RU" dirty="0"/>
              <a:t>Подготовил: </a:t>
            </a:r>
          </a:p>
          <a:p>
            <a:pPr algn="r"/>
            <a:r>
              <a:rPr lang="ru-RU" dirty="0"/>
              <a:t>ст. гр. 543 Иванов Л.А.</a:t>
            </a:r>
          </a:p>
          <a:p>
            <a:pPr algn="r"/>
            <a:r>
              <a:rPr lang="ru-RU" dirty="0"/>
              <a:t>Научный руководитель:</a:t>
            </a:r>
          </a:p>
          <a:p>
            <a:pPr algn="r"/>
            <a:r>
              <a:rPr lang="ru-RU" dirty="0"/>
              <a:t>д-р </a:t>
            </a:r>
            <a:r>
              <a:rPr lang="ru-RU" dirty="0" err="1"/>
              <a:t>техн</a:t>
            </a:r>
            <a:r>
              <a:rPr lang="ru-RU" dirty="0"/>
              <a:t>. наук, проф. каф. ВПМ Пруцков А.В  </a:t>
            </a:r>
          </a:p>
        </p:txBody>
      </p:sp>
    </p:spTree>
    <p:extLst>
      <p:ext uri="{BB962C8B-B14F-4D97-AF65-F5344CB8AC3E}">
        <p14:creationId xmlns:p14="http://schemas.microsoft.com/office/powerpoint/2010/main" val="1686942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FEF4BB-76FE-444E-85C0-0FA25F47D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предметной области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B05347-3671-444B-A266-4CB20DBC2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4" y="2157731"/>
            <a:ext cx="10753725" cy="4607053"/>
          </a:xfrm>
        </p:spPr>
        <p:txBody>
          <a:bodyPr>
            <a:normAutofit/>
          </a:bodyPr>
          <a:lstStyle/>
          <a:p>
            <a:pPr algn="just"/>
            <a:r>
              <a:rPr lang="ru-RU" i="1" dirty="0"/>
              <a:t>Федеральные государственные образовательные стандарты </a:t>
            </a:r>
            <a:r>
              <a:rPr lang="ru-RU" dirty="0"/>
              <a:t>(ФГОС) – это совокупность требований, обязательных при реализации основных образовательных программ начального общего, основного общего, среднего (полного) общего, начального профессионального, среднего профессионального и высшего профессионального образования образовательными учреждениями, имеющими государственную аккредитацию.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ФГОС высшего образования по направлению подготовки бакалавриата 09.03.04 Программная инженерия в п.4.3.3 содержит следующие требования: «… библиотечный фонд должен быть укомплектован печатными изданиями из расчёта не менее 0,25 экземпляра каждого из изданий на обучающегося…».</a:t>
            </a:r>
          </a:p>
          <a:p>
            <a:pPr algn="r"/>
            <a:r>
              <a:rPr lang="ru-RU" dirty="0"/>
              <a:t> </a:t>
            </a:r>
            <a:r>
              <a:rPr lang="en-US" dirty="0"/>
              <a:t>[</a:t>
            </a:r>
            <a:r>
              <a:rPr lang="ru-RU" dirty="0"/>
              <a:t>Приказ Минобрнауки России от 19.09.2017 N 920</a:t>
            </a:r>
            <a:r>
              <a:rPr lang="en-US" dirty="0"/>
              <a:t>]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2DE3E8B-8AF5-421D-8B1C-FDA3F851A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5920" y="5460961"/>
            <a:ext cx="2926080" cy="1397039"/>
          </a:xfrm>
        </p:spPr>
        <p:txBody>
          <a:bodyPr/>
          <a:lstStyle/>
          <a:p>
            <a:fld id="{0F97B754-6A08-4F9C-98A5-FCB037B7E521}" type="slidenum">
              <a:rPr lang="ru-RU" sz="3600" b="1" smtClean="0">
                <a:solidFill>
                  <a:schemeClr val="accent1">
                    <a:lumMod val="50000"/>
                    <a:alpha val="25000"/>
                  </a:schemeClr>
                </a:solidFill>
              </a:rPr>
              <a:t>2</a:t>
            </a:fld>
            <a:endParaRPr lang="ru-RU" sz="3600" b="1" dirty="0">
              <a:solidFill>
                <a:schemeClr val="accent1">
                  <a:lumMod val="50000"/>
                  <a:alpha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974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C8A542-ADCC-4F85-8325-CB7373B5E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задачи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19A926-5A39-44CF-BCB3-D83335829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4" y="1997476"/>
            <a:ext cx="10753725" cy="463414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/>
              <a:t>Цель: </a:t>
            </a:r>
            <a:r>
              <a:rPr lang="ru-RU" dirty="0"/>
              <a:t>разработка информационной системы для учета и анализа обеспеченности учебного процесса библиотечным фондом в соответствии с ФГОС</a:t>
            </a:r>
          </a:p>
          <a:p>
            <a:pPr marL="0" indent="0">
              <a:buNone/>
            </a:pPr>
            <a:endParaRPr lang="ru-RU" dirty="0"/>
          </a:p>
          <a:p>
            <a:pPr marL="4572" lvl="1" indent="0">
              <a:buNone/>
            </a:pPr>
            <a:r>
              <a:rPr lang="ru-RU" b="1" dirty="0"/>
              <a:t>Задачи: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dirty="0"/>
              <a:t>Создать модуль авторизации и управление учетными записями пользователей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dirty="0"/>
              <a:t>Создать модуль управления учебными группами, дисциплинами, специальностями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dirty="0"/>
              <a:t>Создать модуль электронного учета библиотечного фонда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dirty="0"/>
              <a:t>Создать модуль резервирования учебной литературы преподавателем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dirty="0"/>
              <a:t>Создать модуль проверки укомплектованности библиотечного фонда в соответствии с параметрами ФГОС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dirty="0"/>
              <a:t>Создать модуль составления отчетов о результатах проверки на соответствие ФГОС и укомплектованности библиотечного фонда   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ru-RU" dirty="0"/>
          </a:p>
          <a:p>
            <a:pPr lvl="1">
              <a:buFont typeface="Wingdings" panose="05000000000000000000" pitchFamily="2" charset="2"/>
              <a:buChar char="Ø"/>
            </a:pPr>
            <a:endParaRPr lang="ru-RU" dirty="0"/>
          </a:p>
          <a:p>
            <a:pPr marL="4572" lvl="1" indent="0">
              <a:buNone/>
            </a:pPr>
            <a:endParaRPr lang="ru-RU" dirty="0"/>
          </a:p>
          <a:p>
            <a:pPr marL="4572" lvl="1" indent="0">
              <a:buNone/>
            </a:pPr>
            <a:endParaRPr lang="ru-RU" dirty="0"/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26553843-BEEE-48DB-A49F-9F4B077F1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5920" y="5460961"/>
            <a:ext cx="2926080" cy="1397039"/>
          </a:xfrm>
        </p:spPr>
        <p:txBody>
          <a:bodyPr/>
          <a:lstStyle/>
          <a:p>
            <a:fld id="{0F97B754-6A08-4F9C-98A5-FCB037B7E521}" type="slidenum">
              <a:rPr lang="ru-RU" sz="3600" b="1" smtClean="0">
                <a:solidFill>
                  <a:schemeClr val="accent1">
                    <a:lumMod val="50000"/>
                    <a:alpha val="25000"/>
                  </a:schemeClr>
                </a:solidFill>
              </a:rPr>
              <a:t>3</a:t>
            </a:fld>
            <a:endParaRPr lang="ru-RU" sz="3600" b="1" dirty="0">
              <a:solidFill>
                <a:schemeClr val="accent1">
                  <a:lumMod val="50000"/>
                  <a:alpha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8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B9EC97-F326-4E1D-A39B-AD66724A9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327" y="623821"/>
            <a:ext cx="3754978" cy="1658198"/>
          </a:xfrm>
        </p:spPr>
        <p:txBody>
          <a:bodyPr>
            <a:normAutofit/>
          </a:bodyPr>
          <a:lstStyle/>
          <a:p>
            <a:r>
              <a:rPr lang="ru-RU" sz="3600" dirty="0"/>
              <a:t>Структура системы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7B746AF-D3A4-4FFD-8CF0-9B573488DA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327" y="2157731"/>
            <a:ext cx="3914775" cy="2867025"/>
          </a:xfr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B1DA5433-8CE5-4BAF-A0A7-46C4DFB47FE8}"/>
              </a:ext>
            </a:extLst>
          </p:cNvPr>
          <p:cNvSpPr txBox="1">
            <a:spLocks/>
          </p:cNvSpPr>
          <p:nvPr/>
        </p:nvSpPr>
        <p:spPr>
          <a:xfrm>
            <a:off x="6401742" y="623821"/>
            <a:ext cx="530790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/>
              <a:t>Используемые технологии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4B3AE1A7-438D-45E9-BCB6-1A0B5EFB3395}"/>
              </a:ext>
            </a:extLst>
          </p:cNvPr>
          <p:cNvSpPr txBox="1">
            <a:spLocks/>
          </p:cNvSpPr>
          <p:nvPr/>
        </p:nvSpPr>
        <p:spPr>
          <a:xfrm>
            <a:off x="6462944" y="2157731"/>
            <a:ext cx="4814840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JAVA 8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Tomcat 9.0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React JS 16.8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Oracle RDBMS XE 11 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Maven</a:t>
            </a:r>
            <a:endParaRPr lang="ru-RU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464348-D2CA-4B3C-9035-B07FAE754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5920" y="5460961"/>
            <a:ext cx="2926080" cy="1397039"/>
          </a:xfrm>
        </p:spPr>
        <p:txBody>
          <a:bodyPr/>
          <a:lstStyle/>
          <a:p>
            <a:fld id="{0F97B754-6A08-4F9C-98A5-FCB037B7E521}" type="slidenum">
              <a:rPr lang="ru-RU" sz="3600" b="1" smtClean="0">
                <a:solidFill>
                  <a:schemeClr val="accent1">
                    <a:lumMod val="50000"/>
                    <a:alpha val="25000"/>
                  </a:schemeClr>
                </a:solidFill>
              </a:rPr>
              <a:t>4</a:t>
            </a:fld>
            <a:endParaRPr lang="ru-RU" sz="3600" b="1" dirty="0">
              <a:solidFill>
                <a:schemeClr val="accent1">
                  <a:lumMod val="50000"/>
                  <a:alpha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211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0F6D37-9E77-42CA-828E-7DE1D4FDE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базы данных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EC35817-C0D0-4B82-A43A-756802417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224" y="2245482"/>
            <a:ext cx="7842801" cy="3983867"/>
          </a:xfrm>
          <a:prstGeom prst="rect">
            <a:avLst/>
          </a:prstGeom>
        </p:spPr>
      </p:pic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3FA7887C-ECFB-4926-82DE-C90F2F087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5920" y="5460961"/>
            <a:ext cx="2926080" cy="1397039"/>
          </a:xfrm>
        </p:spPr>
        <p:txBody>
          <a:bodyPr/>
          <a:lstStyle/>
          <a:p>
            <a:fld id="{0F97B754-6A08-4F9C-98A5-FCB037B7E521}" type="slidenum">
              <a:rPr lang="ru-RU" sz="3600" b="1" smtClean="0">
                <a:solidFill>
                  <a:schemeClr val="accent1">
                    <a:lumMod val="50000"/>
                    <a:alpha val="25000"/>
                  </a:schemeClr>
                </a:solidFill>
              </a:rPr>
              <a:t>5</a:t>
            </a:fld>
            <a:endParaRPr lang="ru-RU" sz="3600" b="1" dirty="0">
              <a:solidFill>
                <a:schemeClr val="accent1">
                  <a:lumMod val="50000"/>
                  <a:alpha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897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086AC3-E77E-4850-A155-844F78B96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Пользовательский интерфейс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DDFC6FB4-618E-42BD-BC28-BCBEC10F13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837" y="1949220"/>
            <a:ext cx="5387348" cy="334327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CC34825-0692-47EA-BBEE-A73825C96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9943" y="1949220"/>
            <a:ext cx="5948220" cy="33432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B50D8E-3115-4157-BC8B-1385F7C3F72B}"/>
              </a:ext>
            </a:extLst>
          </p:cNvPr>
          <p:cNvSpPr txBox="1"/>
          <p:nvPr/>
        </p:nvSpPr>
        <p:spPr>
          <a:xfrm>
            <a:off x="576854" y="5276141"/>
            <a:ext cx="48013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Рисунок 1 – Пользователи информационной системы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B1EDD5-DB2C-4DCC-8235-38E2CA171999}"/>
              </a:ext>
            </a:extLst>
          </p:cNvPr>
          <p:cNvSpPr txBox="1"/>
          <p:nvPr/>
        </p:nvSpPr>
        <p:spPr>
          <a:xfrm>
            <a:off x="6520817" y="5292494"/>
            <a:ext cx="4283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Рисунок 2 – Добавление нового преподавателя</a:t>
            </a:r>
          </a:p>
        </p:txBody>
      </p:sp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453139A4-E74E-4739-AAE1-DD11EE467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5920" y="5460961"/>
            <a:ext cx="2926080" cy="1397039"/>
          </a:xfrm>
        </p:spPr>
        <p:txBody>
          <a:bodyPr/>
          <a:lstStyle/>
          <a:p>
            <a:fld id="{0F97B754-6A08-4F9C-98A5-FCB037B7E521}" type="slidenum">
              <a:rPr lang="ru-RU" sz="3600" b="1" smtClean="0">
                <a:solidFill>
                  <a:schemeClr val="accent1">
                    <a:lumMod val="50000"/>
                    <a:alpha val="25000"/>
                  </a:schemeClr>
                </a:solidFill>
              </a:rPr>
              <a:t>6</a:t>
            </a:fld>
            <a:endParaRPr lang="ru-RU" sz="3600" b="1" dirty="0">
              <a:solidFill>
                <a:schemeClr val="accent1">
                  <a:lumMod val="50000"/>
                  <a:alpha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177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C09FF3-9CBC-46F8-AE3D-52876D4D6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5B760B-6AA7-4455-B28A-BB5FDAF76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577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	В результате выполнения выпускной квалификационной работы была разработана и протестирована информационная система для учета и анализа обеспеченности учебного процесса библиотечным фондом в соответствии с ФГОС, обладающая следующими функциями: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Управление учетными записями пользователей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Управление учебными группами, дисциплинами, специальностями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Резервирование учебной литературы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Составление отчетов о состоянии библиотечного фонда и результатах проверки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Анализ укомплектованности библиотечного фонда в соответствии с ФГОС</a:t>
            </a:r>
          </a:p>
          <a:p>
            <a:pPr>
              <a:buFont typeface="Wingdings" panose="05000000000000000000" pitchFamily="2" charset="2"/>
              <a:buChar char="Ø"/>
            </a:pPr>
            <a:endParaRPr lang="ru-RU" dirty="0"/>
          </a:p>
          <a:p>
            <a:pPr marL="0" indent="0">
              <a:buNone/>
            </a:pPr>
            <a:r>
              <a:rPr lang="ru-RU" dirty="0"/>
              <a:t>Количество публикаций: 2</a:t>
            </a: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D43AA2D6-5CBE-4207-9789-28C66A890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5920" y="5460961"/>
            <a:ext cx="2926080" cy="1397039"/>
          </a:xfrm>
        </p:spPr>
        <p:txBody>
          <a:bodyPr/>
          <a:lstStyle/>
          <a:p>
            <a:fld id="{0F97B754-6A08-4F9C-98A5-FCB037B7E521}" type="slidenum">
              <a:rPr lang="ru-RU" sz="3600" b="1" smtClean="0">
                <a:solidFill>
                  <a:schemeClr val="accent1">
                    <a:lumMod val="50000"/>
                    <a:alpha val="25000"/>
                  </a:schemeClr>
                </a:solidFill>
              </a:rPr>
              <a:t>7</a:t>
            </a:fld>
            <a:endParaRPr lang="ru-RU" sz="3600" b="1" dirty="0">
              <a:solidFill>
                <a:schemeClr val="accent1">
                  <a:lumMod val="50000"/>
                  <a:alpha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081346"/>
      </p:ext>
    </p:extLst>
  </p:cSld>
  <p:clrMapOvr>
    <a:masterClrMapping/>
  </p:clrMapOvr>
</p:sld>
</file>

<file path=ppt/theme/theme1.xml><?xml version="1.0" encoding="utf-8"?>
<a:theme xmlns:a="http://schemas.openxmlformats.org/drawingml/2006/main" name="Метрополия">
  <a:themeElements>
    <a:clrScheme name="Метрополия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Метрополи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Метрополи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TM03457491[[fn=Метрополия]]</Template>
  <TotalTime>1076</TotalTime>
  <Words>174</Words>
  <Application>Microsoft Office PowerPoint</Application>
  <PresentationFormat>Широкоэкранный</PresentationFormat>
  <Paragraphs>48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Wingdings</vt:lpstr>
      <vt:lpstr>Метрополия</vt:lpstr>
      <vt:lpstr>Разработка информационной системы для учета и анализа обеспеченности учебного процесса библиотечным фондом в соответствии с ФГОС</vt:lpstr>
      <vt:lpstr>Анализ предметной области</vt:lpstr>
      <vt:lpstr>Цель и задачи </vt:lpstr>
      <vt:lpstr>Структура системы</vt:lpstr>
      <vt:lpstr>Структура базы данных</vt:lpstr>
      <vt:lpstr>Пользовательский интерфейс</vt:lpstr>
      <vt:lpstr>Заключение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программной системы для учета и анализа обеспеченности учебного процесса библиотечным фондом в соответствии с ФГОС</dc:title>
  <dc:creator>Admin</dc:creator>
  <cp:lastModifiedBy>Admin</cp:lastModifiedBy>
  <cp:revision>29</cp:revision>
  <dcterms:created xsi:type="dcterms:W3CDTF">2019-04-11T07:50:45Z</dcterms:created>
  <dcterms:modified xsi:type="dcterms:W3CDTF">2019-05-22T14:03:42Z</dcterms:modified>
</cp:coreProperties>
</file>