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5" r:id="rId6"/>
    <p:sldId id="259" r:id="rId7"/>
    <p:sldId id="263" r:id="rId8"/>
    <p:sldId id="261" r:id="rId9"/>
    <p:sldId id="264" r:id="rId1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78D85CDE-6CB8-493A-A5C7-D9415D177800}" type="datetimeFigureOut">
              <a:rPr lang="ru-RU" smtClean="0"/>
              <a:t>12.11.2023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03D9598-EF64-4203-89EF-C0CFE92FBC64}" type="slidenum">
              <a:rPr lang="ru-RU" smtClean="0"/>
              <a:t>‹#›</a:t>
            </a:fld>
            <a:endParaRPr lang="ru-RU"/>
          </a:p>
        </p:txBody>
      </p:sp>
    </p:spTree>
    <p:extLst>
      <p:ext uri="{BB962C8B-B14F-4D97-AF65-F5344CB8AC3E}">
        <p14:creationId xmlns:p14="http://schemas.microsoft.com/office/powerpoint/2010/main" val="2791239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78D85CDE-6CB8-493A-A5C7-D9415D177800}" type="datetimeFigureOut">
              <a:rPr lang="ru-RU" smtClean="0"/>
              <a:t>12.11.2023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03D9598-EF64-4203-89EF-C0CFE92FBC64}" type="slidenum">
              <a:rPr lang="ru-RU" smtClean="0"/>
              <a:t>‹#›</a:t>
            </a:fld>
            <a:endParaRPr lang="ru-RU"/>
          </a:p>
        </p:txBody>
      </p:sp>
    </p:spTree>
    <p:extLst>
      <p:ext uri="{BB962C8B-B14F-4D97-AF65-F5344CB8AC3E}">
        <p14:creationId xmlns:p14="http://schemas.microsoft.com/office/powerpoint/2010/main" val="35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78D85CDE-6CB8-493A-A5C7-D9415D177800}" type="datetimeFigureOut">
              <a:rPr lang="ru-RU" smtClean="0"/>
              <a:t>12.11.2023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03D9598-EF64-4203-89EF-C0CFE92FBC64}" type="slidenum">
              <a:rPr lang="ru-RU" smtClean="0"/>
              <a:t>‹#›</a:t>
            </a:fld>
            <a:endParaRPr lang="ru-RU"/>
          </a:p>
        </p:txBody>
      </p:sp>
    </p:spTree>
    <p:extLst>
      <p:ext uri="{BB962C8B-B14F-4D97-AF65-F5344CB8AC3E}">
        <p14:creationId xmlns:p14="http://schemas.microsoft.com/office/powerpoint/2010/main" val="1387040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78D85CDE-6CB8-493A-A5C7-D9415D177800}" type="datetimeFigureOut">
              <a:rPr lang="ru-RU" smtClean="0"/>
              <a:t>12.11.2023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03D9598-EF64-4203-89EF-C0CFE92FBC64}" type="slidenum">
              <a:rPr lang="ru-RU" smtClean="0"/>
              <a:t>‹#›</a:t>
            </a:fld>
            <a:endParaRPr lang="ru-RU"/>
          </a:p>
        </p:txBody>
      </p:sp>
    </p:spTree>
    <p:extLst>
      <p:ext uri="{BB962C8B-B14F-4D97-AF65-F5344CB8AC3E}">
        <p14:creationId xmlns:p14="http://schemas.microsoft.com/office/powerpoint/2010/main" val="2431911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78D85CDE-6CB8-493A-A5C7-D9415D177800}" type="datetimeFigureOut">
              <a:rPr lang="ru-RU" smtClean="0"/>
              <a:t>12.11.2023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03D9598-EF64-4203-89EF-C0CFE92FBC64}" type="slidenum">
              <a:rPr lang="ru-RU" smtClean="0"/>
              <a:t>‹#›</a:t>
            </a:fld>
            <a:endParaRPr lang="ru-RU"/>
          </a:p>
        </p:txBody>
      </p:sp>
    </p:spTree>
    <p:extLst>
      <p:ext uri="{BB962C8B-B14F-4D97-AF65-F5344CB8AC3E}">
        <p14:creationId xmlns:p14="http://schemas.microsoft.com/office/powerpoint/2010/main" val="2358693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78D85CDE-6CB8-493A-A5C7-D9415D177800}" type="datetimeFigureOut">
              <a:rPr lang="ru-RU" smtClean="0"/>
              <a:t>12.11.2023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03D9598-EF64-4203-89EF-C0CFE92FBC64}" type="slidenum">
              <a:rPr lang="ru-RU" smtClean="0"/>
              <a:t>‹#›</a:t>
            </a:fld>
            <a:endParaRPr lang="ru-RU"/>
          </a:p>
        </p:txBody>
      </p:sp>
    </p:spTree>
    <p:extLst>
      <p:ext uri="{BB962C8B-B14F-4D97-AF65-F5344CB8AC3E}">
        <p14:creationId xmlns:p14="http://schemas.microsoft.com/office/powerpoint/2010/main" val="13443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78D85CDE-6CB8-493A-A5C7-D9415D177800}" type="datetimeFigureOut">
              <a:rPr lang="ru-RU" smtClean="0"/>
              <a:t>12.11.2023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03D9598-EF64-4203-89EF-C0CFE92FBC64}" type="slidenum">
              <a:rPr lang="ru-RU" smtClean="0"/>
              <a:t>‹#›</a:t>
            </a:fld>
            <a:endParaRPr lang="ru-RU"/>
          </a:p>
        </p:txBody>
      </p:sp>
    </p:spTree>
    <p:extLst>
      <p:ext uri="{BB962C8B-B14F-4D97-AF65-F5344CB8AC3E}">
        <p14:creationId xmlns:p14="http://schemas.microsoft.com/office/powerpoint/2010/main" val="472383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78D85CDE-6CB8-493A-A5C7-D9415D177800}" type="datetimeFigureOut">
              <a:rPr lang="ru-RU" smtClean="0"/>
              <a:t>12.11.2023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03D9598-EF64-4203-89EF-C0CFE92FBC64}" type="slidenum">
              <a:rPr lang="ru-RU" smtClean="0"/>
              <a:t>‹#›</a:t>
            </a:fld>
            <a:endParaRPr lang="ru-RU"/>
          </a:p>
        </p:txBody>
      </p:sp>
    </p:spTree>
    <p:extLst>
      <p:ext uri="{BB962C8B-B14F-4D97-AF65-F5344CB8AC3E}">
        <p14:creationId xmlns:p14="http://schemas.microsoft.com/office/powerpoint/2010/main" val="1906790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8D85CDE-6CB8-493A-A5C7-D9415D177800}" type="datetimeFigureOut">
              <a:rPr lang="ru-RU" smtClean="0"/>
              <a:t>12.11.2023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03D9598-EF64-4203-89EF-C0CFE92FBC64}" type="slidenum">
              <a:rPr lang="ru-RU" smtClean="0"/>
              <a:t>‹#›</a:t>
            </a:fld>
            <a:endParaRPr lang="ru-RU"/>
          </a:p>
        </p:txBody>
      </p:sp>
    </p:spTree>
    <p:extLst>
      <p:ext uri="{BB962C8B-B14F-4D97-AF65-F5344CB8AC3E}">
        <p14:creationId xmlns:p14="http://schemas.microsoft.com/office/powerpoint/2010/main" val="968366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78D85CDE-6CB8-493A-A5C7-D9415D177800}" type="datetimeFigureOut">
              <a:rPr lang="ru-RU" smtClean="0"/>
              <a:t>12.11.2023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03D9598-EF64-4203-89EF-C0CFE92FBC64}" type="slidenum">
              <a:rPr lang="ru-RU" smtClean="0"/>
              <a:t>‹#›</a:t>
            </a:fld>
            <a:endParaRPr lang="ru-RU"/>
          </a:p>
        </p:txBody>
      </p:sp>
    </p:spTree>
    <p:extLst>
      <p:ext uri="{BB962C8B-B14F-4D97-AF65-F5344CB8AC3E}">
        <p14:creationId xmlns:p14="http://schemas.microsoft.com/office/powerpoint/2010/main" val="33306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78D85CDE-6CB8-493A-A5C7-D9415D177800}" type="datetimeFigureOut">
              <a:rPr lang="ru-RU" smtClean="0"/>
              <a:t>12.11.2023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03D9598-EF64-4203-89EF-C0CFE92FBC64}" type="slidenum">
              <a:rPr lang="ru-RU" smtClean="0"/>
              <a:t>‹#›</a:t>
            </a:fld>
            <a:endParaRPr lang="ru-RU"/>
          </a:p>
        </p:txBody>
      </p:sp>
    </p:spTree>
    <p:extLst>
      <p:ext uri="{BB962C8B-B14F-4D97-AF65-F5344CB8AC3E}">
        <p14:creationId xmlns:p14="http://schemas.microsoft.com/office/powerpoint/2010/main" val="30708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85CDE-6CB8-493A-A5C7-D9415D177800}" type="datetimeFigureOut">
              <a:rPr lang="ru-RU" smtClean="0"/>
              <a:t>12.11.2023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3D9598-EF64-4203-89EF-C0CFE92FBC64}" type="slidenum">
              <a:rPr lang="ru-RU" smtClean="0"/>
              <a:t>‹#›</a:t>
            </a:fld>
            <a:endParaRPr lang="ru-RU"/>
          </a:p>
        </p:txBody>
      </p:sp>
    </p:spTree>
    <p:extLst>
      <p:ext uri="{BB962C8B-B14F-4D97-AF65-F5344CB8AC3E}">
        <p14:creationId xmlns:p14="http://schemas.microsoft.com/office/powerpoint/2010/main" val="2956195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Блэкджек</a:t>
            </a:r>
          </a:p>
        </p:txBody>
      </p:sp>
      <p:sp>
        <p:nvSpPr>
          <p:cNvPr id="3" name="Подзаголовок 2"/>
          <p:cNvSpPr>
            <a:spLocks noGrp="1"/>
          </p:cNvSpPr>
          <p:nvPr>
            <p:ph type="subTitle" idx="1"/>
          </p:nvPr>
        </p:nvSpPr>
        <p:spPr>
          <a:xfrm>
            <a:off x="1331640" y="4437112"/>
            <a:ext cx="6400800" cy="1176536"/>
          </a:xfrm>
        </p:spPr>
        <p:txBody>
          <a:bodyPr>
            <a:normAutofit/>
          </a:bodyPr>
          <a:lstStyle/>
          <a:p>
            <a:pPr algn="r"/>
            <a:r>
              <a:rPr lang="ru-RU" sz="1800" dirty="0">
                <a:solidFill>
                  <a:schemeClr val="tx1"/>
                </a:solidFill>
              </a:rPr>
              <a:t>Подготовил: Королев Леонид</a:t>
            </a:r>
          </a:p>
          <a:p>
            <a:pPr algn="r"/>
            <a:r>
              <a:rPr lang="ru-RU" sz="1800" dirty="0">
                <a:solidFill>
                  <a:schemeClr val="tx1"/>
                </a:solidFill>
              </a:rPr>
              <a:t>Руководитель: Еннер Р. А.</a:t>
            </a:r>
          </a:p>
        </p:txBody>
      </p:sp>
    </p:spTree>
    <p:extLst>
      <p:ext uri="{BB962C8B-B14F-4D97-AF65-F5344CB8AC3E}">
        <p14:creationId xmlns:p14="http://schemas.microsoft.com/office/powerpoint/2010/main" val="190898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Введение</a:t>
            </a:r>
          </a:p>
        </p:txBody>
      </p:sp>
      <p:sp>
        <p:nvSpPr>
          <p:cNvPr id="3" name="Объект 2"/>
          <p:cNvSpPr>
            <a:spLocks noGrp="1"/>
          </p:cNvSpPr>
          <p:nvPr>
            <p:ph idx="1"/>
          </p:nvPr>
        </p:nvSpPr>
        <p:spPr/>
        <p:txBody>
          <a:bodyPr>
            <a:normAutofit/>
          </a:bodyPr>
          <a:lstStyle/>
          <a:p>
            <a:pPr marL="0" indent="0">
              <a:lnSpc>
                <a:spcPct val="115000"/>
              </a:lnSpc>
              <a:spcAft>
                <a:spcPts val="1000"/>
              </a:spcAft>
              <a:buNone/>
            </a:pPr>
            <a:r>
              <a:rPr lang="ru-RU" sz="2400" b="1" dirty="0">
                <a:effectLst/>
                <a:ea typeface="Times New Roman" panose="02020603050405020304" pitchFamily="18" charset="0"/>
                <a:cs typeface="Times New Roman" panose="02020603050405020304" pitchFamily="18" charset="0"/>
              </a:rPr>
              <a:t>Цель проекта:</a:t>
            </a:r>
            <a:endParaRPr lang="ru-RU" sz="2400" dirty="0">
              <a:effectLst/>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ru-RU" sz="2000" dirty="0">
                <a:effectLst/>
                <a:ea typeface="Times New Roman" panose="02020603050405020304" pitchFamily="18" charset="0"/>
                <a:cs typeface="Times New Roman" panose="02020603050405020304" pitchFamily="18" charset="0"/>
              </a:rPr>
              <a:t>Создать приложение «Блэкджек» на </a:t>
            </a:r>
            <a:r>
              <a:rPr lang="en-US" sz="2000" dirty="0">
                <a:effectLst/>
                <a:ea typeface="Times New Roman" panose="02020603050405020304" pitchFamily="18" charset="0"/>
                <a:cs typeface="Times New Roman" panose="02020603050405020304" pitchFamily="18" charset="0"/>
              </a:rPr>
              <a:t>python </a:t>
            </a:r>
            <a:r>
              <a:rPr lang="ru-RU" sz="2000" dirty="0">
                <a:effectLst/>
                <a:ea typeface="Times New Roman" panose="02020603050405020304" pitchFamily="18" charset="0"/>
                <a:cs typeface="Times New Roman" panose="02020603050405020304" pitchFamily="18" charset="0"/>
              </a:rPr>
              <a:t>с помощью библиотеки </a:t>
            </a:r>
            <a:r>
              <a:rPr lang="en-US" sz="2000" dirty="0">
                <a:effectLst/>
                <a:ea typeface="Times New Roman" panose="02020603050405020304" pitchFamily="18" charset="0"/>
                <a:cs typeface="Times New Roman" panose="02020603050405020304" pitchFamily="18" charset="0"/>
              </a:rPr>
              <a:t>PyQt</a:t>
            </a:r>
            <a:r>
              <a:rPr lang="ru-RU" sz="2000" dirty="0">
                <a:effectLst/>
                <a:ea typeface="Times New Roman" panose="02020603050405020304" pitchFamily="18" charset="0"/>
                <a:cs typeface="Times New Roman" panose="02020603050405020304" pitchFamily="18" charset="0"/>
              </a:rPr>
              <a:t>5.</a:t>
            </a:r>
          </a:p>
          <a:p>
            <a:pPr marL="0" indent="0">
              <a:lnSpc>
                <a:spcPct val="115000"/>
              </a:lnSpc>
              <a:spcAft>
                <a:spcPts val="1000"/>
              </a:spcAft>
              <a:buNone/>
            </a:pPr>
            <a:r>
              <a:rPr lang="ru-RU" sz="2400" b="1" dirty="0">
                <a:effectLst/>
                <a:ea typeface="Times New Roman" panose="02020603050405020304" pitchFamily="18" charset="0"/>
                <a:cs typeface="Times New Roman" panose="02020603050405020304" pitchFamily="18" charset="0"/>
              </a:rPr>
              <a:t>Задачи:</a:t>
            </a:r>
            <a:endParaRPr lang="ru-RU" sz="2400" dirty="0">
              <a:effectLst/>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ru-RU" sz="2000" dirty="0">
                <a:effectLst/>
                <a:ea typeface="Times New Roman" panose="02020603050405020304" pitchFamily="18" charset="0"/>
                <a:cs typeface="Times New Roman" panose="02020603050405020304" pitchFamily="18" charset="0"/>
              </a:rPr>
              <a:t>Создать приложение «Блэкджек»</a:t>
            </a:r>
          </a:p>
          <a:p>
            <a:pPr marL="342900" lvl="0" indent="-342900">
              <a:lnSpc>
                <a:spcPct val="115000"/>
              </a:lnSpc>
              <a:spcAft>
                <a:spcPts val="1000"/>
              </a:spcAft>
              <a:buFont typeface="Symbol" panose="05050102010706020507" pitchFamily="18" charset="2"/>
              <a:buChar char=""/>
            </a:pPr>
            <a:r>
              <a:rPr lang="ru-RU" sz="2000" dirty="0">
                <a:effectLst/>
                <a:ea typeface="Times New Roman" panose="02020603050405020304" pitchFamily="18" charset="0"/>
                <a:cs typeface="Times New Roman" panose="02020603050405020304" pitchFamily="18" charset="0"/>
              </a:rPr>
              <a:t>Разработать для него удобный интерфейс</a:t>
            </a:r>
          </a:p>
          <a:p>
            <a:pPr marL="0" indent="0">
              <a:lnSpc>
                <a:spcPct val="115000"/>
              </a:lnSpc>
              <a:spcAft>
                <a:spcPts val="1000"/>
              </a:spcAft>
              <a:buNone/>
            </a:pPr>
            <a:endParaRPr lang="ru-RU"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ru-RU" dirty="0"/>
          </a:p>
        </p:txBody>
      </p:sp>
    </p:spTree>
    <p:extLst>
      <p:ext uri="{BB962C8B-B14F-4D97-AF65-F5344CB8AC3E}">
        <p14:creationId xmlns:p14="http://schemas.microsoft.com/office/powerpoint/2010/main" val="94580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Блэкджек</a:t>
            </a:r>
          </a:p>
        </p:txBody>
      </p:sp>
      <p:sp>
        <p:nvSpPr>
          <p:cNvPr id="3" name="Объект 2"/>
          <p:cNvSpPr>
            <a:spLocks noGrp="1"/>
          </p:cNvSpPr>
          <p:nvPr>
            <p:ph idx="1"/>
          </p:nvPr>
        </p:nvSpPr>
        <p:spPr/>
        <p:txBody>
          <a:bodyPr>
            <a:normAutofit/>
          </a:bodyPr>
          <a:lstStyle/>
          <a:p>
            <a:pPr marL="0" indent="0">
              <a:lnSpc>
                <a:spcPct val="107000"/>
              </a:lnSpc>
              <a:spcAft>
                <a:spcPts val="800"/>
              </a:spcAft>
              <a:buNone/>
            </a:pPr>
            <a:r>
              <a:rPr lang="ru-RU" sz="2000" dirty="0">
                <a:effectLst/>
                <a:ea typeface="Calibri" panose="020F0502020204030204" pitchFamily="34" charset="0"/>
                <a:cs typeface="Times New Roman" panose="02020603050405020304" pitchFamily="18" charset="0"/>
              </a:rPr>
              <a:t>Сначала игрок должен сделать ставку (</a:t>
            </a:r>
            <a:r>
              <a:rPr lang="en-US" sz="2000" dirty="0" err="1">
                <a:effectLst/>
                <a:ea typeface="Calibri" panose="020F0502020204030204" pitchFamily="34" charset="0"/>
                <a:cs typeface="Times New Roman" panose="02020603050405020304" pitchFamily="18" charset="0"/>
              </a:rPr>
              <a:t>QSpinBox</a:t>
            </a:r>
            <a:r>
              <a:rPr lang="ru-RU" sz="2000" dirty="0">
                <a:effectLst/>
                <a:ea typeface="Calibri" panose="020F0502020204030204" pitchFamily="34" charset="0"/>
                <a:cs typeface="Times New Roman" panose="02020603050405020304" pitchFamily="18" charset="0"/>
              </a:rPr>
              <a:t>), затем игрок должен нажать на кнопку «Начать игру» (</a:t>
            </a:r>
            <a:r>
              <a:rPr lang="ru-RU" sz="2000" dirty="0" err="1">
                <a:effectLst/>
                <a:ea typeface="Calibri" panose="020F0502020204030204" pitchFamily="34" charset="0"/>
                <a:cs typeface="Times New Roman" panose="02020603050405020304" pitchFamily="18" charset="0"/>
              </a:rPr>
              <a:t>QPushButton</a:t>
            </a:r>
            <a:r>
              <a:rPr lang="ru-RU" sz="2000" dirty="0">
                <a:effectLst/>
                <a:ea typeface="Calibri" panose="020F0502020204030204" pitchFamily="34" charset="0"/>
                <a:cs typeface="Times New Roman" panose="02020603050405020304" pitchFamily="18" charset="0"/>
              </a:rPr>
              <a:t>), если ставка больше нуля, и, если ставка не больше количества денег, имеющихся у игрока (100 фишек). Количество денег записывается в объекте </a:t>
            </a:r>
            <a:r>
              <a:rPr lang="en-US" sz="2000" dirty="0" err="1">
                <a:effectLst/>
                <a:ea typeface="Calibri" panose="020F0502020204030204" pitchFamily="34" charset="0"/>
                <a:cs typeface="Times New Roman" panose="02020603050405020304" pitchFamily="18" charset="0"/>
              </a:rPr>
              <a:t>QLabel</a:t>
            </a:r>
            <a:r>
              <a:rPr lang="ru-RU" sz="2000" dirty="0">
                <a:effectLst/>
                <a:ea typeface="Calibri" panose="020F0502020204030204" pitchFamily="34" charset="0"/>
                <a:cs typeface="Times New Roman" panose="02020603050405020304" pitchFamily="18" charset="0"/>
              </a:rPr>
              <a:t>. Из количества денег вычисляется ставка.</a:t>
            </a:r>
          </a:p>
          <a:p>
            <a:pPr marL="0" indent="0">
              <a:lnSpc>
                <a:spcPct val="107000"/>
              </a:lnSpc>
              <a:spcAft>
                <a:spcPts val="800"/>
              </a:spcAft>
              <a:buNone/>
            </a:pPr>
            <a:r>
              <a:rPr lang="ru-RU" sz="2000" dirty="0">
                <a:effectLst/>
                <a:ea typeface="Calibri" panose="020F0502020204030204" pitchFamily="34" charset="0"/>
                <a:cs typeface="Times New Roman" panose="02020603050405020304" pitchFamily="18" charset="0"/>
              </a:rPr>
              <a:t>При запуске размещаются две карты внизу и две вверху, одна из которых рубашкой вверх (то есть картинка рубашки карты). Все картинки находятся в отдельном списке. Их размещение происходит с помощью </a:t>
            </a:r>
            <a:r>
              <a:rPr lang="en-US" sz="2000" dirty="0" err="1">
                <a:effectLst/>
                <a:ea typeface="Calibri" panose="020F0502020204030204" pitchFamily="34" charset="0"/>
                <a:cs typeface="Times New Roman" panose="02020603050405020304" pitchFamily="18" charset="0"/>
              </a:rPr>
              <a:t>QPixmap</a:t>
            </a:r>
            <a:r>
              <a:rPr lang="ru-RU" sz="2000" dirty="0">
                <a:effectLst/>
                <a:ea typeface="Calibri" panose="020F0502020204030204" pitchFamily="34" charset="0"/>
                <a:cs typeface="Times New Roman" panose="02020603050405020304" pitchFamily="18" charset="0"/>
              </a:rPr>
              <a:t>. Карты выбираются поочерёдно методом </a:t>
            </a:r>
            <a:r>
              <a:rPr lang="en-US" sz="2000" dirty="0">
                <a:effectLst/>
                <a:ea typeface="Calibri" panose="020F0502020204030204" pitchFamily="34" charset="0"/>
                <a:cs typeface="Times New Roman" panose="02020603050405020304" pitchFamily="18" charset="0"/>
              </a:rPr>
              <a:t>choi</a:t>
            </a:r>
            <a:r>
              <a:rPr lang="ru-RU" sz="2000" dirty="0">
                <a:effectLst/>
                <a:ea typeface="Calibri" panose="020F0502020204030204" pitchFamily="34" charset="0"/>
                <a:cs typeface="Times New Roman" panose="02020603050405020304" pitchFamily="18" charset="0"/>
              </a:rPr>
              <a:t>с</a:t>
            </a:r>
            <a:r>
              <a:rPr lang="en-US" sz="2000" dirty="0">
                <a:effectLst/>
                <a:ea typeface="Calibri" panose="020F0502020204030204" pitchFamily="34" charset="0"/>
                <a:cs typeface="Times New Roman" panose="02020603050405020304" pitchFamily="18" charset="0"/>
              </a:rPr>
              <a:t>e </a:t>
            </a:r>
            <a:r>
              <a:rPr lang="ru-RU" sz="2000" dirty="0">
                <a:effectLst/>
                <a:ea typeface="Calibri" panose="020F0502020204030204" pitchFamily="34" charset="0"/>
                <a:cs typeface="Times New Roman" panose="02020603050405020304" pitchFamily="18" charset="0"/>
              </a:rPr>
              <a:t>библиотеки </a:t>
            </a:r>
            <a:r>
              <a:rPr lang="en-US" sz="2000" dirty="0">
                <a:effectLst/>
                <a:ea typeface="Calibri" panose="020F0502020204030204" pitchFamily="34" charset="0"/>
                <a:cs typeface="Times New Roman" panose="02020603050405020304" pitchFamily="18" charset="0"/>
              </a:rPr>
              <a:t>random</a:t>
            </a:r>
            <a:r>
              <a:rPr lang="ru-RU" sz="2000" dirty="0">
                <a:effectLst/>
                <a:ea typeface="Calibri" panose="020F0502020204030204" pitchFamily="34" charset="0"/>
                <a:cs typeface="Times New Roman" panose="02020603050405020304" pitchFamily="18" charset="0"/>
              </a:rPr>
              <a:t> из списка </a:t>
            </a:r>
            <a:r>
              <a:rPr lang="en-US" sz="2000" dirty="0">
                <a:effectLst/>
                <a:ea typeface="Calibri" panose="020F0502020204030204" pitchFamily="34" charset="0"/>
                <a:cs typeface="Times New Roman" panose="02020603050405020304" pitchFamily="18" charset="0"/>
              </a:rPr>
              <a:t>pictures </a:t>
            </a:r>
            <a:r>
              <a:rPr lang="ru-RU" sz="2000" dirty="0">
                <a:effectLst/>
                <a:ea typeface="Calibri" panose="020F0502020204030204" pitchFamily="34" charset="0"/>
                <a:cs typeface="Times New Roman" panose="02020603050405020304" pitchFamily="18" charset="0"/>
              </a:rPr>
              <a:t>и исключаются из него, чтобы карты не повторились (карта, что рубашкой вверх, сохраняется в определённой переменной и тоже исключается из списка карт).</a:t>
            </a:r>
          </a:p>
          <a:p>
            <a:pPr marL="0" indent="0">
              <a:buNone/>
            </a:pPr>
            <a:endParaRPr lang="ru-RU" sz="2000" dirty="0"/>
          </a:p>
        </p:txBody>
      </p:sp>
    </p:spTree>
    <p:extLst>
      <p:ext uri="{BB962C8B-B14F-4D97-AF65-F5344CB8AC3E}">
        <p14:creationId xmlns:p14="http://schemas.microsoft.com/office/powerpoint/2010/main" val="2311615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548680"/>
            <a:ext cx="8229600" cy="5577483"/>
          </a:xfrm>
        </p:spPr>
        <p:txBody>
          <a:bodyPr>
            <a:normAutofit/>
          </a:bodyPr>
          <a:lstStyle/>
          <a:p>
            <a:pPr marL="0" indent="0">
              <a:lnSpc>
                <a:spcPct val="107000"/>
              </a:lnSpc>
              <a:spcAft>
                <a:spcPts val="800"/>
              </a:spcAft>
              <a:buNone/>
            </a:pPr>
            <a:r>
              <a:rPr lang="ru-RU" sz="2000" dirty="0">
                <a:effectLst/>
                <a:ea typeface="Calibri" panose="020F0502020204030204" pitchFamily="34" charset="0"/>
                <a:cs typeface="Times New Roman" panose="02020603050405020304" pitchFamily="18" charset="0"/>
              </a:rPr>
              <a:t>Стоит сказать, что очки — это сумма значений всех карт. У карт от 2 до 10 значение равно числу на карте. У валета, дамы и короля значение равно 10. У туза — 11, но, если из-за туза случается перебор, то его значение равно 1. Очки игрока и банкира будут записываться в отдельных объектах </a:t>
            </a:r>
            <a:r>
              <a:rPr lang="en-US" sz="2000" dirty="0" err="1">
                <a:effectLst/>
                <a:ea typeface="Calibri" panose="020F0502020204030204" pitchFamily="34" charset="0"/>
                <a:cs typeface="Times New Roman" panose="02020603050405020304" pitchFamily="18" charset="0"/>
              </a:rPr>
              <a:t>QLabel</a:t>
            </a:r>
            <a:r>
              <a:rPr lang="ru-RU" sz="2000" dirty="0">
                <a:effectLst/>
                <a:ea typeface="Calibri" panose="020F0502020204030204" pitchFamily="34" charset="0"/>
                <a:cs typeface="Times New Roman" panose="02020603050405020304" pitchFamily="18" charset="0"/>
              </a:rPr>
              <a:t>.</a:t>
            </a:r>
          </a:p>
          <a:p>
            <a:pPr marL="0" indent="0">
              <a:lnSpc>
                <a:spcPct val="107000"/>
              </a:lnSpc>
              <a:spcAft>
                <a:spcPts val="800"/>
              </a:spcAft>
              <a:buNone/>
            </a:pPr>
            <a:r>
              <a:rPr lang="ru-RU" sz="2000" dirty="0">
                <a:effectLst/>
                <a:ea typeface="Calibri" panose="020F0502020204030204" pitchFamily="34" charset="0"/>
                <a:cs typeface="Times New Roman" panose="02020603050405020304" pitchFamily="18" charset="0"/>
              </a:rPr>
              <a:t>Имеются две кнопки «Добавить» и «Оставить» (</a:t>
            </a:r>
            <a:r>
              <a:rPr lang="en-US" sz="2000" dirty="0" err="1">
                <a:effectLst/>
                <a:ea typeface="Calibri" panose="020F0502020204030204" pitchFamily="34" charset="0"/>
                <a:cs typeface="Times New Roman" panose="02020603050405020304" pitchFamily="18" charset="0"/>
              </a:rPr>
              <a:t>QPushButton</a:t>
            </a:r>
            <a:r>
              <a:rPr lang="ru-RU" sz="2000" dirty="0">
                <a:effectLst/>
                <a:ea typeface="Calibri" panose="020F0502020204030204" pitchFamily="34" charset="0"/>
                <a:cs typeface="Times New Roman" panose="02020603050405020304" pitchFamily="18" charset="0"/>
              </a:rPr>
              <a:t>). При нажатии первой кнопки добавляется карта (картинка), добавлять можно до тех пор, пока не произойдет перебор (ситуация, когда количество очков превышает 21). При нажатии второй кнопки ход переходит банкиру, вторая его карта переворачивается рубашкой вниз. Карты добавляются до тех пор, пока количество очков не превысит 17. Между двумя кнопками расположена кнопка «Выйти», при её нажатии появляется диалоговое окно (</a:t>
            </a:r>
            <a:r>
              <a:rPr lang="en-US" sz="2000" dirty="0">
                <a:effectLst/>
                <a:ea typeface="Calibri" panose="020F0502020204030204" pitchFamily="34" charset="0"/>
                <a:cs typeface="Times New Roman" panose="02020603050405020304" pitchFamily="18" charset="0"/>
              </a:rPr>
              <a:t>QInputDialog</a:t>
            </a:r>
            <a:r>
              <a:rPr lang="ru-RU" sz="2000" dirty="0">
                <a:effectLst/>
                <a:ea typeface="Calibri" panose="020F0502020204030204" pitchFamily="34" charset="0"/>
                <a:cs typeface="Times New Roman" panose="02020603050405020304" pitchFamily="18" charset="0"/>
              </a:rPr>
              <a:t>), где игрок может выбрать, остаться ему или выйти из игры. Если он выберет второй вариант, то приложение закроется.</a:t>
            </a:r>
          </a:p>
          <a:p>
            <a:pPr marL="0" indent="0">
              <a:buNone/>
            </a:pPr>
            <a:endParaRPr lang="ru-RU" sz="2000" dirty="0"/>
          </a:p>
          <a:p>
            <a:pPr marL="0" indent="0">
              <a:buNone/>
            </a:pPr>
            <a:endParaRPr lang="ru-RU" dirty="0"/>
          </a:p>
        </p:txBody>
      </p:sp>
    </p:spTree>
    <p:extLst>
      <p:ext uri="{BB962C8B-B14F-4D97-AF65-F5344CB8AC3E}">
        <p14:creationId xmlns:p14="http://schemas.microsoft.com/office/powerpoint/2010/main" val="3464186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548680"/>
            <a:ext cx="8229600" cy="5577483"/>
          </a:xfrm>
        </p:spPr>
        <p:txBody>
          <a:bodyPr>
            <a:normAutofit/>
          </a:bodyPr>
          <a:lstStyle/>
          <a:p>
            <a:pPr marL="0" indent="0">
              <a:lnSpc>
                <a:spcPct val="107000"/>
              </a:lnSpc>
              <a:spcAft>
                <a:spcPts val="800"/>
              </a:spcAft>
              <a:buNone/>
            </a:pPr>
            <a:r>
              <a:rPr lang="ru-RU" sz="2000" dirty="0">
                <a:effectLst/>
                <a:ea typeface="Calibri" panose="020F0502020204030204" pitchFamily="34" charset="0"/>
                <a:cs typeface="Times New Roman" panose="02020603050405020304" pitchFamily="18" charset="0"/>
              </a:rPr>
              <a:t>Посередине, между картами игрока и банкира располагается объект </a:t>
            </a:r>
            <a:r>
              <a:rPr lang="en-US" sz="2000" dirty="0" err="1">
                <a:effectLst/>
                <a:ea typeface="Calibri" panose="020F0502020204030204" pitchFamily="34" charset="0"/>
                <a:cs typeface="Times New Roman" panose="02020603050405020304" pitchFamily="18" charset="0"/>
              </a:rPr>
              <a:t>QLabel</a:t>
            </a:r>
            <a:r>
              <a:rPr lang="ru-RU" sz="2000" dirty="0">
                <a:effectLst/>
                <a:ea typeface="Calibri" panose="020F0502020204030204" pitchFamily="34" charset="0"/>
                <a:cs typeface="Times New Roman" panose="02020603050405020304" pitchFamily="18" charset="0"/>
              </a:rPr>
              <a:t>. Изначально он содержит пустую строку. В начале игры здесь может записаться сообщение о проблеме со ставкой. А в конце игры он изменяется в зависимости от победы игрока, его поражения или ничьи.</a:t>
            </a:r>
          </a:p>
          <a:p>
            <a:pPr marL="0" indent="0">
              <a:lnSpc>
                <a:spcPct val="107000"/>
              </a:lnSpc>
              <a:spcAft>
                <a:spcPts val="800"/>
              </a:spcAft>
              <a:buNone/>
            </a:pPr>
            <a:r>
              <a:rPr lang="ru-RU" sz="2000" dirty="0">
                <a:effectLst/>
                <a:ea typeface="Calibri" panose="020F0502020204030204" pitchFamily="34" charset="0"/>
                <a:cs typeface="Times New Roman" panose="02020603050405020304" pitchFamily="18" charset="0"/>
              </a:rPr>
              <a:t>Если игрок проиграл, то количество денег не изменяется. Если произошла ничья, то к деньгам прибавится ставка. А если выиграл, то к деньгам прибавится удвоенная ставка.</a:t>
            </a:r>
          </a:p>
          <a:p>
            <a:pPr marL="0" indent="0">
              <a:lnSpc>
                <a:spcPct val="107000"/>
              </a:lnSpc>
              <a:spcAft>
                <a:spcPts val="800"/>
              </a:spcAft>
              <a:buNone/>
            </a:pPr>
            <a:r>
              <a:rPr lang="ru-RU" sz="2000" dirty="0">
                <a:effectLst/>
                <a:ea typeface="Calibri" panose="020F0502020204030204" pitchFamily="34" charset="0"/>
                <a:cs typeface="Times New Roman" panose="02020603050405020304" pitchFamily="18" charset="0"/>
              </a:rPr>
              <a:t>Затем игрок может нажать только кнопку «Закрыть».</a:t>
            </a:r>
          </a:p>
          <a:p>
            <a:pPr marL="0" indent="0">
              <a:buNone/>
            </a:pPr>
            <a:endParaRPr lang="ru-RU" sz="2000" dirty="0"/>
          </a:p>
          <a:p>
            <a:pPr marL="0" indent="0">
              <a:buNone/>
            </a:pPr>
            <a:endParaRPr lang="ru-RU" dirty="0"/>
          </a:p>
        </p:txBody>
      </p:sp>
    </p:spTree>
    <p:extLst>
      <p:ext uri="{BB962C8B-B14F-4D97-AF65-F5344CB8AC3E}">
        <p14:creationId xmlns:p14="http://schemas.microsoft.com/office/powerpoint/2010/main" val="2919706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a16="http://schemas.microsoft.com/office/drawing/2014/main" id="{1A48E564-7958-4BDA-9B87-D8427D0242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205" y="549275"/>
            <a:ext cx="7189590" cy="5576888"/>
          </a:xfrm>
          <a:prstGeom prst="rect">
            <a:avLst/>
          </a:prstGeom>
        </p:spPr>
      </p:pic>
    </p:spTree>
    <p:extLst>
      <p:ext uri="{BB962C8B-B14F-4D97-AF65-F5344CB8AC3E}">
        <p14:creationId xmlns:p14="http://schemas.microsoft.com/office/powerpoint/2010/main" val="1543655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055285FB-C7ED-428C-98D2-A9E11BFCF5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476" y="712266"/>
            <a:ext cx="6935048" cy="5433467"/>
          </a:xfrm>
        </p:spPr>
      </p:pic>
    </p:spTree>
    <p:extLst>
      <p:ext uri="{BB962C8B-B14F-4D97-AF65-F5344CB8AC3E}">
        <p14:creationId xmlns:p14="http://schemas.microsoft.com/office/powerpoint/2010/main" val="3956087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Используемые технологии</a:t>
            </a:r>
          </a:p>
        </p:txBody>
      </p:sp>
      <p:sp>
        <p:nvSpPr>
          <p:cNvPr id="3" name="Объект 2"/>
          <p:cNvSpPr>
            <a:spLocks noGrp="1"/>
          </p:cNvSpPr>
          <p:nvPr>
            <p:ph idx="1"/>
          </p:nvPr>
        </p:nvSpPr>
        <p:spPr/>
        <p:txBody>
          <a:bodyPr>
            <a:normAutofit/>
          </a:bodyPr>
          <a:lstStyle/>
          <a:p>
            <a:pPr lvl="0"/>
            <a:r>
              <a:rPr lang="ru-RU" dirty="0" err="1"/>
              <a:t>Python</a:t>
            </a:r>
            <a:r>
              <a:rPr lang="ru-RU" dirty="0"/>
              <a:t> 3.10</a:t>
            </a:r>
          </a:p>
          <a:p>
            <a:pPr lvl="0"/>
            <a:r>
              <a:rPr lang="ru-RU" dirty="0"/>
              <a:t>PyQt5</a:t>
            </a:r>
            <a:endParaRPr lang="en-US" dirty="0"/>
          </a:p>
          <a:p>
            <a:pPr lvl="0"/>
            <a:r>
              <a:rPr lang="en-US" dirty="0"/>
              <a:t>SQLite3</a:t>
            </a:r>
            <a:endParaRPr lang="ru-RU" dirty="0"/>
          </a:p>
          <a:p>
            <a:pPr lvl="0"/>
            <a:r>
              <a:rPr lang="ru-RU" dirty="0"/>
              <a:t>Библиотеки </a:t>
            </a:r>
            <a:r>
              <a:rPr lang="en-US" dirty="0"/>
              <a:t>sys, copy, random</a:t>
            </a:r>
            <a:endParaRPr lang="ru-RU" dirty="0"/>
          </a:p>
        </p:txBody>
      </p:sp>
    </p:spTree>
    <p:extLst>
      <p:ext uri="{BB962C8B-B14F-4D97-AF65-F5344CB8AC3E}">
        <p14:creationId xmlns:p14="http://schemas.microsoft.com/office/powerpoint/2010/main" val="378214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FB89B9-0610-4E36-8664-564D64ED4BB7}"/>
              </a:ext>
            </a:extLst>
          </p:cNvPr>
          <p:cNvSpPr>
            <a:spLocks noGrp="1"/>
          </p:cNvSpPr>
          <p:nvPr>
            <p:ph type="title"/>
          </p:nvPr>
        </p:nvSpPr>
        <p:spPr/>
        <p:txBody>
          <a:bodyPr/>
          <a:lstStyle/>
          <a:p>
            <a:r>
              <a:rPr lang="ru-RU" dirty="0"/>
              <a:t>Заключение</a:t>
            </a:r>
          </a:p>
        </p:txBody>
      </p:sp>
      <p:sp>
        <p:nvSpPr>
          <p:cNvPr id="3" name="Объект 2">
            <a:extLst>
              <a:ext uri="{FF2B5EF4-FFF2-40B4-BE49-F238E27FC236}">
                <a16:creationId xmlns:a16="http://schemas.microsoft.com/office/drawing/2014/main" id="{0C483BEF-AF94-4A82-B1BD-BD0540EB11E6}"/>
              </a:ext>
            </a:extLst>
          </p:cNvPr>
          <p:cNvSpPr>
            <a:spLocks noGrp="1"/>
          </p:cNvSpPr>
          <p:nvPr>
            <p:ph idx="1"/>
          </p:nvPr>
        </p:nvSpPr>
        <p:spPr/>
        <p:txBody>
          <a:bodyPr>
            <a:normAutofit/>
          </a:bodyPr>
          <a:lstStyle/>
          <a:p>
            <a:pPr marL="0" indent="0">
              <a:buNone/>
            </a:pPr>
            <a:r>
              <a:rPr lang="ru-RU" sz="2400" dirty="0"/>
              <a:t>У меня получилось создать приложение «Блэкджек» на </a:t>
            </a:r>
            <a:r>
              <a:rPr lang="en-US" sz="2400" dirty="0"/>
              <a:t>python </a:t>
            </a:r>
            <a:r>
              <a:rPr lang="ru-RU" sz="2400" dirty="0"/>
              <a:t>с помощью </a:t>
            </a:r>
            <a:r>
              <a:rPr lang="en-US" sz="2400" dirty="0"/>
              <a:t>PyQt5. </a:t>
            </a:r>
            <a:r>
              <a:rPr lang="ru-RU" sz="2400" dirty="0"/>
              <a:t>Это приложение имеет достаточно изученных технологий, но было бы уместно добавить ещё вторую форму, где появлялась бы сообщение о выигрыше или проигрыше игрока.</a:t>
            </a:r>
          </a:p>
        </p:txBody>
      </p:sp>
    </p:spTree>
    <p:extLst>
      <p:ext uri="{BB962C8B-B14F-4D97-AF65-F5344CB8AC3E}">
        <p14:creationId xmlns:p14="http://schemas.microsoft.com/office/powerpoint/2010/main" val="13793977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483</Words>
  <Application>Microsoft Office PowerPoint</Application>
  <PresentationFormat>Экран (4:3)</PresentationFormat>
  <Paragraphs>24</Paragraphs>
  <Slides>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9</vt:i4>
      </vt:variant>
    </vt:vector>
  </HeadingPairs>
  <TitlesOfParts>
    <vt:vector size="13" baseType="lpstr">
      <vt:lpstr>Arial</vt:lpstr>
      <vt:lpstr>Calibri</vt:lpstr>
      <vt:lpstr>Symbol</vt:lpstr>
      <vt:lpstr>Тема Office</vt:lpstr>
      <vt:lpstr>Блэкджек</vt:lpstr>
      <vt:lpstr>Введение</vt:lpstr>
      <vt:lpstr>Блэкджек</vt:lpstr>
      <vt:lpstr>Презентация PowerPoint</vt:lpstr>
      <vt:lpstr>Презентация PowerPoint</vt:lpstr>
      <vt:lpstr>Презентация PowerPoint</vt:lpstr>
      <vt:lpstr>Презентация PowerPoint</vt:lpstr>
      <vt:lpstr>Используемые технологии</vt:lpstr>
      <vt:lpstr>Заключение</vt:lpstr>
    </vt:vector>
  </TitlesOfParts>
  <Company>*Питер-Company*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Блэкджек</dc:title>
  <dc:creator>Дмитрий Каленюк</dc:creator>
  <cp:lastModifiedBy>leonidkorolev08@mail.ru</cp:lastModifiedBy>
  <cp:revision>12</cp:revision>
  <dcterms:created xsi:type="dcterms:W3CDTF">2023-11-03T18:24:43Z</dcterms:created>
  <dcterms:modified xsi:type="dcterms:W3CDTF">2023-11-12T18:43:25Z</dcterms:modified>
</cp:coreProperties>
</file>