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DC8-2C72-4D30-BCC7-5AC7B612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2BB9-2BAD-4CB1-8A16-FADE0780E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F4BB-CE09-459E-A076-8217949C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9EA1-E7C8-48B2-ADB3-237E7984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68E7-A701-416A-97A2-6C14429F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914-CAC0-481D-842C-89EEA0D6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92F9-6EA9-4DFC-83AB-4D6B54B78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7457-3F99-4B1D-980E-DFACC4F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5D3A-C5DA-4F3F-B5AA-49CEA4C3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22E9-CB6A-4F88-AA3A-19257230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6125-9B9B-43EA-87AF-C3282433D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8C11A-E525-4380-BF25-1E0A7925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62CC-0FB9-4132-91B3-9B2DA7F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F0FA-B3DC-4E3E-AC4E-2376A710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9882-1F16-48A0-A8E5-766A1224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858-F129-48C6-9F0F-71CA354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C566-F8D1-4D95-BBE0-98593866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0B03-330F-4DAC-8D11-876A0712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30F4-7183-434C-8D6B-7B30448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7CB8-89FE-4C63-A88E-6B8C310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B765-1A56-4623-A1F6-A50167D0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7B62F-30D7-4E49-A3B7-067B693D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0AEC-33AA-4923-B766-70209A78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FE44-AD6B-46D8-AD24-6530012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0434-A467-4674-91EA-9553F07B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9407-2E6B-43CD-9678-33C47C47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2B3F-F4FF-447C-A151-77CBA25F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B1C7-A8C7-48B8-B0EC-084A8251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B283-CB34-486A-824C-94B3621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CED5-6B2C-4E98-98D0-BD8CD6F5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A4A3-0316-4A1D-AF88-6E6E8558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30B4-1F6E-432D-B56B-FAA578D0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CC57-6ED9-4DE9-9821-F3BF4EC8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993B-8C2D-45A4-9E85-71AB99C4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EE495-21FC-4272-BF26-C9A251BD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2A57F-4775-4F1A-B954-25E5C2BED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CAD96-8B38-4486-8EDA-E75AAC15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1AF56-1D58-403E-830C-C04F2147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19441-B3BB-4C40-B3ED-CA284BF3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B919-E94B-4B1B-8750-7C15B594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6BA0B-AA04-4903-981E-782B54B3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BBF5D-2D68-407E-8208-AC73E332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A0B3-19CC-4C2A-A4D7-3ED7B453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7A466-4217-41BF-ABA4-B1ABF996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7A313-5FA9-41EB-8BD7-C6D89C37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CC94-F12F-4DC2-A0B8-3D9B074B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25E6-7B7C-46FA-8E79-B95B2F9C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44C7-7E9F-4752-A805-BCE8D08A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88EEF-FCA8-467D-98E7-092E656B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ADF2-BC90-4A2B-9333-CE0CAC17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D3EB-F69A-40F9-A445-246F94AF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4B74-889F-47F7-BF1A-7D8C092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BB26-CB47-4C14-8F9E-846FC7A7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875EA-EDD2-4F05-A00F-026E4CB3A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3EDCF-C1C8-4387-B2CA-3A569472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0A0B-097A-45A9-BBE8-7EC808A4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5D428-3B7B-49FB-8F01-10F8595C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E3FEA-9950-435D-9BED-FEB3568A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47969-69B4-4D3F-B493-6993642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DCCE-014D-414B-A390-0D0F9B55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60CC-6644-4BDD-AB7F-704EAF42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4E16-CD4F-4996-A557-E613E54C29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DA85-F909-41CC-81B7-FD33A7F01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AC3B-24EF-4651-B18F-7617EFFB5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AEC3-82BB-4525-B984-B06423E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-if.xkcd.com/7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q7_37Ycv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D64-31F8-4DE1-98E8-428949EB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4342" y="185839"/>
            <a:ext cx="9144000" cy="2387600"/>
          </a:xfrm>
        </p:spPr>
        <p:txBody>
          <a:bodyPr>
            <a:noAutofit/>
          </a:bodyPr>
          <a:lstStyle/>
          <a:p>
            <a:r>
              <a:rPr lang="en-US" sz="8800" b="1" u="sng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Dragons of Westeros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24119-7A9E-40BE-91D3-7AE51EF64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3788" y="6030119"/>
            <a:ext cx="9144000" cy="1655762"/>
          </a:xfrm>
        </p:spPr>
        <p:txBody>
          <a:bodyPr/>
          <a:lstStyle/>
          <a:p>
            <a:r>
              <a:rPr lang="en-US" dirty="0"/>
              <a:t>Final Project Math 42</a:t>
            </a:r>
          </a:p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83055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DFDD2D5-B59E-49AA-A462-2ECA59731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313" y="12423"/>
            <a:ext cx="13686183" cy="7034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1A9F3-F758-40AC-B574-7FC780F60177}"/>
              </a:ext>
            </a:extLst>
          </p:cNvPr>
          <p:cNvSpPr txBox="1"/>
          <p:nvPr/>
        </p:nvSpPr>
        <p:spPr>
          <a:xfrm>
            <a:off x="5297557" y="1918252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*(Some of these are mislabeled)</a:t>
            </a:r>
          </a:p>
        </p:txBody>
      </p:sp>
    </p:spTree>
    <p:extLst>
      <p:ext uri="{BB962C8B-B14F-4D97-AF65-F5344CB8AC3E}">
        <p14:creationId xmlns:p14="http://schemas.microsoft.com/office/powerpoint/2010/main" val="12438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0682B-676A-40D0-AF0F-7ED7F974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Linear Growth with Stochasticity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8508-3B34-4F2F-B5C8-CA0CBB4A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nn-NO" sz="2400" dirty="0"/>
              <a:t>K(t+1)=r*(t+1)+K(t), K(t) is kg at time t</a:t>
            </a:r>
          </a:p>
          <a:p>
            <a:r>
              <a:rPr lang="nn-NO" sz="2400" dirty="0"/>
              <a:t>r has 5 cases</a:t>
            </a:r>
          </a:p>
          <a:p>
            <a:pPr marL="0" indent="0">
              <a:buNone/>
            </a:pPr>
            <a:r>
              <a:rPr lang="nn-NO" sz="2400" dirty="0"/>
              <a:t>Great: r=2, ¼ chance</a:t>
            </a:r>
          </a:p>
          <a:p>
            <a:pPr marL="0" indent="0">
              <a:buNone/>
            </a:pPr>
            <a:r>
              <a:rPr lang="nn-NO" sz="2400" dirty="0"/>
              <a:t>Good: r=1, 0.15 chance</a:t>
            </a:r>
          </a:p>
          <a:p>
            <a:pPr marL="0" indent="0">
              <a:buNone/>
            </a:pPr>
            <a:r>
              <a:rPr lang="nn-NO" sz="2400" dirty="0"/>
              <a:t>Average: r=0.85, 1/5 chance</a:t>
            </a:r>
          </a:p>
          <a:p>
            <a:pPr marL="0" indent="0">
              <a:buNone/>
            </a:pPr>
            <a:r>
              <a:rPr lang="nn-NO" sz="2400" dirty="0"/>
              <a:t>Bad: r=0.6, 0.15 chance</a:t>
            </a:r>
          </a:p>
          <a:p>
            <a:pPr marL="0" indent="0">
              <a:buNone/>
            </a:pPr>
            <a:r>
              <a:rPr lang="nn-NO" sz="2400" dirty="0"/>
              <a:t>Worst: r=0.15, 1/4th  chance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6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E43A5F3-B750-4ABB-9609-239210AA4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0"/>
            <a:ext cx="12092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EE50B-9E1E-4C80-B6DE-F7EA1B7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Logistic Growth without Magic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495F-C8A3-4840-8FA3-5719CCC5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+1)=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)+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)*r*(1-(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)/7000))+10</a:t>
            </a:r>
            <a:r>
              <a:rPr lang="en-US" sz="2400" dirty="0"/>
              <a:t> , K(t) is kg at time t</a:t>
            </a:r>
          </a:p>
          <a:p>
            <a:r>
              <a:rPr lang="en-US" sz="2400" dirty="0"/>
              <a:t>Based on Logistic equation, with stochastic years</a:t>
            </a:r>
          </a:p>
          <a:p>
            <a:r>
              <a:rPr lang="en-US" sz="2400" dirty="0"/>
              <a:t>5 Year cases for r all with 1/5 chance</a:t>
            </a:r>
          </a:p>
          <a:p>
            <a:pPr marL="0" indent="0">
              <a:buNone/>
            </a:pPr>
            <a:r>
              <a:rPr lang="en-US" sz="2400" dirty="0"/>
              <a:t>Great, r=0.15 </a:t>
            </a:r>
          </a:p>
          <a:p>
            <a:pPr marL="0" indent="0">
              <a:buNone/>
            </a:pPr>
            <a:r>
              <a:rPr lang="en-US" sz="2400" dirty="0"/>
              <a:t>Good, r=0.11</a:t>
            </a:r>
          </a:p>
          <a:p>
            <a:pPr marL="0" indent="0">
              <a:buNone/>
            </a:pPr>
            <a:r>
              <a:rPr lang="en-US" sz="2400" dirty="0"/>
              <a:t>Average, r=0.08</a:t>
            </a:r>
          </a:p>
          <a:p>
            <a:pPr marL="0" indent="0">
              <a:buNone/>
            </a:pPr>
            <a:r>
              <a:rPr lang="en-US" sz="2400" dirty="0"/>
              <a:t>Bad, r=0.05</a:t>
            </a:r>
          </a:p>
          <a:p>
            <a:pPr marL="0" indent="0">
              <a:buNone/>
            </a:pPr>
            <a:r>
              <a:rPr lang="en-US" sz="2400" dirty="0"/>
              <a:t>Worst, r=0.01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30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97852948-F1DA-429C-B681-F7C35159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-1"/>
            <a:ext cx="12751904" cy="70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1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FC4D-98ED-4CD7-8031-3BA9D44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Age-Based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768-3088-45DC-A578-95161666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K(t+1)=</a:t>
            </a:r>
            <a:r>
              <a:rPr lang="pl-PL" sz="2400" dirty="0"/>
              <a:t>=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)+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)*</a:t>
            </a:r>
            <a:r>
              <a:rPr lang="en-US" sz="2400" dirty="0"/>
              <a:t>(</a:t>
            </a:r>
            <a:r>
              <a:rPr lang="pl-PL" sz="2400" dirty="0"/>
              <a:t>r/t)+10</a:t>
            </a:r>
            <a:r>
              <a:rPr lang="en-US" sz="2400" dirty="0"/>
              <a:t> , K(t) is kg at time t</a:t>
            </a:r>
          </a:p>
          <a:p>
            <a:r>
              <a:rPr lang="en-US" sz="2400" dirty="0"/>
              <a:t>This model is based on the idea that the capacity for growth increases with the size of the animal, therefore the growth-rate will increase as the animal increases in size</a:t>
            </a:r>
          </a:p>
          <a:p>
            <a:r>
              <a:rPr lang="en-US" sz="2400" dirty="0"/>
              <a:t>For the trials 5 cases of r are used</a:t>
            </a:r>
          </a:p>
          <a:p>
            <a:pPr marL="0" indent="0">
              <a:buNone/>
            </a:pPr>
            <a:r>
              <a:rPr lang="en-US" sz="2400" dirty="0"/>
              <a:t>Great, r=1.48</a:t>
            </a:r>
          </a:p>
          <a:p>
            <a:pPr marL="0" indent="0">
              <a:buNone/>
            </a:pPr>
            <a:r>
              <a:rPr lang="en-US" sz="2400" dirty="0"/>
              <a:t>Good, r=1.32</a:t>
            </a:r>
          </a:p>
          <a:p>
            <a:pPr marL="0" indent="0">
              <a:buNone/>
            </a:pPr>
            <a:r>
              <a:rPr lang="en-US" sz="2400" dirty="0"/>
              <a:t>Average, r=1.15</a:t>
            </a:r>
          </a:p>
          <a:p>
            <a:pPr marL="0" indent="0">
              <a:buNone/>
            </a:pPr>
            <a:r>
              <a:rPr lang="en-US" sz="2400" dirty="0"/>
              <a:t>Bad, r=0.96</a:t>
            </a:r>
          </a:p>
          <a:p>
            <a:pPr marL="0" indent="0">
              <a:buNone/>
            </a:pPr>
            <a:r>
              <a:rPr lang="en-US" sz="2400" dirty="0"/>
              <a:t>Worst, r=0.85</a:t>
            </a:r>
          </a:p>
        </p:txBody>
      </p:sp>
    </p:spTree>
    <p:extLst>
      <p:ext uri="{BB962C8B-B14F-4D97-AF65-F5344CB8AC3E}">
        <p14:creationId xmlns:p14="http://schemas.microsoft.com/office/powerpoint/2010/main" val="210829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BBE6BF1-3241-4AEF-B3C3-B29664A3E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199" y="0"/>
            <a:ext cx="13318434" cy="7046843"/>
          </a:xfrm>
        </p:spPr>
      </p:pic>
    </p:spTree>
    <p:extLst>
      <p:ext uri="{BB962C8B-B14F-4D97-AF65-F5344CB8AC3E}">
        <p14:creationId xmlns:p14="http://schemas.microsoft.com/office/powerpoint/2010/main" val="84556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1D61C-82F4-4D58-97A9-6B4A89C9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Particle Position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BE4E-B8CB-4815-B1CA-DC849F72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K(t+1)=K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)+t*r*(1-(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)/7000))+10 + M</a:t>
            </a:r>
            <a:endParaRPr lang="en-US" sz="2400" dirty="0"/>
          </a:p>
          <a:p>
            <a:r>
              <a:rPr lang="en-US" sz="2400" dirty="0"/>
              <a:t>Assumes Dragons growth can be modeled by a trajectory, With a changing kg given with a velocity of growth and acceleration of growth</a:t>
            </a:r>
          </a:p>
          <a:p>
            <a:r>
              <a:rPr lang="en-US" sz="2400" dirty="0"/>
              <a:t>Magical Acceleration factor that changes every 10 years, 3 cases for M</a:t>
            </a:r>
          </a:p>
          <a:p>
            <a:pPr marL="0" indent="0">
              <a:buNone/>
            </a:pPr>
            <a:r>
              <a:rPr lang="da-DK" sz="2400" dirty="0"/>
              <a:t>M=5.4*(t^2), Magical surge</a:t>
            </a:r>
          </a:p>
          <a:p>
            <a:pPr marL="0" indent="0">
              <a:buNone/>
            </a:pPr>
            <a:r>
              <a:rPr lang="da-DK" sz="2400" dirty="0"/>
              <a:t>M=0 , no magic</a:t>
            </a:r>
          </a:p>
          <a:p>
            <a:pPr marL="0" indent="0">
              <a:buNone/>
            </a:pPr>
            <a:r>
              <a:rPr lang="da-DK" sz="2400" dirty="0"/>
              <a:t>M=-0.0001*sqrt(t) , Magic Death</a:t>
            </a:r>
            <a:endParaRPr lang="en-US" sz="2400" dirty="0"/>
          </a:p>
          <a:p>
            <a:r>
              <a:rPr lang="en-US" sz="2400" dirty="0"/>
              <a:t>5 Case Growth rates for r</a:t>
            </a:r>
          </a:p>
          <a:p>
            <a:pPr marL="0" indent="0">
              <a:buNone/>
            </a:pPr>
            <a:r>
              <a:rPr lang="en-US" sz="2400" dirty="0"/>
              <a:t> Great, r=1.48</a:t>
            </a:r>
          </a:p>
          <a:p>
            <a:pPr marL="0" indent="0">
              <a:buNone/>
            </a:pPr>
            <a:r>
              <a:rPr lang="en-US" sz="2400" dirty="0"/>
              <a:t> Good, r=1.32</a:t>
            </a:r>
          </a:p>
          <a:p>
            <a:pPr marL="0" indent="0">
              <a:buNone/>
            </a:pPr>
            <a:r>
              <a:rPr lang="en-US" sz="2400" dirty="0"/>
              <a:t> Average, r=1.15</a:t>
            </a:r>
          </a:p>
          <a:p>
            <a:pPr marL="0" indent="0">
              <a:buNone/>
            </a:pPr>
            <a:r>
              <a:rPr lang="en-US" sz="2400" dirty="0"/>
              <a:t> Bad, r=0.86</a:t>
            </a:r>
          </a:p>
          <a:p>
            <a:pPr marL="0" indent="0">
              <a:buNone/>
            </a:pPr>
            <a:r>
              <a:rPr lang="en-US" sz="2400" dirty="0"/>
              <a:t> Worst, r=0.62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76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E7E0393-1D2B-4516-9307-4102B8D61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653" y="-1"/>
            <a:ext cx="13676243" cy="72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0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CF723-EE07-4E17-B52E-7B61487B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Logistic Model with Magic Factor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BA8C-5AF5-4322-99D1-F4D99244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K(t+1)=K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)+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)*r*(1-(</a:t>
            </a:r>
            <a:r>
              <a:rPr lang="en-US" sz="2400" dirty="0"/>
              <a:t>K</a:t>
            </a:r>
            <a:r>
              <a:rPr lang="pl-PL" sz="2400" dirty="0"/>
              <a:t>(</a:t>
            </a:r>
            <a:r>
              <a:rPr lang="en-US" sz="2400" dirty="0"/>
              <a:t>t</a:t>
            </a:r>
            <a:r>
              <a:rPr lang="pl-PL" sz="2400" dirty="0"/>
              <a:t>)/7000))+10</a:t>
            </a:r>
            <a:endParaRPr lang="en-US" sz="2400" dirty="0"/>
          </a:p>
          <a:p>
            <a:r>
              <a:rPr lang="en-US" sz="2400" dirty="0"/>
              <a:t>This is the same model as the Logistic model spoken about before except we have changed the r to compensate for magic in the world.</a:t>
            </a:r>
          </a:p>
          <a:p>
            <a:r>
              <a:rPr lang="en-US" sz="2400" dirty="0"/>
              <a:t>These magic models are needed to explain the growth of the dragons in the show, as they grow at unreasonable rates</a:t>
            </a:r>
          </a:p>
          <a:p>
            <a:r>
              <a:rPr lang="en-US" sz="2400" dirty="0"/>
              <a:t>r has 5 cases all equally likely</a:t>
            </a:r>
          </a:p>
          <a:p>
            <a:pPr marL="0" indent="0">
              <a:buNone/>
            </a:pPr>
            <a:r>
              <a:rPr lang="en-US" sz="2400" dirty="0"/>
              <a:t>Great, r=0.45</a:t>
            </a:r>
          </a:p>
          <a:p>
            <a:pPr marL="0" indent="0">
              <a:buNone/>
            </a:pPr>
            <a:r>
              <a:rPr lang="en-US" sz="2400" dirty="0"/>
              <a:t>Good, r=0.15</a:t>
            </a:r>
          </a:p>
          <a:p>
            <a:pPr marL="0" indent="0">
              <a:buNone/>
            </a:pPr>
            <a:r>
              <a:rPr lang="en-US" sz="2400" dirty="0"/>
              <a:t>Average, r=0.04</a:t>
            </a:r>
          </a:p>
          <a:p>
            <a:pPr marL="0" indent="0">
              <a:buNone/>
            </a:pPr>
            <a:r>
              <a:rPr lang="en-US" sz="2400" dirty="0"/>
              <a:t>Bad, r=0.02</a:t>
            </a:r>
          </a:p>
          <a:p>
            <a:pPr marL="0" indent="0">
              <a:buNone/>
            </a:pPr>
            <a:r>
              <a:rPr lang="en-US" sz="2400" dirty="0"/>
              <a:t>Worst, r=0.01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3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D0E9C-299F-4AF8-922B-2B139B9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Dragon Characteristics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D7DC-10A9-4477-BD12-E2388630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	We will discuss many differing attempts to model the dragons size based on information combined from the real world and the book series.</a:t>
            </a:r>
          </a:p>
          <a:p>
            <a:pPr marL="0" indent="0">
              <a:buNone/>
            </a:pPr>
            <a:r>
              <a:rPr lang="en-US" sz="2000"/>
              <a:t>	Using different models to estimate size in kg of the dragons based on different factors</a:t>
            </a:r>
          </a:p>
          <a:p>
            <a:pPr lvl="2"/>
            <a:r>
              <a:rPr lang="en-US" dirty="0"/>
              <a:t>Food intake based on years</a:t>
            </a:r>
          </a:p>
          <a:p>
            <a:pPr lvl="2"/>
            <a:r>
              <a:rPr lang="en-US" dirty="0"/>
              <a:t>Magical growth factor</a:t>
            </a:r>
          </a:p>
          <a:p>
            <a:pPr lvl="2"/>
            <a:r>
              <a:rPr lang="en-US" dirty="0"/>
              <a:t>Different model flavors with different assumptions	</a:t>
            </a:r>
          </a:p>
          <a:p>
            <a:pPr marL="0" indent="0">
              <a:buNone/>
            </a:pPr>
            <a:r>
              <a:rPr lang="en-US" sz="2000"/>
              <a:t>	Using the Dragons size, we will estimate the Calories needed to feed a dragon of that size</a:t>
            </a:r>
          </a:p>
          <a:p>
            <a:pPr lvl="2"/>
            <a:r>
              <a:rPr lang="en-US" dirty="0"/>
              <a:t>3 Tiers of sizes  (small, large, massive)</a:t>
            </a:r>
          </a:p>
          <a:p>
            <a:pPr lvl="2"/>
            <a:r>
              <a:rPr lang="en-US" dirty="0"/>
              <a:t>Estimate the number of Calories in a primary food source to estimate how many animals will be needed to feed the dragon</a:t>
            </a:r>
          </a:p>
        </p:txBody>
      </p:sp>
    </p:spTree>
    <p:extLst>
      <p:ext uri="{BB962C8B-B14F-4D97-AF65-F5344CB8AC3E}">
        <p14:creationId xmlns:p14="http://schemas.microsoft.com/office/powerpoint/2010/main" val="60281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86564A1-21BB-40D5-B8CF-DE8803CE6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078" y="0"/>
            <a:ext cx="13686182" cy="70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381D7-D4FE-400B-8342-A6ADA408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>
                <a:solidFill>
                  <a:schemeClr val="accent1"/>
                </a:solidFill>
              </a:rPr>
              <a:t>Conclusions for Size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7313-F02F-491E-8E7A-D9F14ED0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continue forward assuming that the dragons grow with the Logistic sizing model with magical growth factor, since it has the prettiest graph.</a:t>
            </a:r>
          </a:p>
          <a:p>
            <a:r>
              <a:rPr lang="en-US" sz="2400" dirty="0"/>
              <a:t> Using the sizing chart we can extrapolate to Caloric needs per year for the dragon, and then estimate Caloric needs per week, for best average and worst cases.</a:t>
            </a:r>
          </a:p>
          <a:p>
            <a:r>
              <a:rPr lang="en-US" sz="2400" dirty="0"/>
              <a:t>We are assuming the dragons do not die from starvation but rather hibernate until the time to eat if need be.</a:t>
            </a:r>
          </a:p>
        </p:txBody>
      </p:sp>
    </p:spTree>
    <p:extLst>
      <p:ext uri="{BB962C8B-B14F-4D97-AF65-F5344CB8AC3E}">
        <p14:creationId xmlns:p14="http://schemas.microsoft.com/office/powerpoint/2010/main" val="128468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6B66E-0FE2-4C9A-980C-B0F79BA4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Dragon Caloric Needs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2A7E-2EBF-4622-AC57-602C5221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Using data based on Tyrannosaurus Rex estimates, we will estimate that a dragon would require (73 </a:t>
            </a:r>
            <a:r>
              <a:rPr lang="en-US" sz="2400" dirty="0" err="1"/>
              <a:t>kCal</a:t>
            </a:r>
            <a:r>
              <a:rPr lang="en-US" sz="2400" dirty="0"/>
              <a:t> /15 kg of body weight) *</a:t>
            </a:r>
          </a:p>
          <a:p>
            <a:r>
              <a:rPr lang="en-US" sz="2400" dirty="0"/>
              <a:t>Using this information we can make a chart to show caloric needs per year for the trials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*This is based upon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https://what-if.xkcd.com/78/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40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6E8A7C4-2702-40A7-AD48-655C59470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713" y="0"/>
            <a:ext cx="13556973" cy="70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7981F-7B34-4EFC-B58D-3A72FB4A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>
                <a:solidFill>
                  <a:schemeClr val="accent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Dragon Sizing Models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64E4-F86D-4A88-942A-0C499218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Linear Growth Model</a:t>
            </a:r>
          </a:p>
          <a:p>
            <a:endParaRPr lang="en-US" sz="2200"/>
          </a:p>
          <a:p>
            <a:r>
              <a:rPr lang="en-US" sz="2200"/>
              <a:t>Constant Growth-Rate Model</a:t>
            </a:r>
          </a:p>
          <a:p>
            <a:endParaRPr lang="en-US" sz="2200"/>
          </a:p>
          <a:p>
            <a:r>
              <a:rPr lang="en-US" sz="2200"/>
              <a:t>Age-Based Growth Model</a:t>
            </a:r>
          </a:p>
          <a:p>
            <a:endParaRPr lang="en-US" sz="2200"/>
          </a:p>
          <a:p>
            <a:r>
              <a:rPr lang="en-US" sz="2200"/>
              <a:t>Logistic Growth Model</a:t>
            </a:r>
          </a:p>
          <a:p>
            <a:endParaRPr lang="en-US" sz="2200"/>
          </a:p>
          <a:p>
            <a:r>
              <a:rPr lang="en-US" sz="2200"/>
              <a:t>Position-Based Model</a:t>
            </a:r>
          </a:p>
          <a:p>
            <a:endParaRPr lang="en-US" sz="2200"/>
          </a:p>
          <a:p>
            <a:r>
              <a:rPr lang="en-US" sz="2200"/>
              <a:t>Logistic Growth with Magical Factor</a:t>
            </a:r>
          </a:p>
        </p:txBody>
      </p:sp>
    </p:spTree>
    <p:extLst>
      <p:ext uri="{BB962C8B-B14F-4D97-AF65-F5344CB8AC3E}">
        <p14:creationId xmlns:p14="http://schemas.microsoft.com/office/powerpoint/2010/main" val="95496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32BC-3442-4B11-AAD7-D6CCD43B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Dragon Information from Books</a:t>
            </a:r>
          </a:p>
        </p:txBody>
      </p:sp>
      <p:cxnSp>
        <p:nvCxnSpPr>
          <p:cNvPr id="3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C806-DD79-4EEF-90CB-77D1110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/>
              <a:t>The Largest Dragon ever was Balerion from TWoIaF by GRRM</a:t>
            </a:r>
          </a:p>
          <a:p>
            <a:r>
              <a:rPr lang="en-US" sz="1900"/>
              <a:t>He was the largest dragon ever at an estimated 7000kg (*)</a:t>
            </a:r>
          </a:p>
          <a:p>
            <a:r>
              <a:rPr lang="en-US" sz="1900"/>
              <a:t>The dragon Drogon from the Books is estimated to be 18 years old in the game of thrones finale’, at an estimated 1800kg</a:t>
            </a:r>
          </a:p>
          <a:p>
            <a:r>
              <a:rPr lang="en-US" sz="1900"/>
              <a:t>No model without a special assumption could model this insane growth, therefore magical assumptions are made in the model presented</a:t>
            </a:r>
          </a:p>
          <a:p>
            <a:r>
              <a:rPr lang="en-US" sz="1900"/>
              <a:t>The prompt states that the dragons start at 10kg in year one and 30-40kg in year 2</a:t>
            </a:r>
          </a:p>
          <a:p>
            <a:r>
              <a:rPr lang="en-US" sz="1900"/>
              <a:t>The average dragon reaches a near full size around 150 years old, and live on average to old -age around 250 years old</a:t>
            </a:r>
          </a:p>
          <a:p>
            <a:r>
              <a:rPr lang="en-US" sz="1900"/>
              <a:t>The models are based on this assumption, that an average dragon reaches ~7000kg at 150 years old without interference</a:t>
            </a:r>
          </a:p>
        </p:txBody>
      </p:sp>
    </p:spTree>
    <p:extLst>
      <p:ext uri="{BB962C8B-B14F-4D97-AF65-F5344CB8AC3E}">
        <p14:creationId xmlns:p14="http://schemas.microsoft.com/office/powerpoint/2010/main" val="23655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684D2-25A6-4CAB-BA00-40F75190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Estimates of Dragon 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FEDB-579D-47B0-93B1-5C2046D6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size of the 1500kg Dragon size can be found online with these estimates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https://www.youtube.com/watch?v=_q7_37YcvKs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above also details the size of the largest dragon allowing us to scale up to the 7000kg dragon.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7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3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92843-5B6F-4155-A58B-85B54CE2CAE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a 6 ft tall person in comparison with the dragons</a:t>
            </a:r>
          </a:p>
        </p:txBody>
      </p:sp>
      <p:pic>
        <p:nvPicPr>
          <p:cNvPr id="5" name="Picture 4" descr="A close up of a bird&#10;&#10;Description automatically generated">
            <a:extLst>
              <a:ext uri="{FF2B5EF4-FFF2-40B4-BE49-F238E27FC236}">
                <a16:creationId xmlns:a16="http://schemas.microsoft.com/office/drawing/2014/main" id="{D0E61E6E-0EC7-465B-9669-596DB7FA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01288"/>
            <a:ext cx="7188199" cy="4852034"/>
          </a:xfrm>
          <a:prstGeom prst="rect">
            <a:avLst/>
          </a:prstGeom>
        </p:spPr>
      </p:pic>
      <p:pic>
        <p:nvPicPr>
          <p:cNvPr id="8" name="Picture 7" descr="A person in a costume&#10;&#10;Description automatically generated">
            <a:extLst>
              <a:ext uri="{FF2B5EF4-FFF2-40B4-BE49-F238E27FC236}">
                <a16:creationId xmlns:a16="http://schemas.microsoft.com/office/drawing/2014/main" id="{DA6D2B56-3902-426F-8C25-FEC87BB6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7" y="4919650"/>
            <a:ext cx="1983687" cy="19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, sky, outdoor, animal&#10;&#10;Description automatically generated">
            <a:extLst>
              <a:ext uri="{FF2B5EF4-FFF2-40B4-BE49-F238E27FC236}">
                <a16:creationId xmlns:a16="http://schemas.microsoft.com/office/drawing/2014/main" id="{D3F9C20D-E80E-4D13-8B5E-6E2CDF4B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55925-87BE-445B-B9B5-9D7B6216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u="sng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Linear Growth 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526762-0E4B-4265-9112-5A744F2A48CA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Assumptions</a:t>
            </a:r>
            <a:r>
              <a:rPr lang="en-US" sz="24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dragons grow at a linear rate over time, K(t) = kg at time 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Best case- K(t)= 175*t +10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Average case - K(t)= 70*t +10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Worst Case - K(t)= 25*t +10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*These growth rates are extrapolated from data found in The World of Ice and Fire by GRRM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19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B89A5-A708-43C8-9F82-091EC529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Constant Growth Rate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1B79-49E8-4595-BEBE-73844544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Assumptions:</a:t>
            </a:r>
          </a:p>
          <a:p>
            <a:r>
              <a:rPr lang="en-US" sz="2400"/>
              <a:t>The dragon grows with a constant rate with respect to its own weight</a:t>
            </a:r>
          </a:p>
          <a:p>
            <a:r>
              <a:rPr lang="en-US" sz="2400"/>
              <a:t>It varies between a great , average, and worst case</a:t>
            </a:r>
          </a:p>
          <a:p>
            <a:pPr marL="0" indent="0">
              <a:buNone/>
            </a:pPr>
            <a:r>
              <a:rPr lang="en-US" sz="2400"/>
              <a:t>This model is not very good and doesn’t approximate the dragons well</a:t>
            </a:r>
          </a:p>
        </p:txBody>
      </p:sp>
    </p:spTree>
    <p:extLst>
      <p:ext uri="{BB962C8B-B14F-4D97-AF65-F5344CB8AC3E}">
        <p14:creationId xmlns:p14="http://schemas.microsoft.com/office/powerpoint/2010/main" val="2197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1000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Aldhabi</vt:lpstr>
      <vt:lpstr>Algerian</vt:lpstr>
      <vt:lpstr>Arial</vt:lpstr>
      <vt:lpstr>Calibri</vt:lpstr>
      <vt:lpstr>Calibri Light</vt:lpstr>
      <vt:lpstr>Office Theme</vt:lpstr>
      <vt:lpstr>Dragons of Westeros</vt:lpstr>
      <vt:lpstr>Dragon Characteristics</vt:lpstr>
      <vt:lpstr>Dragon Sizing Models</vt:lpstr>
      <vt:lpstr>Dragon Information from Books</vt:lpstr>
      <vt:lpstr>Estimates of Dragon Size</vt:lpstr>
      <vt:lpstr>PowerPoint Presentation</vt:lpstr>
      <vt:lpstr>PowerPoint Presentation</vt:lpstr>
      <vt:lpstr>Linear Growth Model</vt:lpstr>
      <vt:lpstr>Constant Growth Rate</vt:lpstr>
      <vt:lpstr>PowerPoint Presentation</vt:lpstr>
      <vt:lpstr>Linear Growth with Stochasticity</vt:lpstr>
      <vt:lpstr>PowerPoint Presentation</vt:lpstr>
      <vt:lpstr>Logistic Growth without Magic</vt:lpstr>
      <vt:lpstr>PowerPoint Presentation</vt:lpstr>
      <vt:lpstr>Age-Based Model</vt:lpstr>
      <vt:lpstr>PowerPoint Presentation</vt:lpstr>
      <vt:lpstr>Particle Position Model</vt:lpstr>
      <vt:lpstr>PowerPoint Presentation</vt:lpstr>
      <vt:lpstr>Logistic Model with Magic Factor </vt:lpstr>
      <vt:lpstr>PowerPoint Presentation</vt:lpstr>
      <vt:lpstr>Conclusions for Size Model</vt:lpstr>
      <vt:lpstr>Dragon Caloric Needs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 of Westeros</dc:title>
  <dc:creator>Leonidas McMillan</dc:creator>
  <cp:lastModifiedBy>Leonidas McMillan</cp:lastModifiedBy>
  <cp:revision>4</cp:revision>
  <dcterms:created xsi:type="dcterms:W3CDTF">2019-06-10T03:09:32Z</dcterms:created>
  <dcterms:modified xsi:type="dcterms:W3CDTF">2019-06-10T03:40:45Z</dcterms:modified>
</cp:coreProperties>
</file>