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293" r:id="rId4"/>
    <p:sldId id="259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67" r:id="rId25"/>
    <p:sldId id="269" r:id="rId26"/>
    <p:sldId id="270" r:id="rId27"/>
    <p:sldId id="271" r:id="rId28"/>
    <p:sldId id="273" r:id="rId2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FF"/>
    <a:srgbClr val="FC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7FE610-21B4-4634-B5FD-9ED76999AA97}">
  <a:tblStyle styleId="{E57FE610-21B4-4634-B5FD-9ED76999A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81d71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81d71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7b58dd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7b58dd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f6222e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f6222e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5ED06-1874-652F-3CCE-707BA8E8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09662"/>
            <a:ext cx="8972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09A492-9974-8F8C-699F-EE392AE5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81000"/>
            <a:ext cx="8801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37A23-F2D8-42E1-88DE-EA6C4735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5" y="151280"/>
            <a:ext cx="5780554" cy="29345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7DA7DDD-32FD-9D98-CB51-CD5274F8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75" y="2144245"/>
            <a:ext cx="4210050" cy="284797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D10919-5C53-F107-5DEB-48AF58337509}"/>
              </a:ext>
            </a:extLst>
          </p:cNvPr>
          <p:cNvCxnSpPr>
            <a:cxnSpLocks/>
          </p:cNvCxnSpPr>
          <p:nvPr/>
        </p:nvCxnSpPr>
        <p:spPr>
          <a:xfrm rot="5400000">
            <a:off x="2454836" y="2922350"/>
            <a:ext cx="1035420" cy="826992"/>
          </a:xfrm>
          <a:prstGeom prst="bentConnector3">
            <a:avLst>
              <a:gd name="adj1" fmla="val 6471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51F084-89A8-AA16-86F7-F63CCB931EB9}"/>
              </a:ext>
            </a:extLst>
          </p:cNvPr>
          <p:cNvCxnSpPr>
            <a:cxnSpLocks/>
          </p:cNvCxnSpPr>
          <p:nvPr/>
        </p:nvCxnSpPr>
        <p:spPr>
          <a:xfrm rot="5400000">
            <a:off x="3810564" y="3202868"/>
            <a:ext cx="884515" cy="416861"/>
          </a:xfrm>
          <a:prstGeom prst="bentConnector3">
            <a:avLst>
              <a:gd name="adj1" fmla="val 6866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6824E60-2D12-A280-C0C4-EA5633FF7493}"/>
              </a:ext>
            </a:extLst>
          </p:cNvPr>
          <p:cNvCxnSpPr>
            <a:cxnSpLocks/>
          </p:cNvCxnSpPr>
          <p:nvPr/>
        </p:nvCxnSpPr>
        <p:spPr>
          <a:xfrm>
            <a:off x="4586755" y="3174480"/>
            <a:ext cx="930929" cy="679076"/>
          </a:xfrm>
          <a:prstGeom prst="bentConnector3">
            <a:avLst>
              <a:gd name="adj1" fmla="val 998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54C2A6-D3C2-7694-3056-F801C0C3AD8C}"/>
              </a:ext>
            </a:extLst>
          </p:cNvPr>
          <p:cNvCxnSpPr>
            <a:cxnSpLocks/>
          </p:cNvCxnSpPr>
          <p:nvPr/>
        </p:nvCxnSpPr>
        <p:spPr>
          <a:xfrm>
            <a:off x="3036422" y="4097846"/>
            <a:ext cx="602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62C533-656E-F9BD-98F2-4A3B9F0DA2EF}"/>
              </a:ext>
            </a:extLst>
          </p:cNvPr>
          <p:cNvCxnSpPr>
            <a:cxnSpLocks/>
          </p:cNvCxnSpPr>
          <p:nvPr/>
        </p:nvCxnSpPr>
        <p:spPr>
          <a:xfrm flipH="1">
            <a:off x="3019753" y="4183010"/>
            <a:ext cx="597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366F39-7CB4-050D-A88A-982200756117}"/>
              </a:ext>
            </a:extLst>
          </p:cNvPr>
          <p:cNvCxnSpPr>
            <a:cxnSpLocks/>
          </p:cNvCxnSpPr>
          <p:nvPr/>
        </p:nvCxnSpPr>
        <p:spPr>
          <a:xfrm>
            <a:off x="4527085" y="4099526"/>
            <a:ext cx="602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E80134-BBFF-D389-658B-181CCA31FA16}"/>
              </a:ext>
            </a:extLst>
          </p:cNvPr>
          <p:cNvCxnSpPr>
            <a:cxnSpLocks/>
          </p:cNvCxnSpPr>
          <p:nvPr/>
        </p:nvCxnSpPr>
        <p:spPr>
          <a:xfrm flipH="1">
            <a:off x="4510416" y="4184690"/>
            <a:ext cx="597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6258671" y="2177887"/>
            <a:ext cx="2668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= B*-Tree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Seek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Scan</a:t>
            </a:r>
          </a:p>
          <a:p>
            <a:br>
              <a:rPr lang="en-GB" dirty="0"/>
            </a:br>
            <a:r>
              <a:rPr lang="en-GB" dirty="0"/>
              <a:t>Root level</a:t>
            </a:r>
            <a:br>
              <a:rPr lang="en-GB" dirty="0"/>
            </a:br>
            <a:r>
              <a:rPr lang="en-GB" dirty="0"/>
              <a:t>(Nodes level) – </a:t>
            </a:r>
            <a:r>
              <a:rPr lang="ru-RU" dirty="0"/>
              <a:t>может не быть</a:t>
            </a:r>
            <a:br>
              <a:rPr lang="en-GB" dirty="0"/>
            </a:br>
            <a:r>
              <a:rPr lang="en-GB" dirty="0"/>
              <a:t>Leaf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01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7DA7DDD-32FD-9D98-CB51-CD5274F8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1" y="1381125"/>
            <a:ext cx="2940425" cy="198911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11870" y="84073"/>
            <a:ext cx="7851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= B*-Tree</a:t>
            </a:r>
            <a:br>
              <a:rPr lang="en-GB" dirty="0"/>
            </a:br>
            <a:br>
              <a:rPr lang="en-GB" dirty="0"/>
            </a:br>
            <a:r>
              <a:rPr lang="en-US" b="1" dirty="0"/>
              <a:t>P</a:t>
            </a:r>
            <a:r>
              <a:rPr lang="en-GB" b="1" dirty="0"/>
              <a:t>age splits</a:t>
            </a:r>
          </a:p>
          <a:p>
            <a:r>
              <a:rPr lang="en-GB" dirty="0"/>
              <a:t>Rebalancing</a:t>
            </a:r>
          </a:p>
          <a:p>
            <a:r>
              <a:rPr lang="en-GB" dirty="0"/>
              <a:t>Fill Factor</a:t>
            </a:r>
            <a:br>
              <a:rPr lang="en-GB" dirty="0"/>
            </a:b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1A3A7-B375-6F81-C13C-47343F53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1318405"/>
            <a:ext cx="342900" cy="2114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D53D46-8343-AB56-2D23-4BCFE78EE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290815"/>
            <a:ext cx="41719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5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11870" y="84073"/>
            <a:ext cx="7851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= B*-Tree</a:t>
            </a:r>
            <a:br>
              <a:rPr lang="en-GB" dirty="0"/>
            </a:br>
            <a:br>
              <a:rPr lang="en-GB" dirty="0"/>
            </a:br>
            <a:r>
              <a:rPr lang="en-US" b="1" dirty="0"/>
              <a:t>P</a:t>
            </a:r>
            <a:r>
              <a:rPr lang="en-GB" b="1" dirty="0"/>
              <a:t>age splits</a:t>
            </a:r>
          </a:p>
          <a:p>
            <a:r>
              <a:rPr lang="en-GB" dirty="0"/>
              <a:t>Rebalancing</a:t>
            </a:r>
          </a:p>
          <a:p>
            <a:r>
              <a:rPr lang="en-GB" dirty="0"/>
              <a:t>Fill Factor</a:t>
            </a:r>
            <a:br>
              <a:rPr lang="en-GB" dirty="0"/>
            </a:b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8C7A7-C36D-1B7F-35AC-F805C5E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89952"/>
            <a:ext cx="2752725" cy="2809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5E83C-3CA6-0DAA-0AD9-C5605CFF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12" y="1515408"/>
            <a:ext cx="447675" cy="268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95BAD-2FF7-FA8E-8194-B25AD1D5F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834" y="450362"/>
            <a:ext cx="3150816" cy="39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11870" y="84073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= B*-Tree</a:t>
            </a:r>
            <a:br>
              <a:rPr lang="en-GB" dirty="0"/>
            </a:br>
            <a:br>
              <a:rPr lang="en-GB" dirty="0"/>
            </a:br>
            <a:r>
              <a:rPr lang="en-US" b="1" dirty="0"/>
              <a:t>P</a:t>
            </a:r>
            <a:r>
              <a:rPr lang="en-GB" b="1" dirty="0"/>
              <a:t>age splits</a:t>
            </a:r>
          </a:p>
          <a:p>
            <a:r>
              <a:rPr lang="en-GB" dirty="0"/>
              <a:t>Rebalancing</a:t>
            </a:r>
          </a:p>
          <a:p>
            <a:r>
              <a:rPr lang="en-GB" dirty="0"/>
              <a:t>Fill Factor</a:t>
            </a:r>
            <a:br>
              <a:rPr lang="en-GB" dirty="0"/>
            </a:b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95BAD-2FF7-FA8E-8194-B25AD1D5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4" y="1288562"/>
            <a:ext cx="2706316" cy="3425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E2910C-550D-0924-49F7-C0A8F599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462" y="925512"/>
            <a:ext cx="447675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5BEBC-3F12-086A-2767-CD12264E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093" y="366777"/>
            <a:ext cx="2891544" cy="4570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84194-75D1-7C8A-6273-6DBFC3E7CCDC}"/>
              </a:ext>
            </a:extLst>
          </p:cNvPr>
          <p:cNvSpPr txBox="1"/>
          <p:nvPr/>
        </p:nvSpPr>
        <p:spPr>
          <a:xfrm>
            <a:off x="7166721" y="366777"/>
            <a:ext cx="1602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seek(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«ст») = 1</a:t>
            </a:r>
            <a:br>
              <a:rPr lang="en-GB" dirty="0"/>
            </a:br>
            <a:r>
              <a:rPr lang="en-GB" dirty="0">
                <a:solidFill>
                  <a:srgbClr val="FF66FF"/>
                </a:solidFill>
              </a:rPr>
              <a:t>seek(</a:t>
            </a:r>
            <a:r>
              <a:rPr lang="ru-RU" dirty="0">
                <a:solidFill>
                  <a:srgbClr val="FF66FF"/>
                </a:solidFill>
              </a:rPr>
              <a:t>«и») = 1</a:t>
            </a:r>
            <a:br>
              <a:rPr lang="en-GB" dirty="0"/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seek(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«бы») = 3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br>
              <a:rPr lang="en-GB" dirty="0"/>
            </a:b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404B7-9002-B5EA-C315-5F341DF053D3}"/>
              </a:ext>
            </a:extLst>
          </p:cNvPr>
          <p:cNvCxnSpPr/>
          <p:nvPr/>
        </p:nvCxnSpPr>
        <p:spPr>
          <a:xfrm>
            <a:off x="5943600" y="1009650"/>
            <a:ext cx="552450" cy="4594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1AE846-6A69-A50A-CCEF-16CFDE6A30F6}"/>
              </a:ext>
            </a:extLst>
          </p:cNvPr>
          <p:cNvCxnSpPr>
            <a:cxnSpLocks/>
          </p:cNvCxnSpPr>
          <p:nvPr/>
        </p:nvCxnSpPr>
        <p:spPr>
          <a:xfrm flipH="1">
            <a:off x="5581650" y="869950"/>
            <a:ext cx="203200" cy="599118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62C42-DBD3-6D46-D25E-A077FAA732AA}"/>
              </a:ext>
            </a:extLst>
          </p:cNvPr>
          <p:cNvCxnSpPr>
            <a:cxnSpLocks/>
          </p:cNvCxnSpPr>
          <p:nvPr/>
        </p:nvCxnSpPr>
        <p:spPr>
          <a:xfrm flipH="1">
            <a:off x="4616450" y="759715"/>
            <a:ext cx="730822" cy="345033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346A2-34C3-88DB-4A9B-8ADCA5EE9C00}"/>
              </a:ext>
            </a:extLst>
          </p:cNvPr>
          <p:cNvCxnSpPr>
            <a:cxnSpLocks/>
          </p:cNvCxnSpPr>
          <p:nvPr/>
        </p:nvCxnSpPr>
        <p:spPr>
          <a:xfrm flipV="1">
            <a:off x="4880261" y="4210050"/>
            <a:ext cx="542639" cy="1778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21DA63-5BD9-3516-FBFE-8AB3947E973E}"/>
              </a:ext>
            </a:extLst>
          </p:cNvPr>
          <p:cNvCxnSpPr>
            <a:cxnSpLocks/>
          </p:cNvCxnSpPr>
          <p:nvPr/>
        </p:nvCxnSpPr>
        <p:spPr>
          <a:xfrm flipV="1">
            <a:off x="5902821" y="4210050"/>
            <a:ext cx="542639" cy="1778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2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11870" y="84073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= B*-Tree</a:t>
            </a:r>
            <a:br>
              <a:rPr lang="en-GB" dirty="0"/>
            </a:br>
            <a:br>
              <a:rPr lang="en-GB" dirty="0"/>
            </a:br>
            <a:r>
              <a:rPr lang="en-US" dirty="0"/>
              <a:t>P</a:t>
            </a:r>
            <a:r>
              <a:rPr lang="en-GB" dirty="0"/>
              <a:t>age splits</a:t>
            </a:r>
          </a:p>
          <a:p>
            <a:r>
              <a:rPr lang="en-GB" b="1" dirty="0"/>
              <a:t>Rebalancing</a:t>
            </a:r>
          </a:p>
          <a:p>
            <a:r>
              <a:rPr lang="en-GB" dirty="0"/>
              <a:t>Fill Factor</a:t>
            </a:r>
            <a:br>
              <a:rPr lang="en-GB" dirty="0"/>
            </a:b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5BEBC-3F12-086A-2767-CD12264E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9" y="1395821"/>
            <a:ext cx="1971973" cy="3116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0922AC-A5D5-58EF-7CAF-897D10FC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776570"/>
            <a:ext cx="457200" cy="38385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621195A-6BDE-2989-EC3C-8F696B6591A0}"/>
              </a:ext>
            </a:extLst>
          </p:cNvPr>
          <p:cNvSpPr/>
          <p:nvPr/>
        </p:nvSpPr>
        <p:spPr>
          <a:xfrm>
            <a:off x="2984500" y="2159000"/>
            <a:ext cx="342900" cy="641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31D2C-4031-DE58-2E74-9016AE5D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0" y="844550"/>
            <a:ext cx="5208041" cy="29162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BDE096-8CC5-77B0-AA7E-D6387A9D1D6B}"/>
              </a:ext>
            </a:extLst>
          </p:cNvPr>
          <p:cNvCxnSpPr/>
          <p:nvPr/>
        </p:nvCxnSpPr>
        <p:spPr>
          <a:xfrm flipH="1">
            <a:off x="4927600" y="1244600"/>
            <a:ext cx="717550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8B61B9-6A1C-FA13-7CED-DAB8D04A3D71}"/>
              </a:ext>
            </a:extLst>
          </p:cNvPr>
          <p:cNvCxnSpPr>
            <a:cxnSpLocks/>
          </p:cNvCxnSpPr>
          <p:nvPr/>
        </p:nvCxnSpPr>
        <p:spPr>
          <a:xfrm flipH="1">
            <a:off x="4000500" y="2387600"/>
            <a:ext cx="571500" cy="56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78EA79-347E-CBB6-948A-B3CC70EA4128}"/>
              </a:ext>
            </a:extLst>
          </p:cNvPr>
          <p:cNvCxnSpPr>
            <a:cxnSpLocks/>
          </p:cNvCxnSpPr>
          <p:nvPr/>
        </p:nvCxnSpPr>
        <p:spPr>
          <a:xfrm>
            <a:off x="4857750" y="2695857"/>
            <a:ext cx="0" cy="25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790BF1-924B-C7AB-3DC5-673801D87EAD}"/>
              </a:ext>
            </a:extLst>
          </p:cNvPr>
          <p:cNvCxnSpPr>
            <a:cxnSpLocks/>
          </p:cNvCxnSpPr>
          <p:nvPr/>
        </p:nvCxnSpPr>
        <p:spPr>
          <a:xfrm>
            <a:off x="5092700" y="2670922"/>
            <a:ext cx="552450" cy="2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7107C-5FDB-C7B7-8DC5-0ECE23952C78}"/>
              </a:ext>
            </a:extLst>
          </p:cNvPr>
          <p:cNvCxnSpPr>
            <a:cxnSpLocks/>
          </p:cNvCxnSpPr>
          <p:nvPr/>
        </p:nvCxnSpPr>
        <p:spPr>
          <a:xfrm>
            <a:off x="6045720" y="1395821"/>
            <a:ext cx="0" cy="59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F745C7-C130-BB33-6F9F-5DF40794E66E}"/>
              </a:ext>
            </a:extLst>
          </p:cNvPr>
          <p:cNvCxnSpPr>
            <a:cxnSpLocks/>
          </p:cNvCxnSpPr>
          <p:nvPr/>
        </p:nvCxnSpPr>
        <p:spPr>
          <a:xfrm flipH="1">
            <a:off x="5498060" y="2360830"/>
            <a:ext cx="147090" cy="12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E15AB8-D9FB-DF50-0436-5C736FDD5B1C}"/>
              </a:ext>
            </a:extLst>
          </p:cNvPr>
          <p:cNvCxnSpPr>
            <a:cxnSpLocks/>
          </p:cNvCxnSpPr>
          <p:nvPr/>
        </p:nvCxnSpPr>
        <p:spPr>
          <a:xfrm>
            <a:off x="6212956" y="2670922"/>
            <a:ext cx="125384" cy="1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559200-6D14-C726-E7C1-49CE783886A6}"/>
              </a:ext>
            </a:extLst>
          </p:cNvPr>
          <p:cNvCxnSpPr>
            <a:cxnSpLocks/>
          </p:cNvCxnSpPr>
          <p:nvPr/>
        </p:nvCxnSpPr>
        <p:spPr>
          <a:xfrm>
            <a:off x="5949950" y="2481480"/>
            <a:ext cx="0" cy="31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4E5E0C-8AE0-27D0-953C-ECE3515FAC96}"/>
              </a:ext>
            </a:extLst>
          </p:cNvPr>
          <p:cNvCxnSpPr>
            <a:cxnSpLocks/>
          </p:cNvCxnSpPr>
          <p:nvPr/>
        </p:nvCxnSpPr>
        <p:spPr>
          <a:xfrm>
            <a:off x="6213476" y="1516471"/>
            <a:ext cx="1774824" cy="4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44A985-6499-36C1-99D6-D7E191653A7A}"/>
              </a:ext>
            </a:extLst>
          </p:cNvPr>
          <p:cNvCxnSpPr>
            <a:cxnSpLocks/>
          </p:cNvCxnSpPr>
          <p:nvPr/>
        </p:nvCxnSpPr>
        <p:spPr>
          <a:xfrm flipH="1">
            <a:off x="7048500" y="2367180"/>
            <a:ext cx="655665" cy="58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15B0DE-DF3B-906B-38B6-D1C550775DA0}"/>
              </a:ext>
            </a:extLst>
          </p:cNvPr>
          <p:cNvCxnSpPr>
            <a:cxnSpLocks/>
          </p:cNvCxnSpPr>
          <p:nvPr/>
        </p:nvCxnSpPr>
        <p:spPr>
          <a:xfrm>
            <a:off x="8069522" y="2479675"/>
            <a:ext cx="0" cy="47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3BF65-118E-04CD-EEFD-EE46117B51C5}"/>
              </a:ext>
            </a:extLst>
          </p:cNvPr>
          <p:cNvCxnSpPr>
            <a:cxnSpLocks/>
          </p:cNvCxnSpPr>
          <p:nvPr/>
        </p:nvCxnSpPr>
        <p:spPr>
          <a:xfrm>
            <a:off x="8305800" y="2640915"/>
            <a:ext cx="211919" cy="18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11870" y="84073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= B*-Tree</a:t>
            </a:r>
            <a:br>
              <a:rPr lang="en-GB" dirty="0"/>
            </a:br>
            <a:br>
              <a:rPr lang="en-GB" dirty="0"/>
            </a:br>
            <a:r>
              <a:rPr lang="en-US" dirty="0"/>
              <a:t>P</a:t>
            </a:r>
            <a:r>
              <a:rPr lang="en-GB" dirty="0"/>
              <a:t>age splits</a:t>
            </a:r>
          </a:p>
          <a:p>
            <a:r>
              <a:rPr lang="en-GB" dirty="0"/>
              <a:t>Rebalancing</a:t>
            </a:r>
          </a:p>
          <a:p>
            <a:r>
              <a:rPr lang="en-GB" b="1" dirty="0"/>
              <a:t>Fill Factor</a:t>
            </a:r>
            <a:br>
              <a:rPr lang="en-GB" b="1" dirty="0"/>
            </a:br>
            <a:endParaRPr lang="ru-R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D5826-8FB6-E5CD-40B6-AD6E879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9" y="1728978"/>
            <a:ext cx="4301637" cy="321523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7806C4F-F870-222E-287C-53C5F01D8194}"/>
              </a:ext>
            </a:extLst>
          </p:cNvPr>
          <p:cNvGrpSpPr/>
          <p:nvPr/>
        </p:nvGrpSpPr>
        <p:grpSpPr>
          <a:xfrm>
            <a:off x="683665" y="199292"/>
            <a:ext cx="7919772" cy="3911235"/>
            <a:chOff x="681823" y="844550"/>
            <a:chExt cx="7967918" cy="48077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531D2C-4031-DE58-2E74-9016AE5D3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700" y="844550"/>
              <a:ext cx="5208041" cy="2916237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BDE096-8CC5-77B0-AA7E-D6387A9D1D6B}"/>
                </a:ext>
              </a:extLst>
            </p:cNvPr>
            <p:cNvCxnSpPr/>
            <p:nvPr/>
          </p:nvCxnSpPr>
          <p:spPr>
            <a:xfrm flipH="1">
              <a:off x="4927600" y="1244600"/>
              <a:ext cx="717550" cy="74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8B61B9-6A1C-FA13-7CED-DAB8D04A3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0500" y="2387600"/>
              <a:ext cx="571500" cy="56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78EA79-347E-CBB6-948A-B3CC70EA412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2695857"/>
              <a:ext cx="0" cy="25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790BF1-924B-C7AB-3DC5-673801D87EA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2670922"/>
              <a:ext cx="552450" cy="283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157107C-5FDB-C7B7-8DC5-0ECE23952C78}"/>
                </a:ext>
              </a:extLst>
            </p:cNvPr>
            <p:cNvCxnSpPr>
              <a:cxnSpLocks/>
            </p:cNvCxnSpPr>
            <p:nvPr/>
          </p:nvCxnSpPr>
          <p:spPr>
            <a:xfrm>
              <a:off x="6045720" y="1395821"/>
              <a:ext cx="0" cy="59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F745C7-C130-BB33-6F9F-5DF40794E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060" y="2360830"/>
              <a:ext cx="147090" cy="12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E15AB8-D9FB-DF50-0436-5C736FDD5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12956" y="2670922"/>
              <a:ext cx="125384" cy="14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559200-6D14-C726-E7C1-49CE783886A6}"/>
                </a:ext>
              </a:extLst>
            </p:cNvPr>
            <p:cNvCxnSpPr>
              <a:cxnSpLocks/>
            </p:cNvCxnSpPr>
            <p:nvPr/>
          </p:nvCxnSpPr>
          <p:spPr>
            <a:xfrm>
              <a:off x="5949950" y="2481480"/>
              <a:ext cx="0" cy="3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4E5E0C-8AE0-27D0-953C-ECE3515FAC9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6" y="1516471"/>
              <a:ext cx="1774824" cy="477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44A985-6499-36C1-99D6-D7E191653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500" y="2367180"/>
              <a:ext cx="655665" cy="58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C15B0DE-DF3B-906B-38B6-D1C550775DA0}"/>
                </a:ext>
              </a:extLst>
            </p:cNvPr>
            <p:cNvCxnSpPr>
              <a:cxnSpLocks/>
            </p:cNvCxnSpPr>
            <p:nvPr/>
          </p:nvCxnSpPr>
          <p:spPr>
            <a:xfrm>
              <a:off x="8069522" y="2479675"/>
              <a:ext cx="0" cy="47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33BF65-118E-04CD-EEFD-EE46117B51C5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2640915"/>
              <a:ext cx="211919" cy="18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73F4B2-4CB4-70AD-69DA-6F010EAB0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7792" y="3386136"/>
              <a:ext cx="653653" cy="97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1110EA-9F9C-A9F9-C9BF-69DE6482F1C4}"/>
                </a:ext>
              </a:extLst>
            </p:cNvPr>
            <p:cNvCxnSpPr>
              <a:cxnSpLocks/>
            </p:cNvCxnSpPr>
            <p:nvPr/>
          </p:nvCxnSpPr>
          <p:spPr>
            <a:xfrm>
              <a:off x="2607536" y="3582315"/>
              <a:ext cx="653610" cy="77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29CD12-0CEB-76C0-E6CF-017537AAA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823" y="4855020"/>
              <a:ext cx="567012" cy="79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EABAD9-B76D-F866-8564-3270FE8ECC93}"/>
                </a:ext>
              </a:extLst>
            </p:cNvPr>
            <p:cNvCxnSpPr>
              <a:cxnSpLocks/>
            </p:cNvCxnSpPr>
            <p:nvPr/>
          </p:nvCxnSpPr>
          <p:spPr>
            <a:xfrm>
              <a:off x="1684307" y="5021490"/>
              <a:ext cx="0" cy="630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7D64A0-0B3C-001D-692C-60BF32F31206}"/>
                </a:ext>
              </a:extLst>
            </p:cNvPr>
            <p:cNvCxnSpPr>
              <a:cxnSpLocks/>
            </p:cNvCxnSpPr>
            <p:nvPr/>
          </p:nvCxnSpPr>
          <p:spPr>
            <a:xfrm>
              <a:off x="3329927" y="5021490"/>
              <a:ext cx="773798" cy="53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3C2616-632B-EDA7-AA8C-553AA46BA29C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49" y="4800646"/>
              <a:ext cx="114398" cy="840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655407-3CCF-5537-BCA2-74484E4A74AF}"/>
              </a:ext>
            </a:extLst>
          </p:cNvPr>
          <p:cNvSpPr/>
          <p:nvPr/>
        </p:nvSpPr>
        <p:spPr>
          <a:xfrm>
            <a:off x="2031995" y="2486826"/>
            <a:ext cx="649661" cy="2050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6C0D34-8315-A22B-6850-58B7AB9C578A}"/>
              </a:ext>
            </a:extLst>
          </p:cNvPr>
          <p:cNvSpPr/>
          <p:nvPr/>
        </p:nvSpPr>
        <p:spPr>
          <a:xfrm>
            <a:off x="1138841" y="3638882"/>
            <a:ext cx="649661" cy="2050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45C7F9-D22C-ED95-195B-B424EDF98424}"/>
              </a:ext>
            </a:extLst>
          </p:cNvPr>
          <p:cNvSpPr/>
          <p:nvPr/>
        </p:nvSpPr>
        <p:spPr>
          <a:xfrm>
            <a:off x="315797" y="4637114"/>
            <a:ext cx="649661" cy="2050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52BD28E-10E8-2907-F7D8-114D908176B6}"/>
              </a:ext>
            </a:extLst>
          </p:cNvPr>
          <p:cNvSpPr/>
          <p:nvPr/>
        </p:nvSpPr>
        <p:spPr>
          <a:xfrm>
            <a:off x="1178904" y="4648508"/>
            <a:ext cx="649661" cy="2050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57512B-7A4C-1914-7AEC-88C5B793F45F}"/>
              </a:ext>
            </a:extLst>
          </p:cNvPr>
          <p:cNvSpPr/>
          <p:nvPr/>
        </p:nvSpPr>
        <p:spPr>
          <a:xfrm>
            <a:off x="2862623" y="3629932"/>
            <a:ext cx="649661" cy="2050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024964A-D455-B614-FF98-F3A53CBCDD7C}"/>
              </a:ext>
            </a:extLst>
          </p:cNvPr>
          <p:cNvSpPr/>
          <p:nvPr/>
        </p:nvSpPr>
        <p:spPr>
          <a:xfrm>
            <a:off x="2878511" y="4637113"/>
            <a:ext cx="649661" cy="2050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6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71690" y="220806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Heap</a:t>
            </a:r>
          </a:p>
          <a:p>
            <a:r>
              <a:rPr lang="en-GB" dirty="0"/>
              <a:t>Clustered index</a:t>
            </a:r>
          </a:p>
          <a:p>
            <a:r>
              <a:rPr lang="en-GB" dirty="0"/>
              <a:t>Non-clustered indexes</a:t>
            </a:r>
            <a:br>
              <a:rPr lang="en-GB" b="1" dirty="0"/>
            </a:b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E3238-13EC-100E-7AC9-0A48C940F0A2}"/>
              </a:ext>
            </a:extLst>
          </p:cNvPr>
          <p:cNvSpPr txBox="1"/>
          <p:nvPr/>
        </p:nvSpPr>
        <p:spPr>
          <a:xfrm>
            <a:off x="5537024" y="220806"/>
            <a:ext cx="3435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Eid int not null,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YearJoined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1E8F3A-D72A-2F15-548D-CB06C0DA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1" y="2866187"/>
            <a:ext cx="1981200" cy="13430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18137F-3EA2-CD72-5F10-B4CD0F00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91" y="2866187"/>
            <a:ext cx="2076450" cy="14097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910B68-18FE-49E8-748A-97A0EDC7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501" y="2856662"/>
            <a:ext cx="2009775" cy="135255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A410C73-891F-5D8A-F6DB-E6C81D2732C4}"/>
              </a:ext>
            </a:extLst>
          </p:cNvPr>
          <p:cNvSpPr/>
          <p:nvPr/>
        </p:nvSpPr>
        <p:spPr>
          <a:xfrm>
            <a:off x="2068082" y="2196748"/>
            <a:ext cx="4452359" cy="1050654"/>
          </a:xfrm>
          <a:custGeom>
            <a:avLst/>
            <a:gdLst>
              <a:gd name="connsiteX0" fmla="*/ 0 w 4452359"/>
              <a:gd name="connsiteY0" fmla="*/ 1050654 h 1050654"/>
              <a:gd name="connsiteX1" fmla="*/ 982767 w 4452359"/>
              <a:gd name="connsiteY1" fmla="*/ 144800 h 1050654"/>
              <a:gd name="connsiteX2" fmla="*/ 3845608 w 4452359"/>
              <a:gd name="connsiteY2" fmla="*/ 59342 h 1050654"/>
              <a:gd name="connsiteX3" fmla="*/ 4452359 w 4452359"/>
              <a:gd name="connsiteY3" fmla="*/ 725914 h 105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359" h="1050654">
                <a:moveTo>
                  <a:pt x="0" y="1050654"/>
                </a:moveTo>
                <a:cubicBezTo>
                  <a:pt x="170916" y="680336"/>
                  <a:pt x="341832" y="310019"/>
                  <a:pt x="982767" y="144800"/>
                </a:cubicBezTo>
                <a:cubicBezTo>
                  <a:pt x="1623702" y="-20419"/>
                  <a:pt x="3267343" y="-37510"/>
                  <a:pt x="3845608" y="59342"/>
                </a:cubicBezTo>
                <a:cubicBezTo>
                  <a:pt x="4423873" y="156194"/>
                  <a:pt x="4438116" y="441054"/>
                  <a:pt x="4452359" y="725914"/>
                </a:cubicBezTo>
              </a:path>
            </a:pathLst>
          </a:custGeom>
          <a:noFill/>
          <a:ln w="127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028E3F5-17F2-646A-F8FE-E8F5C9B7ABCC}"/>
              </a:ext>
            </a:extLst>
          </p:cNvPr>
          <p:cNvSpPr/>
          <p:nvPr/>
        </p:nvSpPr>
        <p:spPr>
          <a:xfrm>
            <a:off x="4042161" y="2632088"/>
            <a:ext cx="3777768" cy="2220600"/>
          </a:xfrm>
          <a:custGeom>
            <a:avLst/>
            <a:gdLst>
              <a:gd name="connsiteX0" fmla="*/ 3324314 w 3777768"/>
              <a:gd name="connsiteY0" fmla="*/ 581131 h 2220600"/>
              <a:gd name="connsiteX1" fmla="*/ 3777241 w 3777768"/>
              <a:gd name="connsiteY1" fmla="*/ 1051149 h 2220600"/>
              <a:gd name="connsiteX2" fmla="*/ 3367043 w 3777768"/>
              <a:gd name="connsiteY2" fmla="*/ 1897183 h 2220600"/>
              <a:gd name="connsiteX3" fmla="*/ 1640792 w 3777768"/>
              <a:gd name="connsiteY3" fmla="*/ 2102282 h 2220600"/>
              <a:gd name="connsiteX4" fmla="*/ 1145136 w 3777768"/>
              <a:gd name="connsiteY4" fmla="*/ 136749 h 2220600"/>
              <a:gd name="connsiteX5" fmla="*/ 0 w 3777768"/>
              <a:gd name="connsiteY5" fmla="*/ 324757 h 2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7768" h="2220600">
                <a:moveTo>
                  <a:pt x="3324314" y="581131"/>
                </a:moveTo>
                <a:cubicBezTo>
                  <a:pt x="3547217" y="706469"/>
                  <a:pt x="3770120" y="831807"/>
                  <a:pt x="3777241" y="1051149"/>
                </a:cubicBezTo>
                <a:cubicBezTo>
                  <a:pt x="3784362" y="1270491"/>
                  <a:pt x="3723118" y="1721994"/>
                  <a:pt x="3367043" y="1897183"/>
                </a:cubicBezTo>
                <a:cubicBezTo>
                  <a:pt x="3010968" y="2072372"/>
                  <a:pt x="2011110" y="2395688"/>
                  <a:pt x="1640792" y="2102282"/>
                </a:cubicBezTo>
                <a:cubicBezTo>
                  <a:pt x="1270474" y="1808876"/>
                  <a:pt x="1418601" y="433003"/>
                  <a:pt x="1145136" y="136749"/>
                </a:cubicBezTo>
                <a:cubicBezTo>
                  <a:pt x="871671" y="-159505"/>
                  <a:pt x="435835" y="82626"/>
                  <a:pt x="0" y="324757"/>
                </a:cubicBezTo>
              </a:path>
            </a:pathLst>
          </a:custGeom>
          <a:noFill/>
          <a:ln w="127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71690" y="220806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Heap</a:t>
            </a:r>
          </a:p>
          <a:p>
            <a:r>
              <a:rPr lang="en-GB" b="1" dirty="0"/>
              <a:t>Clustered index</a:t>
            </a:r>
          </a:p>
          <a:p>
            <a:r>
              <a:rPr lang="en-GB" dirty="0"/>
              <a:t>Non-clustered indexes</a:t>
            </a:r>
            <a:br>
              <a:rPr lang="en-GB" b="1" dirty="0"/>
            </a:b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E3238-13EC-100E-7AC9-0A48C940F0A2}"/>
              </a:ext>
            </a:extLst>
          </p:cNvPr>
          <p:cNvSpPr txBox="1"/>
          <p:nvPr/>
        </p:nvSpPr>
        <p:spPr>
          <a:xfrm>
            <a:off x="5537024" y="220806"/>
            <a:ext cx="343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Eid int not null,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YearJoined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clustered index x1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(Eid)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648C5-1C35-B2FE-0F24-CE1EE858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3" y="3317860"/>
            <a:ext cx="2047875" cy="1362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B8803-9A51-7BFC-3AFB-2E68C94C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20" y="3298810"/>
            <a:ext cx="1981200" cy="1381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5DC4A9-CD48-11BD-0F7C-4BDD52B4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42" y="3289285"/>
            <a:ext cx="2019300" cy="139065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C974B6-D165-881B-498E-4E163EA750E6}"/>
              </a:ext>
            </a:extLst>
          </p:cNvPr>
          <p:cNvSpPr/>
          <p:nvPr/>
        </p:nvSpPr>
        <p:spPr>
          <a:xfrm>
            <a:off x="2127903" y="2824788"/>
            <a:ext cx="4584377" cy="858449"/>
          </a:xfrm>
          <a:custGeom>
            <a:avLst/>
            <a:gdLst>
              <a:gd name="connsiteX0" fmla="*/ 0 w 4584377"/>
              <a:gd name="connsiteY0" fmla="*/ 858449 h 858449"/>
              <a:gd name="connsiteX1" fmla="*/ 1384418 w 4584377"/>
              <a:gd name="connsiteY1" fmla="*/ 3870 h 858449"/>
              <a:gd name="connsiteX2" fmla="*/ 4366901 w 4584377"/>
              <a:gd name="connsiteY2" fmla="*/ 542255 h 858449"/>
              <a:gd name="connsiteX3" fmla="*/ 4358355 w 4584377"/>
              <a:gd name="connsiteY3" fmla="*/ 542255 h 85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377" h="858449">
                <a:moveTo>
                  <a:pt x="0" y="858449"/>
                </a:moveTo>
                <a:cubicBezTo>
                  <a:pt x="328300" y="457509"/>
                  <a:pt x="656601" y="56569"/>
                  <a:pt x="1384418" y="3870"/>
                </a:cubicBezTo>
                <a:cubicBezTo>
                  <a:pt x="2112235" y="-48829"/>
                  <a:pt x="3871245" y="452524"/>
                  <a:pt x="4366901" y="542255"/>
                </a:cubicBezTo>
                <a:cubicBezTo>
                  <a:pt x="4862557" y="631986"/>
                  <a:pt x="4355507" y="545104"/>
                  <a:pt x="4358355" y="542255"/>
                </a:cubicBezTo>
              </a:path>
            </a:pathLst>
          </a:custGeom>
          <a:noFill/>
          <a:ln w="1905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93F0D-16E7-FBC4-8437-C4A7B6CDCDB0}"/>
              </a:ext>
            </a:extLst>
          </p:cNvPr>
          <p:cNvSpPr/>
          <p:nvPr/>
        </p:nvSpPr>
        <p:spPr>
          <a:xfrm>
            <a:off x="4230168" y="3263252"/>
            <a:ext cx="3633885" cy="1716289"/>
          </a:xfrm>
          <a:custGeom>
            <a:avLst/>
            <a:gdLst>
              <a:gd name="connsiteX0" fmla="*/ 3204673 w 3633885"/>
              <a:gd name="connsiteY0" fmla="*/ 411440 h 1716289"/>
              <a:gd name="connsiteX1" fmla="*/ 3623417 w 3633885"/>
              <a:gd name="connsiteY1" fmla="*/ 949825 h 1716289"/>
              <a:gd name="connsiteX2" fmla="*/ 2820112 w 3633885"/>
              <a:gd name="connsiteY2" fmla="*/ 1624942 h 1716289"/>
              <a:gd name="connsiteX3" fmla="*/ 1102408 w 3633885"/>
              <a:gd name="connsiteY3" fmla="*/ 1548030 h 1716289"/>
              <a:gd name="connsiteX4" fmla="*/ 888763 w 3633885"/>
              <a:gd name="connsiteY4" fmla="*/ 146520 h 1716289"/>
              <a:gd name="connsiteX5" fmla="*/ 0 w 3633885"/>
              <a:gd name="connsiteY5" fmla="*/ 112337 h 171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3885" h="1716289">
                <a:moveTo>
                  <a:pt x="3204673" y="411440"/>
                </a:moveTo>
                <a:cubicBezTo>
                  <a:pt x="3446091" y="579507"/>
                  <a:pt x="3687510" y="747575"/>
                  <a:pt x="3623417" y="949825"/>
                </a:cubicBezTo>
                <a:cubicBezTo>
                  <a:pt x="3559324" y="1152075"/>
                  <a:pt x="3240280" y="1525241"/>
                  <a:pt x="2820112" y="1624942"/>
                </a:cubicBezTo>
                <a:cubicBezTo>
                  <a:pt x="2399944" y="1724643"/>
                  <a:pt x="1424300" y="1794434"/>
                  <a:pt x="1102408" y="1548030"/>
                </a:cubicBezTo>
                <a:cubicBezTo>
                  <a:pt x="780516" y="1301626"/>
                  <a:pt x="1072498" y="385802"/>
                  <a:pt x="888763" y="146520"/>
                </a:cubicBezTo>
                <a:cubicBezTo>
                  <a:pt x="705028" y="-92762"/>
                  <a:pt x="352514" y="9787"/>
                  <a:pt x="0" y="112337"/>
                </a:cubicBezTo>
              </a:path>
            </a:pathLst>
          </a:custGeom>
          <a:noFill/>
          <a:ln w="1905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1208F-5072-94F5-D1FC-7B414100F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96" y="1293738"/>
            <a:ext cx="1533525" cy="14859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110D1D4-2391-16E4-F1A4-8CF913FA977B}"/>
              </a:ext>
            </a:extLst>
          </p:cNvPr>
          <p:cNvSpPr/>
          <p:nvPr/>
        </p:nvSpPr>
        <p:spPr>
          <a:xfrm>
            <a:off x="2955420" y="1888621"/>
            <a:ext cx="121066" cy="5052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31F4274-3B29-A9FF-D523-9D014336F23C}"/>
              </a:ext>
            </a:extLst>
          </p:cNvPr>
          <p:cNvSpPr/>
          <p:nvPr/>
        </p:nvSpPr>
        <p:spPr>
          <a:xfrm>
            <a:off x="275023" y="3868756"/>
            <a:ext cx="121066" cy="5052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B3EEA89-EC29-9E98-F1CD-C9F3DC314DD1}"/>
              </a:ext>
            </a:extLst>
          </p:cNvPr>
          <p:cNvSpPr/>
          <p:nvPr/>
        </p:nvSpPr>
        <p:spPr>
          <a:xfrm>
            <a:off x="2894887" y="3826109"/>
            <a:ext cx="121066" cy="5052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E18BF4-82FB-6777-00EB-1F9579F1DAC5}"/>
              </a:ext>
            </a:extLst>
          </p:cNvPr>
          <p:cNvSpPr/>
          <p:nvPr/>
        </p:nvSpPr>
        <p:spPr>
          <a:xfrm>
            <a:off x="5594129" y="3826109"/>
            <a:ext cx="121066" cy="5052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1B0919C-42ED-5C9A-3165-62C6B2065FE7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298961" y="1853554"/>
            <a:ext cx="2314740" cy="146430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185638-AE80-A8C1-7D67-94598840FAD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76344" y="2136449"/>
            <a:ext cx="2502448" cy="115283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9B7482C-E180-D679-E35F-A66ADFD8AD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3790" y="2674290"/>
            <a:ext cx="1098732" cy="41700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7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Введение в индексы (</a:t>
            </a:r>
            <a:r>
              <a:rPr lang="en-US" dirty="0"/>
              <a:t>MS SQL</a:t>
            </a:r>
            <a:r>
              <a:rPr lang="he-IL" dirty="0"/>
              <a:t> </a:t>
            </a:r>
            <a:r>
              <a:rPr lang="en-US" dirty="0"/>
              <a:t>S</a:t>
            </a:r>
            <a:r>
              <a:rPr lang="en-GB" dirty="0" err="1"/>
              <a:t>erver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13D85"/>
                </a:solidFill>
              </a:rPr>
              <a:t>Тема вебинара</a:t>
            </a:r>
            <a:endParaRPr dirty="0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71690" y="220806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Heap</a:t>
            </a:r>
          </a:p>
          <a:p>
            <a:r>
              <a:rPr lang="en-GB" dirty="0"/>
              <a:t>Clustered index</a:t>
            </a:r>
          </a:p>
          <a:p>
            <a:r>
              <a:rPr lang="en-GB" b="1" dirty="0"/>
              <a:t>Non-clustered indexes</a:t>
            </a:r>
            <a:br>
              <a:rPr lang="en-GB" b="1" dirty="0"/>
            </a:b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E3238-13EC-100E-7AC9-0A48C940F0A2}"/>
              </a:ext>
            </a:extLst>
          </p:cNvPr>
          <p:cNvSpPr txBox="1"/>
          <p:nvPr/>
        </p:nvSpPr>
        <p:spPr>
          <a:xfrm>
            <a:off x="5537024" y="220806"/>
            <a:ext cx="34352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Eid int not null,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YearJoined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nonclustered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index x2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Employees where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=“Piper”</a:t>
            </a:r>
            <a:endParaRPr lang="ru-RU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1E8F3A-D72A-2F15-548D-CB06C0DA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0" y="3532937"/>
            <a:ext cx="1981200" cy="13430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18137F-3EA2-CD72-5F10-B4CD0F00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97" y="3532937"/>
            <a:ext cx="2076450" cy="14097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910B68-18FE-49E8-748A-97A0EDC7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842" y="3532937"/>
            <a:ext cx="2009775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50FA3C-4888-D6CA-0D56-22E21FA3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326" y="1804987"/>
            <a:ext cx="143827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97E214-05B9-F2ED-5FBE-AE32FA72B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349" y="1771649"/>
            <a:ext cx="159067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9FC17-1B42-78A3-22AB-61323877F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966" y="167105"/>
            <a:ext cx="1533525" cy="1524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54F43-7FAE-FF29-BB34-BCA525E391B0}"/>
              </a:ext>
            </a:extLst>
          </p:cNvPr>
          <p:cNvCxnSpPr/>
          <p:nvPr/>
        </p:nvCxnSpPr>
        <p:spPr>
          <a:xfrm>
            <a:off x="2042445" y="3879791"/>
            <a:ext cx="769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2B338E-108D-C144-0160-7B99ADB0F2FF}"/>
              </a:ext>
            </a:extLst>
          </p:cNvPr>
          <p:cNvCxnSpPr/>
          <p:nvPr/>
        </p:nvCxnSpPr>
        <p:spPr>
          <a:xfrm>
            <a:off x="4572000" y="3861275"/>
            <a:ext cx="769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9C6EF2-5F5F-A645-9FD1-4EFE28FCA05F}"/>
              </a:ext>
            </a:extLst>
          </p:cNvPr>
          <p:cNvCxnSpPr>
            <a:cxnSpLocks/>
          </p:cNvCxnSpPr>
          <p:nvPr/>
        </p:nvCxnSpPr>
        <p:spPr>
          <a:xfrm flipH="1">
            <a:off x="4572000" y="3962400"/>
            <a:ext cx="767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235CBC-DA22-F08C-8380-9EFD9A2F0909}"/>
              </a:ext>
            </a:extLst>
          </p:cNvPr>
          <p:cNvCxnSpPr>
            <a:cxnSpLocks/>
          </p:cNvCxnSpPr>
          <p:nvPr/>
        </p:nvCxnSpPr>
        <p:spPr>
          <a:xfrm flipH="1">
            <a:off x="2025353" y="3975218"/>
            <a:ext cx="767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24456-FA3F-E76E-ACF1-33B4153ADF2A}"/>
              </a:ext>
            </a:extLst>
          </p:cNvPr>
          <p:cNvCxnSpPr/>
          <p:nvPr/>
        </p:nvCxnSpPr>
        <p:spPr>
          <a:xfrm>
            <a:off x="3231601" y="2135025"/>
            <a:ext cx="76912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8AB763-532C-899F-83CF-B9E01F29C01D}"/>
              </a:ext>
            </a:extLst>
          </p:cNvPr>
          <p:cNvCxnSpPr>
            <a:cxnSpLocks/>
          </p:cNvCxnSpPr>
          <p:nvPr/>
        </p:nvCxnSpPr>
        <p:spPr>
          <a:xfrm flipH="1">
            <a:off x="3214509" y="2230452"/>
            <a:ext cx="76769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BAFB4B-56BE-3579-3DFD-F55C30085549}"/>
              </a:ext>
            </a:extLst>
          </p:cNvPr>
          <p:cNvCxnSpPr/>
          <p:nvPr/>
        </p:nvCxnSpPr>
        <p:spPr>
          <a:xfrm rot="5400000">
            <a:off x="2838263" y="789097"/>
            <a:ext cx="1078594" cy="95318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20ADAA-FEB1-730D-D31F-370ADB021906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3949932" y="979894"/>
            <a:ext cx="842544" cy="7409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27CD03-DB7F-39F7-6511-F733D6DA5A2D}"/>
              </a:ext>
            </a:extLst>
          </p:cNvPr>
          <p:cNvCxnSpPr>
            <a:cxnSpLocks/>
          </p:cNvCxnSpPr>
          <p:nvPr/>
        </p:nvCxnSpPr>
        <p:spPr>
          <a:xfrm flipH="1">
            <a:off x="2025353" y="2424878"/>
            <a:ext cx="2960173" cy="1241268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ACC3E5-28B6-9242-D1E3-3003D0BF72E4}"/>
              </a:ext>
            </a:extLst>
          </p:cNvPr>
          <p:cNvCxnSpPr>
            <a:cxnSpLocks/>
          </p:cNvCxnSpPr>
          <p:nvPr/>
        </p:nvCxnSpPr>
        <p:spPr>
          <a:xfrm>
            <a:off x="5357366" y="2573201"/>
            <a:ext cx="1236247" cy="99307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25756-B9FC-FB64-9821-472CB344DEDB}"/>
              </a:ext>
            </a:extLst>
          </p:cNvPr>
          <p:cNvCxnSpPr>
            <a:cxnSpLocks/>
          </p:cNvCxnSpPr>
          <p:nvPr/>
        </p:nvCxnSpPr>
        <p:spPr>
          <a:xfrm flipH="1">
            <a:off x="3804304" y="2817640"/>
            <a:ext cx="1181222" cy="792778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EC10B6-D3D1-7D78-CD18-261C013361E2}"/>
              </a:ext>
            </a:extLst>
          </p:cNvPr>
          <p:cNvCxnSpPr>
            <a:cxnSpLocks/>
          </p:cNvCxnSpPr>
          <p:nvPr/>
        </p:nvCxnSpPr>
        <p:spPr>
          <a:xfrm flipH="1">
            <a:off x="4000721" y="2987953"/>
            <a:ext cx="1011859" cy="641692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87918-BC89-B975-56D9-E379BA3E2928}"/>
              </a:ext>
            </a:extLst>
          </p:cNvPr>
          <p:cNvSpPr/>
          <p:nvPr/>
        </p:nvSpPr>
        <p:spPr>
          <a:xfrm>
            <a:off x="59821" y="3446757"/>
            <a:ext cx="7605757" cy="1495880"/>
          </a:xfrm>
          <a:prstGeom prst="roundRect">
            <a:avLst/>
          </a:prstGeom>
          <a:solidFill>
            <a:srgbClr val="FFFF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334B68-7DF6-F5E0-75DC-6B6803FEE132}"/>
              </a:ext>
            </a:extLst>
          </p:cNvPr>
          <p:cNvSpPr/>
          <p:nvPr/>
        </p:nvSpPr>
        <p:spPr>
          <a:xfrm>
            <a:off x="1793326" y="167104"/>
            <a:ext cx="3743699" cy="3170703"/>
          </a:xfrm>
          <a:prstGeom prst="roundRect">
            <a:avLst>
              <a:gd name="adj" fmla="val 10199"/>
            </a:avLst>
          </a:prstGeom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E17FBB1-444A-9FA5-BA25-2D916F9D1E34}"/>
              </a:ext>
            </a:extLst>
          </p:cNvPr>
          <p:cNvSpPr/>
          <p:nvPr/>
        </p:nvSpPr>
        <p:spPr>
          <a:xfrm>
            <a:off x="1793324" y="2286642"/>
            <a:ext cx="106641" cy="944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36B0396-46D5-BE31-18DE-67243119BBB0}"/>
              </a:ext>
            </a:extLst>
          </p:cNvPr>
          <p:cNvSpPr/>
          <p:nvPr/>
        </p:nvSpPr>
        <p:spPr>
          <a:xfrm>
            <a:off x="3977926" y="2278754"/>
            <a:ext cx="106641" cy="944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0F09335-195C-EAE0-C7C4-ED9F45B7A024}"/>
              </a:ext>
            </a:extLst>
          </p:cNvPr>
          <p:cNvSpPr/>
          <p:nvPr/>
        </p:nvSpPr>
        <p:spPr>
          <a:xfrm>
            <a:off x="2949056" y="647104"/>
            <a:ext cx="106641" cy="944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ADAEC44-8432-3C80-E32B-F1DDE84CB47E}"/>
              </a:ext>
            </a:extLst>
          </p:cNvPr>
          <p:cNvSpPr/>
          <p:nvPr/>
        </p:nvSpPr>
        <p:spPr>
          <a:xfrm>
            <a:off x="4326838" y="217624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82FEE15-4A22-DCF6-25C6-B67A678B336E}"/>
              </a:ext>
            </a:extLst>
          </p:cNvPr>
          <p:cNvSpPr/>
          <p:nvPr/>
        </p:nvSpPr>
        <p:spPr>
          <a:xfrm>
            <a:off x="5285399" y="1847725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9AEB36F-87BF-7010-DB86-39C9D62C53AA}"/>
              </a:ext>
            </a:extLst>
          </p:cNvPr>
          <p:cNvSpPr/>
          <p:nvPr/>
        </p:nvSpPr>
        <p:spPr>
          <a:xfrm>
            <a:off x="6593406" y="3325441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0751E4A-D16D-A6EC-4AAB-9884CEACEF4F}"/>
              </a:ext>
            </a:extLst>
          </p:cNvPr>
          <p:cNvSpPr/>
          <p:nvPr/>
        </p:nvSpPr>
        <p:spPr>
          <a:xfrm>
            <a:off x="284146" y="3440638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B946691-4B73-752D-04CB-F611F40F31FA}"/>
              </a:ext>
            </a:extLst>
          </p:cNvPr>
          <p:cNvSpPr/>
          <p:nvPr/>
        </p:nvSpPr>
        <p:spPr>
          <a:xfrm>
            <a:off x="2535274" y="3470892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A053416-ACE6-BADB-3C76-EBEA9F89557D}"/>
              </a:ext>
            </a:extLst>
          </p:cNvPr>
          <p:cNvSpPr/>
          <p:nvPr/>
        </p:nvSpPr>
        <p:spPr>
          <a:xfrm>
            <a:off x="5186099" y="3470892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431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171690" y="220806"/>
            <a:ext cx="278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Heap</a:t>
            </a:r>
          </a:p>
          <a:p>
            <a:r>
              <a:rPr lang="en-GB" dirty="0"/>
              <a:t>Clustered index</a:t>
            </a:r>
          </a:p>
          <a:p>
            <a:r>
              <a:rPr lang="en-GB" b="1" dirty="0"/>
              <a:t>Non-clustered indexes</a:t>
            </a:r>
            <a:br>
              <a:rPr lang="en-GB" b="1" dirty="0"/>
            </a:b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E3238-13EC-100E-7AC9-0A48C940F0A2}"/>
              </a:ext>
            </a:extLst>
          </p:cNvPr>
          <p:cNvSpPr txBox="1"/>
          <p:nvPr/>
        </p:nvSpPr>
        <p:spPr>
          <a:xfrm>
            <a:off x="5537024" y="220806"/>
            <a:ext cx="343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Eid int not null,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YearJoined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clustered index x1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(Eid)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nonclustered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index x2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648C5-1C35-B2FE-0F24-CE1EE858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8" y="3623757"/>
            <a:ext cx="1587960" cy="1056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B8803-9A51-7BFC-3AFB-2E68C94C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11" y="3623756"/>
            <a:ext cx="1463585" cy="1020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5DC4A9-CD48-11BD-0F7C-4BDD52B4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73" y="3623756"/>
            <a:ext cx="1533630" cy="1056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1208F-5072-94F5-D1FC-7B414100F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646" y="2674720"/>
            <a:ext cx="932081" cy="90313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110D1D4-2391-16E4-F1A4-8CF913FA977B}"/>
              </a:ext>
            </a:extLst>
          </p:cNvPr>
          <p:cNvSpPr/>
          <p:nvPr/>
        </p:nvSpPr>
        <p:spPr>
          <a:xfrm>
            <a:off x="2632467" y="2989069"/>
            <a:ext cx="121066" cy="37032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31F4274-3B29-A9FF-D523-9D014336F23C}"/>
              </a:ext>
            </a:extLst>
          </p:cNvPr>
          <p:cNvSpPr/>
          <p:nvPr/>
        </p:nvSpPr>
        <p:spPr>
          <a:xfrm>
            <a:off x="734938" y="3968144"/>
            <a:ext cx="121066" cy="5052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B3EEA89-EC29-9E98-F1CD-C9F3DC314DD1}"/>
              </a:ext>
            </a:extLst>
          </p:cNvPr>
          <p:cNvSpPr/>
          <p:nvPr/>
        </p:nvSpPr>
        <p:spPr>
          <a:xfrm>
            <a:off x="2488748" y="3968144"/>
            <a:ext cx="121066" cy="5052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E18BF4-82FB-6777-00EB-1F9579F1DAC5}"/>
              </a:ext>
            </a:extLst>
          </p:cNvPr>
          <p:cNvSpPr/>
          <p:nvPr/>
        </p:nvSpPr>
        <p:spPr>
          <a:xfrm>
            <a:off x="4212263" y="3990190"/>
            <a:ext cx="121066" cy="5052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1B0919C-42ED-5C9A-3165-62C6B2065F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8999" y="3096563"/>
            <a:ext cx="1477101" cy="607215"/>
          </a:xfrm>
          <a:prstGeom prst="bentConnector3">
            <a:avLst>
              <a:gd name="adj1" fmla="val 999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185638-AE80-A8C1-7D67-94598840FADF}"/>
              </a:ext>
            </a:extLst>
          </p:cNvPr>
          <p:cNvCxnSpPr>
            <a:cxnSpLocks/>
          </p:cNvCxnSpPr>
          <p:nvPr/>
        </p:nvCxnSpPr>
        <p:spPr>
          <a:xfrm>
            <a:off x="3295650" y="3295650"/>
            <a:ext cx="1687753" cy="407169"/>
          </a:xfrm>
          <a:prstGeom prst="bentConnector3">
            <a:avLst>
              <a:gd name="adj1" fmla="val 990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9B7482C-E180-D679-E35F-A66ADFD8AD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71866" y="3290821"/>
            <a:ext cx="534094" cy="305627"/>
          </a:xfrm>
          <a:prstGeom prst="bentConnector3">
            <a:avLst>
              <a:gd name="adj1" fmla="val 70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FDF8-F589-8E3D-F2E9-7F1FFD50F59B}"/>
              </a:ext>
            </a:extLst>
          </p:cNvPr>
          <p:cNvCxnSpPr>
            <a:cxnSpLocks/>
          </p:cNvCxnSpPr>
          <p:nvPr/>
        </p:nvCxnSpPr>
        <p:spPr>
          <a:xfrm>
            <a:off x="2186299" y="3860741"/>
            <a:ext cx="42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9DFB2F-1C2C-9439-3249-08279DA4AF8A}"/>
              </a:ext>
            </a:extLst>
          </p:cNvPr>
          <p:cNvCxnSpPr>
            <a:cxnSpLocks/>
          </p:cNvCxnSpPr>
          <p:nvPr/>
        </p:nvCxnSpPr>
        <p:spPr>
          <a:xfrm flipH="1">
            <a:off x="2176658" y="3915757"/>
            <a:ext cx="433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3F4ED9-47B0-FF30-74DB-DDF0822C74F1}"/>
              </a:ext>
            </a:extLst>
          </p:cNvPr>
          <p:cNvCxnSpPr>
            <a:cxnSpLocks/>
          </p:cNvCxnSpPr>
          <p:nvPr/>
        </p:nvCxnSpPr>
        <p:spPr>
          <a:xfrm>
            <a:off x="3909814" y="3860741"/>
            <a:ext cx="42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B1E540-FAF6-B26A-369F-DAE5E5A1F261}"/>
              </a:ext>
            </a:extLst>
          </p:cNvPr>
          <p:cNvCxnSpPr>
            <a:cxnSpLocks/>
          </p:cNvCxnSpPr>
          <p:nvPr/>
        </p:nvCxnSpPr>
        <p:spPr>
          <a:xfrm flipH="1">
            <a:off x="3900173" y="3915757"/>
            <a:ext cx="433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B4BF542-4504-71CA-4EF3-895301B3B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281" y="1494012"/>
            <a:ext cx="932081" cy="9739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19617D-15CA-55E6-215F-7D6356BB1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062" y="1489008"/>
            <a:ext cx="945588" cy="102489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54A403E-0D72-F8C5-B228-527F97F90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988" y="325095"/>
            <a:ext cx="910600" cy="100645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3F0458-0110-B772-2B42-A4317A138318}"/>
              </a:ext>
            </a:extLst>
          </p:cNvPr>
          <p:cNvCxnSpPr>
            <a:cxnSpLocks/>
          </p:cNvCxnSpPr>
          <p:nvPr/>
        </p:nvCxnSpPr>
        <p:spPr>
          <a:xfrm>
            <a:off x="3391727" y="1690525"/>
            <a:ext cx="51808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423C-AEE4-22B2-5558-F6C16E27629D}"/>
              </a:ext>
            </a:extLst>
          </p:cNvPr>
          <p:cNvCxnSpPr>
            <a:cxnSpLocks/>
          </p:cNvCxnSpPr>
          <p:nvPr/>
        </p:nvCxnSpPr>
        <p:spPr>
          <a:xfrm flipH="1">
            <a:off x="3399891" y="1735152"/>
            <a:ext cx="50992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AA46DC3-FB4D-6688-C8B6-9F5BD5AD9FEA}"/>
              </a:ext>
            </a:extLst>
          </p:cNvPr>
          <p:cNvSpPr/>
          <p:nvPr/>
        </p:nvSpPr>
        <p:spPr>
          <a:xfrm>
            <a:off x="2488748" y="1795695"/>
            <a:ext cx="133045" cy="61465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94872EB1-4F30-4740-2A8C-24E312DB6F2F}"/>
              </a:ext>
            </a:extLst>
          </p:cNvPr>
          <p:cNvSpPr/>
          <p:nvPr/>
        </p:nvSpPr>
        <p:spPr>
          <a:xfrm>
            <a:off x="3785539" y="1804467"/>
            <a:ext cx="133045" cy="61465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CD049FA6-AAD3-A0D6-6CFE-415F3143E2FE}"/>
              </a:ext>
            </a:extLst>
          </p:cNvPr>
          <p:cNvSpPr/>
          <p:nvPr/>
        </p:nvSpPr>
        <p:spPr>
          <a:xfrm>
            <a:off x="3190465" y="652223"/>
            <a:ext cx="133045" cy="61465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478FDE5-0D4B-3D7A-6BAD-89630DA716EB}"/>
              </a:ext>
            </a:extLst>
          </p:cNvPr>
          <p:cNvCxnSpPr/>
          <p:nvPr/>
        </p:nvCxnSpPr>
        <p:spPr>
          <a:xfrm rot="5400000">
            <a:off x="3162765" y="751600"/>
            <a:ext cx="765108" cy="709708"/>
          </a:xfrm>
          <a:prstGeom prst="bentConnector3">
            <a:avLst>
              <a:gd name="adj1" fmla="val 7888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8E3981-5A6E-615D-01E2-4E2943CD2D15}"/>
              </a:ext>
            </a:extLst>
          </p:cNvPr>
          <p:cNvCxnSpPr>
            <a:endCxn id="47" idx="0"/>
          </p:cNvCxnSpPr>
          <p:nvPr/>
        </p:nvCxnSpPr>
        <p:spPr>
          <a:xfrm rot="16200000" flipH="1">
            <a:off x="3791377" y="955528"/>
            <a:ext cx="660687" cy="40627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379CB-82A9-6D80-C42D-9D09D63DEA80}"/>
              </a:ext>
            </a:extLst>
          </p:cNvPr>
          <p:cNvCxnSpPr>
            <a:cxnSpLocks/>
          </p:cNvCxnSpPr>
          <p:nvPr/>
        </p:nvCxnSpPr>
        <p:spPr>
          <a:xfrm flipH="1">
            <a:off x="3046165" y="1868201"/>
            <a:ext cx="154193" cy="871324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AAE552-9920-57A6-E825-4DCF70353D13}"/>
              </a:ext>
            </a:extLst>
          </p:cNvPr>
          <p:cNvCxnSpPr>
            <a:cxnSpLocks/>
          </p:cNvCxnSpPr>
          <p:nvPr/>
        </p:nvCxnSpPr>
        <p:spPr>
          <a:xfrm flipH="1">
            <a:off x="3133849" y="1933790"/>
            <a:ext cx="141196" cy="770812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B63F79-E767-CFBC-9918-79E2EF67494D}"/>
              </a:ext>
            </a:extLst>
          </p:cNvPr>
          <p:cNvCxnSpPr>
            <a:cxnSpLocks/>
          </p:cNvCxnSpPr>
          <p:nvPr/>
        </p:nvCxnSpPr>
        <p:spPr>
          <a:xfrm flipH="1">
            <a:off x="3015321" y="2071294"/>
            <a:ext cx="52005" cy="668231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A93F66-AD88-E345-4848-F60F500573C0}"/>
              </a:ext>
            </a:extLst>
          </p:cNvPr>
          <p:cNvCxnSpPr>
            <a:cxnSpLocks/>
          </p:cNvCxnSpPr>
          <p:nvPr/>
        </p:nvCxnSpPr>
        <p:spPr>
          <a:xfrm flipH="1">
            <a:off x="3190465" y="2185913"/>
            <a:ext cx="99547" cy="518689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553D0A-228A-DF3E-BC57-E08A4C66E721}"/>
              </a:ext>
            </a:extLst>
          </p:cNvPr>
          <p:cNvCxnSpPr>
            <a:cxnSpLocks/>
          </p:cNvCxnSpPr>
          <p:nvPr/>
        </p:nvCxnSpPr>
        <p:spPr>
          <a:xfrm flipH="1">
            <a:off x="3195412" y="2438036"/>
            <a:ext cx="151216" cy="25516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CAA155-9ADB-54F6-1F69-E9DCEAD720B6}"/>
              </a:ext>
            </a:extLst>
          </p:cNvPr>
          <p:cNvCxnSpPr>
            <a:cxnSpLocks/>
          </p:cNvCxnSpPr>
          <p:nvPr/>
        </p:nvCxnSpPr>
        <p:spPr>
          <a:xfrm flipH="1">
            <a:off x="3206921" y="1847545"/>
            <a:ext cx="1355899" cy="845654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919E4E-B2E7-87C7-5B70-CE91F3D55018}"/>
              </a:ext>
            </a:extLst>
          </p:cNvPr>
          <p:cNvCxnSpPr>
            <a:cxnSpLocks/>
          </p:cNvCxnSpPr>
          <p:nvPr/>
        </p:nvCxnSpPr>
        <p:spPr>
          <a:xfrm flipH="1">
            <a:off x="3155010" y="2004218"/>
            <a:ext cx="1383112" cy="73488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8B4919-E28E-6B81-62A3-D905A9988BEE}"/>
              </a:ext>
            </a:extLst>
          </p:cNvPr>
          <p:cNvCxnSpPr>
            <a:cxnSpLocks/>
          </p:cNvCxnSpPr>
          <p:nvPr/>
        </p:nvCxnSpPr>
        <p:spPr>
          <a:xfrm flipH="1">
            <a:off x="3190465" y="2270063"/>
            <a:ext cx="1378918" cy="477169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98A9B-2D4C-9D47-20F7-36005599FB9B}"/>
              </a:ext>
            </a:extLst>
          </p:cNvPr>
          <p:cNvCxnSpPr>
            <a:cxnSpLocks/>
          </p:cNvCxnSpPr>
          <p:nvPr/>
        </p:nvCxnSpPr>
        <p:spPr>
          <a:xfrm flipH="1">
            <a:off x="3288042" y="2125361"/>
            <a:ext cx="1247983" cy="60148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4FFA9AF-3D40-7FE3-F0C7-F2C6856A90CC}"/>
              </a:ext>
            </a:extLst>
          </p:cNvPr>
          <p:cNvSpPr/>
          <p:nvPr/>
        </p:nvSpPr>
        <p:spPr>
          <a:xfrm>
            <a:off x="495300" y="2629598"/>
            <a:ext cx="5455920" cy="2050337"/>
          </a:xfrm>
          <a:prstGeom prst="roundRect">
            <a:avLst/>
          </a:prstGeom>
          <a:solidFill>
            <a:srgbClr val="FFFF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C3E792B-9B21-4C48-0597-7B917244E2F1}"/>
              </a:ext>
            </a:extLst>
          </p:cNvPr>
          <p:cNvSpPr/>
          <p:nvPr/>
        </p:nvSpPr>
        <p:spPr>
          <a:xfrm>
            <a:off x="1793326" y="167104"/>
            <a:ext cx="3743699" cy="2336569"/>
          </a:xfrm>
          <a:prstGeom prst="roundRect">
            <a:avLst>
              <a:gd name="adj" fmla="val 10199"/>
            </a:avLst>
          </a:prstGeom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8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F73D12-A2A1-AAD3-31B0-2EAF843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6" y="1707857"/>
            <a:ext cx="19240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C4FA71-F818-FDC9-C44F-506BD365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09" y="1717103"/>
            <a:ext cx="1857375" cy="1543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CC5F19-155B-239F-0F2E-0A9E2F7C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917" y="24577"/>
            <a:ext cx="1924050" cy="16287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0" y="0"/>
            <a:ext cx="2783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Composite key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E3238-13EC-100E-7AC9-0A48C940F0A2}"/>
              </a:ext>
            </a:extLst>
          </p:cNvPr>
          <p:cNvSpPr txBox="1"/>
          <p:nvPr/>
        </p:nvSpPr>
        <p:spPr>
          <a:xfrm>
            <a:off x="5537024" y="220806"/>
            <a:ext cx="34352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Eid int not null,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YearJoined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clustered index x1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(Eid)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nonclustered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index x2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3F0458-0110-B772-2B42-A4317A138318}"/>
              </a:ext>
            </a:extLst>
          </p:cNvPr>
          <p:cNvCxnSpPr>
            <a:cxnSpLocks/>
          </p:cNvCxnSpPr>
          <p:nvPr/>
        </p:nvCxnSpPr>
        <p:spPr>
          <a:xfrm>
            <a:off x="2358823" y="2060161"/>
            <a:ext cx="712742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423C-AEE4-22B2-5558-F6C16E27629D}"/>
              </a:ext>
            </a:extLst>
          </p:cNvPr>
          <p:cNvCxnSpPr>
            <a:cxnSpLocks/>
          </p:cNvCxnSpPr>
          <p:nvPr/>
        </p:nvCxnSpPr>
        <p:spPr>
          <a:xfrm flipH="1">
            <a:off x="2339773" y="2127648"/>
            <a:ext cx="649086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Down 55">
            <a:extLst>
              <a:ext uri="{FF2B5EF4-FFF2-40B4-BE49-F238E27FC236}">
                <a16:creationId xmlns:a16="http://schemas.microsoft.com/office/drawing/2014/main" id="{CD049FA6-AAD3-A0D6-6CFE-415F3143E2FE}"/>
              </a:ext>
            </a:extLst>
          </p:cNvPr>
          <p:cNvSpPr/>
          <p:nvPr/>
        </p:nvSpPr>
        <p:spPr>
          <a:xfrm>
            <a:off x="2925456" y="2204869"/>
            <a:ext cx="164906" cy="8107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478FDE5-0D4B-3D7A-6BAD-89630DA716EB}"/>
              </a:ext>
            </a:extLst>
          </p:cNvPr>
          <p:cNvCxnSpPr>
            <a:cxnSpLocks/>
          </p:cNvCxnSpPr>
          <p:nvPr/>
        </p:nvCxnSpPr>
        <p:spPr>
          <a:xfrm rot="5400000">
            <a:off x="2124799" y="669508"/>
            <a:ext cx="1227127" cy="1023077"/>
          </a:xfrm>
          <a:prstGeom prst="bentConnector3">
            <a:avLst>
              <a:gd name="adj1" fmla="val 8353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8E3981-5A6E-615D-01E2-4E2943CD2D15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3161606" y="942112"/>
            <a:ext cx="939004" cy="61097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FDF84-859C-2AC3-6101-9D26D9B00A0D}"/>
              </a:ext>
            </a:extLst>
          </p:cNvPr>
          <p:cNvGrpSpPr/>
          <p:nvPr/>
        </p:nvGrpSpPr>
        <p:grpSpPr>
          <a:xfrm>
            <a:off x="495300" y="3489961"/>
            <a:ext cx="4183380" cy="1189974"/>
            <a:chOff x="495300" y="2629598"/>
            <a:chExt cx="5455920" cy="20503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8648C5-1C35-B2FE-0F24-CE1EE858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938" y="3623757"/>
              <a:ext cx="1587960" cy="10561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6B8803-9A51-7BFC-3AFB-2E68C94C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1611" y="3623756"/>
              <a:ext cx="1463585" cy="102028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F5DC4A9-CD48-11BD-0F7C-4BDD52B4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0173" y="3623756"/>
              <a:ext cx="1533630" cy="10561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1208F-5072-94F5-D1FC-7B414100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59646" y="2674720"/>
              <a:ext cx="932081" cy="903134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E110D1D4-2391-16E4-F1A4-8CF913FA977B}"/>
                </a:ext>
              </a:extLst>
            </p:cNvPr>
            <p:cNvSpPr/>
            <p:nvPr/>
          </p:nvSpPr>
          <p:spPr>
            <a:xfrm>
              <a:off x="2632467" y="2989069"/>
              <a:ext cx="121066" cy="370324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31F4274-3B29-A9FF-D523-9D014336F23C}"/>
                </a:ext>
              </a:extLst>
            </p:cNvPr>
            <p:cNvSpPr/>
            <p:nvPr/>
          </p:nvSpPr>
          <p:spPr>
            <a:xfrm>
              <a:off x="734938" y="3968144"/>
              <a:ext cx="121066" cy="50528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7B3EEA89-EC29-9E98-F1CD-C9F3DC314DD1}"/>
                </a:ext>
              </a:extLst>
            </p:cNvPr>
            <p:cNvSpPr/>
            <p:nvPr/>
          </p:nvSpPr>
          <p:spPr>
            <a:xfrm>
              <a:off x="2488748" y="3968144"/>
              <a:ext cx="121066" cy="50528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2E18BF4-82FB-6777-00EB-1F9579F1DAC5}"/>
                </a:ext>
              </a:extLst>
            </p:cNvPr>
            <p:cNvSpPr/>
            <p:nvPr/>
          </p:nvSpPr>
          <p:spPr>
            <a:xfrm>
              <a:off x="4212263" y="3990190"/>
              <a:ext cx="121066" cy="50528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1B0919C-42ED-5C9A-3165-62C6B2065F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08999" y="3096563"/>
              <a:ext cx="1477101" cy="607215"/>
            </a:xfrm>
            <a:prstGeom prst="bentConnector3">
              <a:avLst>
                <a:gd name="adj1" fmla="val 9997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2185638-AE80-A8C1-7D67-94598840FADF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3295650"/>
              <a:ext cx="1687753" cy="407169"/>
            </a:xfrm>
            <a:prstGeom prst="bentConnector3">
              <a:avLst>
                <a:gd name="adj1" fmla="val 9909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9B7482C-E180-D679-E35F-A66ADFD8AD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71866" y="3290821"/>
              <a:ext cx="534094" cy="305627"/>
            </a:xfrm>
            <a:prstGeom prst="bentConnector3">
              <a:avLst>
                <a:gd name="adj1" fmla="val 70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0FFDF8-F589-8E3D-F2E9-7F1FFD50F59B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99" y="3860741"/>
              <a:ext cx="423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9DFB2F-1C2C-9439-3249-08279DA4A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6658" y="3915757"/>
              <a:ext cx="433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3F4ED9-47B0-FF30-74DB-DDF0822C74F1}"/>
                </a:ext>
              </a:extLst>
            </p:cNvPr>
            <p:cNvCxnSpPr>
              <a:cxnSpLocks/>
            </p:cNvCxnSpPr>
            <p:nvPr/>
          </p:nvCxnSpPr>
          <p:spPr>
            <a:xfrm>
              <a:off x="3909814" y="3860741"/>
              <a:ext cx="423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B1E540-FAF6-B26A-369F-DAE5E5A1F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0173" y="3915757"/>
              <a:ext cx="433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4FFA9AF-3D40-7FE3-F0C7-F2C6856A90CC}"/>
                </a:ext>
              </a:extLst>
            </p:cNvPr>
            <p:cNvSpPr/>
            <p:nvPr/>
          </p:nvSpPr>
          <p:spPr>
            <a:xfrm>
              <a:off x="495300" y="2629598"/>
              <a:ext cx="5455920" cy="2050337"/>
            </a:xfrm>
            <a:prstGeom prst="roundRect">
              <a:avLst/>
            </a:prstGeom>
            <a:solidFill>
              <a:srgbClr val="FFFFC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2B26C79-C5BD-A501-7108-BFFE5F0AEEB7}"/>
              </a:ext>
            </a:extLst>
          </p:cNvPr>
          <p:cNvSpPr/>
          <p:nvPr/>
        </p:nvSpPr>
        <p:spPr>
          <a:xfrm>
            <a:off x="472604" y="2277621"/>
            <a:ext cx="164906" cy="8107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B3670D3-F96B-4BD7-0604-D5FE9AEB6982}"/>
              </a:ext>
            </a:extLst>
          </p:cNvPr>
          <p:cNvSpPr/>
          <p:nvPr/>
        </p:nvSpPr>
        <p:spPr>
          <a:xfrm>
            <a:off x="1868108" y="543745"/>
            <a:ext cx="164906" cy="8107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3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C67768D-3955-AA8B-49AD-17F49EC9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14" y="1662008"/>
            <a:ext cx="2038350" cy="1562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522894-5BB3-82B2-FAE9-57D24C0D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28" y="25301"/>
            <a:ext cx="1514475" cy="1600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925E71-CC45-A89C-516D-BFBEFE854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9" y="1662008"/>
            <a:ext cx="2066925" cy="15716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99DA0C1-5FEF-35B2-8252-3757EAD71906}"/>
              </a:ext>
            </a:extLst>
          </p:cNvPr>
          <p:cNvSpPr txBox="1"/>
          <p:nvPr/>
        </p:nvSpPr>
        <p:spPr>
          <a:xfrm>
            <a:off x="0" y="0"/>
            <a:ext cx="2783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</a:t>
            </a:r>
            <a:r>
              <a:rPr lang="en-US" b="1" dirty="0"/>
              <a:t>I</a:t>
            </a:r>
            <a:r>
              <a:rPr lang="en-GB" b="1" dirty="0" err="1"/>
              <a:t>ndex</a:t>
            </a:r>
            <a:r>
              <a:rPr lang="en-GB" b="1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Covering index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E3238-13EC-100E-7AC9-0A48C940F0A2}"/>
              </a:ext>
            </a:extLst>
          </p:cNvPr>
          <p:cNvSpPr txBox="1"/>
          <p:nvPr/>
        </p:nvSpPr>
        <p:spPr>
          <a:xfrm>
            <a:off x="5537024" y="220806"/>
            <a:ext cx="34352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Eid int not null,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varchar(100),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YearJoined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clustered index x1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(Eid)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nonclustered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index x2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on Employees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include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Employees where 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=“Piper”</a:t>
            </a:r>
            <a:endParaRPr lang="ru-RU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3F0458-0110-B772-2B42-A4317A138318}"/>
              </a:ext>
            </a:extLst>
          </p:cNvPr>
          <p:cNvCxnSpPr>
            <a:cxnSpLocks/>
          </p:cNvCxnSpPr>
          <p:nvPr/>
        </p:nvCxnSpPr>
        <p:spPr>
          <a:xfrm>
            <a:off x="2506718" y="2004002"/>
            <a:ext cx="712742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423C-AEE4-22B2-5558-F6C16E27629D}"/>
              </a:ext>
            </a:extLst>
          </p:cNvPr>
          <p:cNvCxnSpPr>
            <a:cxnSpLocks/>
          </p:cNvCxnSpPr>
          <p:nvPr/>
        </p:nvCxnSpPr>
        <p:spPr>
          <a:xfrm flipH="1">
            <a:off x="2487668" y="2071489"/>
            <a:ext cx="649086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FDF84-859C-2AC3-6101-9D26D9B00A0D}"/>
              </a:ext>
            </a:extLst>
          </p:cNvPr>
          <p:cNvGrpSpPr/>
          <p:nvPr/>
        </p:nvGrpSpPr>
        <p:grpSpPr>
          <a:xfrm>
            <a:off x="495300" y="3489961"/>
            <a:ext cx="4183380" cy="1189974"/>
            <a:chOff x="495300" y="2629598"/>
            <a:chExt cx="5455920" cy="20503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8648C5-1C35-B2FE-0F24-CE1EE858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938" y="3623757"/>
              <a:ext cx="1587960" cy="10561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6B8803-9A51-7BFC-3AFB-2E68C94C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1611" y="3623756"/>
              <a:ext cx="1463585" cy="102028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F5DC4A9-CD48-11BD-0F7C-4BDD52B4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0173" y="3623756"/>
              <a:ext cx="1533630" cy="10561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1208F-5072-94F5-D1FC-7B414100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59646" y="2674720"/>
              <a:ext cx="932081" cy="903134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E110D1D4-2391-16E4-F1A4-8CF913FA977B}"/>
                </a:ext>
              </a:extLst>
            </p:cNvPr>
            <p:cNvSpPr/>
            <p:nvPr/>
          </p:nvSpPr>
          <p:spPr>
            <a:xfrm>
              <a:off x="2632467" y="2989069"/>
              <a:ext cx="121066" cy="370324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31F4274-3B29-A9FF-D523-9D014336F23C}"/>
                </a:ext>
              </a:extLst>
            </p:cNvPr>
            <p:cNvSpPr/>
            <p:nvPr/>
          </p:nvSpPr>
          <p:spPr>
            <a:xfrm>
              <a:off x="734938" y="3968144"/>
              <a:ext cx="121066" cy="50528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7B3EEA89-EC29-9E98-F1CD-C9F3DC314DD1}"/>
                </a:ext>
              </a:extLst>
            </p:cNvPr>
            <p:cNvSpPr/>
            <p:nvPr/>
          </p:nvSpPr>
          <p:spPr>
            <a:xfrm>
              <a:off x="2488748" y="3968144"/>
              <a:ext cx="121066" cy="50528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2E18BF4-82FB-6777-00EB-1F9579F1DAC5}"/>
                </a:ext>
              </a:extLst>
            </p:cNvPr>
            <p:cNvSpPr/>
            <p:nvPr/>
          </p:nvSpPr>
          <p:spPr>
            <a:xfrm>
              <a:off x="4212263" y="3990190"/>
              <a:ext cx="121066" cy="50528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1B0919C-42ED-5C9A-3165-62C6B2065F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08999" y="3096563"/>
              <a:ext cx="1477101" cy="607215"/>
            </a:xfrm>
            <a:prstGeom prst="bentConnector3">
              <a:avLst>
                <a:gd name="adj1" fmla="val 9997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2185638-AE80-A8C1-7D67-94598840FADF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3295650"/>
              <a:ext cx="1687753" cy="407169"/>
            </a:xfrm>
            <a:prstGeom prst="bentConnector3">
              <a:avLst>
                <a:gd name="adj1" fmla="val 9909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9B7482C-E180-D679-E35F-A66ADFD8AD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71866" y="3290821"/>
              <a:ext cx="534094" cy="305627"/>
            </a:xfrm>
            <a:prstGeom prst="bentConnector3">
              <a:avLst>
                <a:gd name="adj1" fmla="val 70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0FFDF8-F589-8E3D-F2E9-7F1FFD50F59B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99" y="3860741"/>
              <a:ext cx="423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9DFB2F-1C2C-9439-3249-08279DA4A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6658" y="3915757"/>
              <a:ext cx="433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3F4ED9-47B0-FF30-74DB-DDF0822C74F1}"/>
                </a:ext>
              </a:extLst>
            </p:cNvPr>
            <p:cNvCxnSpPr>
              <a:cxnSpLocks/>
            </p:cNvCxnSpPr>
            <p:nvPr/>
          </p:nvCxnSpPr>
          <p:spPr>
            <a:xfrm>
              <a:off x="3909814" y="3860741"/>
              <a:ext cx="423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B1E540-FAF6-B26A-369F-DAE5E5A1F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0173" y="3915757"/>
              <a:ext cx="433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4FFA9AF-3D40-7FE3-F0C7-F2C6856A90CC}"/>
                </a:ext>
              </a:extLst>
            </p:cNvPr>
            <p:cNvSpPr/>
            <p:nvPr/>
          </p:nvSpPr>
          <p:spPr>
            <a:xfrm>
              <a:off x="495300" y="2629598"/>
              <a:ext cx="5455920" cy="2050337"/>
            </a:xfrm>
            <a:prstGeom prst="roundRect">
              <a:avLst/>
            </a:prstGeom>
            <a:solidFill>
              <a:srgbClr val="FFFFC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067FEBE-23FA-7F35-C676-1A7D28A5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94" y="27257"/>
            <a:ext cx="1514475" cy="160020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5B3670D3-F96B-4BD7-0604-D5FE9AEB6982}"/>
              </a:ext>
            </a:extLst>
          </p:cNvPr>
          <p:cNvSpPr/>
          <p:nvPr/>
        </p:nvSpPr>
        <p:spPr>
          <a:xfrm>
            <a:off x="3156230" y="2166352"/>
            <a:ext cx="164906" cy="8107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240213-7F83-9E9E-BB98-3018D5F42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" y="1663964"/>
            <a:ext cx="2066925" cy="1571625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F61F6FA8-167C-5A37-C7CF-116FBDA137F8}"/>
              </a:ext>
            </a:extLst>
          </p:cNvPr>
          <p:cNvSpPr/>
          <p:nvPr/>
        </p:nvSpPr>
        <p:spPr>
          <a:xfrm>
            <a:off x="458146" y="2280652"/>
            <a:ext cx="164906" cy="8107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B1E6908-65E4-62E3-84FE-8A1C50630866}"/>
              </a:ext>
            </a:extLst>
          </p:cNvPr>
          <p:cNvSpPr/>
          <p:nvPr/>
        </p:nvSpPr>
        <p:spPr>
          <a:xfrm>
            <a:off x="2097955" y="523692"/>
            <a:ext cx="164906" cy="8107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478FDE5-0D4B-3D7A-6BAD-89630DA716EB}"/>
              </a:ext>
            </a:extLst>
          </p:cNvPr>
          <p:cNvCxnSpPr>
            <a:cxnSpLocks/>
          </p:cNvCxnSpPr>
          <p:nvPr/>
        </p:nvCxnSpPr>
        <p:spPr>
          <a:xfrm rot="5400000">
            <a:off x="2099936" y="792884"/>
            <a:ext cx="1097945" cy="812950"/>
          </a:xfrm>
          <a:prstGeom prst="bentConnector3">
            <a:avLst>
              <a:gd name="adj1" fmla="val 805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8E3981-5A6E-615D-01E2-4E2943CD2D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16267" y="919612"/>
            <a:ext cx="939004" cy="61097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E8BFC89-517D-0BC8-0705-C6ED3D4E8790}"/>
              </a:ext>
            </a:extLst>
          </p:cNvPr>
          <p:cNvSpPr/>
          <p:nvPr/>
        </p:nvSpPr>
        <p:spPr>
          <a:xfrm>
            <a:off x="3611480" y="73594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6B07663-FBE4-3618-E2A9-0B8389B625D9}"/>
              </a:ext>
            </a:extLst>
          </p:cNvPr>
          <p:cNvSpPr/>
          <p:nvPr/>
        </p:nvSpPr>
        <p:spPr>
          <a:xfrm>
            <a:off x="3855319" y="1448464"/>
            <a:ext cx="307196" cy="3042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856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5133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22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488197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178" name="Google Shape;178;p30"/>
          <p:cNvGraphicFramePr/>
          <p:nvPr>
            <p:extLst>
              <p:ext uri="{D42A27DB-BD31-4B8C-83A1-F6EECF244321}">
                <p14:modId xmlns:p14="http://schemas.microsoft.com/office/powerpoint/2010/main" val="3367050381"/>
              </p:ext>
            </p:extLst>
          </p:nvPr>
        </p:nvGraphicFramePr>
        <p:xfrm>
          <a:off x="952500" y="13155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{E57FE610-21B4-4634-B5FD-9ED76999AA97}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RTO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RPO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угрожает нормальной работе нашей (вашей) системы?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чего чем защититься?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089" y="16713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2674215" y="1710829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С какими основными мыслями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 инсайтами уходите с вебинара?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2674215" y="30656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5925" y="2981652"/>
            <a:ext cx="845250" cy="84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915250" y="4176550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/>
              <a:t>Проверить, идет ли запись</a:t>
            </a:r>
            <a:endParaRPr sz="21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60200" y="57875"/>
            <a:ext cx="84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 &amp;&amp; слышно?</a:t>
            </a:r>
            <a:endParaRPr sz="4000"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00" y="4436833"/>
            <a:ext cx="642317" cy="3211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56074" y="966700"/>
            <a:ext cx="8468099" cy="2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/>
              <a:t>Напишите в чат, что такое </a:t>
            </a:r>
            <a:r>
              <a:rPr lang="ru-RU" sz="2100" dirty="0"/>
              <a:t>двусвязный список</a:t>
            </a:r>
            <a:endParaRPr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Планы и ц</a:t>
            </a:r>
            <a:r>
              <a:rPr lang="ru" dirty="0"/>
              <a:t>ели вебинара</a:t>
            </a:r>
            <a:endParaRPr dirty="0"/>
          </a:p>
        </p:txBody>
      </p:sp>
      <p:graphicFrame>
        <p:nvGraphicFramePr>
          <p:cNvPr id="94" name="Google Shape;94;p19"/>
          <p:cNvGraphicFramePr/>
          <p:nvPr>
            <p:extLst>
              <p:ext uri="{D42A27DB-BD31-4B8C-83A1-F6EECF244321}">
                <p14:modId xmlns:p14="http://schemas.microsoft.com/office/powerpoint/2010/main" val="2875799014"/>
              </p:ext>
            </p:extLst>
          </p:nvPr>
        </p:nvGraphicFramePr>
        <p:xfrm>
          <a:off x="952500" y="1599460"/>
          <a:ext cx="7239000" cy="1625054"/>
        </p:xfrm>
        <a:graphic>
          <a:graphicData uri="http://schemas.openxmlformats.org/drawingml/2006/table">
            <a:tbl>
              <a:tblPr>
                <a:noFill/>
                <a:tableStyleId>{E57FE610-21B4-4634-B5FD-9ED76999AA97}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чего нужны индексы и как жить, если их нету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организованы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he-IL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*-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GB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ree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индексы в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 SQL (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мы не будем обсуждать другие)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79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Плюсы и минусы использования индексов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818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S</a:t>
                      </a:r>
                      <a:r>
                        <a:rPr lang="en-GB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erver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решает, пользоваться ли индексом (но об этом вкратце, подробнее на следующем занятии)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99894"/>
                  </a:ext>
                </a:extLst>
              </a:tr>
            </a:tbl>
          </a:graphicData>
        </a:graphic>
      </p:graphicFrame>
      <p:sp>
        <p:nvSpPr>
          <p:cNvPr id="95" name="Google Shape;95;p19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013D85"/>
                </a:solidFill>
              </a:rPr>
              <a:t>После занятия вы узнаете / повторите / сможете использовать</a:t>
            </a:r>
            <a:endParaRPr sz="1500" b="1" dirty="0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140BA-162D-02BC-E294-11C3C3A6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5" y="235324"/>
            <a:ext cx="3338232" cy="4450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206D0-6D35-CCB7-64E0-6A639AD19C59}"/>
              </a:ext>
            </a:extLst>
          </p:cNvPr>
          <p:cNvSpPr txBox="1"/>
          <p:nvPr/>
        </p:nvSpPr>
        <p:spPr>
          <a:xfrm>
            <a:off x="4027394" y="42948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Сколько скорых?</a:t>
            </a:r>
          </a:p>
          <a:p>
            <a:br>
              <a:rPr lang="ru-RU" dirty="0"/>
            </a:br>
            <a:r>
              <a:rPr lang="ru-RU" dirty="0"/>
              <a:t>2. </a:t>
            </a:r>
            <a:r>
              <a:rPr lang="en-US" dirty="0"/>
              <a:t>MYR</a:t>
            </a:r>
            <a:r>
              <a:rPr lang="he-IL" dirty="0"/>
              <a:t> </a:t>
            </a:r>
            <a:r>
              <a:rPr lang="en-GB" dirty="0"/>
              <a:t>Paris </a:t>
            </a:r>
            <a:r>
              <a:rPr lang="ru-RU" dirty="0"/>
              <a:t>или </a:t>
            </a:r>
            <a:r>
              <a:rPr lang="en-US" dirty="0"/>
              <a:t>MYR</a:t>
            </a:r>
            <a:r>
              <a:rPr lang="he-IL" dirty="0"/>
              <a:t>  </a:t>
            </a:r>
            <a:r>
              <a:rPr lang="en-US" dirty="0"/>
              <a:t>N</a:t>
            </a:r>
            <a:r>
              <a:rPr lang="en-GB" dirty="0" err="1"/>
              <a:t>ancy</a:t>
            </a:r>
            <a:r>
              <a:rPr lang="en-GB" dirty="0"/>
              <a:t>?</a:t>
            </a:r>
            <a:endParaRPr lang="ru-RU" dirty="0"/>
          </a:p>
          <a:p>
            <a:br>
              <a:rPr lang="en-GB" dirty="0"/>
            </a:br>
            <a:r>
              <a:rPr lang="en-GB" dirty="0"/>
              <a:t>3. </a:t>
            </a:r>
            <a:r>
              <a:rPr lang="ru-RU" dirty="0"/>
              <a:t>Как продолжить последовательность:</a:t>
            </a:r>
            <a:br>
              <a:rPr lang="ru-RU" dirty="0"/>
            </a:br>
            <a:r>
              <a:rPr lang="ru-RU" dirty="0"/>
              <a:t>  - собака</a:t>
            </a:r>
            <a:br>
              <a:rPr lang="ru-RU" dirty="0"/>
            </a:br>
            <a:r>
              <a:rPr lang="ru-RU" dirty="0"/>
              <a:t>  - университет</a:t>
            </a:r>
          </a:p>
          <a:p>
            <a:r>
              <a:rPr lang="ru-RU" dirty="0"/>
              <a:t>  - иврит</a:t>
            </a:r>
            <a:br>
              <a:rPr lang="ru-RU" dirty="0"/>
            </a:br>
            <a:r>
              <a:rPr lang="ru-RU" dirty="0"/>
              <a:t>  (и последовательность ли это вообще?)</a:t>
            </a:r>
          </a:p>
          <a:p>
            <a:endParaRPr lang="ru-RU" dirty="0"/>
          </a:p>
          <a:p>
            <a:r>
              <a:rPr lang="ru-RU" dirty="0"/>
              <a:t>4. Как ответить на вопросы 1..3, если таких записей 50? 100? 100500?</a:t>
            </a:r>
          </a:p>
        </p:txBody>
      </p:sp>
    </p:spTree>
    <p:extLst>
      <p:ext uri="{BB962C8B-B14F-4D97-AF65-F5344CB8AC3E}">
        <p14:creationId xmlns:p14="http://schemas.microsoft.com/office/powerpoint/2010/main" val="271591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57791-EDC8-BD09-BE53-0174788B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233261"/>
            <a:ext cx="3286142" cy="4676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894E7-9504-83BD-ACE6-AFB0BD24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57" y="-1"/>
            <a:ext cx="3559662" cy="51435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A3E6D4-E7DA-AFDA-D837-9F9237CFCDDD}"/>
              </a:ext>
            </a:extLst>
          </p:cNvPr>
          <p:cNvSpPr/>
          <p:nvPr/>
        </p:nvSpPr>
        <p:spPr>
          <a:xfrm>
            <a:off x="3691218" y="141194"/>
            <a:ext cx="2400300" cy="463924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C159CD-E1F1-61EE-9D2B-F0D325D361E7}"/>
              </a:ext>
            </a:extLst>
          </p:cNvPr>
          <p:cNvSpPr/>
          <p:nvPr/>
        </p:nvSpPr>
        <p:spPr>
          <a:xfrm>
            <a:off x="3691218" y="4672853"/>
            <a:ext cx="1250576" cy="237385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0B90F-47CC-F75F-A8BC-3760D7B7434C}"/>
              </a:ext>
            </a:extLst>
          </p:cNvPr>
          <p:cNvSpPr/>
          <p:nvPr/>
        </p:nvSpPr>
        <p:spPr>
          <a:xfrm>
            <a:off x="4672854" y="824662"/>
            <a:ext cx="1250575" cy="237385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189F8B-3B5B-4F0E-A385-81717AFB39F7}"/>
              </a:ext>
            </a:extLst>
          </p:cNvPr>
          <p:cNvSpPr/>
          <p:nvPr/>
        </p:nvSpPr>
        <p:spPr>
          <a:xfrm>
            <a:off x="5002306" y="1586753"/>
            <a:ext cx="921123" cy="356347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08CE7-8AC5-28FF-53FC-F1A20CE21EFC}"/>
              </a:ext>
            </a:extLst>
          </p:cNvPr>
          <p:cNvSpPr txBox="1"/>
          <p:nvPr/>
        </p:nvSpPr>
        <p:spPr>
          <a:xfrm>
            <a:off x="7333468" y="233261"/>
            <a:ext cx="1575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Какая страница находится за этой?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Какой параграф закончился на странице 81?</a:t>
            </a:r>
          </a:p>
          <a:p>
            <a:endParaRPr lang="ru-RU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1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DE343D-5D2F-FA86-2D2A-CFD546BA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4545" cy="5143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0B90F-47CC-F75F-A8BC-3760D7B7434C}"/>
              </a:ext>
            </a:extLst>
          </p:cNvPr>
          <p:cNvSpPr/>
          <p:nvPr/>
        </p:nvSpPr>
        <p:spPr>
          <a:xfrm>
            <a:off x="221878" y="3052483"/>
            <a:ext cx="3052481" cy="147918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630C8-A0A4-E968-B9B6-A780C1F4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432" y="0"/>
            <a:ext cx="3545058" cy="51435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4A2705-FC7F-FDA2-283D-B5F21EB28784}"/>
              </a:ext>
            </a:extLst>
          </p:cNvPr>
          <p:cNvSpPr/>
          <p:nvPr/>
        </p:nvSpPr>
        <p:spPr>
          <a:xfrm>
            <a:off x="221878" y="2635624"/>
            <a:ext cx="652182" cy="268941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7819A7-EB01-D71B-517B-AA1B2A363D3A}"/>
              </a:ext>
            </a:extLst>
          </p:cNvPr>
          <p:cNvSpPr/>
          <p:nvPr/>
        </p:nvSpPr>
        <p:spPr>
          <a:xfrm>
            <a:off x="47067" y="4679577"/>
            <a:ext cx="652182" cy="268941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CF6FB2-79E0-1F70-ACF0-DB71E80DBEA0}"/>
              </a:ext>
            </a:extLst>
          </p:cNvPr>
          <p:cNvSpPr/>
          <p:nvPr/>
        </p:nvSpPr>
        <p:spPr>
          <a:xfrm>
            <a:off x="1436181" y="238685"/>
            <a:ext cx="652182" cy="268941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40FB5E-EB48-235E-1C3A-5E247D7CEBAF}"/>
              </a:ext>
            </a:extLst>
          </p:cNvPr>
          <p:cNvSpPr/>
          <p:nvPr/>
        </p:nvSpPr>
        <p:spPr>
          <a:xfrm>
            <a:off x="3812243" y="4662769"/>
            <a:ext cx="652182" cy="268941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D2AA61-6A5A-3966-F12B-A7A2235550F1}"/>
              </a:ext>
            </a:extLst>
          </p:cNvPr>
          <p:cNvSpPr/>
          <p:nvPr/>
        </p:nvSpPr>
        <p:spPr>
          <a:xfrm>
            <a:off x="4807324" y="363069"/>
            <a:ext cx="1613647" cy="268941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53957B-D12E-BE45-225A-72462A702AA2}"/>
              </a:ext>
            </a:extLst>
          </p:cNvPr>
          <p:cNvSpPr/>
          <p:nvPr/>
        </p:nvSpPr>
        <p:spPr>
          <a:xfrm>
            <a:off x="3795432" y="151279"/>
            <a:ext cx="1011892" cy="268941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8DCC99-F203-1CEA-F2BA-C11677104249}"/>
              </a:ext>
            </a:extLst>
          </p:cNvPr>
          <p:cNvSpPr/>
          <p:nvPr/>
        </p:nvSpPr>
        <p:spPr>
          <a:xfrm>
            <a:off x="5094196" y="4511488"/>
            <a:ext cx="652182" cy="168090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0F202F-8836-99DD-26CB-41A3DB28717B}"/>
              </a:ext>
            </a:extLst>
          </p:cNvPr>
          <p:cNvSpPr/>
          <p:nvPr/>
        </p:nvSpPr>
        <p:spPr>
          <a:xfrm>
            <a:off x="6094879" y="675710"/>
            <a:ext cx="1005167" cy="168090"/>
          </a:xfrm>
          <a:prstGeom prst="roundRect">
            <a:avLst/>
          </a:prstGeom>
          <a:solidFill>
            <a:srgbClr val="FCFFD9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1FC95-0F96-6795-3722-B98374859623}"/>
              </a:ext>
            </a:extLst>
          </p:cNvPr>
          <p:cNvSpPr txBox="1"/>
          <p:nvPr/>
        </p:nvSpPr>
        <p:spPr>
          <a:xfrm>
            <a:off x="7333468" y="233261"/>
            <a:ext cx="1575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В каком разделе обсуждаются «Р</a:t>
            </a:r>
            <a:r>
              <a:rPr lang="en-GB" dirty="0" err="1"/>
              <a:t>i</a:t>
            </a:r>
            <a:r>
              <a:rPr lang="ru-RU" dirty="0"/>
              <a:t>внини» и «Гори»?</a:t>
            </a:r>
          </a:p>
          <a:p>
            <a:endParaRPr lang="ru-RU" dirty="0"/>
          </a:p>
          <a:p>
            <a:r>
              <a:rPr lang="ru-RU" dirty="0"/>
              <a:t>4. На какой странице заканчивается параграф, следующий за тем, в котором обсуждается понятие «Годинн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ru-RU" dirty="0"/>
              <a:t>пояси»?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30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140BA-162D-02BC-E294-11C3C3A6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5" y="2024020"/>
            <a:ext cx="2130518" cy="2840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206D0-6D35-CCB7-64E0-6A639AD19C59}"/>
              </a:ext>
            </a:extLst>
          </p:cNvPr>
          <p:cNvSpPr txBox="1"/>
          <p:nvPr/>
        </p:nvSpPr>
        <p:spPr>
          <a:xfrm>
            <a:off x="201706" y="147917"/>
            <a:ext cx="308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Без индекса (</a:t>
            </a:r>
            <a:r>
              <a:rPr lang="en-GB" b="1" dirty="0"/>
              <a:t>heap)</a:t>
            </a:r>
            <a:br>
              <a:rPr lang="en-GB" dirty="0"/>
            </a:br>
            <a:br>
              <a:rPr lang="en-GB" dirty="0"/>
            </a:br>
            <a:r>
              <a:rPr lang="ru-RU" dirty="0"/>
              <a:t>Сложно (долго) читать</a:t>
            </a:r>
          </a:p>
          <a:p>
            <a:r>
              <a:rPr lang="ru-RU" dirty="0"/>
              <a:t>Легко (быстро) писать</a:t>
            </a:r>
            <a:br>
              <a:rPr lang="ru-RU" dirty="0"/>
            </a:br>
            <a:r>
              <a:rPr lang="ru-RU" dirty="0"/>
              <a:t>Структура не имеет значения</a:t>
            </a:r>
          </a:p>
          <a:p>
            <a:endParaRPr lang="ru-RU" dirty="0"/>
          </a:p>
          <a:p>
            <a:r>
              <a:rPr lang="ru-RU" dirty="0"/>
              <a:t>Подходит для маленьких объемов</a:t>
            </a:r>
          </a:p>
          <a:p>
            <a:r>
              <a:rPr lang="ru-RU" dirty="0"/>
              <a:t>или динамических данных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63801-5E07-95C9-3216-0CB375C0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83" y="2112415"/>
            <a:ext cx="1995929" cy="2840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4965C5-953A-E8D1-F51B-57EC0A84607E}"/>
              </a:ext>
            </a:extLst>
          </p:cNvPr>
          <p:cNvSpPr txBox="1"/>
          <p:nvPr/>
        </p:nvSpPr>
        <p:spPr>
          <a:xfrm>
            <a:off x="4979894" y="144318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 индексами</a:t>
            </a:r>
          </a:p>
          <a:p>
            <a:br>
              <a:rPr lang="en-GB" dirty="0"/>
            </a:br>
            <a:r>
              <a:rPr lang="ru-RU" dirty="0"/>
              <a:t>Легко (быстро) читать</a:t>
            </a:r>
          </a:p>
          <a:p>
            <a:r>
              <a:rPr lang="ru-RU" dirty="0"/>
              <a:t>Сложно (долго) писать</a:t>
            </a:r>
            <a:br>
              <a:rPr lang="ru-RU" dirty="0"/>
            </a:br>
            <a:r>
              <a:rPr lang="ru-RU" dirty="0"/>
              <a:t>Структура имеет значение</a:t>
            </a:r>
          </a:p>
          <a:p>
            <a:endParaRPr lang="ru-RU" dirty="0"/>
          </a:p>
          <a:p>
            <a:r>
              <a:rPr lang="ru-RU" dirty="0"/>
              <a:t>Подходит для больших объемов</a:t>
            </a:r>
          </a:p>
          <a:p>
            <a:r>
              <a:rPr lang="ru-RU" dirty="0"/>
              <a:t>или статических данных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206D0-6D35-CCB7-64E0-6A639AD19C59}"/>
              </a:ext>
            </a:extLst>
          </p:cNvPr>
          <p:cNvSpPr txBox="1"/>
          <p:nvPr/>
        </p:nvSpPr>
        <p:spPr>
          <a:xfrm>
            <a:off x="201706" y="147917"/>
            <a:ext cx="308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S</a:t>
            </a:r>
            <a:r>
              <a:rPr lang="en-GB" b="1" dirty="0" err="1"/>
              <a:t>erver</a:t>
            </a:r>
            <a:r>
              <a:rPr lang="en-GB" b="1" dirty="0"/>
              <a:t> Page = 8060 </a:t>
            </a:r>
            <a:r>
              <a:rPr lang="ru-RU" b="1" dirty="0"/>
              <a:t>байт</a:t>
            </a:r>
            <a:br>
              <a:rPr lang="en-GB" dirty="0"/>
            </a:br>
            <a:br>
              <a:rPr lang="en-GB" dirty="0"/>
            </a:br>
            <a:r>
              <a:rPr lang="en-US" dirty="0"/>
              <a:t>H</a:t>
            </a:r>
            <a:r>
              <a:rPr lang="en-GB" dirty="0" err="1"/>
              <a:t>eap</a:t>
            </a:r>
            <a:r>
              <a:rPr lang="en-GB" dirty="0"/>
              <a:t> – </a:t>
            </a:r>
            <a:r>
              <a:rPr lang="ru-RU" dirty="0"/>
              <a:t>двусвязный список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4194D-0228-EF42-BDEE-23764BD8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1930710"/>
            <a:ext cx="8820150" cy="28003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03681F-CEC7-1CBF-326D-E04CE2655D6B}"/>
              </a:ext>
            </a:extLst>
          </p:cNvPr>
          <p:cNvCxnSpPr>
            <a:cxnSpLocks/>
          </p:cNvCxnSpPr>
          <p:nvPr/>
        </p:nvCxnSpPr>
        <p:spPr>
          <a:xfrm>
            <a:off x="1021976" y="2306171"/>
            <a:ext cx="5735171" cy="1284194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93AAE-BE47-775A-CB53-5D7CD0457920}"/>
              </a:ext>
            </a:extLst>
          </p:cNvPr>
          <p:cNvCxnSpPr>
            <a:cxnSpLocks/>
          </p:cNvCxnSpPr>
          <p:nvPr/>
        </p:nvCxnSpPr>
        <p:spPr>
          <a:xfrm flipH="1" flipV="1">
            <a:off x="3771900" y="3590365"/>
            <a:ext cx="3079376" cy="375461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318581-5469-D647-4DDF-A44DC0D1DE70}"/>
              </a:ext>
            </a:extLst>
          </p:cNvPr>
          <p:cNvCxnSpPr>
            <a:cxnSpLocks/>
          </p:cNvCxnSpPr>
          <p:nvPr/>
        </p:nvCxnSpPr>
        <p:spPr>
          <a:xfrm flipV="1">
            <a:off x="1902759" y="2043953"/>
            <a:ext cx="6219265" cy="180757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520241-B046-FC84-C3BB-4C19C24DBFCC}"/>
              </a:ext>
            </a:extLst>
          </p:cNvPr>
          <p:cNvCxnSpPr>
            <a:cxnSpLocks/>
          </p:cNvCxnSpPr>
          <p:nvPr/>
        </p:nvCxnSpPr>
        <p:spPr>
          <a:xfrm flipH="1">
            <a:off x="2295525" y="2373406"/>
            <a:ext cx="1072963" cy="1216959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7534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15389</TotalTime>
  <Words>863</Words>
  <Application>Microsoft Office PowerPoint</Application>
  <PresentationFormat>On-screen Show (16:9)</PresentationFormat>
  <Paragraphs>153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Courier New</vt:lpstr>
      <vt:lpstr>Arial</vt:lpstr>
      <vt:lpstr>Roboto</vt:lpstr>
      <vt:lpstr>Светлая тема</vt:lpstr>
      <vt:lpstr>Онлайн образование</vt:lpstr>
      <vt:lpstr>Введение в индексы (MS SQL Server) </vt:lpstr>
      <vt:lpstr>Проверить, идет ли запись</vt:lpstr>
      <vt:lpstr>Планы и цели вебинара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Вопросы?</vt:lpstr>
      <vt:lpstr>Рефлексия</vt:lpstr>
      <vt:lpstr>Вопросы для проверки</vt:lpstr>
      <vt:lpstr>Рефлексия</vt:lpstr>
      <vt:lpstr>Заполните, пожалуйста, опрос о занятии по ссылке в чате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Kola Tchernitsky</cp:lastModifiedBy>
  <cp:revision>13</cp:revision>
  <dcterms:modified xsi:type="dcterms:W3CDTF">2023-11-20T15:17:29Z</dcterms:modified>
</cp:coreProperties>
</file>