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3" r:id="rId7"/>
    <p:sldId id="261" r:id="rId8"/>
    <p:sldId id="264" r:id="rId9"/>
    <p:sldId id="265" r:id="rId10"/>
    <p:sldId id="262" r:id="rId11"/>
    <p:sldId id="266"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D1C5-9CE8-455D-B929-2A56B98CF584}" type="datetimeFigureOut">
              <a:rPr lang="ru-RU" smtClean="0"/>
              <a:pPr/>
              <a:t>12.03.2020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62C77-04F2-40C0-9497-03779060515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CD62C77-04F2-40C0-9497-03779060515E}"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848CC-81F3-4A87-80A5-268F9BE85F48}"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A6452-5378-4DBB-B9D2-D4372912EAE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848CC-81F3-4A87-80A5-268F9BE85F48}" type="datetimeFigureOut">
              <a:rPr lang="ru-RU" smtClean="0"/>
              <a:pPr/>
              <a:t>12.03.2020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A6452-5378-4DBB-B9D2-D4372912EAE7}"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3143248"/>
            <a:ext cx="7772400" cy="1470025"/>
          </a:xfrm>
        </p:spPr>
        <p:txBody>
          <a:bodyPr>
            <a:noAutofit/>
          </a:bodyPr>
          <a:lstStyle/>
          <a:p>
            <a:r>
              <a:rPr lang="en-US" sz="3200" dirty="0" smtClean="0">
                <a:solidFill>
                  <a:schemeClr val="bg1"/>
                </a:solidFill>
                <a:latin typeface="Georgia" pitchFamily="18" charset="0"/>
              </a:rPr>
              <a:t>DEPLOYING PHP APPLICATION USING AWS ELASTIC BEANSTALK</a:t>
            </a: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endParaRPr lang="ru-RU" sz="3200" dirty="0"/>
          </a:p>
        </p:txBody>
      </p:sp>
      <p:sp>
        <p:nvSpPr>
          <p:cNvPr id="3" name="Подзаголовок 2"/>
          <p:cNvSpPr>
            <a:spLocks noGrp="1"/>
          </p:cNvSpPr>
          <p:nvPr>
            <p:ph type="subTitle" idx="1"/>
          </p:nvPr>
        </p:nvSpPr>
        <p:spPr>
          <a:xfrm>
            <a:off x="4643438" y="5429264"/>
            <a:ext cx="6400800" cy="1752600"/>
          </a:xfrm>
        </p:spPr>
        <p:txBody>
          <a:bodyPr>
            <a:normAutofit/>
          </a:bodyPr>
          <a:lstStyle/>
          <a:p>
            <a:pPr algn="l"/>
            <a:r>
              <a:rPr lang="en-US" sz="2400" b="1" dirty="0" smtClean="0">
                <a:solidFill>
                  <a:schemeClr val="bg1"/>
                </a:solidFill>
              </a:rPr>
              <a:t>External training </a:t>
            </a:r>
            <a:r>
              <a:rPr lang="en-US" sz="2400" b="1" dirty="0" smtClean="0">
                <a:solidFill>
                  <a:schemeClr val="accent5">
                    <a:lumMod val="75000"/>
                  </a:schemeClr>
                </a:solidFill>
              </a:rPr>
              <a:t>&lt;</a:t>
            </a:r>
            <a:r>
              <a:rPr lang="en-US" sz="2400" b="1" dirty="0" smtClean="0">
                <a:solidFill>
                  <a:schemeClr val="bg1"/>
                </a:solidFill>
              </a:rPr>
              <a:t>EPAM</a:t>
            </a:r>
            <a:r>
              <a:rPr lang="en-US" sz="2400" b="1" dirty="0" smtClean="0">
                <a:solidFill>
                  <a:schemeClr val="accent5">
                    <a:lumMod val="75000"/>
                  </a:schemeClr>
                </a:solidFill>
              </a:rPr>
              <a:t>&gt;</a:t>
            </a:r>
            <a:endParaRPr lang="en-US" sz="2400" b="1" dirty="0" smtClean="0">
              <a:solidFill>
                <a:schemeClr val="bg1"/>
              </a:solidFill>
            </a:endParaRPr>
          </a:p>
          <a:p>
            <a:pPr algn="l"/>
            <a:r>
              <a:rPr lang="en-US" sz="2000" b="1" dirty="0" smtClean="0">
                <a:solidFill>
                  <a:schemeClr val="bg1"/>
                </a:solidFill>
              </a:rPr>
              <a:t>made by: </a:t>
            </a:r>
            <a:r>
              <a:rPr lang="en-US" sz="2000" b="1" dirty="0" err="1" smtClean="0">
                <a:solidFill>
                  <a:schemeClr val="bg1"/>
                </a:solidFill>
              </a:rPr>
              <a:t>Nevmerzhitskiy</a:t>
            </a:r>
            <a:r>
              <a:rPr lang="en-US" sz="2000" b="1" dirty="0" smtClean="0">
                <a:solidFill>
                  <a:schemeClr val="bg1"/>
                </a:solidFill>
              </a:rPr>
              <a:t> </a:t>
            </a:r>
            <a:r>
              <a:rPr lang="en-US" sz="2000" b="1" dirty="0" err="1" smtClean="0">
                <a:solidFill>
                  <a:schemeClr val="bg1"/>
                </a:solidFill>
              </a:rPr>
              <a:t>Aleksandr</a:t>
            </a:r>
            <a:endParaRPr lang="ru-RU" sz="2000" b="1" dirty="0" smtClean="0">
              <a:solidFill>
                <a:schemeClr val="bg1"/>
              </a:solidFill>
            </a:endParaRPr>
          </a:p>
          <a:p>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229600" cy="1143000"/>
          </a:xfrm>
        </p:spPr>
        <p:txBody>
          <a:bodyPr>
            <a:normAutofit/>
          </a:bodyPr>
          <a:lstStyle/>
          <a:p>
            <a:r>
              <a:rPr lang="en-US" sz="2800" dirty="0" smtClean="0">
                <a:solidFill>
                  <a:schemeClr val="bg1"/>
                </a:solidFill>
                <a:latin typeface="Times New Roman" pitchFamily="18" charset="0"/>
                <a:cs typeface="Times New Roman" pitchFamily="18" charset="0"/>
              </a:rPr>
              <a:t>Waiting for </a:t>
            </a:r>
            <a:r>
              <a:rPr lang="en-US" sz="2800" dirty="0" smtClean="0">
                <a:solidFill>
                  <a:schemeClr val="bg1"/>
                </a:solidFill>
                <a:latin typeface="Times New Roman" pitchFamily="18" charset="0"/>
                <a:cs typeface="Times New Roman" pitchFamily="18" charset="0"/>
              </a:rPr>
              <a:t>deployment…</a:t>
            </a:r>
            <a:endParaRPr lang="ru-RU" sz="2800" dirty="0">
              <a:latin typeface="Times New Roman" pitchFamily="18" charset="0"/>
              <a:cs typeface="Times New Roman" pitchFamily="18" charset="0"/>
            </a:endParaRPr>
          </a:p>
        </p:txBody>
      </p:sp>
      <p:pic>
        <p:nvPicPr>
          <p:cNvPr id="22531" name="Picture 3"/>
          <p:cNvPicPr>
            <a:picLocks noChangeAspect="1" noChangeArrowheads="1"/>
          </p:cNvPicPr>
          <p:nvPr/>
        </p:nvPicPr>
        <p:blipFill>
          <a:blip r:embed="rId3"/>
          <a:srcRect/>
          <a:stretch>
            <a:fillRect/>
          </a:stretch>
        </p:blipFill>
        <p:spPr bwMode="auto">
          <a:xfrm>
            <a:off x="1000100" y="1071546"/>
            <a:ext cx="7453962" cy="5555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6050" y="2357430"/>
            <a:ext cx="3454792" cy="1015663"/>
          </a:xfrm>
          <a:prstGeom prst="rect">
            <a:avLst/>
          </a:prstGeom>
          <a:noFill/>
        </p:spPr>
        <p:txBody>
          <a:bodyPr wrap="none" rtlCol="0">
            <a:spAutoFit/>
          </a:bodyPr>
          <a:lstStyle/>
          <a:p>
            <a:r>
              <a:rPr lang="en-US" sz="6000" dirty="0" smtClean="0">
                <a:solidFill>
                  <a:schemeClr val="bg1"/>
                </a:solidFill>
                <a:latin typeface="Times New Roman" pitchFamily="18" charset="0"/>
                <a:cs typeface="Times New Roman" pitchFamily="18" charset="0"/>
              </a:rPr>
              <a:t>THE END</a:t>
            </a:r>
            <a:endParaRPr lang="ru-RU" sz="6000" dirty="0">
              <a:solidFill>
                <a:schemeClr val="bg1"/>
              </a:solidFill>
              <a:latin typeface="Times New Roman" pitchFamily="18" charset="0"/>
              <a:cs typeface="Times New Roman" pitchFamily="18" charset="0"/>
            </a:endParaRPr>
          </a:p>
        </p:txBody>
      </p:sp>
      <p:sp>
        <p:nvSpPr>
          <p:cNvPr id="6" name="TextBox 5"/>
          <p:cNvSpPr txBox="1"/>
          <p:nvPr/>
        </p:nvSpPr>
        <p:spPr>
          <a:xfrm>
            <a:off x="2285984" y="3643314"/>
            <a:ext cx="4499630" cy="523220"/>
          </a:xfrm>
          <a:prstGeom prst="rect">
            <a:avLst/>
          </a:prstGeom>
          <a:noFill/>
        </p:spPr>
        <p:txBody>
          <a:bodyPr wrap="none" rtlCol="0">
            <a:spAutoFit/>
          </a:bodyPr>
          <a:lstStyle/>
          <a:p>
            <a:r>
              <a:rPr lang="en-US" sz="2800" dirty="0" smtClean="0">
                <a:solidFill>
                  <a:schemeClr val="bg1"/>
                </a:solidFill>
                <a:latin typeface="Times New Roman" pitchFamily="18" charset="0"/>
                <a:cs typeface="Times New Roman" pitchFamily="18" charset="0"/>
              </a:rPr>
              <a:t>THANKS FOR ATTENTION</a:t>
            </a:r>
            <a:endParaRPr lang="ru-RU" sz="2800"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W</a:t>
            </a:r>
            <a:r>
              <a:rPr lang="en-US" dirty="0" smtClean="0">
                <a:solidFill>
                  <a:schemeClr val="bg1"/>
                </a:solidFill>
              </a:rPr>
              <a:t>hat will we use?</a:t>
            </a:r>
            <a:endParaRPr lang="ru-RU"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357289" y="1714489"/>
            <a:ext cx="2072171" cy="20586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86380" y="1714488"/>
            <a:ext cx="2143139" cy="211295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571736" y="4357694"/>
            <a:ext cx="4071966" cy="18329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Картинки по запросу &quot;software developer icon&quot;"/>
          <p:cNvPicPr>
            <a:picLocks noChangeAspect="1" noChangeArrowheads="1"/>
          </p:cNvPicPr>
          <p:nvPr/>
        </p:nvPicPr>
        <p:blipFill>
          <a:blip r:embed="rId2" cstate="print"/>
          <a:srcRect/>
          <a:stretch>
            <a:fillRect/>
          </a:stretch>
        </p:blipFill>
        <p:spPr bwMode="auto">
          <a:xfrm>
            <a:off x="571472" y="642918"/>
            <a:ext cx="1357322" cy="1357324"/>
          </a:xfrm>
          <a:prstGeom prst="rect">
            <a:avLst/>
          </a:prstGeom>
          <a:noFill/>
        </p:spPr>
      </p:pic>
      <p:pic>
        <p:nvPicPr>
          <p:cNvPr id="4100" name="Picture 4" descr="Картинки по запросу &quot;стрелка пнг&quot;"/>
          <p:cNvPicPr>
            <a:picLocks noChangeAspect="1" noChangeArrowheads="1"/>
          </p:cNvPicPr>
          <p:nvPr/>
        </p:nvPicPr>
        <p:blipFill>
          <a:blip r:embed="rId3" cstate="print"/>
          <a:srcRect/>
          <a:stretch>
            <a:fillRect/>
          </a:stretch>
        </p:blipFill>
        <p:spPr bwMode="auto">
          <a:xfrm>
            <a:off x="2214546" y="1142984"/>
            <a:ext cx="1071570" cy="714380"/>
          </a:xfrm>
          <a:prstGeom prst="rect">
            <a:avLst/>
          </a:prstGeom>
          <a:noFill/>
        </p:spPr>
      </p:pic>
      <p:sp>
        <p:nvSpPr>
          <p:cNvPr id="7" name="Прямоугольник 6"/>
          <p:cNvSpPr/>
          <p:nvPr/>
        </p:nvSpPr>
        <p:spPr>
          <a:xfrm>
            <a:off x="571472" y="2143116"/>
            <a:ext cx="1214446" cy="369332"/>
          </a:xfrm>
          <a:prstGeom prst="rect">
            <a:avLst/>
          </a:prstGeom>
        </p:spPr>
        <p:txBody>
          <a:bodyPr wrap="square">
            <a:spAutoFit/>
          </a:bodyPr>
          <a:lstStyle/>
          <a:p>
            <a:pPr lvl="0"/>
            <a:r>
              <a:rPr lang="en-US" dirty="0" smtClean="0">
                <a:solidFill>
                  <a:prstClr val="white"/>
                </a:solidFill>
              </a:rPr>
              <a:t>Developer</a:t>
            </a:r>
            <a:endParaRPr lang="ru-RU" dirty="0">
              <a:solidFill>
                <a:prstClr val="white"/>
              </a:solidFill>
            </a:endParaRPr>
          </a:p>
        </p:txBody>
      </p:sp>
      <p:pic>
        <p:nvPicPr>
          <p:cNvPr id="9" name="Picture 2"/>
          <p:cNvPicPr>
            <a:picLocks noGrp="1" noChangeAspect="1" noChangeArrowheads="1"/>
          </p:cNvPicPr>
          <p:nvPr>
            <p:ph idx="1"/>
          </p:nvPr>
        </p:nvPicPr>
        <p:blipFill>
          <a:blip r:embed="rId4"/>
          <a:srcRect/>
          <a:stretch>
            <a:fillRect/>
          </a:stretch>
        </p:blipFill>
        <p:spPr bwMode="auto">
          <a:xfrm>
            <a:off x="3643306" y="785794"/>
            <a:ext cx="1366251" cy="1357322"/>
          </a:xfrm>
          <a:prstGeom prst="rect">
            <a:avLst/>
          </a:prstGeom>
          <a:noFill/>
          <a:ln w="9525">
            <a:noFill/>
            <a:miter lim="800000"/>
            <a:headEnd/>
            <a:tailEnd/>
          </a:ln>
          <a:effectLst/>
        </p:spPr>
      </p:pic>
      <p:sp>
        <p:nvSpPr>
          <p:cNvPr id="10" name="Прямоугольник 9"/>
          <p:cNvSpPr/>
          <p:nvPr/>
        </p:nvSpPr>
        <p:spPr>
          <a:xfrm>
            <a:off x="3929058" y="2214554"/>
            <a:ext cx="1214446" cy="369332"/>
          </a:xfrm>
          <a:prstGeom prst="rect">
            <a:avLst/>
          </a:prstGeom>
        </p:spPr>
        <p:txBody>
          <a:bodyPr wrap="square">
            <a:spAutoFit/>
          </a:bodyPr>
          <a:lstStyle/>
          <a:p>
            <a:pPr lvl="0"/>
            <a:r>
              <a:rPr lang="en-US" dirty="0" err="1" smtClean="0">
                <a:solidFill>
                  <a:prstClr val="white"/>
                </a:solidFill>
              </a:rPr>
              <a:t>GitHub</a:t>
            </a:r>
            <a:endParaRPr lang="ru-RU" dirty="0">
              <a:solidFill>
                <a:prstClr val="white"/>
              </a:solidFill>
            </a:endParaRPr>
          </a:p>
        </p:txBody>
      </p:sp>
      <p:sp>
        <p:nvSpPr>
          <p:cNvPr id="11" name="Прямоугольник 10"/>
          <p:cNvSpPr/>
          <p:nvPr/>
        </p:nvSpPr>
        <p:spPr>
          <a:xfrm>
            <a:off x="2143108" y="785794"/>
            <a:ext cx="1214446" cy="369332"/>
          </a:xfrm>
          <a:prstGeom prst="rect">
            <a:avLst/>
          </a:prstGeom>
        </p:spPr>
        <p:txBody>
          <a:bodyPr wrap="square">
            <a:spAutoFit/>
          </a:bodyPr>
          <a:lstStyle/>
          <a:p>
            <a:pPr lvl="0"/>
            <a:r>
              <a:rPr lang="en-US" dirty="0" smtClean="0">
                <a:solidFill>
                  <a:prstClr val="white"/>
                </a:solidFill>
              </a:rPr>
              <a:t>commit</a:t>
            </a:r>
            <a:endParaRPr lang="ru-RU" dirty="0">
              <a:solidFill>
                <a:prstClr val="white"/>
              </a:solidFill>
            </a:endParaRPr>
          </a:p>
        </p:txBody>
      </p:sp>
      <p:pic>
        <p:nvPicPr>
          <p:cNvPr id="12" name="Picture 3"/>
          <p:cNvPicPr>
            <a:picLocks noChangeAspect="1" noChangeArrowheads="1"/>
          </p:cNvPicPr>
          <p:nvPr/>
        </p:nvPicPr>
        <p:blipFill>
          <a:blip r:embed="rId5"/>
          <a:srcRect/>
          <a:stretch>
            <a:fillRect/>
          </a:stretch>
        </p:blipFill>
        <p:spPr bwMode="auto">
          <a:xfrm>
            <a:off x="6715140" y="735486"/>
            <a:ext cx="1428760" cy="1408637"/>
          </a:xfrm>
          <a:prstGeom prst="rect">
            <a:avLst/>
          </a:prstGeom>
          <a:noFill/>
          <a:ln w="9525">
            <a:noFill/>
            <a:miter lim="800000"/>
            <a:headEnd/>
            <a:tailEnd/>
          </a:ln>
          <a:effectLst/>
        </p:spPr>
      </p:pic>
      <p:sp>
        <p:nvSpPr>
          <p:cNvPr id="14" name="Прямоугольник 13"/>
          <p:cNvSpPr/>
          <p:nvPr/>
        </p:nvSpPr>
        <p:spPr>
          <a:xfrm>
            <a:off x="5286380" y="785794"/>
            <a:ext cx="1214446" cy="369332"/>
          </a:xfrm>
          <a:prstGeom prst="rect">
            <a:avLst/>
          </a:prstGeom>
        </p:spPr>
        <p:txBody>
          <a:bodyPr wrap="square">
            <a:spAutoFit/>
          </a:bodyPr>
          <a:lstStyle/>
          <a:p>
            <a:pPr lvl="0"/>
            <a:r>
              <a:rPr lang="en-US" dirty="0" err="1" smtClean="0">
                <a:solidFill>
                  <a:prstClr val="white"/>
                </a:solidFill>
              </a:rPr>
              <a:t>webhook</a:t>
            </a:r>
            <a:endParaRPr lang="ru-RU" dirty="0">
              <a:solidFill>
                <a:prstClr val="white"/>
              </a:solidFill>
            </a:endParaRPr>
          </a:p>
        </p:txBody>
      </p:sp>
      <p:sp>
        <p:nvSpPr>
          <p:cNvPr id="15" name="Прямоугольник 14"/>
          <p:cNvSpPr/>
          <p:nvPr/>
        </p:nvSpPr>
        <p:spPr>
          <a:xfrm>
            <a:off x="7000892" y="2357430"/>
            <a:ext cx="1214446" cy="369332"/>
          </a:xfrm>
          <a:prstGeom prst="rect">
            <a:avLst/>
          </a:prstGeom>
        </p:spPr>
        <p:txBody>
          <a:bodyPr wrap="square">
            <a:spAutoFit/>
          </a:bodyPr>
          <a:lstStyle/>
          <a:p>
            <a:pPr lvl="0"/>
            <a:r>
              <a:rPr lang="en-US" dirty="0" smtClean="0">
                <a:solidFill>
                  <a:prstClr val="white"/>
                </a:solidFill>
              </a:rPr>
              <a:t>Jenkins</a:t>
            </a:r>
            <a:endParaRPr lang="ru-RU" dirty="0">
              <a:solidFill>
                <a:prstClr val="white"/>
              </a:solidFill>
            </a:endParaRPr>
          </a:p>
        </p:txBody>
      </p:sp>
      <p:pic>
        <p:nvPicPr>
          <p:cNvPr id="16" name="Picture 4" descr="Картинки по запросу &quot;стрелка пнг&quot;"/>
          <p:cNvPicPr>
            <a:picLocks noChangeAspect="1" noChangeArrowheads="1"/>
          </p:cNvPicPr>
          <p:nvPr/>
        </p:nvPicPr>
        <p:blipFill>
          <a:blip r:embed="rId3" cstate="print"/>
          <a:srcRect/>
          <a:stretch>
            <a:fillRect/>
          </a:stretch>
        </p:blipFill>
        <p:spPr bwMode="auto">
          <a:xfrm rot="10800000">
            <a:off x="5357818" y="1142984"/>
            <a:ext cx="1071570" cy="714380"/>
          </a:xfrm>
          <a:prstGeom prst="rect">
            <a:avLst/>
          </a:prstGeom>
          <a:noFill/>
        </p:spPr>
      </p:pic>
      <p:pic>
        <p:nvPicPr>
          <p:cNvPr id="4103" name="Picture 7"/>
          <p:cNvPicPr>
            <a:picLocks noChangeAspect="1" noChangeArrowheads="1"/>
          </p:cNvPicPr>
          <p:nvPr/>
        </p:nvPicPr>
        <p:blipFill>
          <a:blip r:embed="rId6"/>
          <a:srcRect/>
          <a:stretch>
            <a:fillRect/>
          </a:stretch>
        </p:blipFill>
        <p:spPr bwMode="auto">
          <a:xfrm>
            <a:off x="4857752" y="3429000"/>
            <a:ext cx="1928826" cy="709741"/>
          </a:xfrm>
          <a:prstGeom prst="rect">
            <a:avLst/>
          </a:prstGeom>
          <a:noFill/>
          <a:ln w="9525">
            <a:noFill/>
            <a:miter lim="800000"/>
            <a:headEnd/>
            <a:tailEnd/>
          </a:ln>
          <a:effectLst/>
        </p:spPr>
      </p:pic>
      <p:pic>
        <p:nvPicPr>
          <p:cNvPr id="4104" name="Picture 8"/>
          <p:cNvPicPr>
            <a:picLocks noChangeAspect="1" noChangeArrowheads="1"/>
          </p:cNvPicPr>
          <p:nvPr/>
        </p:nvPicPr>
        <p:blipFill>
          <a:blip r:embed="rId7"/>
          <a:srcRect/>
          <a:stretch>
            <a:fillRect/>
          </a:stretch>
        </p:blipFill>
        <p:spPr bwMode="auto">
          <a:xfrm>
            <a:off x="1071538" y="3429000"/>
            <a:ext cx="2143141" cy="714380"/>
          </a:xfrm>
          <a:prstGeom prst="rect">
            <a:avLst/>
          </a:prstGeom>
          <a:noFill/>
          <a:ln w="9525">
            <a:noFill/>
            <a:miter lim="800000"/>
            <a:headEnd/>
            <a:tailEnd/>
          </a:ln>
          <a:effectLst/>
        </p:spPr>
      </p:pic>
      <p:pic>
        <p:nvPicPr>
          <p:cNvPr id="19" name="Picture 4" descr="Картинки по запросу &quot;стрелка пнг&quot;"/>
          <p:cNvPicPr>
            <a:picLocks noChangeAspect="1" noChangeArrowheads="1"/>
          </p:cNvPicPr>
          <p:nvPr/>
        </p:nvPicPr>
        <p:blipFill>
          <a:blip r:embed="rId8" cstate="print"/>
          <a:srcRect/>
          <a:stretch>
            <a:fillRect/>
          </a:stretch>
        </p:blipFill>
        <p:spPr bwMode="auto">
          <a:xfrm rot="5400000">
            <a:off x="6340091" y="2518164"/>
            <a:ext cx="964411" cy="642941"/>
          </a:xfrm>
          <a:prstGeom prst="rect">
            <a:avLst/>
          </a:prstGeom>
          <a:noFill/>
        </p:spPr>
      </p:pic>
      <p:pic>
        <p:nvPicPr>
          <p:cNvPr id="20" name="Picture 4" descr="Картинки по запросу &quot;стрелка пнг&quot;"/>
          <p:cNvPicPr>
            <a:picLocks noChangeAspect="1" noChangeArrowheads="1"/>
          </p:cNvPicPr>
          <p:nvPr/>
        </p:nvPicPr>
        <p:blipFill>
          <a:blip r:embed="rId3" cstate="print"/>
          <a:srcRect/>
          <a:stretch>
            <a:fillRect/>
          </a:stretch>
        </p:blipFill>
        <p:spPr bwMode="auto">
          <a:xfrm rot="10800000">
            <a:off x="3500430" y="3500438"/>
            <a:ext cx="1071570" cy="714380"/>
          </a:xfrm>
          <a:prstGeom prst="rect">
            <a:avLst/>
          </a:prstGeom>
          <a:noFill/>
        </p:spPr>
      </p:pic>
      <p:pic>
        <p:nvPicPr>
          <p:cNvPr id="4108" name="Picture 12" descr="Картинки по запросу &quot;aws elastic beanstalk&quot;"/>
          <p:cNvPicPr>
            <a:picLocks noChangeAspect="1" noChangeArrowheads="1"/>
          </p:cNvPicPr>
          <p:nvPr/>
        </p:nvPicPr>
        <p:blipFill>
          <a:blip r:embed="rId9" cstate="print"/>
          <a:srcRect/>
          <a:stretch>
            <a:fillRect/>
          </a:stretch>
        </p:blipFill>
        <p:spPr bwMode="auto">
          <a:xfrm>
            <a:off x="3071802" y="5000636"/>
            <a:ext cx="2562976" cy="1630318"/>
          </a:xfrm>
          <a:prstGeom prst="rect">
            <a:avLst/>
          </a:prstGeom>
          <a:noFill/>
        </p:spPr>
      </p:pic>
      <p:pic>
        <p:nvPicPr>
          <p:cNvPr id="24" name="Picture 4" descr="Картинки по запросу &quot;стрелка пнг&quot;"/>
          <p:cNvPicPr>
            <a:picLocks noChangeAspect="1" noChangeArrowheads="1"/>
          </p:cNvPicPr>
          <p:nvPr/>
        </p:nvPicPr>
        <p:blipFill>
          <a:blip r:embed="rId8" cstate="print"/>
          <a:srcRect/>
          <a:stretch>
            <a:fillRect/>
          </a:stretch>
        </p:blipFill>
        <p:spPr bwMode="auto">
          <a:xfrm rot="5400000">
            <a:off x="2125249" y="4518429"/>
            <a:ext cx="964411" cy="642941"/>
          </a:xfrm>
          <a:prstGeom prst="rect">
            <a:avLst/>
          </a:prstGeom>
          <a:noFill/>
        </p:spPr>
      </p:pic>
      <p:pic>
        <p:nvPicPr>
          <p:cNvPr id="10244" name="Picture 4" descr="Картинки по запросу &quot;php logo&quot;"/>
          <p:cNvPicPr>
            <a:picLocks noChangeAspect="1" noChangeArrowheads="1"/>
          </p:cNvPicPr>
          <p:nvPr/>
        </p:nvPicPr>
        <p:blipFill>
          <a:blip r:embed="rId10" cstate="print"/>
          <a:srcRect/>
          <a:stretch>
            <a:fillRect/>
          </a:stretch>
        </p:blipFill>
        <p:spPr bwMode="auto">
          <a:xfrm>
            <a:off x="5857884" y="4929198"/>
            <a:ext cx="1709717" cy="170971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785786" y="1571612"/>
            <a:ext cx="7286676" cy="5000659"/>
          </a:xfrm>
          <a:prstGeom prst="rect">
            <a:avLst/>
          </a:prstGeom>
          <a:noFill/>
          <a:ln w="9525">
            <a:noFill/>
            <a:miter lim="800000"/>
            <a:headEnd/>
            <a:tailEnd/>
          </a:ln>
          <a:effectLst/>
        </p:spPr>
      </p:pic>
      <p:sp>
        <p:nvSpPr>
          <p:cNvPr id="5" name="Прямоугольник 4"/>
          <p:cNvSpPr/>
          <p:nvPr/>
        </p:nvSpPr>
        <p:spPr>
          <a:xfrm>
            <a:off x="571472" y="428604"/>
            <a:ext cx="8072494" cy="923330"/>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AWS Elastic Beanstalk provides preconfigured platforms that support running web applications developed for specific programming languages, frameworks, and web containers. Elastic Beanstalk offers one or more platform versions for each platform.</a:t>
            </a:r>
            <a:endParaRPr lang="ru-RU"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286116" y="214290"/>
            <a:ext cx="2099229" cy="523220"/>
          </a:xfrm>
          <a:prstGeom prst="rect">
            <a:avLst/>
          </a:prstGeom>
        </p:spPr>
        <p:txBody>
          <a:bodyPr wrap="none">
            <a:spAutoFit/>
          </a:bodyPr>
          <a:lstStyle/>
          <a:p>
            <a:r>
              <a:rPr lang="en-US" sz="2800" dirty="0" smtClean="0">
                <a:solidFill>
                  <a:schemeClr val="bg1"/>
                </a:solidFill>
                <a:latin typeface="Times New Roman" pitchFamily="18" charset="0"/>
                <a:cs typeface="Times New Roman" pitchFamily="18" charset="0"/>
              </a:rPr>
              <a:t>Preparations</a:t>
            </a:r>
            <a:r>
              <a:rPr lang="ru-RU" dirty="0" smtClean="0">
                <a:solidFill>
                  <a:schemeClr val="bg1"/>
                </a:solidFill>
              </a:rPr>
              <a:t>:</a:t>
            </a:r>
            <a:endParaRPr lang="ru-RU" dirty="0"/>
          </a:p>
        </p:txBody>
      </p:sp>
      <p:pic>
        <p:nvPicPr>
          <p:cNvPr id="2054" name="Picture 6"/>
          <p:cNvPicPr>
            <a:picLocks noChangeAspect="1" noChangeArrowheads="1"/>
          </p:cNvPicPr>
          <p:nvPr/>
        </p:nvPicPr>
        <p:blipFill>
          <a:blip r:embed="rId2"/>
          <a:srcRect/>
          <a:stretch>
            <a:fillRect/>
          </a:stretch>
        </p:blipFill>
        <p:spPr bwMode="auto">
          <a:xfrm>
            <a:off x="1071538" y="857232"/>
            <a:ext cx="6665373" cy="2414571"/>
          </a:xfrm>
          <a:prstGeom prst="rect">
            <a:avLst/>
          </a:prstGeom>
          <a:noFill/>
          <a:ln w="9525">
            <a:noFill/>
            <a:miter lim="800000"/>
            <a:headEnd/>
            <a:tailEnd/>
          </a:ln>
          <a:effectLst/>
        </p:spPr>
      </p:pic>
      <p:pic>
        <p:nvPicPr>
          <p:cNvPr id="11" name="Picture 2"/>
          <p:cNvPicPr>
            <a:picLocks noGrp="1" noChangeAspect="1" noChangeArrowheads="1"/>
          </p:cNvPicPr>
          <p:nvPr>
            <p:ph idx="1"/>
          </p:nvPr>
        </p:nvPicPr>
        <p:blipFill>
          <a:blip r:embed="rId3"/>
          <a:srcRect/>
          <a:stretch>
            <a:fillRect/>
          </a:stretch>
        </p:blipFill>
        <p:spPr bwMode="auto">
          <a:xfrm>
            <a:off x="1500166" y="4000504"/>
            <a:ext cx="5882489" cy="2482680"/>
          </a:xfrm>
          <a:prstGeom prst="rect">
            <a:avLst/>
          </a:prstGeom>
          <a:noFill/>
          <a:ln w="9525">
            <a:noFill/>
            <a:miter lim="800000"/>
            <a:headEnd/>
            <a:tailEnd/>
          </a:ln>
          <a:effectLst/>
        </p:spPr>
      </p:pic>
      <p:sp>
        <p:nvSpPr>
          <p:cNvPr id="12" name="Прямоугольник 11"/>
          <p:cNvSpPr/>
          <p:nvPr/>
        </p:nvSpPr>
        <p:spPr>
          <a:xfrm>
            <a:off x="2000232" y="3429000"/>
            <a:ext cx="4889287" cy="523220"/>
          </a:xfrm>
          <a:prstGeom prst="rect">
            <a:avLst/>
          </a:prstGeom>
        </p:spPr>
        <p:txBody>
          <a:bodyPr wrap="none">
            <a:spAutoFit/>
          </a:bodyPr>
          <a:lstStyle/>
          <a:p>
            <a:r>
              <a:rPr lang="en-US" sz="2800" dirty="0" smtClean="0">
                <a:solidFill>
                  <a:schemeClr val="bg1"/>
                </a:solidFill>
                <a:latin typeface="Times New Roman" pitchFamily="18" charset="0"/>
                <a:cs typeface="Times New Roman" pitchFamily="18" charset="0"/>
              </a:rPr>
              <a:t>Setting all credential</a:t>
            </a:r>
            <a:r>
              <a:rPr lang="en-US" sz="2800" dirty="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for </a:t>
            </a:r>
            <a:r>
              <a:rPr lang="en-US" sz="2800" dirty="0" smtClean="0">
                <a:solidFill>
                  <a:schemeClr val="bg1"/>
                </a:solidFill>
                <a:latin typeface="Times New Roman" pitchFamily="18" charset="0"/>
                <a:cs typeface="Times New Roman" pitchFamily="18" charset="0"/>
              </a:rPr>
              <a:t>Jenkins</a:t>
            </a:r>
            <a:r>
              <a:rPr lang="uk-UA" sz="2800" dirty="0" smtClean="0">
                <a:solidFill>
                  <a:schemeClr val="bg1"/>
                </a:solidFill>
                <a:latin typeface="Times New Roman" pitchFamily="18" charset="0"/>
                <a:cs typeface="Times New Roman" pitchFamily="18" charset="0"/>
              </a:rPr>
              <a:t>:</a:t>
            </a:r>
            <a:endParaRPr lang="ru-RU"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928662" y="1071546"/>
            <a:ext cx="6915165" cy="5307971"/>
          </a:xfrm>
          <a:prstGeom prst="rect">
            <a:avLst/>
          </a:prstGeom>
          <a:noFill/>
          <a:ln w="9525">
            <a:noFill/>
            <a:miter lim="800000"/>
            <a:headEnd/>
            <a:tailEnd/>
          </a:ln>
          <a:effectLst/>
        </p:spPr>
      </p:pic>
      <p:sp>
        <p:nvSpPr>
          <p:cNvPr id="5" name="TextBox 4"/>
          <p:cNvSpPr txBox="1"/>
          <p:nvPr/>
        </p:nvSpPr>
        <p:spPr>
          <a:xfrm>
            <a:off x="2214546" y="357166"/>
            <a:ext cx="4342856" cy="523220"/>
          </a:xfrm>
          <a:prstGeom prst="rect">
            <a:avLst/>
          </a:prstGeom>
          <a:noFill/>
        </p:spPr>
        <p:txBody>
          <a:bodyPr wrap="none" rtlCol="0">
            <a:spAutoFit/>
          </a:bodyPr>
          <a:lstStyle/>
          <a:p>
            <a:r>
              <a:rPr lang="en-US" sz="2800" dirty="0" smtClean="0">
                <a:solidFill>
                  <a:schemeClr val="bg1"/>
                </a:solidFill>
                <a:latin typeface="Times New Roman" pitchFamily="18" charset="0"/>
                <a:cs typeface="Times New Roman" pitchFamily="18" charset="0"/>
              </a:rPr>
              <a:t>Adding </a:t>
            </a:r>
            <a:r>
              <a:rPr lang="en-US" sz="2800" dirty="0" err="1" smtClean="0">
                <a:solidFill>
                  <a:schemeClr val="bg1"/>
                </a:solidFill>
                <a:latin typeface="Times New Roman" pitchFamily="18" charset="0"/>
                <a:cs typeface="Times New Roman" pitchFamily="18" charset="0"/>
              </a:rPr>
              <a:t>webhook</a:t>
            </a:r>
            <a:r>
              <a:rPr lang="en-US" sz="2800" dirty="0" smtClean="0">
                <a:solidFill>
                  <a:schemeClr val="bg1"/>
                </a:solidFill>
                <a:latin typeface="Times New Roman" pitchFamily="18" charset="0"/>
                <a:cs typeface="Times New Roman" pitchFamily="18" charset="0"/>
              </a:rPr>
              <a:t> for Jenkins</a:t>
            </a:r>
            <a:endParaRPr lang="ru-RU"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500034" y="357166"/>
            <a:ext cx="7786742" cy="1569660"/>
          </a:xfrm>
          <a:prstGeom prst="rect">
            <a:avLst/>
          </a:prstGeom>
        </p:spPr>
        <p:txBody>
          <a:bodyPr wrap="square">
            <a:spAutoFit/>
          </a:bodyPr>
          <a:lstStyle/>
          <a:p>
            <a:pPr algn="ctr"/>
            <a:r>
              <a:rPr lang="en-US" sz="2400" dirty="0" smtClean="0">
                <a:solidFill>
                  <a:schemeClr val="bg1"/>
                </a:solidFill>
                <a:latin typeface="Times New Roman" pitchFamily="18" charset="0"/>
                <a:cs typeface="Times New Roman" pitchFamily="18" charset="0"/>
              </a:rPr>
              <a:t>Add AWS </a:t>
            </a:r>
            <a:r>
              <a:rPr lang="en-US" sz="2400" dirty="0">
                <a:solidFill>
                  <a:schemeClr val="bg1"/>
                </a:solidFill>
                <a:latin typeface="Times New Roman" pitchFamily="18" charset="0"/>
                <a:cs typeface="Times New Roman" pitchFamily="18" charset="0"/>
              </a:rPr>
              <a:t>Elastic Beanstalk Deployment </a:t>
            </a:r>
            <a:r>
              <a:rPr lang="en-US" sz="2400" dirty="0" err="1" smtClean="0">
                <a:solidFill>
                  <a:schemeClr val="bg1"/>
                </a:solidFill>
                <a:latin typeface="Times New Roman" pitchFamily="18" charset="0"/>
                <a:cs typeface="Times New Roman" pitchFamily="18" charset="0"/>
              </a:rPr>
              <a:t>Plugin</a:t>
            </a:r>
            <a:r>
              <a:rPr lang="en-US" sz="2400" dirty="0" smtClean="0">
                <a:solidFill>
                  <a:schemeClr val="bg1"/>
                </a:solidFill>
                <a:latin typeface="Times New Roman" pitchFamily="18" charset="0"/>
                <a:cs typeface="Times New Roman" pitchFamily="18" charset="0"/>
              </a:rPr>
              <a:t> in Jenkins.</a:t>
            </a:r>
          </a:p>
          <a:p>
            <a:endParaRPr lang="en-US" sz="2400" dirty="0">
              <a:solidFill>
                <a:schemeClr val="bg1"/>
              </a:solidFill>
              <a:latin typeface="Times New Roman" pitchFamily="18" charset="0"/>
              <a:cs typeface="Times New Roman" pitchFamily="18" charset="0"/>
            </a:endParaRPr>
          </a:p>
          <a:p>
            <a:r>
              <a:rPr lang="en-US" sz="2400" dirty="0">
                <a:solidFill>
                  <a:schemeClr val="bg1"/>
                </a:solidFill>
                <a:latin typeface="Times New Roman" pitchFamily="18" charset="0"/>
                <a:cs typeface="Times New Roman" pitchFamily="18" charset="0"/>
              </a:rPr>
              <a:t>This </a:t>
            </a:r>
            <a:r>
              <a:rPr lang="en-US" sz="2400" dirty="0" err="1">
                <a:solidFill>
                  <a:schemeClr val="bg1"/>
                </a:solidFill>
                <a:latin typeface="Times New Roman" pitchFamily="18" charset="0"/>
                <a:cs typeface="Times New Roman" pitchFamily="18" charset="0"/>
              </a:rPr>
              <a:t>Plugin</a:t>
            </a:r>
            <a:r>
              <a:rPr lang="en-US" sz="2400" dirty="0">
                <a:solidFill>
                  <a:schemeClr val="bg1"/>
                </a:solidFill>
                <a:latin typeface="Times New Roman" pitchFamily="18" charset="0"/>
                <a:cs typeface="Times New Roman" pitchFamily="18" charset="0"/>
              </a:rPr>
              <a:t> allows you to deploy into one or many AWS Elastic Beanstalk environments.</a:t>
            </a:r>
          </a:p>
        </p:txBody>
      </p:sp>
      <p:pic>
        <p:nvPicPr>
          <p:cNvPr id="1026" name="Picture 2"/>
          <p:cNvPicPr>
            <a:picLocks noChangeAspect="1" noChangeArrowheads="1"/>
          </p:cNvPicPr>
          <p:nvPr/>
        </p:nvPicPr>
        <p:blipFill>
          <a:blip r:embed="rId2"/>
          <a:srcRect/>
          <a:stretch>
            <a:fillRect/>
          </a:stretch>
        </p:blipFill>
        <p:spPr bwMode="auto">
          <a:xfrm>
            <a:off x="571472" y="2500306"/>
            <a:ext cx="7858148" cy="29046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4714875" y="785794"/>
            <a:ext cx="4092231" cy="2738280"/>
          </a:xfrm>
          <a:prstGeom prst="rect">
            <a:avLst/>
          </a:prstGeom>
          <a:noFill/>
          <a:ln w="9525">
            <a:noFill/>
            <a:miter lim="800000"/>
            <a:headEnd/>
            <a:tailEnd/>
          </a:ln>
          <a:effectLst/>
        </p:spPr>
      </p:pic>
      <p:sp>
        <p:nvSpPr>
          <p:cNvPr id="5" name="Прямоугольник 4"/>
          <p:cNvSpPr/>
          <p:nvPr/>
        </p:nvSpPr>
        <p:spPr>
          <a:xfrm>
            <a:off x="2357422" y="214290"/>
            <a:ext cx="3321743" cy="523220"/>
          </a:xfrm>
          <a:prstGeom prst="rect">
            <a:avLst/>
          </a:prstGeom>
        </p:spPr>
        <p:txBody>
          <a:bodyPr wrap="none">
            <a:spAutoFit/>
          </a:bodyPr>
          <a:lstStyle/>
          <a:p>
            <a:r>
              <a:rPr lang="en-US" sz="2800" dirty="0" smtClean="0">
                <a:solidFill>
                  <a:schemeClr val="bg1"/>
                </a:solidFill>
                <a:latin typeface="Times New Roman" pitchFamily="18" charset="0"/>
                <a:cs typeface="Times New Roman" pitchFamily="18" charset="0"/>
              </a:rPr>
              <a:t>Creature</a:t>
            </a:r>
            <a:r>
              <a:rPr lang="ru-RU" sz="2800"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 Jenkins </a:t>
            </a:r>
            <a:r>
              <a:rPr lang="en-US" sz="2800" dirty="0" smtClean="0">
                <a:solidFill>
                  <a:schemeClr val="bg1"/>
                </a:solidFill>
                <a:latin typeface="Times New Roman" pitchFamily="18" charset="0"/>
                <a:cs typeface="Times New Roman" pitchFamily="18" charset="0"/>
              </a:rPr>
              <a:t>job:</a:t>
            </a:r>
            <a:endParaRPr lang="ru-RU" sz="2800" dirty="0">
              <a:solidFill>
                <a:schemeClr val="bg1"/>
              </a:solidFill>
              <a:latin typeface="Times New Roman" pitchFamily="18" charset="0"/>
              <a:cs typeface="Times New Roman" pitchFamily="18" charset="0"/>
            </a:endParaRPr>
          </a:p>
        </p:txBody>
      </p:sp>
      <p:pic>
        <p:nvPicPr>
          <p:cNvPr id="20483" name="Picture 3"/>
          <p:cNvPicPr>
            <a:picLocks noChangeAspect="1" noChangeArrowheads="1"/>
          </p:cNvPicPr>
          <p:nvPr/>
        </p:nvPicPr>
        <p:blipFill>
          <a:blip r:embed="rId3"/>
          <a:srcRect/>
          <a:stretch>
            <a:fillRect/>
          </a:stretch>
        </p:blipFill>
        <p:spPr bwMode="auto">
          <a:xfrm>
            <a:off x="1643042" y="3714752"/>
            <a:ext cx="6072230" cy="3009289"/>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a:srcRect/>
          <a:stretch>
            <a:fillRect/>
          </a:stretch>
        </p:blipFill>
        <p:spPr bwMode="auto">
          <a:xfrm>
            <a:off x="214282" y="785794"/>
            <a:ext cx="4327406" cy="2746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857224" y="1285860"/>
            <a:ext cx="7286676" cy="4945961"/>
          </a:xfrm>
          <a:prstGeom prst="rect">
            <a:avLst/>
          </a:prstGeom>
          <a:noFill/>
          <a:ln w="9525">
            <a:noFill/>
            <a:miter lim="800000"/>
            <a:headEnd/>
            <a:tailEnd/>
          </a:ln>
          <a:effectLst/>
        </p:spPr>
      </p:pic>
      <p:sp>
        <p:nvSpPr>
          <p:cNvPr id="5" name="TextBox 4"/>
          <p:cNvSpPr txBox="1"/>
          <p:nvPr/>
        </p:nvSpPr>
        <p:spPr>
          <a:xfrm>
            <a:off x="2357422" y="428604"/>
            <a:ext cx="3922420" cy="523220"/>
          </a:xfrm>
          <a:prstGeom prst="rect">
            <a:avLst/>
          </a:prstGeom>
          <a:noFill/>
        </p:spPr>
        <p:txBody>
          <a:bodyPr wrap="none" rtlCol="0">
            <a:spAutoFit/>
          </a:bodyPr>
          <a:lstStyle/>
          <a:p>
            <a:r>
              <a:rPr lang="en-US" sz="2800" dirty="0" smtClean="0">
                <a:solidFill>
                  <a:schemeClr val="bg1"/>
                </a:solidFill>
                <a:latin typeface="Times New Roman" pitchFamily="18" charset="0"/>
                <a:cs typeface="Times New Roman" pitchFamily="18" charset="0"/>
              </a:rPr>
              <a:t>Adding AWS </a:t>
            </a:r>
            <a:r>
              <a:rPr lang="en-US" sz="2800" dirty="0" smtClean="0">
                <a:solidFill>
                  <a:schemeClr val="bg1"/>
                </a:solidFill>
                <a:latin typeface="Times New Roman" pitchFamily="18" charset="0"/>
                <a:cs typeface="Times New Roman" pitchFamily="18" charset="0"/>
              </a:rPr>
              <a:t>Credentials:</a:t>
            </a:r>
            <a:endParaRPr lang="ru-RU"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116</Words>
  <Application>Microsoft Office PowerPoint</Application>
  <PresentationFormat>Экран (4:3)</PresentationFormat>
  <Paragraphs>22</Paragraphs>
  <Slides>11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DEPLOYING PHP APPLICATION USING AWS ELASTIC BEANSTALK  </vt:lpstr>
      <vt:lpstr>What will we use?</vt:lpstr>
      <vt:lpstr>Слайд 3</vt:lpstr>
      <vt:lpstr>Слайд 4</vt:lpstr>
      <vt:lpstr>Слайд 5</vt:lpstr>
      <vt:lpstr>Слайд 6</vt:lpstr>
      <vt:lpstr>Слайд 7</vt:lpstr>
      <vt:lpstr>Слайд 8</vt:lpstr>
      <vt:lpstr>Слайд 9</vt:lpstr>
      <vt:lpstr>Waiting for deployment…</vt:lpstr>
      <vt:lpstr>Слайд 11</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PHP APPLICATION USING AWS ELASTIC BEANSTALK</dc:title>
  <dc:creator>user</dc:creator>
  <cp:lastModifiedBy>user</cp:lastModifiedBy>
  <cp:revision>22</cp:revision>
  <dcterms:created xsi:type="dcterms:W3CDTF">2020-03-12T09:06:59Z</dcterms:created>
  <dcterms:modified xsi:type="dcterms:W3CDTF">2020-03-12T16:17:37Z</dcterms:modified>
</cp:coreProperties>
</file>