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webextensions/webextension2.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9" r:id="rId1"/>
  </p:sldMasterIdLst>
  <p:sldIdLst>
    <p:sldId id="256" r:id="rId2"/>
    <p:sldId id="257" r:id="rId3"/>
    <p:sldId id="263" r:id="rId4"/>
    <p:sldId id="258" r:id="rId5"/>
    <p:sldId id="259" r:id="rId6"/>
    <p:sldId id="261" r:id="rId7"/>
    <p:sldId id="266" r:id="rId8"/>
    <p:sldId id="267" r:id="rId9"/>
    <p:sldId id="260" r:id="rId10"/>
    <p:sldId id="262" r:id="rId11"/>
    <p:sldId id="264" r:id="rId12"/>
    <p:sldId id="265" r:id="rId13"/>
    <p:sldId id="268" r:id="rId14"/>
    <p:sldId id="269" r:id="rId15"/>
    <p:sldId id="270" r:id="rId16"/>
    <p:sldId id="271" r:id="rId17"/>
    <p:sldId id="272" r:id="rId18"/>
    <p:sldId id="273" r:id="rId19"/>
    <p:sldId id="275" r:id="rId20"/>
    <p:sldId id="274"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4" d="100"/>
          <a:sy n="64" d="100"/>
        </p:scale>
        <p:origin x="748"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3A2FE-7D53-0B07-A74A-AB7E3EE9C07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B359255-B1F6-5971-26EC-252FFA37889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B08AC96-47E8-2EA1-3B14-1F16A8E94544}"/>
              </a:ext>
            </a:extLst>
          </p:cNvPr>
          <p:cNvSpPr>
            <a:spLocks noGrp="1"/>
          </p:cNvSpPr>
          <p:nvPr>
            <p:ph type="dt" sz="half" idx="10"/>
          </p:nvPr>
        </p:nvSpPr>
        <p:spPr/>
        <p:txBody>
          <a:bodyPr/>
          <a:lstStyle/>
          <a:p>
            <a:fld id="{80180BFC-FC97-4FF4-B3B5-89A2380CE424}" type="datetimeFigureOut">
              <a:rPr lang="en-US" smtClean="0"/>
              <a:t>5/18/2024</a:t>
            </a:fld>
            <a:endParaRPr lang="en-US"/>
          </a:p>
        </p:txBody>
      </p:sp>
      <p:sp>
        <p:nvSpPr>
          <p:cNvPr id="5" name="Footer Placeholder 4">
            <a:extLst>
              <a:ext uri="{FF2B5EF4-FFF2-40B4-BE49-F238E27FC236}">
                <a16:creationId xmlns:a16="http://schemas.microsoft.com/office/drawing/2014/main" id="{99FCC27A-2FA3-7FAA-88C5-D178457047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00F136-3650-8F24-F348-315ED26F5103}"/>
              </a:ext>
            </a:extLst>
          </p:cNvPr>
          <p:cNvSpPr>
            <a:spLocks noGrp="1"/>
          </p:cNvSpPr>
          <p:nvPr>
            <p:ph type="sldNum" sz="quarter" idx="12"/>
          </p:nvPr>
        </p:nvSpPr>
        <p:spPr/>
        <p:txBody>
          <a:bodyPr/>
          <a:lstStyle/>
          <a:p>
            <a:fld id="{7260F7F5-FF98-490B-833D-3B8D4C652523}" type="slidenum">
              <a:rPr lang="en-US" smtClean="0"/>
              <a:t>‹#›</a:t>
            </a:fld>
            <a:endParaRPr lang="en-US"/>
          </a:p>
        </p:txBody>
      </p:sp>
    </p:spTree>
    <p:extLst>
      <p:ext uri="{BB962C8B-B14F-4D97-AF65-F5344CB8AC3E}">
        <p14:creationId xmlns:p14="http://schemas.microsoft.com/office/powerpoint/2010/main" val="42661766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02A1F-FFE1-C48F-88B2-24CD11A7187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1ED671B-338E-F44E-B631-39D769EDC3C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14893D-ABE3-2F04-CB72-840ED85B661B}"/>
              </a:ext>
            </a:extLst>
          </p:cNvPr>
          <p:cNvSpPr>
            <a:spLocks noGrp="1"/>
          </p:cNvSpPr>
          <p:nvPr>
            <p:ph type="dt" sz="half" idx="10"/>
          </p:nvPr>
        </p:nvSpPr>
        <p:spPr/>
        <p:txBody>
          <a:bodyPr/>
          <a:lstStyle/>
          <a:p>
            <a:fld id="{80180BFC-FC97-4FF4-B3B5-89A2380CE424}" type="datetimeFigureOut">
              <a:rPr lang="en-US" smtClean="0"/>
              <a:t>5/18/2024</a:t>
            </a:fld>
            <a:endParaRPr lang="en-US"/>
          </a:p>
        </p:txBody>
      </p:sp>
      <p:sp>
        <p:nvSpPr>
          <p:cNvPr id="5" name="Footer Placeholder 4">
            <a:extLst>
              <a:ext uri="{FF2B5EF4-FFF2-40B4-BE49-F238E27FC236}">
                <a16:creationId xmlns:a16="http://schemas.microsoft.com/office/drawing/2014/main" id="{59851EA7-2F15-04CA-A33F-90DABB87A0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34225C-5700-7FC2-28C5-1CF907AD79A2}"/>
              </a:ext>
            </a:extLst>
          </p:cNvPr>
          <p:cNvSpPr>
            <a:spLocks noGrp="1"/>
          </p:cNvSpPr>
          <p:nvPr>
            <p:ph type="sldNum" sz="quarter" idx="12"/>
          </p:nvPr>
        </p:nvSpPr>
        <p:spPr/>
        <p:txBody>
          <a:bodyPr/>
          <a:lstStyle/>
          <a:p>
            <a:fld id="{7260F7F5-FF98-490B-833D-3B8D4C652523}" type="slidenum">
              <a:rPr lang="en-US" smtClean="0"/>
              <a:t>‹#›</a:t>
            </a:fld>
            <a:endParaRPr lang="en-US"/>
          </a:p>
        </p:txBody>
      </p:sp>
    </p:spTree>
    <p:extLst>
      <p:ext uri="{BB962C8B-B14F-4D97-AF65-F5344CB8AC3E}">
        <p14:creationId xmlns:p14="http://schemas.microsoft.com/office/powerpoint/2010/main" val="9147468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9BB2CBB-0672-6B0A-A360-31E0C8B4435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81946ED-F819-F669-76AE-3F7F90A7F33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C90BD37-3C51-7B86-7379-BAF1A111787D}"/>
              </a:ext>
            </a:extLst>
          </p:cNvPr>
          <p:cNvSpPr>
            <a:spLocks noGrp="1"/>
          </p:cNvSpPr>
          <p:nvPr>
            <p:ph type="dt" sz="half" idx="10"/>
          </p:nvPr>
        </p:nvSpPr>
        <p:spPr/>
        <p:txBody>
          <a:bodyPr/>
          <a:lstStyle/>
          <a:p>
            <a:fld id="{80180BFC-FC97-4FF4-B3B5-89A2380CE424}" type="datetimeFigureOut">
              <a:rPr lang="en-US" smtClean="0"/>
              <a:t>5/18/2024</a:t>
            </a:fld>
            <a:endParaRPr lang="en-US"/>
          </a:p>
        </p:txBody>
      </p:sp>
      <p:sp>
        <p:nvSpPr>
          <p:cNvPr id="5" name="Footer Placeholder 4">
            <a:extLst>
              <a:ext uri="{FF2B5EF4-FFF2-40B4-BE49-F238E27FC236}">
                <a16:creationId xmlns:a16="http://schemas.microsoft.com/office/drawing/2014/main" id="{4DA8FB63-4DCB-F51D-5BDD-1185DE974F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BC4360-8948-4469-B10C-B54263289C02}"/>
              </a:ext>
            </a:extLst>
          </p:cNvPr>
          <p:cNvSpPr>
            <a:spLocks noGrp="1"/>
          </p:cNvSpPr>
          <p:nvPr>
            <p:ph type="sldNum" sz="quarter" idx="12"/>
          </p:nvPr>
        </p:nvSpPr>
        <p:spPr/>
        <p:txBody>
          <a:bodyPr/>
          <a:lstStyle/>
          <a:p>
            <a:fld id="{7260F7F5-FF98-490B-833D-3B8D4C652523}" type="slidenum">
              <a:rPr lang="en-US" smtClean="0"/>
              <a:t>‹#›</a:t>
            </a:fld>
            <a:endParaRPr lang="en-US"/>
          </a:p>
        </p:txBody>
      </p:sp>
    </p:spTree>
    <p:extLst>
      <p:ext uri="{BB962C8B-B14F-4D97-AF65-F5344CB8AC3E}">
        <p14:creationId xmlns:p14="http://schemas.microsoft.com/office/powerpoint/2010/main" val="40843982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DECD7-5118-B696-E074-8EE0CA3A803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BFFF746-811B-63B5-DC45-1D6E9650CA5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D5A65C-61BE-E94C-7985-0EEE02902B2F}"/>
              </a:ext>
            </a:extLst>
          </p:cNvPr>
          <p:cNvSpPr>
            <a:spLocks noGrp="1"/>
          </p:cNvSpPr>
          <p:nvPr>
            <p:ph type="dt" sz="half" idx="10"/>
          </p:nvPr>
        </p:nvSpPr>
        <p:spPr/>
        <p:txBody>
          <a:bodyPr/>
          <a:lstStyle/>
          <a:p>
            <a:fld id="{80180BFC-FC97-4FF4-B3B5-89A2380CE424}" type="datetimeFigureOut">
              <a:rPr lang="en-US" smtClean="0"/>
              <a:t>5/18/2024</a:t>
            </a:fld>
            <a:endParaRPr lang="en-US"/>
          </a:p>
        </p:txBody>
      </p:sp>
      <p:sp>
        <p:nvSpPr>
          <p:cNvPr id="5" name="Footer Placeholder 4">
            <a:extLst>
              <a:ext uri="{FF2B5EF4-FFF2-40B4-BE49-F238E27FC236}">
                <a16:creationId xmlns:a16="http://schemas.microsoft.com/office/drawing/2014/main" id="{E1EBE973-E307-79FC-0D10-D7231F180C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F5A8AC-C83A-099F-6551-842098CF32F8}"/>
              </a:ext>
            </a:extLst>
          </p:cNvPr>
          <p:cNvSpPr>
            <a:spLocks noGrp="1"/>
          </p:cNvSpPr>
          <p:nvPr>
            <p:ph type="sldNum" sz="quarter" idx="12"/>
          </p:nvPr>
        </p:nvSpPr>
        <p:spPr/>
        <p:txBody>
          <a:bodyPr/>
          <a:lstStyle/>
          <a:p>
            <a:fld id="{7260F7F5-FF98-490B-833D-3B8D4C652523}" type="slidenum">
              <a:rPr lang="en-US" smtClean="0"/>
              <a:t>‹#›</a:t>
            </a:fld>
            <a:endParaRPr lang="en-US"/>
          </a:p>
        </p:txBody>
      </p:sp>
    </p:spTree>
    <p:extLst>
      <p:ext uri="{BB962C8B-B14F-4D97-AF65-F5344CB8AC3E}">
        <p14:creationId xmlns:p14="http://schemas.microsoft.com/office/powerpoint/2010/main" val="21632652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42725-C1FD-F96E-4B5F-3DF0A3DCDD2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7F8F8EE-7213-56B9-DC67-427072DE058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EFFE9E-D5A8-3BF6-E8C0-74EDED9BC170}"/>
              </a:ext>
            </a:extLst>
          </p:cNvPr>
          <p:cNvSpPr>
            <a:spLocks noGrp="1"/>
          </p:cNvSpPr>
          <p:nvPr>
            <p:ph type="dt" sz="half" idx="10"/>
          </p:nvPr>
        </p:nvSpPr>
        <p:spPr/>
        <p:txBody>
          <a:bodyPr/>
          <a:lstStyle/>
          <a:p>
            <a:fld id="{80180BFC-FC97-4FF4-B3B5-89A2380CE424}" type="datetimeFigureOut">
              <a:rPr lang="en-US" smtClean="0"/>
              <a:t>5/18/2024</a:t>
            </a:fld>
            <a:endParaRPr lang="en-US"/>
          </a:p>
        </p:txBody>
      </p:sp>
      <p:sp>
        <p:nvSpPr>
          <p:cNvPr id="5" name="Footer Placeholder 4">
            <a:extLst>
              <a:ext uri="{FF2B5EF4-FFF2-40B4-BE49-F238E27FC236}">
                <a16:creationId xmlns:a16="http://schemas.microsoft.com/office/drawing/2014/main" id="{9EEFB02B-8FEB-E0A5-96AC-C18032F99C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BB71FF-590E-FE81-5240-9A85BDCF2120}"/>
              </a:ext>
            </a:extLst>
          </p:cNvPr>
          <p:cNvSpPr>
            <a:spLocks noGrp="1"/>
          </p:cNvSpPr>
          <p:nvPr>
            <p:ph type="sldNum" sz="quarter" idx="12"/>
          </p:nvPr>
        </p:nvSpPr>
        <p:spPr/>
        <p:txBody>
          <a:bodyPr/>
          <a:lstStyle/>
          <a:p>
            <a:fld id="{7260F7F5-FF98-490B-833D-3B8D4C652523}" type="slidenum">
              <a:rPr lang="en-US" smtClean="0"/>
              <a:t>‹#›</a:t>
            </a:fld>
            <a:endParaRPr lang="en-US"/>
          </a:p>
        </p:txBody>
      </p:sp>
    </p:spTree>
    <p:extLst>
      <p:ext uri="{BB962C8B-B14F-4D97-AF65-F5344CB8AC3E}">
        <p14:creationId xmlns:p14="http://schemas.microsoft.com/office/powerpoint/2010/main" val="37990043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038C5-C84E-084E-A5DA-A0F4864E1E9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C20471B-FE9F-8F3C-0749-50B40470E8F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C510DE9-41D3-9C80-EBA6-4E2450316A1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5514DBB-74B6-F46F-796F-81124A5C28CC}"/>
              </a:ext>
            </a:extLst>
          </p:cNvPr>
          <p:cNvSpPr>
            <a:spLocks noGrp="1"/>
          </p:cNvSpPr>
          <p:nvPr>
            <p:ph type="dt" sz="half" idx="10"/>
          </p:nvPr>
        </p:nvSpPr>
        <p:spPr/>
        <p:txBody>
          <a:bodyPr/>
          <a:lstStyle/>
          <a:p>
            <a:fld id="{80180BFC-FC97-4FF4-B3B5-89A2380CE424}" type="datetimeFigureOut">
              <a:rPr lang="en-US" smtClean="0"/>
              <a:t>5/18/2024</a:t>
            </a:fld>
            <a:endParaRPr lang="en-US"/>
          </a:p>
        </p:txBody>
      </p:sp>
      <p:sp>
        <p:nvSpPr>
          <p:cNvPr id="6" name="Footer Placeholder 5">
            <a:extLst>
              <a:ext uri="{FF2B5EF4-FFF2-40B4-BE49-F238E27FC236}">
                <a16:creationId xmlns:a16="http://schemas.microsoft.com/office/drawing/2014/main" id="{7A61692E-C7BF-F66A-0899-553366F0158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FC1C68-3C69-338F-C012-BAB96370BC75}"/>
              </a:ext>
            </a:extLst>
          </p:cNvPr>
          <p:cNvSpPr>
            <a:spLocks noGrp="1"/>
          </p:cNvSpPr>
          <p:nvPr>
            <p:ph type="sldNum" sz="quarter" idx="12"/>
          </p:nvPr>
        </p:nvSpPr>
        <p:spPr/>
        <p:txBody>
          <a:bodyPr/>
          <a:lstStyle/>
          <a:p>
            <a:fld id="{7260F7F5-FF98-490B-833D-3B8D4C652523}" type="slidenum">
              <a:rPr lang="en-US" smtClean="0"/>
              <a:t>‹#›</a:t>
            </a:fld>
            <a:endParaRPr lang="en-US"/>
          </a:p>
        </p:txBody>
      </p:sp>
    </p:spTree>
    <p:extLst>
      <p:ext uri="{BB962C8B-B14F-4D97-AF65-F5344CB8AC3E}">
        <p14:creationId xmlns:p14="http://schemas.microsoft.com/office/powerpoint/2010/main" val="24389880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9A9DB-F007-438D-C5D3-0A4D4B9FE5B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1048FEA-D6CE-6E6E-E2EF-F20B56E5C69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A88196E-450F-1D2A-AA2B-23875E3FD92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AE83A6E-1B2A-DE28-3CBE-D7004631E3E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8120C35-6B51-9ED2-6FDB-D9FC06F100E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353F0DB-40E8-609E-B105-495E214CC803}"/>
              </a:ext>
            </a:extLst>
          </p:cNvPr>
          <p:cNvSpPr>
            <a:spLocks noGrp="1"/>
          </p:cNvSpPr>
          <p:nvPr>
            <p:ph type="dt" sz="half" idx="10"/>
          </p:nvPr>
        </p:nvSpPr>
        <p:spPr/>
        <p:txBody>
          <a:bodyPr/>
          <a:lstStyle/>
          <a:p>
            <a:fld id="{80180BFC-FC97-4FF4-B3B5-89A2380CE424}" type="datetimeFigureOut">
              <a:rPr lang="en-US" smtClean="0"/>
              <a:t>5/18/2024</a:t>
            </a:fld>
            <a:endParaRPr lang="en-US"/>
          </a:p>
        </p:txBody>
      </p:sp>
      <p:sp>
        <p:nvSpPr>
          <p:cNvPr id="8" name="Footer Placeholder 7">
            <a:extLst>
              <a:ext uri="{FF2B5EF4-FFF2-40B4-BE49-F238E27FC236}">
                <a16:creationId xmlns:a16="http://schemas.microsoft.com/office/drawing/2014/main" id="{F7C5FD02-EDBC-15EF-EB71-B9F875D0B7E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2F0E07C-1FFD-6851-E0EF-E64BBA17FFAD}"/>
              </a:ext>
            </a:extLst>
          </p:cNvPr>
          <p:cNvSpPr>
            <a:spLocks noGrp="1"/>
          </p:cNvSpPr>
          <p:nvPr>
            <p:ph type="sldNum" sz="quarter" idx="12"/>
          </p:nvPr>
        </p:nvSpPr>
        <p:spPr/>
        <p:txBody>
          <a:bodyPr/>
          <a:lstStyle/>
          <a:p>
            <a:fld id="{7260F7F5-FF98-490B-833D-3B8D4C652523}" type="slidenum">
              <a:rPr lang="en-US" smtClean="0"/>
              <a:t>‹#›</a:t>
            </a:fld>
            <a:endParaRPr lang="en-US"/>
          </a:p>
        </p:txBody>
      </p:sp>
    </p:spTree>
    <p:extLst>
      <p:ext uri="{BB962C8B-B14F-4D97-AF65-F5344CB8AC3E}">
        <p14:creationId xmlns:p14="http://schemas.microsoft.com/office/powerpoint/2010/main" val="19096087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7369B-1A26-4B53-06B3-AA18BC8010A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549E4B3-351A-017C-03E2-6FF681C0D583}"/>
              </a:ext>
            </a:extLst>
          </p:cNvPr>
          <p:cNvSpPr>
            <a:spLocks noGrp="1"/>
          </p:cNvSpPr>
          <p:nvPr>
            <p:ph type="dt" sz="half" idx="10"/>
          </p:nvPr>
        </p:nvSpPr>
        <p:spPr/>
        <p:txBody>
          <a:bodyPr/>
          <a:lstStyle/>
          <a:p>
            <a:fld id="{80180BFC-FC97-4FF4-B3B5-89A2380CE424}" type="datetimeFigureOut">
              <a:rPr lang="en-US" smtClean="0"/>
              <a:t>5/18/2024</a:t>
            </a:fld>
            <a:endParaRPr lang="en-US"/>
          </a:p>
        </p:txBody>
      </p:sp>
      <p:sp>
        <p:nvSpPr>
          <p:cNvPr id="4" name="Footer Placeholder 3">
            <a:extLst>
              <a:ext uri="{FF2B5EF4-FFF2-40B4-BE49-F238E27FC236}">
                <a16:creationId xmlns:a16="http://schemas.microsoft.com/office/drawing/2014/main" id="{4CEEB7BC-DFF9-F4D5-EF52-95EE5F33150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90D6C09-03E5-47A3-5747-4906E19CC1AD}"/>
              </a:ext>
            </a:extLst>
          </p:cNvPr>
          <p:cNvSpPr>
            <a:spLocks noGrp="1"/>
          </p:cNvSpPr>
          <p:nvPr>
            <p:ph type="sldNum" sz="quarter" idx="12"/>
          </p:nvPr>
        </p:nvSpPr>
        <p:spPr/>
        <p:txBody>
          <a:bodyPr/>
          <a:lstStyle/>
          <a:p>
            <a:fld id="{7260F7F5-FF98-490B-833D-3B8D4C652523}" type="slidenum">
              <a:rPr lang="en-US" smtClean="0"/>
              <a:t>‹#›</a:t>
            </a:fld>
            <a:endParaRPr lang="en-US"/>
          </a:p>
        </p:txBody>
      </p:sp>
    </p:spTree>
    <p:extLst>
      <p:ext uri="{BB962C8B-B14F-4D97-AF65-F5344CB8AC3E}">
        <p14:creationId xmlns:p14="http://schemas.microsoft.com/office/powerpoint/2010/main" val="25245156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DBC618E-3E62-39CD-3AD1-398536DC07DE}"/>
              </a:ext>
            </a:extLst>
          </p:cNvPr>
          <p:cNvSpPr>
            <a:spLocks noGrp="1"/>
          </p:cNvSpPr>
          <p:nvPr>
            <p:ph type="dt" sz="half" idx="10"/>
          </p:nvPr>
        </p:nvSpPr>
        <p:spPr/>
        <p:txBody>
          <a:bodyPr/>
          <a:lstStyle/>
          <a:p>
            <a:fld id="{80180BFC-FC97-4FF4-B3B5-89A2380CE424}" type="datetimeFigureOut">
              <a:rPr lang="en-US" smtClean="0"/>
              <a:t>5/18/2024</a:t>
            </a:fld>
            <a:endParaRPr lang="en-US"/>
          </a:p>
        </p:txBody>
      </p:sp>
      <p:sp>
        <p:nvSpPr>
          <p:cNvPr id="3" name="Footer Placeholder 2">
            <a:extLst>
              <a:ext uri="{FF2B5EF4-FFF2-40B4-BE49-F238E27FC236}">
                <a16:creationId xmlns:a16="http://schemas.microsoft.com/office/drawing/2014/main" id="{2276D30F-76A4-2CB1-7AA4-EF05C56C1C5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832F5ED-7690-7C9A-C3D2-480D56F76702}"/>
              </a:ext>
            </a:extLst>
          </p:cNvPr>
          <p:cNvSpPr>
            <a:spLocks noGrp="1"/>
          </p:cNvSpPr>
          <p:nvPr>
            <p:ph type="sldNum" sz="quarter" idx="12"/>
          </p:nvPr>
        </p:nvSpPr>
        <p:spPr/>
        <p:txBody>
          <a:bodyPr/>
          <a:lstStyle/>
          <a:p>
            <a:fld id="{7260F7F5-FF98-490B-833D-3B8D4C652523}" type="slidenum">
              <a:rPr lang="en-US" smtClean="0"/>
              <a:t>‹#›</a:t>
            </a:fld>
            <a:endParaRPr lang="en-US"/>
          </a:p>
        </p:txBody>
      </p:sp>
    </p:spTree>
    <p:extLst>
      <p:ext uri="{BB962C8B-B14F-4D97-AF65-F5344CB8AC3E}">
        <p14:creationId xmlns:p14="http://schemas.microsoft.com/office/powerpoint/2010/main" val="29630765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7AAC6-660A-49DA-1A77-728B2C3E40F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B73DF90-1D82-A4FE-30FD-0945038025D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02ADFD0-3711-5C7E-D8F6-2863163ED9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561E65-5CAE-74F4-628A-871B545BD991}"/>
              </a:ext>
            </a:extLst>
          </p:cNvPr>
          <p:cNvSpPr>
            <a:spLocks noGrp="1"/>
          </p:cNvSpPr>
          <p:nvPr>
            <p:ph type="dt" sz="half" idx="10"/>
          </p:nvPr>
        </p:nvSpPr>
        <p:spPr/>
        <p:txBody>
          <a:bodyPr/>
          <a:lstStyle/>
          <a:p>
            <a:fld id="{80180BFC-FC97-4FF4-B3B5-89A2380CE424}" type="datetimeFigureOut">
              <a:rPr lang="en-US" smtClean="0"/>
              <a:t>5/18/2024</a:t>
            </a:fld>
            <a:endParaRPr lang="en-US"/>
          </a:p>
        </p:txBody>
      </p:sp>
      <p:sp>
        <p:nvSpPr>
          <p:cNvPr id="6" name="Footer Placeholder 5">
            <a:extLst>
              <a:ext uri="{FF2B5EF4-FFF2-40B4-BE49-F238E27FC236}">
                <a16:creationId xmlns:a16="http://schemas.microsoft.com/office/drawing/2014/main" id="{8D988606-656D-231F-F25A-1DC9D1969A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AAE2067-06F9-2A9D-C959-5AC489DB969C}"/>
              </a:ext>
            </a:extLst>
          </p:cNvPr>
          <p:cNvSpPr>
            <a:spLocks noGrp="1"/>
          </p:cNvSpPr>
          <p:nvPr>
            <p:ph type="sldNum" sz="quarter" idx="12"/>
          </p:nvPr>
        </p:nvSpPr>
        <p:spPr/>
        <p:txBody>
          <a:bodyPr/>
          <a:lstStyle/>
          <a:p>
            <a:fld id="{7260F7F5-FF98-490B-833D-3B8D4C652523}" type="slidenum">
              <a:rPr lang="en-US" smtClean="0"/>
              <a:t>‹#›</a:t>
            </a:fld>
            <a:endParaRPr lang="en-US"/>
          </a:p>
        </p:txBody>
      </p:sp>
    </p:spTree>
    <p:extLst>
      <p:ext uri="{BB962C8B-B14F-4D97-AF65-F5344CB8AC3E}">
        <p14:creationId xmlns:p14="http://schemas.microsoft.com/office/powerpoint/2010/main" val="25862314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0A82C-5082-AB77-9215-F7DCBFAAC1B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4772E09-034B-6108-234E-7B7A92E02D5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F78C58C-FE0F-252B-52EF-F434BF15E1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B416CA-094F-D11E-F5A6-D14734E0B8F0}"/>
              </a:ext>
            </a:extLst>
          </p:cNvPr>
          <p:cNvSpPr>
            <a:spLocks noGrp="1"/>
          </p:cNvSpPr>
          <p:nvPr>
            <p:ph type="dt" sz="half" idx="10"/>
          </p:nvPr>
        </p:nvSpPr>
        <p:spPr/>
        <p:txBody>
          <a:bodyPr/>
          <a:lstStyle/>
          <a:p>
            <a:fld id="{80180BFC-FC97-4FF4-B3B5-89A2380CE424}" type="datetimeFigureOut">
              <a:rPr lang="en-US" smtClean="0"/>
              <a:t>5/18/2024</a:t>
            </a:fld>
            <a:endParaRPr lang="en-US"/>
          </a:p>
        </p:txBody>
      </p:sp>
      <p:sp>
        <p:nvSpPr>
          <p:cNvPr id="6" name="Footer Placeholder 5">
            <a:extLst>
              <a:ext uri="{FF2B5EF4-FFF2-40B4-BE49-F238E27FC236}">
                <a16:creationId xmlns:a16="http://schemas.microsoft.com/office/drawing/2014/main" id="{E2E4E5B6-A923-B131-9049-9805B517961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88D958A-8584-C510-8FF4-3799C62DD972}"/>
              </a:ext>
            </a:extLst>
          </p:cNvPr>
          <p:cNvSpPr>
            <a:spLocks noGrp="1"/>
          </p:cNvSpPr>
          <p:nvPr>
            <p:ph type="sldNum" sz="quarter" idx="12"/>
          </p:nvPr>
        </p:nvSpPr>
        <p:spPr/>
        <p:txBody>
          <a:bodyPr/>
          <a:lstStyle/>
          <a:p>
            <a:fld id="{7260F7F5-FF98-490B-833D-3B8D4C652523}" type="slidenum">
              <a:rPr lang="en-US" smtClean="0"/>
              <a:t>‹#›</a:t>
            </a:fld>
            <a:endParaRPr lang="en-US"/>
          </a:p>
        </p:txBody>
      </p:sp>
    </p:spTree>
    <p:extLst>
      <p:ext uri="{BB962C8B-B14F-4D97-AF65-F5344CB8AC3E}">
        <p14:creationId xmlns:p14="http://schemas.microsoft.com/office/powerpoint/2010/main" val="16629167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DDA452D-53D1-D416-8682-22A2C36285C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A906AF3-9ED2-F046-7885-0D3648CF9EA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902508-B293-9DED-4597-B94F97F5D71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180BFC-FC97-4FF4-B3B5-89A2380CE424}" type="datetimeFigureOut">
              <a:rPr lang="en-US" smtClean="0"/>
              <a:t>5/18/2024</a:t>
            </a:fld>
            <a:endParaRPr lang="en-US"/>
          </a:p>
        </p:txBody>
      </p:sp>
      <p:sp>
        <p:nvSpPr>
          <p:cNvPr id="5" name="Footer Placeholder 4">
            <a:extLst>
              <a:ext uri="{FF2B5EF4-FFF2-40B4-BE49-F238E27FC236}">
                <a16:creationId xmlns:a16="http://schemas.microsoft.com/office/drawing/2014/main" id="{269DB7DF-ED48-12E5-A02F-CB19E11AB95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AA14899-A068-8244-D4BC-359A6991AF5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60F7F5-FF98-490B-833D-3B8D4C652523}" type="slidenum">
              <a:rPr lang="en-US" smtClean="0"/>
              <a:t>‹#›</a:t>
            </a:fld>
            <a:endParaRPr lang="en-US"/>
          </a:p>
        </p:txBody>
      </p:sp>
    </p:spTree>
    <p:extLst>
      <p:ext uri="{BB962C8B-B14F-4D97-AF65-F5344CB8AC3E}">
        <p14:creationId xmlns:p14="http://schemas.microsoft.com/office/powerpoint/2010/main" val="3329695957"/>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f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jfi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jfi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jfi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jf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4.jfi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f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f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0204B-C509-D021-665B-01F568296C87}"/>
              </a:ext>
            </a:extLst>
          </p:cNvPr>
          <p:cNvSpPr>
            <a:spLocks noGrp="1"/>
          </p:cNvSpPr>
          <p:nvPr>
            <p:ph type="ctrTitle"/>
          </p:nvPr>
        </p:nvSpPr>
        <p:spPr/>
        <p:txBody>
          <a:bodyPr>
            <a:normAutofit fontScale="90000"/>
          </a:bodyPr>
          <a:lstStyle/>
          <a:p>
            <a:r>
              <a:rPr lang="en-US" b="0" i="0" dirty="0">
                <a:solidFill>
                  <a:srgbClr val="0D0D0D"/>
                </a:solidFill>
                <a:effectLst/>
                <a:latin typeface="Palatino Linotype" panose="02040502050505030304" pitchFamily="18" charset="0"/>
              </a:rPr>
              <a:t>Analytics &amp; Data Science: Unleashing the Power of Data</a:t>
            </a:r>
            <a:endParaRPr lang="en-US" dirty="0">
              <a:latin typeface="Palatino Linotype" panose="02040502050505030304" pitchFamily="18" charset="0"/>
            </a:endParaRPr>
          </a:p>
        </p:txBody>
      </p:sp>
      <p:sp>
        <p:nvSpPr>
          <p:cNvPr id="3" name="Subtitle 2">
            <a:extLst>
              <a:ext uri="{FF2B5EF4-FFF2-40B4-BE49-F238E27FC236}">
                <a16:creationId xmlns:a16="http://schemas.microsoft.com/office/drawing/2014/main" id="{997C44AF-8024-634E-8D17-38803CB285A1}"/>
              </a:ext>
            </a:extLst>
          </p:cNvPr>
          <p:cNvSpPr>
            <a:spLocks noGrp="1"/>
          </p:cNvSpPr>
          <p:nvPr>
            <p:ph type="subTitle" idx="1"/>
          </p:nvPr>
        </p:nvSpPr>
        <p:spPr/>
        <p:txBody>
          <a:bodyPr/>
          <a:lstStyle/>
          <a:p>
            <a:r>
              <a:rPr lang="en-US" b="0" i="0" dirty="0">
                <a:solidFill>
                  <a:srgbClr val="0D0D0D"/>
                </a:solidFill>
                <a:effectLst/>
                <a:latin typeface="Palatino Linotype" panose="02040502050505030304" pitchFamily="18" charset="0"/>
              </a:rPr>
              <a:t>Understanding Key Concepts, Industry Applications, and Best Practices</a:t>
            </a:r>
            <a:endParaRPr lang="en-US" dirty="0">
              <a:latin typeface="Palatino Linotype" panose="02040502050505030304" pitchFamily="18" charset="0"/>
            </a:endParaRPr>
          </a:p>
        </p:txBody>
      </p:sp>
    </p:spTree>
    <p:extLst>
      <p:ext uri="{BB962C8B-B14F-4D97-AF65-F5344CB8AC3E}">
        <p14:creationId xmlns:p14="http://schemas.microsoft.com/office/powerpoint/2010/main" val="22180951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B70673A-7ED4-CE86-6F8A-88C71D781E88}"/>
              </a:ext>
            </a:extLst>
          </p:cNvPr>
          <p:cNvSpPr>
            <a:spLocks noGrp="1"/>
          </p:cNvSpPr>
          <p:nvPr>
            <p:ph idx="1"/>
          </p:nvPr>
        </p:nvSpPr>
        <p:spPr>
          <a:xfrm>
            <a:off x="838200" y="245660"/>
            <a:ext cx="10515600" cy="6414447"/>
          </a:xfrm>
        </p:spPr>
        <p:txBody>
          <a:bodyPr>
            <a:normAutofit/>
          </a:bodyPr>
          <a:lstStyle/>
          <a:p>
            <a:pPr algn="l">
              <a:buFont typeface="Arial" panose="020B0604020202020204" pitchFamily="34" charset="0"/>
              <a:buChar char="•"/>
            </a:pPr>
            <a:r>
              <a:rPr lang="en-US" b="1" i="0" dirty="0">
                <a:solidFill>
                  <a:srgbClr val="242424"/>
                </a:solidFill>
                <a:effectLst/>
                <a:latin typeface="source-serif-pro"/>
              </a:rPr>
              <a:t>Qualitative Data</a:t>
            </a:r>
            <a:r>
              <a:rPr lang="en-US" b="0" i="0" dirty="0">
                <a:solidFill>
                  <a:srgbClr val="242424"/>
                </a:solidFill>
                <a:effectLst/>
                <a:latin typeface="source-serif-pro"/>
              </a:rPr>
              <a:t> is subjective with an explanatory measure of a quality or characteristic.</a:t>
            </a:r>
          </a:p>
          <a:p>
            <a:pPr marL="0" indent="0" algn="l">
              <a:buNone/>
            </a:pPr>
            <a:endParaRPr lang="en-US" b="0" i="0" dirty="0">
              <a:solidFill>
                <a:srgbClr val="242424"/>
              </a:solidFill>
              <a:effectLst/>
              <a:latin typeface="source-serif-pro"/>
            </a:endParaRPr>
          </a:p>
          <a:p>
            <a:pPr algn="l">
              <a:buFont typeface="+mj-lt"/>
              <a:buAutoNum type="arabicPeriod"/>
            </a:pPr>
            <a:r>
              <a:rPr lang="en-US" b="1" i="0" dirty="0">
                <a:solidFill>
                  <a:srgbClr val="242424"/>
                </a:solidFill>
                <a:effectLst/>
                <a:latin typeface="source-serif-pro"/>
              </a:rPr>
              <a:t>Nominal Data</a:t>
            </a:r>
            <a:r>
              <a:rPr lang="en-US" b="0" i="0" dirty="0">
                <a:solidFill>
                  <a:srgbClr val="242424"/>
                </a:solidFill>
                <a:effectLst/>
                <a:latin typeface="source-serif-pro"/>
              </a:rPr>
              <a:t> is categorized qualitative data without a set or logical order. If 10 Soldiers describe their mood with one word, nominal data is collected.</a:t>
            </a:r>
          </a:p>
          <a:p>
            <a:pPr marL="0" indent="0" algn="l">
              <a:buNone/>
            </a:pPr>
            <a:endParaRPr lang="en-US" b="0" i="0" dirty="0">
              <a:solidFill>
                <a:srgbClr val="242424"/>
              </a:solidFill>
              <a:effectLst/>
              <a:latin typeface="source-serif-pro"/>
            </a:endParaRPr>
          </a:p>
          <a:p>
            <a:pPr marL="0" indent="0" algn="l">
              <a:buNone/>
            </a:pPr>
            <a:r>
              <a:rPr lang="en-US" b="1" i="0" dirty="0">
                <a:solidFill>
                  <a:srgbClr val="242424"/>
                </a:solidFill>
                <a:effectLst/>
                <a:latin typeface="source-serif-pro"/>
              </a:rPr>
              <a:t>2.Ordinal Data</a:t>
            </a:r>
            <a:r>
              <a:rPr lang="en-US" b="0" i="0" dirty="0">
                <a:solidFill>
                  <a:srgbClr val="242424"/>
                </a:solidFill>
                <a:effectLst/>
                <a:latin typeface="source-serif-pro"/>
              </a:rPr>
              <a:t> is qualitative data with a logical order. A doctor’s pain scale is a common example.</a:t>
            </a:r>
          </a:p>
          <a:p>
            <a:pPr marL="0" indent="0" algn="l">
              <a:buNone/>
            </a:pPr>
            <a:endParaRPr lang="en-US" dirty="0">
              <a:solidFill>
                <a:srgbClr val="242424"/>
              </a:solidFill>
              <a:latin typeface="source-serif-pro"/>
            </a:endParaRPr>
          </a:p>
          <a:p>
            <a:pPr algn="l">
              <a:buFont typeface="Arial" panose="020B0604020202020204" pitchFamily="34" charset="0"/>
              <a:buChar char="•"/>
            </a:pPr>
            <a:r>
              <a:rPr lang="en-US" b="1" dirty="0">
                <a:solidFill>
                  <a:srgbClr val="242424"/>
                </a:solidFill>
                <a:latin typeface="source-serif-pro"/>
              </a:rPr>
              <a:t>Internal data</a:t>
            </a:r>
            <a:r>
              <a:rPr lang="en-US" dirty="0">
                <a:solidFill>
                  <a:srgbClr val="242424"/>
                </a:solidFill>
                <a:latin typeface="source-serif-pro"/>
              </a:rPr>
              <a:t>: Data that is collected from within an organization.</a:t>
            </a:r>
          </a:p>
          <a:p>
            <a:pPr marL="0" indent="0" algn="l">
              <a:buNone/>
            </a:pPr>
            <a:endParaRPr lang="en-US" dirty="0">
              <a:solidFill>
                <a:srgbClr val="242424"/>
              </a:solidFill>
              <a:latin typeface="source-serif-pro"/>
            </a:endParaRPr>
          </a:p>
          <a:p>
            <a:pPr algn="l">
              <a:buFont typeface="Arial" panose="020B0604020202020204" pitchFamily="34" charset="0"/>
              <a:buChar char="•"/>
            </a:pPr>
            <a:r>
              <a:rPr lang="en-US" b="1" dirty="0">
                <a:solidFill>
                  <a:srgbClr val="242424"/>
                </a:solidFill>
                <a:latin typeface="source-serif-pro"/>
              </a:rPr>
              <a:t>External data</a:t>
            </a:r>
            <a:r>
              <a:rPr lang="en-US" dirty="0">
                <a:solidFill>
                  <a:srgbClr val="242424"/>
                </a:solidFill>
                <a:latin typeface="source-serif-pro"/>
              </a:rPr>
              <a:t>: Data that is collected from outside an organization.</a:t>
            </a:r>
          </a:p>
          <a:p>
            <a:pPr marL="0" indent="0" algn="l">
              <a:buNone/>
            </a:pPr>
            <a:endParaRPr lang="en-US" sz="3600" b="0" i="0" dirty="0">
              <a:solidFill>
                <a:srgbClr val="242424"/>
              </a:solidFill>
              <a:effectLst/>
              <a:latin typeface="source-serif-pro"/>
            </a:endParaRPr>
          </a:p>
          <a:p>
            <a:pPr marL="0" indent="0">
              <a:buNone/>
            </a:pPr>
            <a:endParaRPr lang="en-US" dirty="0"/>
          </a:p>
        </p:txBody>
      </p:sp>
    </p:spTree>
    <p:extLst>
      <p:ext uri="{BB962C8B-B14F-4D97-AF65-F5344CB8AC3E}">
        <p14:creationId xmlns:p14="http://schemas.microsoft.com/office/powerpoint/2010/main" val="21814393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DBA7B03-B64F-8981-251A-D29CFEB66B2A}"/>
              </a:ext>
            </a:extLst>
          </p:cNvPr>
          <p:cNvSpPr>
            <a:spLocks noGrp="1"/>
          </p:cNvSpPr>
          <p:nvPr>
            <p:ph idx="1"/>
          </p:nvPr>
        </p:nvSpPr>
        <p:spPr>
          <a:xfrm>
            <a:off x="838200" y="395784"/>
            <a:ext cx="10515600" cy="6237027"/>
          </a:xfrm>
        </p:spPr>
        <p:txBody>
          <a:bodyPr>
            <a:normAutofit lnSpcReduction="10000"/>
          </a:bodyPr>
          <a:lstStyle/>
          <a:p>
            <a:pPr algn="l">
              <a:buFont typeface="Arial" panose="020B0604020202020204" pitchFamily="34" charset="0"/>
              <a:buChar char="•"/>
            </a:pPr>
            <a:r>
              <a:rPr lang="en-US" b="1" i="0" dirty="0">
                <a:solidFill>
                  <a:srgbClr val="242424"/>
                </a:solidFill>
                <a:effectLst/>
                <a:latin typeface="source-serif-pro"/>
              </a:rPr>
              <a:t>Quantitative Data</a:t>
            </a:r>
            <a:r>
              <a:rPr lang="en-US" b="0" i="0" dirty="0">
                <a:solidFill>
                  <a:srgbClr val="242424"/>
                </a:solidFill>
                <a:effectLst/>
                <a:latin typeface="source-serif-pro"/>
              </a:rPr>
              <a:t> is specific and measured objectively.</a:t>
            </a:r>
          </a:p>
          <a:p>
            <a:pPr marL="0" indent="0" algn="l">
              <a:buNone/>
            </a:pPr>
            <a:endParaRPr lang="en-US" b="0" i="0" dirty="0">
              <a:solidFill>
                <a:srgbClr val="242424"/>
              </a:solidFill>
              <a:effectLst/>
              <a:latin typeface="source-serif-pro"/>
            </a:endParaRPr>
          </a:p>
          <a:p>
            <a:pPr algn="l">
              <a:buFont typeface="+mj-lt"/>
              <a:buAutoNum type="arabicPeriod"/>
            </a:pPr>
            <a:r>
              <a:rPr lang="en-US" b="1" i="0" dirty="0">
                <a:solidFill>
                  <a:srgbClr val="242424"/>
                </a:solidFill>
                <a:effectLst/>
                <a:latin typeface="source-serif-pro"/>
              </a:rPr>
              <a:t>Interval Data</a:t>
            </a:r>
            <a:r>
              <a:rPr lang="en-US" b="0" i="0" dirty="0">
                <a:solidFill>
                  <a:srgbClr val="242424"/>
                </a:solidFill>
                <a:effectLst/>
                <a:latin typeface="source-serif-pro"/>
              </a:rPr>
              <a:t> is quantitative, has no zero point and is continuous or discrete.</a:t>
            </a:r>
          </a:p>
          <a:p>
            <a:pPr marL="0" indent="0" algn="l">
              <a:buNone/>
            </a:pPr>
            <a:endParaRPr lang="en-US" dirty="0">
              <a:solidFill>
                <a:srgbClr val="242424"/>
              </a:solidFill>
              <a:latin typeface="source-serif-pro"/>
            </a:endParaRPr>
          </a:p>
          <a:p>
            <a:pPr marL="0" indent="0" algn="l">
              <a:buNone/>
            </a:pPr>
            <a:r>
              <a:rPr lang="en-US" b="1" i="0" dirty="0">
                <a:solidFill>
                  <a:srgbClr val="242424"/>
                </a:solidFill>
                <a:effectLst/>
                <a:latin typeface="source-serif-pro"/>
              </a:rPr>
              <a:t>2.Ratio data</a:t>
            </a:r>
            <a:r>
              <a:rPr lang="en-US" b="0" i="0" dirty="0">
                <a:solidFill>
                  <a:srgbClr val="242424"/>
                </a:solidFill>
                <a:effectLst/>
                <a:latin typeface="source-serif-pro"/>
              </a:rPr>
              <a:t> is quantitative, has a true zero and is either continuous or discrete.</a:t>
            </a:r>
          </a:p>
          <a:p>
            <a:pPr marL="0" indent="0" algn="l">
              <a:buNone/>
            </a:pPr>
            <a:endParaRPr lang="en-US" b="0" i="0" dirty="0">
              <a:solidFill>
                <a:srgbClr val="242424"/>
              </a:solidFill>
              <a:effectLst/>
              <a:latin typeface="source-serif-pro"/>
            </a:endParaRPr>
          </a:p>
          <a:p>
            <a:pPr marL="0" indent="0" algn="l">
              <a:buNone/>
            </a:pPr>
            <a:r>
              <a:rPr lang="en-US" b="1" i="0" dirty="0">
                <a:solidFill>
                  <a:srgbClr val="242424"/>
                </a:solidFill>
                <a:effectLst/>
                <a:latin typeface="source-serif-pro"/>
              </a:rPr>
              <a:t>3.Continuous Data</a:t>
            </a:r>
            <a:r>
              <a:rPr lang="en-US" b="0" i="0" dirty="0">
                <a:solidFill>
                  <a:srgbClr val="242424"/>
                </a:solidFill>
                <a:effectLst/>
                <a:latin typeface="source-serif-pro"/>
              </a:rPr>
              <a:t> is quantitative, measurable, and has infinite possibilities.</a:t>
            </a:r>
          </a:p>
          <a:p>
            <a:pPr marL="0" indent="0" algn="l">
              <a:buNone/>
            </a:pPr>
            <a:endParaRPr lang="en-US" b="0" i="0" dirty="0">
              <a:solidFill>
                <a:srgbClr val="242424"/>
              </a:solidFill>
              <a:effectLst/>
              <a:latin typeface="source-serif-pro"/>
            </a:endParaRPr>
          </a:p>
          <a:p>
            <a:pPr marL="0" indent="0" algn="l">
              <a:buNone/>
            </a:pPr>
            <a:r>
              <a:rPr lang="en-US" b="1" i="0" dirty="0">
                <a:solidFill>
                  <a:srgbClr val="242424"/>
                </a:solidFill>
                <a:effectLst/>
                <a:latin typeface="source-serif-pro"/>
              </a:rPr>
              <a:t>4.Discrete Data</a:t>
            </a:r>
            <a:r>
              <a:rPr lang="en-US" b="0" i="0" dirty="0">
                <a:solidFill>
                  <a:srgbClr val="242424"/>
                </a:solidFill>
                <a:effectLst/>
                <a:latin typeface="source-serif-pro"/>
              </a:rPr>
              <a:t> is quantitative, measurable, and has limited values such as the number of tanks a unit has. Discrete data will be a whole number.</a:t>
            </a:r>
          </a:p>
          <a:p>
            <a:endParaRPr lang="en-US" dirty="0"/>
          </a:p>
        </p:txBody>
      </p:sp>
    </p:spTree>
    <p:extLst>
      <p:ext uri="{BB962C8B-B14F-4D97-AF65-F5344CB8AC3E}">
        <p14:creationId xmlns:p14="http://schemas.microsoft.com/office/powerpoint/2010/main" val="38964981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5A2F4FF-A75E-A4E1-2CB7-BA596EC77C25}"/>
              </a:ext>
            </a:extLst>
          </p:cNvPr>
          <p:cNvSpPr>
            <a:spLocks noGrp="1"/>
          </p:cNvSpPr>
          <p:nvPr>
            <p:ph idx="1"/>
          </p:nvPr>
        </p:nvSpPr>
        <p:spPr>
          <a:xfrm>
            <a:off x="838200" y="163773"/>
            <a:ext cx="10515600" cy="6469039"/>
          </a:xfrm>
        </p:spPr>
        <p:txBody>
          <a:bodyPr/>
          <a:lstStyle/>
          <a:p>
            <a:r>
              <a:rPr lang="en-US" dirty="0">
                <a:solidFill>
                  <a:srgbClr val="242424"/>
                </a:solidFill>
                <a:latin typeface="source-serif-pro"/>
              </a:rPr>
              <a:t>Data can also be classified into quantitative and qualitative data. Quantitative data is data that can be measured or counted, such as sales figures or customer satisfaction ratings. </a:t>
            </a:r>
          </a:p>
          <a:p>
            <a:pPr marL="0" indent="0">
              <a:buNone/>
            </a:pPr>
            <a:endParaRPr lang="en-US" dirty="0">
              <a:solidFill>
                <a:srgbClr val="242424"/>
              </a:solidFill>
              <a:latin typeface="source-serif-pro"/>
            </a:endParaRPr>
          </a:p>
          <a:p>
            <a:r>
              <a:rPr lang="en-US" dirty="0">
                <a:solidFill>
                  <a:srgbClr val="242424"/>
                </a:solidFill>
                <a:latin typeface="source-serif-pro"/>
              </a:rPr>
              <a:t>Qualitative data is data that describes something, rather than measuring it, such as customer reviews or social media sentiment. </a:t>
            </a:r>
          </a:p>
          <a:p>
            <a:pPr marL="0" indent="0">
              <a:buNone/>
            </a:pPr>
            <a:endParaRPr lang="en-US" dirty="0">
              <a:solidFill>
                <a:srgbClr val="242424"/>
              </a:solidFill>
              <a:latin typeface="source-serif-pro"/>
            </a:endParaRPr>
          </a:p>
          <a:p>
            <a:r>
              <a:rPr lang="en-US" dirty="0">
                <a:solidFill>
                  <a:srgbClr val="242424"/>
                </a:solidFill>
                <a:latin typeface="source-serif-pro"/>
              </a:rPr>
              <a:t>Data can also be classified as internal or external data. Internal data is data that is collected from within an organization, such as sales data or customer records. </a:t>
            </a:r>
          </a:p>
          <a:p>
            <a:pPr marL="0" indent="0">
              <a:buNone/>
            </a:pPr>
            <a:endParaRPr lang="en-US" dirty="0">
              <a:solidFill>
                <a:srgbClr val="242424"/>
              </a:solidFill>
              <a:latin typeface="source-serif-pro"/>
            </a:endParaRPr>
          </a:p>
          <a:p>
            <a:r>
              <a:rPr lang="en-US" dirty="0">
                <a:solidFill>
                  <a:srgbClr val="242424"/>
                </a:solidFill>
                <a:latin typeface="source-serif-pro"/>
              </a:rPr>
              <a:t>External data is data that is collected from outside an organization, such as market research data or social media data.</a:t>
            </a:r>
          </a:p>
        </p:txBody>
      </p:sp>
    </p:spTree>
    <p:extLst>
      <p:ext uri="{BB962C8B-B14F-4D97-AF65-F5344CB8AC3E}">
        <p14:creationId xmlns:p14="http://schemas.microsoft.com/office/powerpoint/2010/main" val="24299592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F4370-9FC3-52A4-C66B-0F8677060C54}"/>
              </a:ext>
            </a:extLst>
          </p:cNvPr>
          <p:cNvSpPr>
            <a:spLocks noGrp="1"/>
          </p:cNvSpPr>
          <p:nvPr>
            <p:ph type="title"/>
          </p:nvPr>
        </p:nvSpPr>
        <p:spPr/>
        <p:txBody>
          <a:bodyPr/>
          <a:lstStyle/>
          <a:p>
            <a:r>
              <a:rPr lang="en-US" b="1" i="0" dirty="0">
                <a:solidFill>
                  <a:srgbClr val="1F1F1F"/>
                </a:solidFill>
                <a:effectLst/>
                <a:latin typeface="Google Sans"/>
              </a:rPr>
              <a:t>Relevance in Industry and Need of the Hour</a:t>
            </a:r>
            <a:endParaRPr lang="en-US" dirty="0"/>
          </a:p>
        </p:txBody>
      </p:sp>
      <p:sp>
        <p:nvSpPr>
          <p:cNvPr id="3" name="Content Placeholder 2">
            <a:extLst>
              <a:ext uri="{FF2B5EF4-FFF2-40B4-BE49-F238E27FC236}">
                <a16:creationId xmlns:a16="http://schemas.microsoft.com/office/drawing/2014/main" id="{13B6CA5A-A005-C7F0-555D-0F13DEBC4F73}"/>
              </a:ext>
            </a:extLst>
          </p:cNvPr>
          <p:cNvSpPr>
            <a:spLocks noGrp="1"/>
          </p:cNvSpPr>
          <p:nvPr>
            <p:ph idx="1"/>
          </p:nvPr>
        </p:nvSpPr>
        <p:spPr>
          <a:xfrm>
            <a:off x="838200" y="1690688"/>
            <a:ext cx="10515600" cy="4998211"/>
          </a:xfrm>
        </p:spPr>
        <p:txBody>
          <a:bodyPr>
            <a:normAutofit fontScale="92500" lnSpcReduction="20000"/>
          </a:bodyPr>
          <a:lstStyle/>
          <a:p>
            <a:pPr marL="457200" indent="-457200">
              <a:lnSpc>
                <a:spcPct val="100000"/>
              </a:lnSpc>
            </a:pPr>
            <a:r>
              <a:rPr lang="en-US" dirty="0">
                <a:solidFill>
                  <a:srgbClr val="242424"/>
                </a:solidFill>
                <a:latin typeface="source-serif-pro"/>
              </a:rPr>
              <a:t>Every industry can leverage the power of data analytics</a:t>
            </a:r>
          </a:p>
          <a:p>
            <a:pPr marL="457200" indent="-457200">
              <a:lnSpc>
                <a:spcPct val="100000"/>
              </a:lnSpc>
            </a:pPr>
            <a:r>
              <a:rPr lang="en-US" dirty="0">
                <a:solidFill>
                  <a:srgbClr val="242424"/>
                </a:solidFill>
                <a:latin typeface="source-serif-pro"/>
              </a:rPr>
              <a:t>Make data-driven decisions</a:t>
            </a:r>
          </a:p>
          <a:p>
            <a:pPr marL="457200" indent="-457200">
              <a:lnSpc>
                <a:spcPct val="100000"/>
              </a:lnSpc>
            </a:pPr>
            <a:r>
              <a:rPr lang="en-US" dirty="0">
                <a:solidFill>
                  <a:srgbClr val="242424"/>
                </a:solidFill>
                <a:latin typeface="source-serif-pro"/>
              </a:rPr>
              <a:t>Improve efficiency and productivity</a:t>
            </a:r>
          </a:p>
          <a:p>
            <a:pPr marL="457200" indent="-457200">
              <a:lnSpc>
                <a:spcPct val="100000"/>
              </a:lnSpc>
            </a:pPr>
            <a:r>
              <a:rPr lang="en-US" dirty="0">
                <a:solidFill>
                  <a:srgbClr val="242424"/>
                </a:solidFill>
                <a:latin typeface="source-serif-pro"/>
              </a:rPr>
              <a:t>Gain a competitive advantage</a:t>
            </a:r>
          </a:p>
          <a:p>
            <a:pPr marL="457200" indent="-457200">
              <a:lnSpc>
                <a:spcPct val="100000"/>
              </a:lnSpc>
            </a:pPr>
            <a:r>
              <a:rPr lang="en-US" dirty="0">
                <a:solidFill>
                  <a:srgbClr val="242424"/>
                </a:solidFill>
                <a:latin typeface="source-serif-pro"/>
              </a:rPr>
              <a:t>In today's data-driven world, analytics is no longer a luxury, it is a necessity. Every industry can leverage the power of data analytics to make better decisions, improve efficiency, and gain a competitive advantage. For example, retailers can use analytics to understand customer behavior and target their marketing campaigns more effectively. Financial institutions can use analytics to assess risk and fraud. And healthcare providers can use analytics to improve patient care and outcomes. The need for skilled data analysts and data scientists is growing rapidly, and these skills are in high demand across all industries.</a:t>
            </a:r>
          </a:p>
        </p:txBody>
      </p:sp>
    </p:spTree>
    <p:extLst>
      <p:ext uri="{BB962C8B-B14F-4D97-AF65-F5344CB8AC3E}">
        <p14:creationId xmlns:p14="http://schemas.microsoft.com/office/powerpoint/2010/main" val="13458341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5C76C-4382-26DF-6FB2-566C85C61E43}"/>
              </a:ext>
            </a:extLst>
          </p:cNvPr>
          <p:cNvSpPr>
            <a:spLocks noGrp="1"/>
          </p:cNvSpPr>
          <p:nvPr>
            <p:ph type="title"/>
          </p:nvPr>
        </p:nvSpPr>
        <p:spPr/>
        <p:txBody>
          <a:bodyPr/>
          <a:lstStyle/>
          <a:p>
            <a:r>
              <a:rPr lang="en-US" b="1" i="0" dirty="0">
                <a:solidFill>
                  <a:srgbClr val="1F1F1F"/>
                </a:solidFill>
                <a:effectLst/>
                <a:latin typeface="Google Sans"/>
              </a:rPr>
              <a:t>Types of Problems and Business Objectives in Various Industries</a:t>
            </a:r>
            <a:endParaRPr lang="en-US" dirty="0"/>
          </a:p>
        </p:txBody>
      </p:sp>
      <p:pic>
        <p:nvPicPr>
          <p:cNvPr id="5" name="Content Placeholder 4">
            <a:extLst>
              <a:ext uri="{FF2B5EF4-FFF2-40B4-BE49-F238E27FC236}">
                <a16:creationId xmlns:a16="http://schemas.microsoft.com/office/drawing/2014/main" id="{24BE68BF-9B0B-2CF6-C90D-E9884B6103E6}"/>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322070" y="1985941"/>
            <a:ext cx="4351235" cy="3863713"/>
          </a:xfrm>
        </p:spPr>
      </p:pic>
      <p:sp>
        <p:nvSpPr>
          <p:cNvPr id="7" name="TextBox 6">
            <a:extLst>
              <a:ext uri="{FF2B5EF4-FFF2-40B4-BE49-F238E27FC236}">
                <a16:creationId xmlns:a16="http://schemas.microsoft.com/office/drawing/2014/main" id="{DC020F4D-96DC-9478-37E3-800E21935898}"/>
              </a:ext>
            </a:extLst>
          </p:cNvPr>
          <p:cNvSpPr txBox="1"/>
          <p:nvPr/>
        </p:nvSpPr>
        <p:spPr>
          <a:xfrm>
            <a:off x="4931079" y="1702458"/>
            <a:ext cx="6422721" cy="4095480"/>
          </a:xfrm>
          <a:prstGeom prst="rect">
            <a:avLst/>
          </a:prstGeom>
          <a:noFill/>
        </p:spPr>
        <p:txBody>
          <a:bodyPr wrap="square">
            <a:spAutoFit/>
          </a:bodyPr>
          <a:lstStyle/>
          <a:p>
            <a:pPr marL="457200" indent="-457200">
              <a:lnSpc>
                <a:spcPct val="90000"/>
              </a:lnSpc>
              <a:spcBef>
                <a:spcPts val="1000"/>
              </a:spcBef>
              <a:buFont typeface="Arial" panose="020B0604020202020204" pitchFamily="34" charset="0"/>
              <a:buChar char="•"/>
            </a:pPr>
            <a:r>
              <a:rPr lang="en-US" sz="2800" dirty="0">
                <a:solidFill>
                  <a:srgbClr val="242424"/>
                </a:solidFill>
                <a:latin typeface="source-serif-pro"/>
              </a:rPr>
              <a:t>Different industries have different problems and objectives</a:t>
            </a:r>
          </a:p>
          <a:p>
            <a:pPr marL="457200" indent="-457200">
              <a:lnSpc>
                <a:spcPct val="90000"/>
              </a:lnSpc>
              <a:spcBef>
                <a:spcPts val="1000"/>
              </a:spcBef>
              <a:buFont typeface="Arial" panose="020B0604020202020204" pitchFamily="34" charset="0"/>
              <a:buChar char="•"/>
            </a:pPr>
            <a:r>
              <a:rPr lang="en-US" sz="2800" dirty="0">
                <a:solidFill>
                  <a:srgbClr val="242424"/>
                </a:solidFill>
                <a:latin typeface="source-serif-pro"/>
              </a:rPr>
              <a:t>Retail: Improve sales and marketing effectiveness</a:t>
            </a:r>
          </a:p>
          <a:p>
            <a:pPr marL="457200" indent="-457200">
              <a:lnSpc>
                <a:spcPct val="90000"/>
              </a:lnSpc>
              <a:spcBef>
                <a:spcPts val="1000"/>
              </a:spcBef>
              <a:buFont typeface="Arial" panose="020B0604020202020204" pitchFamily="34" charset="0"/>
              <a:buChar char="•"/>
            </a:pPr>
            <a:r>
              <a:rPr lang="en-US" sz="2800" dirty="0">
                <a:solidFill>
                  <a:srgbClr val="242424"/>
                </a:solidFill>
                <a:latin typeface="source-serif-pro"/>
              </a:rPr>
              <a:t>Finance: Manage risk and fraud</a:t>
            </a:r>
          </a:p>
          <a:p>
            <a:pPr marL="457200" indent="-457200">
              <a:lnSpc>
                <a:spcPct val="90000"/>
              </a:lnSpc>
              <a:spcBef>
                <a:spcPts val="1000"/>
              </a:spcBef>
              <a:buFont typeface="Arial" panose="020B0604020202020204" pitchFamily="34" charset="0"/>
              <a:buChar char="•"/>
            </a:pPr>
            <a:r>
              <a:rPr lang="en-US" sz="2800" dirty="0">
                <a:solidFill>
                  <a:srgbClr val="242424"/>
                </a:solidFill>
                <a:latin typeface="source-serif-pro"/>
              </a:rPr>
              <a:t>Healthcare: Improve patient care and outcomes</a:t>
            </a:r>
          </a:p>
          <a:p>
            <a:pPr marL="457200" indent="-457200">
              <a:lnSpc>
                <a:spcPct val="90000"/>
              </a:lnSpc>
              <a:spcBef>
                <a:spcPts val="1000"/>
              </a:spcBef>
              <a:buFont typeface="Arial" panose="020B0604020202020204" pitchFamily="34" charset="0"/>
              <a:buChar char="•"/>
            </a:pPr>
            <a:r>
              <a:rPr lang="en-US" sz="2800" dirty="0">
                <a:solidFill>
                  <a:srgbClr val="242424"/>
                </a:solidFill>
                <a:latin typeface="source-serif-pro"/>
              </a:rPr>
              <a:t>Manufacturing: Increase efficiency and productivity</a:t>
            </a:r>
          </a:p>
        </p:txBody>
      </p:sp>
    </p:spTree>
    <p:extLst>
      <p:ext uri="{BB962C8B-B14F-4D97-AF65-F5344CB8AC3E}">
        <p14:creationId xmlns:p14="http://schemas.microsoft.com/office/powerpoint/2010/main" val="31745256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53BFCE-5C32-62CF-D5C7-D2031F503073}"/>
              </a:ext>
            </a:extLst>
          </p:cNvPr>
          <p:cNvSpPr>
            <a:spLocks noGrp="1"/>
          </p:cNvSpPr>
          <p:nvPr>
            <p:ph idx="1"/>
          </p:nvPr>
        </p:nvSpPr>
        <p:spPr>
          <a:xfrm>
            <a:off x="838200" y="162838"/>
            <a:ext cx="10515600" cy="5574083"/>
          </a:xfrm>
        </p:spPr>
        <p:txBody>
          <a:bodyPr>
            <a:normAutofit/>
          </a:bodyPr>
          <a:lstStyle/>
          <a:p>
            <a:pPr marL="457200" indent="-457200"/>
            <a:r>
              <a:rPr lang="en-US" dirty="0">
                <a:solidFill>
                  <a:srgbClr val="242424"/>
                </a:solidFill>
                <a:latin typeface="source-serif-pro"/>
              </a:rPr>
              <a:t>The types of problems that can be solved with analytics vary depending on the industry.</a:t>
            </a:r>
          </a:p>
          <a:p>
            <a:pPr marL="0" indent="0">
              <a:buNone/>
            </a:pPr>
            <a:endParaRPr lang="en-US" dirty="0">
              <a:solidFill>
                <a:srgbClr val="242424"/>
              </a:solidFill>
              <a:latin typeface="source-serif-pro"/>
            </a:endParaRPr>
          </a:p>
          <a:p>
            <a:pPr marL="457200" indent="-457200"/>
            <a:r>
              <a:rPr lang="en-US" dirty="0">
                <a:solidFill>
                  <a:srgbClr val="242424"/>
                </a:solidFill>
                <a:latin typeface="source-serif-pro"/>
              </a:rPr>
              <a:t>However, some common business objectives that analytics can help to achieve include: increasing sales and marketing effectiveness, managing risk and fraud, improving patient care and outcomes, and increasing efficiency and productivity. </a:t>
            </a:r>
          </a:p>
          <a:p>
            <a:pPr marL="0" indent="0">
              <a:buNone/>
            </a:pPr>
            <a:endParaRPr lang="en-US" dirty="0">
              <a:solidFill>
                <a:srgbClr val="242424"/>
              </a:solidFill>
              <a:latin typeface="source-serif-pro"/>
            </a:endParaRPr>
          </a:p>
          <a:p>
            <a:pPr marL="457200" indent="-457200"/>
            <a:r>
              <a:rPr lang="en-US" dirty="0">
                <a:solidFill>
                  <a:srgbClr val="242424"/>
                </a:solidFill>
                <a:latin typeface="source-serif-pro"/>
              </a:rPr>
              <a:t>By understanding the specific problems and objectives of a particular industry, data analysts and data scientists can develop targeted solutions that can have a real impact on the bottom line.</a:t>
            </a:r>
          </a:p>
        </p:txBody>
      </p:sp>
    </p:spTree>
    <p:extLst>
      <p:ext uri="{BB962C8B-B14F-4D97-AF65-F5344CB8AC3E}">
        <p14:creationId xmlns:p14="http://schemas.microsoft.com/office/powerpoint/2010/main" val="17673558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58104-58A6-9AFF-A250-30114330321F}"/>
              </a:ext>
            </a:extLst>
          </p:cNvPr>
          <p:cNvSpPr>
            <a:spLocks noGrp="1"/>
          </p:cNvSpPr>
          <p:nvPr>
            <p:ph type="title"/>
          </p:nvPr>
        </p:nvSpPr>
        <p:spPr/>
        <p:txBody>
          <a:bodyPr/>
          <a:lstStyle/>
          <a:p>
            <a:r>
              <a:rPr lang="en-US" b="1" i="0" dirty="0">
                <a:solidFill>
                  <a:srgbClr val="1F1F1F"/>
                </a:solidFill>
                <a:effectLst/>
                <a:latin typeface="Google Sans"/>
              </a:rPr>
              <a:t>How Leading Companies are Harnessing the Power of Analytics</a:t>
            </a:r>
            <a:endParaRPr lang="en-US" dirty="0"/>
          </a:p>
        </p:txBody>
      </p:sp>
      <p:pic>
        <p:nvPicPr>
          <p:cNvPr id="5" name="Content Placeholder 4">
            <a:extLst>
              <a:ext uri="{FF2B5EF4-FFF2-40B4-BE49-F238E27FC236}">
                <a16:creationId xmlns:a16="http://schemas.microsoft.com/office/drawing/2014/main" id="{52EA3B20-301B-3B75-8A25-94DF92C9A74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8199" y="1825625"/>
            <a:ext cx="4351338" cy="4351338"/>
          </a:xfrm>
        </p:spPr>
      </p:pic>
      <p:sp>
        <p:nvSpPr>
          <p:cNvPr id="7" name="TextBox 6">
            <a:extLst>
              <a:ext uri="{FF2B5EF4-FFF2-40B4-BE49-F238E27FC236}">
                <a16:creationId xmlns:a16="http://schemas.microsoft.com/office/drawing/2014/main" id="{DFC452D5-3CB3-BF20-CF14-B8B7D8F35169}"/>
              </a:ext>
            </a:extLst>
          </p:cNvPr>
          <p:cNvSpPr txBox="1"/>
          <p:nvPr/>
        </p:nvSpPr>
        <p:spPr>
          <a:xfrm>
            <a:off x="5151328" y="1825625"/>
            <a:ext cx="6093912" cy="4832092"/>
          </a:xfrm>
          <a:prstGeom prst="rect">
            <a:avLst/>
          </a:prstGeom>
          <a:noFill/>
        </p:spPr>
        <p:txBody>
          <a:bodyPr wrap="square">
            <a:spAutoFit/>
          </a:bodyPr>
          <a:lstStyle/>
          <a:p>
            <a:pPr algn="l">
              <a:buFont typeface="Arial" panose="020B0604020202020204" pitchFamily="34" charset="0"/>
              <a:buChar char="•"/>
            </a:pPr>
            <a:r>
              <a:rPr lang="en-US" sz="2800" b="1" dirty="0">
                <a:solidFill>
                  <a:srgbClr val="242424"/>
                </a:solidFill>
                <a:latin typeface="source-serif-pro"/>
              </a:rPr>
              <a:t>Netflix</a:t>
            </a:r>
            <a:r>
              <a:rPr lang="en-US" b="0" i="0" dirty="0">
                <a:solidFill>
                  <a:srgbClr val="1F1F1F"/>
                </a:solidFill>
                <a:effectLst/>
                <a:latin typeface="Google Sans"/>
              </a:rPr>
              <a:t> </a:t>
            </a:r>
            <a:r>
              <a:rPr lang="en-US" sz="2800" dirty="0">
                <a:solidFill>
                  <a:srgbClr val="242424"/>
                </a:solidFill>
                <a:latin typeface="source-serif-pro"/>
              </a:rPr>
              <a:t>uses analytics to personalize recommendations for its subscribers, which has helped to drive subscriber growth and retention.</a:t>
            </a:r>
          </a:p>
          <a:p>
            <a:pPr algn="l">
              <a:buFont typeface="Arial" panose="020B0604020202020204" pitchFamily="34" charset="0"/>
              <a:buChar char="•"/>
            </a:pPr>
            <a:r>
              <a:rPr lang="en-US" sz="2800" b="1" dirty="0">
                <a:solidFill>
                  <a:srgbClr val="242424"/>
                </a:solidFill>
                <a:latin typeface="source-serif-pro"/>
              </a:rPr>
              <a:t>Amazon</a:t>
            </a:r>
            <a:r>
              <a:rPr lang="en-US" b="0" i="0" dirty="0">
                <a:solidFill>
                  <a:srgbClr val="1F1F1F"/>
                </a:solidFill>
                <a:effectLst/>
                <a:latin typeface="Google Sans"/>
              </a:rPr>
              <a:t> </a:t>
            </a:r>
            <a:r>
              <a:rPr lang="en-US" sz="2800" dirty="0">
                <a:solidFill>
                  <a:srgbClr val="242424"/>
                </a:solidFill>
                <a:latin typeface="source-serif-pro"/>
              </a:rPr>
              <a:t>uses analytics to optimize its pricing and product recommendations, which has helped to make it the world's largest online retailer.</a:t>
            </a:r>
          </a:p>
          <a:p>
            <a:pPr algn="l">
              <a:buFont typeface="Arial" panose="020B0604020202020204" pitchFamily="34" charset="0"/>
              <a:buChar char="•"/>
            </a:pPr>
            <a:r>
              <a:rPr lang="en-US" sz="2800" b="1" dirty="0">
                <a:solidFill>
                  <a:srgbClr val="242424"/>
                </a:solidFill>
                <a:latin typeface="source-serif-pro"/>
              </a:rPr>
              <a:t>JPMorgan Chase </a:t>
            </a:r>
            <a:r>
              <a:rPr lang="en-US" sz="2800" dirty="0">
                <a:solidFill>
                  <a:srgbClr val="242424"/>
                </a:solidFill>
                <a:latin typeface="source-serif-pro"/>
              </a:rPr>
              <a:t>uses analytics to manage risk and fraud, which has helped to improve the bank's profitability.</a:t>
            </a:r>
          </a:p>
        </p:txBody>
      </p:sp>
    </p:spTree>
    <p:extLst>
      <p:ext uri="{BB962C8B-B14F-4D97-AF65-F5344CB8AC3E}">
        <p14:creationId xmlns:p14="http://schemas.microsoft.com/office/powerpoint/2010/main" val="1961727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7E22240-2F52-944C-6082-9CBF3E11DF7A}"/>
              </a:ext>
            </a:extLst>
          </p:cNvPr>
          <p:cNvSpPr>
            <a:spLocks noGrp="1"/>
          </p:cNvSpPr>
          <p:nvPr>
            <p:ph idx="1"/>
          </p:nvPr>
        </p:nvSpPr>
        <p:spPr>
          <a:xfrm>
            <a:off x="838200" y="212942"/>
            <a:ext cx="10515600" cy="5964021"/>
          </a:xfrm>
        </p:spPr>
        <p:txBody>
          <a:bodyPr/>
          <a:lstStyle/>
          <a:p>
            <a:r>
              <a:rPr lang="en-US" sz="2800" b="1" dirty="0">
                <a:solidFill>
                  <a:srgbClr val="242424"/>
                </a:solidFill>
                <a:latin typeface="source-serif-pro"/>
              </a:rPr>
              <a:t>Walmart</a:t>
            </a:r>
            <a:r>
              <a:rPr lang="en-US" b="0" i="0" dirty="0">
                <a:solidFill>
                  <a:srgbClr val="1F1F1F"/>
                </a:solidFill>
                <a:effectLst/>
                <a:latin typeface="Google Sans"/>
              </a:rPr>
              <a:t> </a:t>
            </a:r>
            <a:r>
              <a:rPr lang="en-US" sz="2800" dirty="0">
                <a:solidFill>
                  <a:srgbClr val="242424"/>
                </a:solidFill>
                <a:latin typeface="source-serif-pro"/>
              </a:rPr>
              <a:t>uses analytics to optimize its supply chain and in-store layout, which has helped to reduce costs and improve customer satisfaction.</a:t>
            </a:r>
          </a:p>
          <a:p>
            <a:endParaRPr lang="en-US" dirty="0"/>
          </a:p>
          <a:p>
            <a:r>
              <a:rPr lang="en-US" dirty="0">
                <a:solidFill>
                  <a:srgbClr val="242424"/>
                </a:solidFill>
                <a:latin typeface="source-serif-pro"/>
              </a:rPr>
              <a:t>Leading companies around the world are using analytics to gain a competitive advantage. These are just a few examples of how analytics can be used to solve real-world business problems.</a:t>
            </a:r>
          </a:p>
        </p:txBody>
      </p:sp>
      <p:pic>
        <p:nvPicPr>
          <p:cNvPr id="5" name="Picture 4">
            <a:extLst>
              <a:ext uri="{FF2B5EF4-FFF2-40B4-BE49-F238E27FC236}">
                <a16:creationId xmlns:a16="http://schemas.microsoft.com/office/drawing/2014/main" id="{56692907-E017-2E4A-C715-901D583288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7806" y="3429000"/>
            <a:ext cx="6096000" cy="3299254"/>
          </a:xfrm>
          <a:prstGeom prst="rect">
            <a:avLst/>
          </a:prstGeom>
        </p:spPr>
      </p:pic>
    </p:spTree>
    <p:extLst>
      <p:ext uri="{BB962C8B-B14F-4D97-AF65-F5344CB8AC3E}">
        <p14:creationId xmlns:p14="http://schemas.microsoft.com/office/powerpoint/2010/main" val="29791188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61359-2DD9-1BF6-587D-7E9867B10504}"/>
              </a:ext>
            </a:extLst>
          </p:cNvPr>
          <p:cNvSpPr>
            <a:spLocks noGrp="1"/>
          </p:cNvSpPr>
          <p:nvPr>
            <p:ph type="title"/>
          </p:nvPr>
        </p:nvSpPr>
        <p:spPr/>
        <p:txBody>
          <a:bodyPr/>
          <a:lstStyle/>
          <a:p>
            <a:r>
              <a:rPr lang="en-US" b="1" i="0" dirty="0">
                <a:solidFill>
                  <a:srgbClr val="1F1F1F"/>
                </a:solidFill>
                <a:effectLst/>
                <a:latin typeface="Google Sans"/>
              </a:rPr>
              <a:t>Critical Success Drivers for Analytics Projects</a:t>
            </a:r>
            <a:endParaRPr lang="en-US" dirty="0"/>
          </a:p>
        </p:txBody>
      </p:sp>
      <p:pic>
        <p:nvPicPr>
          <p:cNvPr id="5" name="Content Placeholder 4">
            <a:extLst>
              <a:ext uri="{FF2B5EF4-FFF2-40B4-BE49-F238E27FC236}">
                <a16:creationId xmlns:a16="http://schemas.microsoft.com/office/drawing/2014/main" id="{D52253F2-A670-0DFF-461A-56B147868D1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6233" y="1529063"/>
            <a:ext cx="4351338" cy="4351338"/>
          </a:xfrm>
        </p:spPr>
      </p:pic>
      <p:sp>
        <p:nvSpPr>
          <p:cNvPr id="7" name="TextBox 6">
            <a:extLst>
              <a:ext uri="{FF2B5EF4-FFF2-40B4-BE49-F238E27FC236}">
                <a16:creationId xmlns:a16="http://schemas.microsoft.com/office/drawing/2014/main" id="{98090038-92C5-7CC5-A8B9-0CB473607248}"/>
              </a:ext>
            </a:extLst>
          </p:cNvPr>
          <p:cNvSpPr txBox="1"/>
          <p:nvPr/>
        </p:nvSpPr>
        <p:spPr>
          <a:xfrm>
            <a:off x="4766618" y="1383956"/>
            <a:ext cx="7145296" cy="4401205"/>
          </a:xfrm>
          <a:prstGeom prst="rect">
            <a:avLst/>
          </a:prstGeom>
          <a:noFill/>
        </p:spPr>
        <p:txBody>
          <a:bodyPr wrap="square">
            <a:spAutoFit/>
          </a:bodyPr>
          <a:lstStyle/>
          <a:p>
            <a:pPr algn="l">
              <a:buFont typeface="Arial" panose="020B0604020202020204" pitchFamily="34" charset="0"/>
              <a:buChar char="•"/>
            </a:pPr>
            <a:r>
              <a:rPr lang="en-US" sz="2800" b="1" dirty="0">
                <a:solidFill>
                  <a:srgbClr val="242424"/>
                </a:solidFill>
                <a:latin typeface="source-serif-pro"/>
              </a:rPr>
              <a:t>Executive buy-in: </a:t>
            </a:r>
            <a:r>
              <a:rPr lang="en-US" sz="2800" dirty="0">
                <a:solidFill>
                  <a:srgbClr val="242424"/>
                </a:solidFill>
                <a:latin typeface="source-serif-pro"/>
              </a:rPr>
              <a:t>For an analytics project to be successful, it needs to have the support of senior management.</a:t>
            </a:r>
          </a:p>
          <a:p>
            <a:pPr algn="l">
              <a:buFont typeface="Arial" panose="020B0604020202020204" pitchFamily="34" charset="0"/>
              <a:buChar char="•"/>
            </a:pPr>
            <a:r>
              <a:rPr lang="en-US" sz="2800" b="1" dirty="0">
                <a:solidFill>
                  <a:srgbClr val="242424"/>
                </a:solidFill>
                <a:latin typeface="source-serif-pro"/>
              </a:rPr>
              <a:t>Clear business objectives: </a:t>
            </a:r>
            <a:r>
              <a:rPr lang="en-US" sz="2800" dirty="0">
                <a:solidFill>
                  <a:srgbClr val="242424"/>
                </a:solidFill>
                <a:latin typeface="source-serif-pro"/>
              </a:rPr>
              <a:t>The project needs to have clear and well-defined business objectives.</a:t>
            </a:r>
          </a:p>
          <a:p>
            <a:pPr algn="l">
              <a:buFont typeface="Arial" panose="020B0604020202020204" pitchFamily="34" charset="0"/>
              <a:buChar char="•"/>
            </a:pPr>
            <a:r>
              <a:rPr lang="en-US" sz="2800" b="1" dirty="0">
                <a:solidFill>
                  <a:srgbClr val="242424"/>
                </a:solidFill>
                <a:latin typeface="source-serif-pro"/>
              </a:rPr>
              <a:t>High-quality data: </a:t>
            </a:r>
            <a:r>
              <a:rPr lang="en-US" sz="2800" dirty="0">
                <a:solidFill>
                  <a:srgbClr val="242424"/>
                </a:solidFill>
                <a:latin typeface="source-serif-pro"/>
              </a:rPr>
              <a:t>The project needs to have access to high-quality data.</a:t>
            </a:r>
          </a:p>
          <a:p>
            <a:pPr algn="l">
              <a:buFont typeface="Arial" panose="020B0604020202020204" pitchFamily="34" charset="0"/>
              <a:buChar char="•"/>
            </a:pPr>
            <a:r>
              <a:rPr lang="en-US" sz="2800" b="1" dirty="0">
                <a:solidFill>
                  <a:srgbClr val="242424"/>
                </a:solidFill>
                <a:latin typeface="source-serif-pro"/>
              </a:rPr>
              <a:t>Skilled data scientists and analysts: </a:t>
            </a:r>
            <a:r>
              <a:rPr lang="en-US" sz="2800" dirty="0">
                <a:solidFill>
                  <a:srgbClr val="242424"/>
                </a:solidFill>
                <a:latin typeface="source-serif-pro"/>
              </a:rPr>
              <a:t>The project needs to have the right people in place to execute the project.</a:t>
            </a:r>
          </a:p>
        </p:txBody>
      </p:sp>
    </p:spTree>
    <p:extLst>
      <p:ext uri="{BB962C8B-B14F-4D97-AF65-F5344CB8AC3E}">
        <p14:creationId xmlns:p14="http://schemas.microsoft.com/office/powerpoint/2010/main" val="39426528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4344B2D-EF11-7731-605D-4FFC03DFDEC0}"/>
              </a:ext>
            </a:extLst>
          </p:cNvPr>
          <p:cNvSpPr>
            <a:spLocks noGrp="1"/>
          </p:cNvSpPr>
          <p:nvPr>
            <p:ph idx="1"/>
          </p:nvPr>
        </p:nvSpPr>
        <p:spPr>
          <a:xfrm>
            <a:off x="838200" y="137786"/>
            <a:ext cx="10515600" cy="6039177"/>
          </a:xfrm>
        </p:spPr>
        <p:txBody>
          <a:bodyPr>
            <a:normAutofit fontScale="85000" lnSpcReduction="20000"/>
          </a:bodyPr>
          <a:lstStyle/>
          <a:p>
            <a:pPr algn="l">
              <a:buFont typeface="Arial" panose="020B0604020202020204" pitchFamily="34" charset="0"/>
              <a:buChar char="•"/>
            </a:pPr>
            <a:r>
              <a:rPr lang="en-US" b="1" dirty="0">
                <a:solidFill>
                  <a:srgbClr val="242424"/>
                </a:solidFill>
                <a:latin typeface="source-serif-pro"/>
              </a:rPr>
              <a:t>Effective communication: </a:t>
            </a:r>
            <a:r>
              <a:rPr lang="en-US" dirty="0">
                <a:solidFill>
                  <a:srgbClr val="242424"/>
                </a:solidFill>
                <a:latin typeface="source-serif-pro"/>
              </a:rPr>
              <a:t>The results of the project need to be communicated effectively to stakeholders.</a:t>
            </a:r>
          </a:p>
          <a:p>
            <a:pPr algn="l">
              <a:buFont typeface="Arial" panose="020B0604020202020204" pitchFamily="34" charset="0"/>
              <a:buChar char="•"/>
            </a:pPr>
            <a:endParaRPr lang="en-US" dirty="0">
              <a:solidFill>
                <a:srgbClr val="242424"/>
              </a:solidFill>
              <a:latin typeface="source-serif-pro"/>
            </a:endParaRPr>
          </a:p>
          <a:p>
            <a:pPr algn="l">
              <a:buFont typeface="Arial" panose="020B0604020202020204" pitchFamily="34" charset="0"/>
              <a:buChar char="•"/>
            </a:pPr>
            <a:r>
              <a:rPr lang="en-US" b="1" dirty="0">
                <a:solidFill>
                  <a:srgbClr val="242424"/>
                </a:solidFill>
                <a:latin typeface="source-serif-pro"/>
              </a:rPr>
              <a:t>Agile and iterative approach: </a:t>
            </a:r>
            <a:r>
              <a:rPr lang="en-US" dirty="0">
                <a:solidFill>
                  <a:srgbClr val="242424"/>
                </a:solidFill>
                <a:latin typeface="source-serif-pro"/>
              </a:rPr>
              <a:t>The project needs to be flexible and adaptable to change.</a:t>
            </a:r>
          </a:p>
          <a:p>
            <a:pPr marL="0" indent="0" algn="l">
              <a:buNone/>
            </a:pPr>
            <a:endParaRPr lang="en-US" dirty="0">
              <a:solidFill>
                <a:srgbClr val="242424"/>
              </a:solidFill>
              <a:latin typeface="source-serif-pro"/>
            </a:endParaRPr>
          </a:p>
          <a:p>
            <a:r>
              <a:rPr lang="en-US" dirty="0">
                <a:solidFill>
                  <a:srgbClr val="242424"/>
                </a:solidFill>
                <a:latin typeface="source-serif-pro"/>
              </a:rPr>
              <a:t>There are a number of critical success factors for analytics projects. First, the project needs to have the support of senior management. Without executive buy-in, the project is unlikely to be successful. Second, the project needs to have clear and well-defined business objectives. What are you hoping to achieve with this project? How will you measure success? Third, the project needs to have access to high-quality data. Garbage in, garbage out. If your data is dirty or inaccurate, your results will be meaningless. Fourth, the project needs to have the right people in place to execute the project. This includes data scientists, data analysts, and business analysts. Fifth, the results of the project need to be communicated effectively to stakeholders. What did you learn? How can the results be used to improve the business? Sixth, the project needs to be flexible and adaptable to change. As you learn more about the data, you may need to change your approach.</a:t>
            </a:r>
          </a:p>
        </p:txBody>
      </p:sp>
    </p:spTree>
    <p:extLst>
      <p:ext uri="{BB962C8B-B14F-4D97-AF65-F5344CB8AC3E}">
        <p14:creationId xmlns:p14="http://schemas.microsoft.com/office/powerpoint/2010/main" val="26047352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8B282-A239-DEDE-5DD0-29894086A9E6}"/>
              </a:ext>
            </a:extLst>
          </p:cNvPr>
          <p:cNvSpPr>
            <a:spLocks noGrp="1"/>
          </p:cNvSpPr>
          <p:nvPr>
            <p:ph type="title"/>
          </p:nvPr>
        </p:nvSpPr>
        <p:spPr/>
        <p:txBody>
          <a:bodyPr/>
          <a:lstStyle/>
          <a:p>
            <a:r>
              <a:rPr lang="en-US" b="1" i="0" dirty="0">
                <a:solidFill>
                  <a:srgbClr val="1F1F1F"/>
                </a:solidFill>
                <a:effectLst/>
                <a:latin typeface="Google Sans"/>
              </a:rPr>
              <a:t>The Power of Data: Analytics &amp; Data Science</a:t>
            </a:r>
            <a:endParaRPr lang="en-US" dirty="0"/>
          </a:p>
        </p:txBody>
      </p:sp>
      <p:sp>
        <p:nvSpPr>
          <p:cNvPr id="3" name="Content Placeholder 2">
            <a:extLst>
              <a:ext uri="{FF2B5EF4-FFF2-40B4-BE49-F238E27FC236}">
                <a16:creationId xmlns:a16="http://schemas.microsoft.com/office/drawing/2014/main" id="{B987FA84-DF52-CA94-A90C-BF3D8AE40FEB}"/>
              </a:ext>
            </a:extLst>
          </p:cNvPr>
          <p:cNvSpPr>
            <a:spLocks noGrp="1"/>
          </p:cNvSpPr>
          <p:nvPr>
            <p:ph idx="1"/>
          </p:nvPr>
        </p:nvSpPr>
        <p:spPr>
          <a:xfrm>
            <a:off x="838200" y="1446663"/>
            <a:ext cx="10515600" cy="4730300"/>
          </a:xfrm>
        </p:spPr>
        <p:txBody>
          <a:bodyPr>
            <a:normAutofit/>
          </a:bodyPr>
          <a:lstStyle/>
          <a:p>
            <a:endParaRPr lang="en-US" sz="2000" b="0" i="0" dirty="0">
              <a:solidFill>
                <a:srgbClr val="1F1F1F"/>
              </a:solidFill>
              <a:effectLst/>
              <a:latin typeface="Google Sans"/>
            </a:endParaRPr>
          </a:p>
          <a:p>
            <a:endParaRPr lang="en-US" sz="2000" dirty="0">
              <a:solidFill>
                <a:srgbClr val="1F1F1F"/>
              </a:solidFill>
              <a:latin typeface="Google Sans"/>
            </a:endParaRPr>
          </a:p>
          <a:p>
            <a:endParaRPr lang="en-US" sz="2000" b="0" i="0" dirty="0">
              <a:solidFill>
                <a:srgbClr val="1F1F1F"/>
              </a:solidFill>
              <a:effectLst/>
              <a:latin typeface="Google Sans"/>
            </a:endParaRPr>
          </a:p>
          <a:p>
            <a:endParaRPr lang="en-US" sz="2000" dirty="0">
              <a:solidFill>
                <a:srgbClr val="1F1F1F"/>
              </a:solidFill>
              <a:latin typeface="Google Sans"/>
            </a:endParaRPr>
          </a:p>
          <a:p>
            <a:endParaRPr lang="en-US" sz="2000" b="0" i="0" dirty="0">
              <a:solidFill>
                <a:srgbClr val="1F1F1F"/>
              </a:solidFill>
              <a:effectLst/>
              <a:latin typeface="Google Sans"/>
            </a:endParaRPr>
          </a:p>
          <a:p>
            <a:pPr marL="0" indent="0">
              <a:buNone/>
            </a:pPr>
            <a:endParaRPr lang="en-US" sz="2000" dirty="0">
              <a:solidFill>
                <a:srgbClr val="1F1F1F"/>
              </a:solidFill>
              <a:latin typeface="Google Sans"/>
            </a:endParaRPr>
          </a:p>
        </p:txBody>
      </p:sp>
      <p:pic>
        <p:nvPicPr>
          <p:cNvPr id="7" name="Picture 6">
            <a:extLst>
              <a:ext uri="{FF2B5EF4-FFF2-40B4-BE49-F238E27FC236}">
                <a16:creationId xmlns:a16="http://schemas.microsoft.com/office/drawing/2014/main" id="{F99C8783-022B-B914-B5B2-072B8AE149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1129" y="1690687"/>
            <a:ext cx="9553432" cy="4486275"/>
          </a:xfrm>
          <a:prstGeom prst="rect">
            <a:avLst/>
          </a:prstGeom>
        </p:spPr>
      </p:pic>
    </p:spTree>
    <p:extLst>
      <p:ext uri="{BB962C8B-B14F-4D97-AF65-F5344CB8AC3E}">
        <p14:creationId xmlns:p14="http://schemas.microsoft.com/office/powerpoint/2010/main" val="21201089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60CE0-7618-FF13-6051-5EDCADFB50C1}"/>
              </a:ext>
            </a:extLst>
          </p:cNvPr>
          <p:cNvSpPr>
            <a:spLocks noGrp="1"/>
          </p:cNvSpPr>
          <p:nvPr>
            <p:ph type="title"/>
          </p:nvPr>
        </p:nvSpPr>
        <p:spPr/>
        <p:txBody>
          <a:bodyPr/>
          <a:lstStyle/>
          <a:p>
            <a:r>
              <a:rPr lang="en-US" b="1" i="0" dirty="0">
                <a:solidFill>
                  <a:srgbClr val="1F1F1F"/>
                </a:solidFill>
                <a:effectLst/>
                <a:latin typeface="Google Sans"/>
              </a:rPr>
              <a:t>Overview of Analytics Tools &amp; their Popularity</a:t>
            </a:r>
            <a:endParaRPr lang="en-US" dirty="0"/>
          </a:p>
        </p:txBody>
      </p:sp>
      <p:pic>
        <p:nvPicPr>
          <p:cNvPr id="10" name="Content Placeholder 9">
            <a:extLst>
              <a:ext uri="{FF2B5EF4-FFF2-40B4-BE49-F238E27FC236}">
                <a16:creationId xmlns:a16="http://schemas.microsoft.com/office/drawing/2014/main" id="{50238A6F-5FA7-AD99-CBB9-512F2F800D2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23702" y="1825625"/>
            <a:ext cx="8166734" cy="4351338"/>
          </a:xfrm>
        </p:spPr>
      </p:pic>
    </p:spTree>
    <p:extLst>
      <p:ext uri="{BB962C8B-B14F-4D97-AF65-F5344CB8AC3E}">
        <p14:creationId xmlns:p14="http://schemas.microsoft.com/office/powerpoint/2010/main" val="12828637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3E73281-2A86-94E0-626E-44FC942E32B8}"/>
              </a:ext>
            </a:extLst>
          </p:cNvPr>
          <p:cNvSpPr>
            <a:spLocks noGrp="1"/>
          </p:cNvSpPr>
          <p:nvPr>
            <p:ph idx="1"/>
          </p:nvPr>
        </p:nvSpPr>
        <p:spPr>
          <a:xfrm>
            <a:off x="838200" y="212942"/>
            <a:ext cx="10515600" cy="5964021"/>
          </a:xfrm>
        </p:spPr>
        <p:txBody>
          <a:bodyPr/>
          <a:lstStyle/>
          <a:p>
            <a:pPr algn="l">
              <a:buFont typeface="Arial" panose="020B0604020202020204" pitchFamily="34" charset="0"/>
              <a:buChar char="•"/>
            </a:pPr>
            <a:r>
              <a:rPr lang="en-US" b="1" i="0" dirty="0">
                <a:solidFill>
                  <a:srgbClr val="1F1F1F"/>
                </a:solidFill>
                <a:effectLst/>
                <a:latin typeface="Google Sans"/>
              </a:rPr>
              <a:t>Python:</a:t>
            </a:r>
            <a:r>
              <a:rPr lang="en-US" b="0" i="0" dirty="0">
                <a:solidFill>
                  <a:srgbClr val="1F1F1F"/>
                </a:solidFill>
                <a:effectLst/>
                <a:latin typeface="Google Sans"/>
              </a:rPr>
              <a:t> A general-purpose programming language that is popular for data science due to its large ecosystem of libraries and tools, such as NumPy, Pandas, and Scikit-learn.</a:t>
            </a:r>
          </a:p>
          <a:p>
            <a:pPr algn="l">
              <a:buFont typeface="Arial" panose="020B0604020202020204" pitchFamily="34" charset="0"/>
              <a:buChar char="•"/>
            </a:pPr>
            <a:r>
              <a:rPr lang="en-US" b="1" i="0" dirty="0">
                <a:solidFill>
                  <a:srgbClr val="1F1F1F"/>
                </a:solidFill>
                <a:effectLst/>
                <a:latin typeface="Google Sans"/>
              </a:rPr>
              <a:t>R:</a:t>
            </a:r>
            <a:r>
              <a:rPr lang="en-US" b="0" i="0" dirty="0">
                <a:solidFill>
                  <a:srgbClr val="1F1F1F"/>
                </a:solidFill>
                <a:effectLst/>
                <a:latin typeface="Google Sans"/>
              </a:rPr>
              <a:t> A programming language and software environment specifically designed for statistical computing and graphics.</a:t>
            </a:r>
          </a:p>
          <a:p>
            <a:pPr algn="l">
              <a:buFont typeface="Arial" panose="020B0604020202020204" pitchFamily="34" charset="0"/>
              <a:buChar char="•"/>
            </a:pPr>
            <a:r>
              <a:rPr lang="en-US" b="1" i="0" dirty="0">
                <a:solidFill>
                  <a:srgbClr val="1F1F1F"/>
                </a:solidFill>
                <a:effectLst/>
                <a:latin typeface="Google Sans"/>
              </a:rPr>
              <a:t>SQL:</a:t>
            </a:r>
            <a:r>
              <a:rPr lang="en-US" b="0" i="0" dirty="0">
                <a:solidFill>
                  <a:srgbClr val="1F1F1F"/>
                </a:solidFill>
                <a:effectLst/>
                <a:latin typeface="Google Sans"/>
              </a:rPr>
              <a:t> A structured query language used to interact with relational databases.</a:t>
            </a:r>
          </a:p>
          <a:p>
            <a:pPr algn="l">
              <a:buFont typeface="Arial" panose="020B0604020202020204" pitchFamily="34" charset="0"/>
              <a:buChar char="•"/>
            </a:pPr>
            <a:r>
              <a:rPr lang="en-US" b="1" i="0" dirty="0">
                <a:solidFill>
                  <a:srgbClr val="1F1F1F"/>
                </a:solidFill>
                <a:effectLst/>
                <a:latin typeface="Google Sans"/>
              </a:rPr>
              <a:t>Tableau:</a:t>
            </a:r>
            <a:r>
              <a:rPr lang="en-US" b="0" i="0" dirty="0">
                <a:solidFill>
                  <a:srgbClr val="1F1F1F"/>
                </a:solidFill>
                <a:effectLst/>
                <a:latin typeface="Google Sans"/>
              </a:rPr>
              <a:t> A data visualization tool that allows users to create interactive dashboards and reports.</a:t>
            </a:r>
          </a:p>
          <a:p>
            <a:r>
              <a:rPr lang="en-US" b="0" i="0" dirty="0">
                <a:solidFill>
                  <a:srgbClr val="1F1F1F"/>
                </a:solidFill>
                <a:effectLst/>
                <a:latin typeface="Google Sans"/>
              </a:rPr>
              <a:t>There are a number of different analytics tools available, each with its own strengths and weaknesses. Some of the most popular tools include Python, R, SQL, and Tableau. The best tool for a particular project will depend on the specific needs of the project.</a:t>
            </a:r>
            <a:endParaRPr lang="en-US" dirty="0"/>
          </a:p>
        </p:txBody>
      </p:sp>
    </p:spTree>
    <p:extLst>
      <p:ext uri="{BB962C8B-B14F-4D97-AF65-F5344CB8AC3E}">
        <p14:creationId xmlns:p14="http://schemas.microsoft.com/office/powerpoint/2010/main" val="26156731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088DC-D748-5870-AE9A-F95B406A2576}"/>
              </a:ext>
            </a:extLst>
          </p:cNvPr>
          <p:cNvSpPr>
            <a:spLocks noGrp="1"/>
          </p:cNvSpPr>
          <p:nvPr>
            <p:ph type="title"/>
          </p:nvPr>
        </p:nvSpPr>
        <p:spPr/>
        <p:txBody>
          <a:bodyPr/>
          <a:lstStyle/>
          <a:p>
            <a:r>
              <a:rPr lang="en-US" b="1" i="0" dirty="0">
                <a:solidFill>
                  <a:srgbClr val="1F1F1F"/>
                </a:solidFill>
                <a:effectLst/>
                <a:latin typeface="Google Sans"/>
              </a:rPr>
              <a:t>Analytics Methodology &amp; Problem Solving Framework</a:t>
            </a:r>
            <a:endParaRPr lang="en-US" dirty="0"/>
          </a:p>
        </p:txBody>
      </p:sp>
      <p:pic>
        <p:nvPicPr>
          <p:cNvPr id="13" name="Content Placeholder 12">
            <a:extLst>
              <a:ext uri="{FF2B5EF4-FFF2-40B4-BE49-F238E27FC236}">
                <a16:creationId xmlns:a16="http://schemas.microsoft.com/office/drawing/2014/main" id="{8EB50800-F0C9-8CC6-6897-917CCFCB6AB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248694"/>
            <a:ext cx="10515600" cy="3505200"/>
          </a:xfrm>
        </p:spPr>
      </p:pic>
    </p:spTree>
    <p:extLst>
      <p:ext uri="{BB962C8B-B14F-4D97-AF65-F5344CB8AC3E}">
        <p14:creationId xmlns:p14="http://schemas.microsoft.com/office/powerpoint/2010/main" val="2872338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89BFF4A-687C-F0CF-7221-30DB966F632C}"/>
              </a:ext>
            </a:extLst>
          </p:cNvPr>
          <p:cNvSpPr>
            <a:spLocks noGrp="1"/>
          </p:cNvSpPr>
          <p:nvPr>
            <p:ph idx="1"/>
          </p:nvPr>
        </p:nvSpPr>
        <p:spPr>
          <a:xfrm>
            <a:off x="838200" y="200416"/>
            <a:ext cx="10515600" cy="6350696"/>
          </a:xfrm>
        </p:spPr>
        <p:txBody>
          <a:bodyPr>
            <a:normAutofit fontScale="92500" lnSpcReduction="10000"/>
          </a:bodyPr>
          <a:lstStyle/>
          <a:p>
            <a:pPr algn="l">
              <a:buFont typeface="Arial" panose="020B0604020202020204" pitchFamily="34" charset="0"/>
              <a:buChar char="•"/>
            </a:pPr>
            <a:r>
              <a:rPr lang="en-US" b="1" i="0" dirty="0">
                <a:solidFill>
                  <a:srgbClr val="1F1F1F"/>
                </a:solidFill>
                <a:effectLst/>
                <a:latin typeface="Google Sans"/>
              </a:rPr>
              <a:t>Define the problem:</a:t>
            </a:r>
            <a:r>
              <a:rPr lang="en-US" b="0" i="0" dirty="0">
                <a:solidFill>
                  <a:srgbClr val="1F1F1F"/>
                </a:solidFill>
                <a:effectLst/>
                <a:latin typeface="Google Sans"/>
              </a:rPr>
              <a:t> What are you trying to solve?</a:t>
            </a:r>
          </a:p>
          <a:p>
            <a:pPr algn="l">
              <a:buFont typeface="Arial" panose="020B0604020202020204" pitchFamily="34" charset="0"/>
              <a:buChar char="•"/>
            </a:pPr>
            <a:endParaRPr lang="en-US" b="0" i="0" dirty="0">
              <a:solidFill>
                <a:srgbClr val="1F1F1F"/>
              </a:solidFill>
              <a:effectLst/>
              <a:latin typeface="Google Sans"/>
            </a:endParaRPr>
          </a:p>
          <a:p>
            <a:pPr algn="l">
              <a:buFont typeface="Arial" panose="020B0604020202020204" pitchFamily="34" charset="0"/>
              <a:buChar char="•"/>
            </a:pPr>
            <a:r>
              <a:rPr lang="en-US" b="1" i="0" dirty="0">
                <a:solidFill>
                  <a:srgbClr val="1F1F1F"/>
                </a:solidFill>
                <a:effectLst/>
                <a:latin typeface="Google Sans"/>
              </a:rPr>
              <a:t>Collect data:</a:t>
            </a:r>
            <a:r>
              <a:rPr lang="en-US" b="0" i="0" dirty="0">
                <a:solidFill>
                  <a:srgbClr val="1F1F1F"/>
                </a:solidFill>
                <a:effectLst/>
                <a:latin typeface="Google Sans"/>
              </a:rPr>
              <a:t> Identify the data you need and collect it from various sources.</a:t>
            </a:r>
          </a:p>
          <a:p>
            <a:pPr marL="0" indent="0" algn="l">
              <a:buNone/>
            </a:pPr>
            <a:endParaRPr lang="en-US" b="0" i="0" dirty="0">
              <a:solidFill>
                <a:srgbClr val="1F1F1F"/>
              </a:solidFill>
              <a:effectLst/>
              <a:latin typeface="Google Sans"/>
            </a:endParaRPr>
          </a:p>
          <a:p>
            <a:pPr algn="l">
              <a:buFont typeface="Arial" panose="020B0604020202020204" pitchFamily="34" charset="0"/>
              <a:buChar char="•"/>
            </a:pPr>
            <a:r>
              <a:rPr lang="en-US" b="1" i="0" dirty="0">
                <a:solidFill>
                  <a:srgbClr val="1F1F1F"/>
                </a:solidFill>
                <a:effectLst/>
                <a:latin typeface="Google Sans"/>
              </a:rPr>
              <a:t>Clean data:</a:t>
            </a:r>
            <a:r>
              <a:rPr lang="en-US" b="0" i="0" dirty="0">
                <a:solidFill>
                  <a:srgbClr val="1F1F1F"/>
                </a:solidFill>
                <a:effectLst/>
                <a:latin typeface="Google Sans"/>
              </a:rPr>
              <a:t> Clean and prepare the data for analysis.</a:t>
            </a:r>
          </a:p>
          <a:p>
            <a:pPr algn="l">
              <a:buFont typeface="Arial" panose="020B0604020202020204" pitchFamily="34" charset="0"/>
              <a:buChar char="•"/>
            </a:pPr>
            <a:endParaRPr lang="en-US" b="0" i="0" dirty="0">
              <a:solidFill>
                <a:srgbClr val="1F1F1F"/>
              </a:solidFill>
              <a:effectLst/>
              <a:latin typeface="Google Sans"/>
            </a:endParaRPr>
          </a:p>
          <a:p>
            <a:pPr algn="l">
              <a:buFont typeface="Arial" panose="020B0604020202020204" pitchFamily="34" charset="0"/>
              <a:buChar char="•"/>
            </a:pPr>
            <a:r>
              <a:rPr lang="en-US" b="1" i="0" dirty="0">
                <a:solidFill>
                  <a:srgbClr val="1F1F1F"/>
                </a:solidFill>
                <a:effectLst/>
                <a:latin typeface="Google Sans"/>
              </a:rPr>
              <a:t>Explore data:</a:t>
            </a:r>
            <a:r>
              <a:rPr lang="en-US" b="0" i="0" dirty="0">
                <a:solidFill>
                  <a:srgbClr val="1F1F1F"/>
                </a:solidFill>
                <a:effectLst/>
                <a:latin typeface="Google Sans"/>
              </a:rPr>
              <a:t> Get a sense of the data by looking at summaries and visualizations.</a:t>
            </a:r>
          </a:p>
          <a:p>
            <a:pPr algn="l">
              <a:buFont typeface="Arial" panose="020B0604020202020204" pitchFamily="34" charset="0"/>
              <a:buChar char="•"/>
            </a:pPr>
            <a:endParaRPr lang="en-US" b="0" i="0" dirty="0">
              <a:solidFill>
                <a:srgbClr val="1F1F1F"/>
              </a:solidFill>
              <a:effectLst/>
              <a:latin typeface="Google Sans"/>
            </a:endParaRPr>
          </a:p>
          <a:p>
            <a:pPr algn="l">
              <a:buFont typeface="Arial" panose="020B0604020202020204" pitchFamily="34" charset="0"/>
              <a:buChar char="•"/>
            </a:pPr>
            <a:r>
              <a:rPr lang="en-US" b="1" i="0" dirty="0">
                <a:solidFill>
                  <a:srgbClr val="1F1F1F"/>
                </a:solidFill>
                <a:effectLst/>
                <a:latin typeface="Google Sans"/>
              </a:rPr>
              <a:t>Analyze data:</a:t>
            </a:r>
            <a:r>
              <a:rPr lang="en-US" b="0" i="0" dirty="0">
                <a:solidFill>
                  <a:srgbClr val="1F1F1F"/>
                </a:solidFill>
                <a:effectLst/>
                <a:latin typeface="Google Sans"/>
              </a:rPr>
              <a:t> Use statistical methods and machine learning to analyze the data.</a:t>
            </a:r>
          </a:p>
          <a:p>
            <a:pPr algn="l">
              <a:buFont typeface="Arial" panose="020B0604020202020204" pitchFamily="34" charset="0"/>
              <a:buChar char="•"/>
            </a:pPr>
            <a:endParaRPr lang="en-US" b="0" i="0" dirty="0">
              <a:solidFill>
                <a:srgbClr val="1F1F1F"/>
              </a:solidFill>
              <a:effectLst/>
              <a:latin typeface="Google Sans"/>
            </a:endParaRPr>
          </a:p>
          <a:p>
            <a:pPr algn="l">
              <a:buFont typeface="Arial" panose="020B0604020202020204" pitchFamily="34" charset="0"/>
              <a:buChar char="•"/>
            </a:pPr>
            <a:r>
              <a:rPr lang="en-US" b="1" i="0" dirty="0">
                <a:solidFill>
                  <a:srgbClr val="1F1F1F"/>
                </a:solidFill>
                <a:effectLst/>
                <a:latin typeface="Google Sans"/>
              </a:rPr>
              <a:t>Communicate results:</a:t>
            </a:r>
            <a:r>
              <a:rPr lang="en-US" b="0" i="0" dirty="0">
                <a:solidFill>
                  <a:srgbClr val="1F1F1F"/>
                </a:solidFill>
                <a:effectLst/>
                <a:latin typeface="Google Sans"/>
              </a:rPr>
              <a:t> Communicate the results of your analysis to stakeholders.</a:t>
            </a:r>
          </a:p>
        </p:txBody>
      </p:sp>
    </p:spTree>
    <p:extLst>
      <p:ext uri="{BB962C8B-B14F-4D97-AF65-F5344CB8AC3E}">
        <p14:creationId xmlns:p14="http://schemas.microsoft.com/office/powerpoint/2010/main" val="39193806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F4F0347-4288-EEB0-DB8D-48E306D293FC}"/>
              </a:ext>
            </a:extLst>
          </p:cNvPr>
          <p:cNvSpPr>
            <a:spLocks noGrp="1"/>
          </p:cNvSpPr>
          <p:nvPr>
            <p:ph idx="1"/>
          </p:nvPr>
        </p:nvSpPr>
        <p:spPr>
          <a:xfrm>
            <a:off x="838200" y="200416"/>
            <a:ext cx="10515600" cy="5976547"/>
          </a:xfrm>
        </p:spPr>
        <p:txBody>
          <a:bodyPr>
            <a:normAutofit lnSpcReduction="10000"/>
          </a:bodyPr>
          <a:lstStyle/>
          <a:p>
            <a:r>
              <a:rPr lang="en-US" dirty="0">
                <a:solidFill>
                  <a:srgbClr val="242424"/>
                </a:solidFill>
                <a:latin typeface="source-serif-pro"/>
              </a:rPr>
              <a:t>There is a general process that can be followed for most analytics projects. This process typically involves the above mentioned steps.</a:t>
            </a:r>
          </a:p>
          <a:p>
            <a:pPr marL="0" indent="0">
              <a:buNone/>
            </a:pPr>
            <a:endParaRPr lang="en-US" dirty="0">
              <a:solidFill>
                <a:srgbClr val="242424"/>
              </a:solidFill>
              <a:latin typeface="source-serif-pro"/>
            </a:endParaRPr>
          </a:p>
          <a:p>
            <a:r>
              <a:rPr lang="en-US" dirty="0">
                <a:solidFill>
                  <a:srgbClr val="242424"/>
                </a:solidFill>
                <a:latin typeface="source-serif-pro"/>
              </a:rPr>
              <a:t>First, you need to define the problem you are trying to solve. What are you hoping to learn from the data? Once you have defined the problem, you need to collect the data you need. This data may come from a variety of sources, such as internal databases, customer surveys, or social media. Once you have collected the data, you need to clean and prepare it for analysis. This may involve removing errors, formatting the data consistently, and dealing with missing values. After you have cleaned the data, you can begin to explore it. This involves getting a sense of the data by looking at summaries and visualizations. Once you have explored the data, you can start to analyze it using statistical methods and machine learning. Finally, you need to communicate the results of your analysis to stakeholders. This may involve creating reports, presentations, or dashboards.</a:t>
            </a:r>
          </a:p>
        </p:txBody>
      </p:sp>
    </p:spTree>
    <p:extLst>
      <p:ext uri="{BB962C8B-B14F-4D97-AF65-F5344CB8AC3E}">
        <p14:creationId xmlns:p14="http://schemas.microsoft.com/office/powerpoint/2010/main" val="23556931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2A78E-028F-466E-EB2C-28C09C59C8C4}"/>
              </a:ext>
            </a:extLst>
          </p:cNvPr>
          <p:cNvSpPr>
            <a:spLocks noGrp="1"/>
          </p:cNvSpPr>
          <p:nvPr>
            <p:ph type="title"/>
          </p:nvPr>
        </p:nvSpPr>
        <p:spPr/>
        <p:txBody>
          <a:bodyPr/>
          <a:lstStyle/>
          <a:p>
            <a:r>
              <a:rPr lang="en-US" b="1" i="0" dirty="0">
                <a:solidFill>
                  <a:srgbClr val="1F1F1F"/>
                </a:solidFill>
                <a:effectLst/>
                <a:latin typeface="Google Sans"/>
              </a:rPr>
              <a:t>Identify the Most Appropriate Solution Design for the Given Problem Statement</a:t>
            </a:r>
            <a:endParaRPr lang="en-US" dirty="0"/>
          </a:p>
        </p:txBody>
      </p:sp>
      <p:sp>
        <p:nvSpPr>
          <p:cNvPr id="3" name="Content Placeholder 2">
            <a:extLst>
              <a:ext uri="{FF2B5EF4-FFF2-40B4-BE49-F238E27FC236}">
                <a16:creationId xmlns:a16="http://schemas.microsoft.com/office/drawing/2014/main" id="{8DE0AC23-90A1-F2EA-29E5-0BD357FA4DDB}"/>
              </a:ext>
            </a:extLst>
          </p:cNvPr>
          <p:cNvSpPr>
            <a:spLocks noGrp="1"/>
          </p:cNvSpPr>
          <p:nvPr>
            <p:ph idx="1"/>
          </p:nvPr>
        </p:nvSpPr>
        <p:spPr/>
        <p:txBody>
          <a:bodyPr>
            <a:normAutofit fontScale="85000" lnSpcReduction="20000"/>
          </a:bodyPr>
          <a:lstStyle/>
          <a:p>
            <a:pPr algn="l">
              <a:buFont typeface="Arial" panose="020B0604020202020204" pitchFamily="34" charset="0"/>
              <a:buChar char="•"/>
            </a:pPr>
            <a:r>
              <a:rPr lang="en-US" b="0" i="0" dirty="0">
                <a:solidFill>
                  <a:srgbClr val="1F1F1F"/>
                </a:solidFill>
                <a:effectLst/>
                <a:latin typeface="Google Sans"/>
              </a:rPr>
              <a:t>Understand the problem statement thoroughly</a:t>
            </a:r>
          </a:p>
          <a:p>
            <a:pPr algn="l">
              <a:buFont typeface="Arial" panose="020B0604020202020204" pitchFamily="34" charset="0"/>
              <a:buChar char="•"/>
            </a:pPr>
            <a:r>
              <a:rPr lang="en-US" b="0" i="0" dirty="0">
                <a:solidFill>
                  <a:srgbClr val="1F1F1F"/>
                </a:solidFill>
                <a:effectLst/>
                <a:latin typeface="Google Sans"/>
              </a:rPr>
              <a:t>Consider the type of data available</a:t>
            </a:r>
          </a:p>
          <a:p>
            <a:pPr algn="l">
              <a:buFont typeface="Arial" panose="020B0604020202020204" pitchFamily="34" charset="0"/>
              <a:buChar char="•"/>
            </a:pPr>
            <a:r>
              <a:rPr lang="en-US" b="0" i="0" dirty="0">
                <a:solidFill>
                  <a:srgbClr val="1F1F1F"/>
                </a:solidFill>
                <a:effectLst/>
                <a:latin typeface="Google Sans"/>
              </a:rPr>
              <a:t>Identify the desired outcome</a:t>
            </a:r>
          </a:p>
          <a:p>
            <a:pPr algn="l">
              <a:buFont typeface="Arial" panose="020B0604020202020204" pitchFamily="34" charset="0"/>
              <a:buChar char="•"/>
            </a:pPr>
            <a:r>
              <a:rPr lang="en-US" b="0" i="0" dirty="0">
                <a:solidFill>
                  <a:srgbClr val="1F1F1F"/>
                </a:solidFill>
                <a:effectLst/>
                <a:latin typeface="Google Sans"/>
              </a:rPr>
              <a:t>Evaluate the complexity of different solutions</a:t>
            </a:r>
          </a:p>
          <a:p>
            <a:pPr algn="l">
              <a:buFont typeface="Arial" panose="020B0604020202020204" pitchFamily="34" charset="0"/>
              <a:buChar char="•"/>
            </a:pPr>
            <a:r>
              <a:rPr lang="en-US" b="0" i="0" dirty="0">
                <a:solidFill>
                  <a:srgbClr val="1F1F1F"/>
                </a:solidFill>
                <a:effectLst/>
                <a:latin typeface="Google Sans"/>
              </a:rPr>
              <a:t>Choose the solution that is most likely to be successful</a:t>
            </a:r>
          </a:p>
          <a:p>
            <a:r>
              <a:rPr lang="en-US" b="0" i="0" dirty="0">
                <a:solidFill>
                  <a:srgbClr val="1F1F1F"/>
                </a:solidFill>
                <a:effectLst/>
                <a:latin typeface="Google Sans"/>
              </a:rPr>
              <a:t>Once you have defined the problem you are trying to solve, you need to identify the most appropriate solution design. There are a number of factors to consider when making this decision, such as the type of data available, the desired outcome, and the complexity of different solutions. For example, if you are trying to predict customer churn, you might use a machine learning model. However, if you are simply trying to understand customer demographics, you might use a simpler statistical analysis. The best solution design will vary depending on the specific problem you are trying to solve.</a:t>
            </a:r>
            <a:endParaRPr lang="en-US" dirty="0"/>
          </a:p>
        </p:txBody>
      </p:sp>
    </p:spTree>
    <p:extLst>
      <p:ext uri="{BB962C8B-B14F-4D97-AF65-F5344CB8AC3E}">
        <p14:creationId xmlns:p14="http://schemas.microsoft.com/office/powerpoint/2010/main" val="35620344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1FB33-FACD-C8B6-2FD5-73069CCD41CB}"/>
              </a:ext>
            </a:extLst>
          </p:cNvPr>
          <p:cNvSpPr>
            <a:spLocks noGrp="1"/>
          </p:cNvSpPr>
          <p:nvPr>
            <p:ph type="title"/>
          </p:nvPr>
        </p:nvSpPr>
        <p:spPr/>
        <p:txBody>
          <a:bodyPr/>
          <a:lstStyle/>
          <a:p>
            <a:r>
              <a:rPr lang="en-US" b="1" i="0" dirty="0">
                <a:solidFill>
                  <a:srgbClr val="1F1F1F"/>
                </a:solidFill>
                <a:effectLst/>
                <a:latin typeface="Google Sans"/>
              </a:rPr>
              <a:t>Project Plan for Analytics Project &amp; Key Milestones Based on Effort Estimates</a:t>
            </a:r>
            <a:endParaRPr lang="en-US" dirty="0"/>
          </a:p>
        </p:txBody>
      </p:sp>
      <p:sp>
        <p:nvSpPr>
          <p:cNvPr id="3" name="Content Placeholder 2">
            <a:extLst>
              <a:ext uri="{FF2B5EF4-FFF2-40B4-BE49-F238E27FC236}">
                <a16:creationId xmlns:a16="http://schemas.microsoft.com/office/drawing/2014/main" id="{67FA3685-365E-D49B-9335-13B7ADE8275D}"/>
              </a:ext>
            </a:extLst>
          </p:cNvPr>
          <p:cNvSpPr>
            <a:spLocks noGrp="1"/>
          </p:cNvSpPr>
          <p:nvPr>
            <p:ph idx="1"/>
          </p:nvPr>
        </p:nvSpPr>
        <p:spPr/>
        <p:txBody>
          <a:bodyPr>
            <a:normAutofit/>
          </a:bodyPr>
          <a:lstStyle/>
          <a:p>
            <a:pPr algn="l">
              <a:buFont typeface="Arial" panose="020B0604020202020204" pitchFamily="34" charset="0"/>
              <a:buChar char="•"/>
            </a:pPr>
            <a:r>
              <a:rPr lang="en-US" sz="4000" b="0" i="0" dirty="0">
                <a:solidFill>
                  <a:srgbClr val="1F1F1F"/>
                </a:solidFill>
                <a:effectLst/>
                <a:latin typeface="Google Sans"/>
              </a:rPr>
              <a:t>Define project scope and objectives</a:t>
            </a:r>
          </a:p>
          <a:p>
            <a:pPr algn="l">
              <a:buFont typeface="Arial" panose="020B0604020202020204" pitchFamily="34" charset="0"/>
              <a:buChar char="•"/>
            </a:pPr>
            <a:r>
              <a:rPr lang="en-US" sz="4000" b="0" i="0" dirty="0">
                <a:solidFill>
                  <a:srgbClr val="1F1F1F"/>
                </a:solidFill>
                <a:effectLst/>
                <a:latin typeface="Google Sans"/>
              </a:rPr>
              <a:t>Break down the project into tasks</a:t>
            </a:r>
          </a:p>
          <a:p>
            <a:pPr algn="l">
              <a:buFont typeface="Arial" panose="020B0604020202020204" pitchFamily="34" charset="0"/>
              <a:buChar char="•"/>
            </a:pPr>
            <a:r>
              <a:rPr lang="en-US" sz="4000" b="0" i="0" dirty="0">
                <a:solidFill>
                  <a:srgbClr val="1F1F1F"/>
                </a:solidFill>
                <a:effectLst/>
                <a:latin typeface="Google Sans"/>
              </a:rPr>
              <a:t>Estimate the effort required for each task</a:t>
            </a:r>
          </a:p>
          <a:p>
            <a:pPr algn="l">
              <a:buFont typeface="Arial" panose="020B0604020202020204" pitchFamily="34" charset="0"/>
              <a:buChar char="•"/>
            </a:pPr>
            <a:r>
              <a:rPr lang="en-US" sz="4000" b="0" i="0" dirty="0">
                <a:solidFill>
                  <a:srgbClr val="1F1F1F"/>
                </a:solidFill>
                <a:effectLst/>
                <a:latin typeface="Google Sans"/>
              </a:rPr>
              <a:t>Develop a timeline for the project</a:t>
            </a:r>
          </a:p>
          <a:p>
            <a:pPr algn="l">
              <a:buFont typeface="Arial" panose="020B0604020202020204" pitchFamily="34" charset="0"/>
              <a:buChar char="•"/>
            </a:pPr>
            <a:r>
              <a:rPr lang="en-US" sz="4000" b="0" i="0" dirty="0">
                <a:solidFill>
                  <a:srgbClr val="1F1F1F"/>
                </a:solidFill>
                <a:effectLst/>
                <a:latin typeface="Google Sans"/>
              </a:rPr>
              <a:t>Identify key milestones</a:t>
            </a:r>
          </a:p>
          <a:p>
            <a:pPr algn="l">
              <a:buFont typeface="Arial" panose="020B0604020202020204" pitchFamily="34" charset="0"/>
              <a:buChar char="•"/>
            </a:pPr>
            <a:r>
              <a:rPr lang="en-US" sz="4000" b="0" i="0" dirty="0">
                <a:solidFill>
                  <a:srgbClr val="1F1F1F"/>
                </a:solidFill>
                <a:effectLst/>
                <a:latin typeface="Google Sans"/>
              </a:rPr>
              <a:t>Track progress and make adjustments as needed</a:t>
            </a:r>
          </a:p>
          <a:p>
            <a:endParaRPr lang="en-US" dirty="0"/>
          </a:p>
        </p:txBody>
      </p:sp>
    </p:spTree>
    <p:extLst>
      <p:ext uri="{BB962C8B-B14F-4D97-AF65-F5344CB8AC3E}">
        <p14:creationId xmlns:p14="http://schemas.microsoft.com/office/powerpoint/2010/main" val="38726287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C1B8C5-0D59-3EF0-90B0-7FE8EA09DC9E}"/>
              </a:ext>
            </a:extLst>
          </p:cNvPr>
          <p:cNvSpPr>
            <a:spLocks noGrp="1"/>
          </p:cNvSpPr>
          <p:nvPr>
            <p:ph idx="1"/>
          </p:nvPr>
        </p:nvSpPr>
        <p:spPr>
          <a:xfrm>
            <a:off x="838200" y="250521"/>
            <a:ext cx="10515600" cy="5926442"/>
          </a:xfrm>
        </p:spPr>
        <p:txBody>
          <a:bodyPr>
            <a:normAutofit/>
          </a:bodyPr>
          <a:lstStyle/>
          <a:p>
            <a:r>
              <a:rPr lang="en-US" sz="3600" b="0" i="0" dirty="0">
                <a:solidFill>
                  <a:srgbClr val="1F1F1F"/>
                </a:solidFill>
                <a:effectLst/>
                <a:latin typeface="Google Sans"/>
              </a:rPr>
              <a:t>Once you have identified the most appropriate solution design, you need to develop a project plan. The project plan should define the scope and objectives of the project, break down the project into tasks, estimate the effort required for each task, and develop a timeline for the project. The project plan should also identify key milestones. These are important checkpoints that will help you to track progress and make adjustments as needed. A well-defined project plan is essential for the success of any analytics project.</a:t>
            </a:r>
            <a:endParaRPr lang="en-US" sz="3600" dirty="0"/>
          </a:p>
        </p:txBody>
      </p:sp>
    </p:spTree>
    <p:extLst>
      <p:ext uri="{BB962C8B-B14F-4D97-AF65-F5344CB8AC3E}">
        <p14:creationId xmlns:p14="http://schemas.microsoft.com/office/powerpoint/2010/main" val="5943157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027B4-06D9-2CCB-6679-4E7874CA64E4}"/>
              </a:ext>
            </a:extLst>
          </p:cNvPr>
          <p:cNvSpPr>
            <a:spLocks noGrp="1"/>
          </p:cNvSpPr>
          <p:nvPr>
            <p:ph type="title"/>
          </p:nvPr>
        </p:nvSpPr>
        <p:spPr/>
        <p:txBody>
          <a:bodyPr/>
          <a:lstStyle/>
          <a:p>
            <a:r>
              <a:rPr lang="en-US" b="1" i="0" dirty="0">
                <a:solidFill>
                  <a:srgbClr val="1F1F1F"/>
                </a:solidFill>
                <a:effectLst/>
                <a:latin typeface="Google Sans"/>
              </a:rPr>
              <a:t>Build Resource Plan for Analytics Project</a:t>
            </a:r>
            <a:endParaRPr lang="en-US" dirty="0"/>
          </a:p>
        </p:txBody>
      </p:sp>
      <p:sp>
        <p:nvSpPr>
          <p:cNvPr id="3" name="Content Placeholder 2">
            <a:extLst>
              <a:ext uri="{FF2B5EF4-FFF2-40B4-BE49-F238E27FC236}">
                <a16:creationId xmlns:a16="http://schemas.microsoft.com/office/drawing/2014/main" id="{AF4E696F-CD7F-2A3C-6354-572260DEA8C1}"/>
              </a:ext>
            </a:extLst>
          </p:cNvPr>
          <p:cNvSpPr>
            <a:spLocks noGrp="1"/>
          </p:cNvSpPr>
          <p:nvPr>
            <p:ph idx="1"/>
          </p:nvPr>
        </p:nvSpPr>
        <p:spPr/>
        <p:txBody>
          <a:bodyPr>
            <a:normAutofit lnSpcReduction="10000"/>
          </a:bodyPr>
          <a:lstStyle/>
          <a:p>
            <a:pPr algn="l">
              <a:buFont typeface="Arial" panose="020B0604020202020204" pitchFamily="34" charset="0"/>
              <a:buChar char="•"/>
            </a:pPr>
            <a:r>
              <a:rPr lang="en-US" b="0" i="0" dirty="0">
                <a:solidFill>
                  <a:srgbClr val="1F1F1F"/>
                </a:solidFill>
                <a:effectLst/>
                <a:latin typeface="Google Sans"/>
              </a:rPr>
              <a:t>Identify the skills required for the project</a:t>
            </a:r>
          </a:p>
          <a:p>
            <a:pPr algn="l">
              <a:buFont typeface="Arial" panose="020B0604020202020204" pitchFamily="34" charset="0"/>
              <a:buChar char="•"/>
            </a:pPr>
            <a:r>
              <a:rPr lang="en-US" b="0" i="0" dirty="0">
                <a:solidFill>
                  <a:srgbClr val="1F1F1F"/>
                </a:solidFill>
                <a:effectLst/>
                <a:latin typeface="Google Sans"/>
              </a:rPr>
              <a:t>Assess the availability of internal resources</a:t>
            </a:r>
          </a:p>
          <a:p>
            <a:pPr algn="l">
              <a:buFont typeface="Arial" panose="020B0604020202020204" pitchFamily="34" charset="0"/>
              <a:buChar char="•"/>
            </a:pPr>
            <a:r>
              <a:rPr lang="en-US" b="0" i="0" dirty="0">
                <a:solidFill>
                  <a:srgbClr val="1F1F1F"/>
                </a:solidFill>
                <a:effectLst/>
                <a:latin typeface="Google Sans"/>
              </a:rPr>
              <a:t>Determine if you need to hire external resources</a:t>
            </a:r>
          </a:p>
          <a:p>
            <a:pPr algn="l">
              <a:buFont typeface="Arial" panose="020B0604020202020204" pitchFamily="34" charset="0"/>
              <a:buChar char="•"/>
            </a:pPr>
            <a:r>
              <a:rPr lang="en-US" b="0" i="0" dirty="0">
                <a:solidFill>
                  <a:srgbClr val="1F1F1F"/>
                </a:solidFill>
                <a:effectLst/>
                <a:latin typeface="Google Sans"/>
              </a:rPr>
              <a:t>Develop a budget for the project</a:t>
            </a:r>
          </a:p>
          <a:p>
            <a:r>
              <a:rPr lang="en-US" b="0" i="0" dirty="0">
                <a:solidFill>
                  <a:srgbClr val="1F1F1F"/>
                </a:solidFill>
                <a:effectLst/>
                <a:latin typeface="Google Sans"/>
              </a:rPr>
              <a:t>In addition to developing a project plan, you also need to develop a resource plan. The resource plan should identify the skills required for the project and assess the availability of internal resources. You may need to hire external resources if you do not have the necessary skills in-house. The resource plan should also develop a budget for the project. This will include the cost of labor, software, and hardware.</a:t>
            </a:r>
            <a:endParaRPr lang="en-US" dirty="0"/>
          </a:p>
        </p:txBody>
      </p:sp>
    </p:spTree>
    <p:extLst>
      <p:ext uri="{BB962C8B-B14F-4D97-AF65-F5344CB8AC3E}">
        <p14:creationId xmlns:p14="http://schemas.microsoft.com/office/powerpoint/2010/main" val="2203288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0CDD8-572B-3E39-197D-424A5899B1A1}"/>
              </a:ext>
            </a:extLst>
          </p:cNvPr>
          <p:cNvSpPr>
            <a:spLocks noGrp="1"/>
          </p:cNvSpPr>
          <p:nvPr>
            <p:ph type="title"/>
          </p:nvPr>
        </p:nvSpPr>
        <p:spPr/>
        <p:txBody>
          <a:bodyPr/>
          <a:lstStyle/>
          <a:p>
            <a:r>
              <a:rPr lang="en-US" b="1" i="0" dirty="0">
                <a:solidFill>
                  <a:srgbClr val="1F1F1F"/>
                </a:solidFill>
                <a:effectLst/>
                <a:latin typeface="Google Sans"/>
              </a:rPr>
              <a:t>Why Python for Data Science?</a:t>
            </a:r>
            <a:endParaRPr lang="en-US" dirty="0"/>
          </a:p>
        </p:txBody>
      </p:sp>
      <p:pic>
        <p:nvPicPr>
          <p:cNvPr id="5" name="Content Placeholder 4">
            <a:extLst>
              <a:ext uri="{FF2B5EF4-FFF2-40B4-BE49-F238E27FC236}">
                <a16:creationId xmlns:a16="http://schemas.microsoft.com/office/drawing/2014/main" id="{D0A46679-DD25-716F-3195-7F00E40E27E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7471" y="1690688"/>
            <a:ext cx="4351338" cy="4351338"/>
          </a:xfrm>
        </p:spPr>
      </p:pic>
      <p:sp>
        <p:nvSpPr>
          <p:cNvPr id="7" name="TextBox 6">
            <a:extLst>
              <a:ext uri="{FF2B5EF4-FFF2-40B4-BE49-F238E27FC236}">
                <a16:creationId xmlns:a16="http://schemas.microsoft.com/office/drawing/2014/main" id="{C5FA5146-DB9F-B91E-8A4F-1BB33DD8A552}"/>
              </a:ext>
            </a:extLst>
          </p:cNvPr>
          <p:cNvSpPr txBox="1"/>
          <p:nvPr/>
        </p:nvSpPr>
        <p:spPr>
          <a:xfrm>
            <a:off x="4975964" y="1879989"/>
            <a:ext cx="6093912" cy="3970318"/>
          </a:xfrm>
          <a:prstGeom prst="rect">
            <a:avLst/>
          </a:prstGeom>
          <a:noFill/>
        </p:spPr>
        <p:txBody>
          <a:bodyPr wrap="square">
            <a:spAutoFit/>
          </a:bodyPr>
          <a:lstStyle/>
          <a:p>
            <a:pPr algn="l">
              <a:buFont typeface="Arial" panose="020B0604020202020204" pitchFamily="34" charset="0"/>
              <a:buChar char="•"/>
            </a:pPr>
            <a:r>
              <a:rPr lang="en-US" sz="3600" b="1" dirty="0">
                <a:solidFill>
                  <a:srgbClr val="242424"/>
                </a:solidFill>
                <a:latin typeface="source-serif-pro"/>
              </a:rPr>
              <a:t>Easy to learn and use: </a:t>
            </a:r>
            <a:r>
              <a:rPr lang="en-US" sz="3600" dirty="0">
                <a:solidFill>
                  <a:srgbClr val="242424"/>
                </a:solidFill>
                <a:latin typeface="source-serif-pro"/>
              </a:rPr>
              <a:t>Python is a high-level programming language with a clear and concise syntax. This makes it easy to learn and use, even for those with no prior programming experience.</a:t>
            </a:r>
          </a:p>
        </p:txBody>
      </p:sp>
    </p:spTree>
    <p:extLst>
      <p:ext uri="{BB962C8B-B14F-4D97-AF65-F5344CB8AC3E}">
        <p14:creationId xmlns:p14="http://schemas.microsoft.com/office/powerpoint/2010/main" val="4861473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B5C1FCB-2D6C-EF9B-6280-FAC0F3B31D13}"/>
              </a:ext>
            </a:extLst>
          </p:cNvPr>
          <p:cNvSpPr>
            <a:spLocks noGrp="1"/>
          </p:cNvSpPr>
          <p:nvPr>
            <p:ph idx="1"/>
          </p:nvPr>
        </p:nvSpPr>
        <p:spPr>
          <a:xfrm>
            <a:off x="838200" y="2579427"/>
            <a:ext cx="10515600" cy="3597536"/>
          </a:xfrm>
        </p:spPr>
        <p:txBody>
          <a:bodyPr>
            <a:normAutofit/>
          </a:bodyPr>
          <a:lstStyle/>
          <a:p>
            <a:r>
              <a:rPr lang="en-US" sz="2800" b="0" i="0" dirty="0">
                <a:solidFill>
                  <a:srgbClr val="1F1F1F"/>
                </a:solidFill>
                <a:effectLst/>
                <a:latin typeface="Google Sans"/>
              </a:rPr>
              <a:t>In today's data-driven world, organizations are collecting more data than ever before. But data itself is useless unless we can extract insights from it. This is where analytics and data science come in. Analytics is the process of analyzing data to understand trends, patterns, and relationships. Data science is a broader field that encompasses analytics, as well as techniques for building models and making predictions. In this presentation, we will explore the world of analytics and data science, and learn how they can be used to solve business problems and gain a competitive advantage.</a:t>
            </a:r>
            <a:endParaRPr lang="en-US" sz="2800" dirty="0"/>
          </a:p>
          <a:p>
            <a:endParaRPr lang="en-US" dirty="0"/>
          </a:p>
        </p:txBody>
      </p:sp>
      <p:pic>
        <p:nvPicPr>
          <p:cNvPr id="5" name="Picture 4">
            <a:extLst>
              <a:ext uri="{FF2B5EF4-FFF2-40B4-BE49-F238E27FC236}">
                <a16:creationId xmlns:a16="http://schemas.microsoft.com/office/drawing/2014/main" id="{2731EF08-D581-ED96-1F6F-5FDC8AAB61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7689" y="245660"/>
            <a:ext cx="5686567" cy="2224585"/>
          </a:xfrm>
          <a:prstGeom prst="rect">
            <a:avLst/>
          </a:prstGeom>
        </p:spPr>
      </p:pic>
    </p:spTree>
    <p:extLst>
      <p:ext uri="{BB962C8B-B14F-4D97-AF65-F5344CB8AC3E}">
        <p14:creationId xmlns:p14="http://schemas.microsoft.com/office/powerpoint/2010/main" val="38979221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A35C48-626B-200C-41FA-CBA15F45AFE9}"/>
              </a:ext>
            </a:extLst>
          </p:cNvPr>
          <p:cNvSpPr>
            <a:spLocks noGrp="1"/>
          </p:cNvSpPr>
          <p:nvPr>
            <p:ph idx="1"/>
          </p:nvPr>
        </p:nvSpPr>
        <p:spPr>
          <a:xfrm>
            <a:off x="838200" y="338203"/>
            <a:ext cx="10515600" cy="5838760"/>
          </a:xfrm>
        </p:spPr>
        <p:txBody>
          <a:bodyPr>
            <a:normAutofit lnSpcReduction="10000"/>
          </a:bodyPr>
          <a:lstStyle/>
          <a:p>
            <a:r>
              <a:rPr lang="en-US" b="0" i="0" dirty="0">
                <a:solidFill>
                  <a:srgbClr val="1F1F1F"/>
                </a:solidFill>
                <a:effectLst/>
                <a:latin typeface="Google Sans"/>
              </a:rPr>
              <a:t>Python is a high-level programming language that is popular for data science for a number of reasons. </a:t>
            </a:r>
          </a:p>
          <a:p>
            <a:r>
              <a:rPr lang="en-US" b="0" i="0" dirty="0">
                <a:solidFill>
                  <a:srgbClr val="1F1F1F"/>
                </a:solidFill>
                <a:effectLst/>
                <a:latin typeface="Google Sans"/>
              </a:rPr>
              <a:t>First, Python is easy to learn and use. It has a clear and concise syntax that is similar to natural language. This makes it a great choice for beginners and for those who are not programmers by trade. </a:t>
            </a:r>
          </a:p>
          <a:p>
            <a:r>
              <a:rPr lang="en-US" b="0" i="0" dirty="0">
                <a:solidFill>
                  <a:srgbClr val="1F1F1F"/>
                </a:solidFill>
                <a:effectLst/>
                <a:latin typeface="Google Sans"/>
              </a:rPr>
              <a:t>Second, Python has a large and active community. This means that there are a wealth of resources available online, such as tutorials, documentation, and forums. If you get stuck, you can easily find help from other Python users. </a:t>
            </a:r>
          </a:p>
          <a:p>
            <a:r>
              <a:rPr lang="en-US" b="0" i="0" dirty="0">
                <a:solidFill>
                  <a:srgbClr val="1F1F1F"/>
                </a:solidFill>
                <a:effectLst/>
                <a:latin typeface="Google Sans"/>
              </a:rPr>
              <a:t>Third, Python has a large ecosystem of libraries and tools for data science. These libraries provide a wide range of functionality for data analysis, machine learning, and data visualization. This makes it easy to get started with data science projects without having to write a lot of code from scratch.</a:t>
            </a:r>
            <a:endParaRPr lang="en-US" dirty="0"/>
          </a:p>
        </p:txBody>
      </p:sp>
    </p:spTree>
    <p:extLst>
      <p:ext uri="{BB962C8B-B14F-4D97-AF65-F5344CB8AC3E}">
        <p14:creationId xmlns:p14="http://schemas.microsoft.com/office/powerpoint/2010/main" val="20045894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2E725-39AA-0862-38D5-F5F2C35D6BD6}"/>
              </a:ext>
            </a:extLst>
          </p:cNvPr>
          <p:cNvSpPr>
            <a:spLocks noGrp="1"/>
          </p:cNvSpPr>
          <p:nvPr>
            <p:ph type="title"/>
          </p:nvPr>
        </p:nvSpPr>
        <p:spPr/>
        <p:txBody>
          <a:bodyPr/>
          <a:lstStyle/>
          <a:p>
            <a:r>
              <a:rPr lang="en-US" b="1" i="0" dirty="0">
                <a:solidFill>
                  <a:srgbClr val="1F1F1F"/>
                </a:solidFill>
                <a:effectLst/>
                <a:latin typeface="Google Sans"/>
              </a:rPr>
              <a:t>Popular Python Libraries for Data Science</a:t>
            </a:r>
            <a:endParaRPr lang="en-US" dirty="0"/>
          </a:p>
        </p:txBody>
      </p:sp>
      <p:pic>
        <p:nvPicPr>
          <p:cNvPr id="9" name="Content Placeholder 8">
            <a:extLst>
              <a:ext uri="{FF2B5EF4-FFF2-40B4-BE49-F238E27FC236}">
                <a16:creationId xmlns:a16="http://schemas.microsoft.com/office/drawing/2014/main" id="{F24EF60B-D718-8737-2167-598617C90ED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02543" y="1825625"/>
            <a:ext cx="7386914" cy="4351338"/>
          </a:xfrm>
        </p:spPr>
      </p:pic>
    </p:spTree>
    <p:extLst>
      <p:ext uri="{BB962C8B-B14F-4D97-AF65-F5344CB8AC3E}">
        <p14:creationId xmlns:p14="http://schemas.microsoft.com/office/powerpoint/2010/main" val="25806325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0E74100-109D-CE46-64BF-A42F91B50B05}"/>
              </a:ext>
            </a:extLst>
          </p:cNvPr>
          <p:cNvSpPr>
            <a:spLocks noGrp="1"/>
          </p:cNvSpPr>
          <p:nvPr>
            <p:ph idx="1"/>
          </p:nvPr>
        </p:nvSpPr>
        <p:spPr>
          <a:xfrm>
            <a:off x="838200" y="325677"/>
            <a:ext cx="10515600" cy="4108537"/>
          </a:xfrm>
        </p:spPr>
        <p:txBody>
          <a:bodyPr/>
          <a:lstStyle/>
          <a:p>
            <a:pPr algn="l">
              <a:buFont typeface="Arial" panose="020B0604020202020204" pitchFamily="34" charset="0"/>
              <a:buChar char="•"/>
            </a:pPr>
            <a:r>
              <a:rPr lang="en-US" b="1" i="0" dirty="0">
                <a:solidFill>
                  <a:srgbClr val="1F1F1F"/>
                </a:solidFill>
                <a:effectLst/>
                <a:latin typeface="Google Sans"/>
              </a:rPr>
              <a:t>NumPy:</a:t>
            </a:r>
            <a:r>
              <a:rPr lang="en-US" b="0" i="0" dirty="0">
                <a:solidFill>
                  <a:srgbClr val="1F1F1F"/>
                </a:solidFill>
                <a:effectLst/>
                <a:latin typeface="Google Sans"/>
              </a:rPr>
              <a:t> Provides fundamental building blocks for numerical computing.</a:t>
            </a:r>
          </a:p>
          <a:p>
            <a:pPr algn="l">
              <a:buFont typeface="Arial" panose="020B0604020202020204" pitchFamily="34" charset="0"/>
              <a:buChar char="•"/>
            </a:pPr>
            <a:r>
              <a:rPr lang="en-US" b="1" i="0" dirty="0">
                <a:solidFill>
                  <a:srgbClr val="1F1F1F"/>
                </a:solidFill>
                <a:effectLst/>
                <a:latin typeface="Google Sans"/>
              </a:rPr>
              <a:t>Pandas:</a:t>
            </a:r>
            <a:r>
              <a:rPr lang="en-US" b="0" i="0" dirty="0">
                <a:solidFill>
                  <a:srgbClr val="1F1F1F"/>
                </a:solidFill>
                <a:effectLst/>
                <a:latin typeface="Google Sans"/>
              </a:rPr>
              <a:t> Offers powerful data structures for data manipulation and analysis.</a:t>
            </a:r>
          </a:p>
          <a:p>
            <a:pPr algn="l">
              <a:buFont typeface="Arial" panose="020B0604020202020204" pitchFamily="34" charset="0"/>
              <a:buChar char="•"/>
            </a:pPr>
            <a:r>
              <a:rPr lang="en-US" b="1" i="0" dirty="0">
                <a:solidFill>
                  <a:srgbClr val="1F1F1F"/>
                </a:solidFill>
                <a:effectLst/>
                <a:latin typeface="Google Sans"/>
              </a:rPr>
              <a:t>Matplotlib:</a:t>
            </a:r>
            <a:r>
              <a:rPr lang="en-US" b="0" i="0" dirty="0">
                <a:solidFill>
                  <a:srgbClr val="1F1F1F"/>
                </a:solidFill>
                <a:effectLst/>
                <a:latin typeface="Google Sans"/>
              </a:rPr>
              <a:t> Creates a wide variety of static, animated, and interactive visualizations.</a:t>
            </a:r>
          </a:p>
          <a:p>
            <a:pPr algn="l">
              <a:buFont typeface="Arial" panose="020B0604020202020204" pitchFamily="34" charset="0"/>
              <a:buChar char="•"/>
            </a:pPr>
            <a:r>
              <a:rPr lang="en-US" b="1" i="0" dirty="0">
                <a:solidFill>
                  <a:srgbClr val="1F1F1F"/>
                </a:solidFill>
                <a:effectLst/>
                <a:latin typeface="Google Sans"/>
              </a:rPr>
              <a:t>Scikit-learn:</a:t>
            </a:r>
            <a:r>
              <a:rPr lang="en-US" b="0" i="0" dirty="0">
                <a:solidFill>
                  <a:srgbClr val="1F1F1F"/>
                </a:solidFill>
                <a:effectLst/>
                <a:latin typeface="Google Sans"/>
              </a:rPr>
              <a:t> Implements a range of machine learning algorithms for classification, regression, clustering, and more.</a:t>
            </a:r>
          </a:p>
          <a:p>
            <a:pPr algn="l">
              <a:buFont typeface="Arial" panose="020B0604020202020204" pitchFamily="34" charset="0"/>
              <a:buChar char="•"/>
            </a:pPr>
            <a:r>
              <a:rPr lang="en-US" b="1" i="0" dirty="0">
                <a:solidFill>
                  <a:srgbClr val="1F1F1F"/>
                </a:solidFill>
                <a:effectLst/>
                <a:latin typeface="Google Sans"/>
              </a:rPr>
              <a:t>TensorFlow:</a:t>
            </a:r>
            <a:r>
              <a:rPr lang="en-US" b="0" i="0" dirty="0">
                <a:solidFill>
                  <a:srgbClr val="1F1F1F"/>
                </a:solidFill>
                <a:effectLst/>
                <a:latin typeface="Google Sans"/>
              </a:rPr>
              <a:t> An open-source platform for machine learning.</a:t>
            </a:r>
          </a:p>
          <a:p>
            <a:endParaRPr lang="en-US" dirty="0"/>
          </a:p>
        </p:txBody>
      </p:sp>
    </p:spTree>
    <p:extLst>
      <p:ext uri="{BB962C8B-B14F-4D97-AF65-F5344CB8AC3E}">
        <p14:creationId xmlns:p14="http://schemas.microsoft.com/office/powerpoint/2010/main" val="8074427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7CDBA-5DE5-9C4F-B961-465359489626}"/>
              </a:ext>
            </a:extLst>
          </p:cNvPr>
          <p:cNvSpPr>
            <a:spLocks noGrp="1"/>
          </p:cNvSpPr>
          <p:nvPr>
            <p:ph type="title"/>
          </p:nvPr>
        </p:nvSpPr>
        <p:spPr/>
        <p:txBody>
          <a:bodyPr/>
          <a:lstStyle/>
          <a:p>
            <a:r>
              <a:rPr lang="en-US" b="1" i="0" dirty="0">
                <a:solidFill>
                  <a:srgbClr val="1F1F1F"/>
                </a:solidFill>
                <a:effectLst/>
                <a:latin typeface="Google Sans"/>
              </a:rPr>
              <a:t>Conclusion</a:t>
            </a:r>
            <a:endParaRPr lang="en-US" dirty="0"/>
          </a:p>
        </p:txBody>
      </p:sp>
      <p:pic>
        <p:nvPicPr>
          <p:cNvPr id="5" name="Content Placeholder 4">
            <a:extLst>
              <a:ext uri="{FF2B5EF4-FFF2-40B4-BE49-F238E27FC236}">
                <a16:creationId xmlns:a16="http://schemas.microsoft.com/office/drawing/2014/main" id="{61E3DDD6-2C89-9C0A-1928-43C15455326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0501" y="1584325"/>
            <a:ext cx="4889500" cy="4351338"/>
          </a:xfrm>
        </p:spPr>
      </p:pic>
      <p:sp>
        <p:nvSpPr>
          <p:cNvPr id="7" name="TextBox 6">
            <a:extLst>
              <a:ext uri="{FF2B5EF4-FFF2-40B4-BE49-F238E27FC236}">
                <a16:creationId xmlns:a16="http://schemas.microsoft.com/office/drawing/2014/main" id="{BC0A5E57-6669-6B50-0508-F31FA92E3478}"/>
              </a:ext>
            </a:extLst>
          </p:cNvPr>
          <p:cNvSpPr txBox="1"/>
          <p:nvPr/>
        </p:nvSpPr>
        <p:spPr>
          <a:xfrm>
            <a:off x="5575300" y="1597183"/>
            <a:ext cx="6096000" cy="4031873"/>
          </a:xfrm>
          <a:prstGeom prst="rect">
            <a:avLst/>
          </a:prstGeom>
          <a:noFill/>
        </p:spPr>
        <p:txBody>
          <a:bodyPr wrap="square">
            <a:spAutoFit/>
          </a:bodyPr>
          <a:lstStyle/>
          <a:p>
            <a:pPr algn="l">
              <a:buFont typeface="Arial" panose="020B0604020202020204" pitchFamily="34" charset="0"/>
              <a:buChar char="•"/>
            </a:pPr>
            <a:r>
              <a:rPr lang="en-US" sz="3200" dirty="0">
                <a:solidFill>
                  <a:srgbClr val="1F1F1F"/>
                </a:solidFill>
                <a:latin typeface="Google Sans"/>
              </a:rPr>
              <a:t>Python is a versatile and powerful programming language that is well-suited for data science.</a:t>
            </a:r>
          </a:p>
          <a:p>
            <a:pPr algn="l">
              <a:buFont typeface="Arial" panose="020B0604020202020204" pitchFamily="34" charset="0"/>
              <a:buChar char="•"/>
            </a:pPr>
            <a:r>
              <a:rPr lang="en-US" sz="3200" dirty="0">
                <a:solidFill>
                  <a:srgbClr val="1F1F1F"/>
                </a:solidFill>
                <a:latin typeface="Google Sans"/>
              </a:rPr>
              <a:t>With its ease of use, large community, and extensive ecosystem of libraries, Python is a great choice for data scientists of all levels.</a:t>
            </a:r>
          </a:p>
        </p:txBody>
      </p:sp>
    </p:spTree>
    <p:extLst>
      <p:ext uri="{BB962C8B-B14F-4D97-AF65-F5344CB8AC3E}">
        <p14:creationId xmlns:p14="http://schemas.microsoft.com/office/powerpoint/2010/main" val="12332590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8652B6C-8C05-24C4-0DE3-7012E1733D87}"/>
              </a:ext>
            </a:extLst>
          </p:cNvPr>
          <p:cNvSpPr>
            <a:spLocks noGrp="1"/>
          </p:cNvSpPr>
          <p:nvPr>
            <p:ph idx="1"/>
          </p:nvPr>
        </p:nvSpPr>
        <p:spPr>
          <a:xfrm>
            <a:off x="838200" y="266700"/>
            <a:ext cx="10515600" cy="5910263"/>
          </a:xfrm>
        </p:spPr>
        <p:txBody>
          <a:bodyPr>
            <a:normAutofit/>
          </a:bodyPr>
          <a:lstStyle/>
          <a:p>
            <a:r>
              <a:rPr lang="en-US" sz="3200" b="0" i="0" dirty="0">
                <a:solidFill>
                  <a:srgbClr val="1F1F1F"/>
                </a:solidFill>
                <a:effectLst/>
                <a:latin typeface="Google Sans"/>
              </a:rPr>
              <a:t>In conclusion, Python is a versatile and powerful programming language that is well-suited for data science. It is easy to learn and use, has a large and active community, and has a wide range of libraries and tools available. This makes it a great choice for data scientists of all levels. Whether you are a beginner just starting out with data science, or an experienced data scientist working on complex projects, Python can be a valuable tool in your data science toolbox. If you are interested in learning more about data science or Python, there are a wealth of resources available online and in libraries. With a little effort, you can learn the skills you need to use Python for data science and start making sense of your data.</a:t>
            </a:r>
            <a:endParaRPr lang="en-US" sz="3200" dirty="0"/>
          </a:p>
        </p:txBody>
      </p:sp>
    </p:spTree>
    <p:extLst>
      <p:ext uri="{BB962C8B-B14F-4D97-AF65-F5344CB8AC3E}">
        <p14:creationId xmlns:p14="http://schemas.microsoft.com/office/powerpoint/2010/main" val="21850928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81A19-8035-00E0-CA8D-63DAE119C89A}"/>
              </a:ext>
            </a:extLst>
          </p:cNvPr>
          <p:cNvSpPr>
            <a:spLocks noGrp="1"/>
          </p:cNvSpPr>
          <p:nvPr>
            <p:ph type="title"/>
          </p:nvPr>
        </p:nvSpPr>
        <p:spPr>
          <a:xfrm>
            <a:off x="119512" y="133772"/>
            <a:ext cx="7038860" cy="560292"/>
          </a:xfrm>
        </p:spPr>
        <p:txBody>
          <a:bodyPr>
            <a:normAutofit/>
          </a:bodyPr>
          <a:lstStyle/>
          <a:p>
            <a:r>
              <a:rPr lang="en-US" sz="3200" b="1" i="0" dirty="0">
                <a:solidFill>
                  <a:srgbClr val="1F1F1F"/>
                </a:solidFill>
                <a:effectLst/>
                <a:latin typeface="Google Sans"/>
              </a:rPr>
              <a:t>Common Terms in Analytics</a:t>
            </a:r>
            <a:endParaRPr lang="en-US" sz="3200" dirty="0"/>
          </a:p>
        </p:txBody>
      </p:sp>
      <p:pic>
        <p:nvPicPr>
          <p:cNvPr id="5" name="Content Placeholder 4">
            <a:extLst>
              <a:ext uri="{FF2B5EF4-FFF2-40B4-BE49-F238E27FC236}">
                <a16:creationId xmlns:a16="http://schemas.microsoft.com/office/drawing/2014/main" id="{06211483-D13E-6874-90D4-264205241D1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4445" y="694064"/>
            <a:ext cx="4868308" cy="3942469"/>
          </a:xfrm>
        </p:spPr>
      </p:pic>
      <p:sp>
        <p:nvSpPr>
          <p:cNvPr id="9" name="TextBox 8">
            <a:extLst>
              <a:ext uri="{FF2B5EF4-FFF2-40B4-BE49-F238E27FC236}">
                <a16:creationId xmlns:a16="http://schemas.microsoft.com/office/drawing/2014/main" id="{AF115A13-7773-B3A3-8D6B-73E50342412A}"/>
              </a:ext>
            </a:extLst>
          </p:cNvPr>
          <p:cNvSpPr txBox="1"/>
          <p:nvPr/>
        </p:nvSpPr>
        <p:spPr>
          <a:xfrm>
            <a:off x="604444" y="4766145"/>
            <a:ext cx="10450242" cy="1569660"/>
          </a:xfrm>
          <a:prstGeom prst="rect">
            <a:avLst/>
          </a:prstGeom>
          <a:noFill/>
        </p:spPr>
        <p:txBody>
          <a:bodyPr wrap="square">
            <a:spAutoFit/>
          </a:bodyPr>
          <a:lstStyle/>
          <a:p>
            <a:r>
              <a:rPr lang="en-US" sz="2400" b="0" i="0" dirty="0">
                <a:solidFill>
                  <a:srgbClr val="1F1F1F"/>
                </a:solidFill>
                <a:effectLst/>
                <a:latin typeface="Google Sans"/>
              </a:rPr>
              <a:t>Data can be classified into three main types: structured, semi-structured, and unstructured. Structured data is the easiest to analyze, while unstructured data can be the most challenging. However, all types of data can be valuable for analytics projects.</a:t>
            </a:r>
            <a:endParaRPr lang="en-US" sz="2400" dirty="0"/>
          </a:p>
        </p:txBody>
      </p:sp>
      <p:pic>
        <p:nvPicPr>
          <p:cNvPr id="11" name="Picture 10">
            <a:extLst>
              <a:ext uri="{FF2B5EF4-FFF2-40B4-BE49-F238E27FC236}">
                <a16:creationId xmlns:a16="http://schemas.microsoft.com/office/drawing/2014/main" id="{7D78EF88-3DF1-AB88-24C0-528263CCDF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30599" y="384899"/>
            <a:ext cx="8889366" cy="4462818"/>
          </a:xfrm>
          <a:prstGeom prst="rect">
            <a:avLst/>
          </a:prstGeom>
        </p:spPr>
      </p:pic>
    </p:spTree>
    <p:extLst>
      <p:ext uri="{BB962C8B-B14F-4D97-AF65-F5344CB8AC3E}">
        <p14:creationId xmlns:p14="http://schemas.microsoft.com/office/powerpoint/2010/main" val="20570867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3378863-C188-36D0-445E-60E768E74A2A}"/>
              </a:ext>
            </a:extLst>
          </p:cNvPr>
          <p:cNvSpPr>
            <a:spLocks noGrp="1"/>
          </p:cNvSpPr>
          <p:nvPr>
            <p:ph idx="1"/>
          </p:nvPr>
        </p:nvSpPr>
        <p:spPr>
          <a:xfrm>
            <a:off x="838200" y="341194"/>
            <a:ext cx="10515600" cy="5909480"/>
          </a:xfrm>
        </p:spPr>
        <p:txBody>
          <a:bodyPr/>
          <a:lstStyle/>
          <a:p>
            <a:r>
              <a:rPr lang="en-US" b="1" dirty="0">
                <a:solidFill>
                  <a:srgbClr val="242424"/>
                </a:solidFill>
                <a:latin typeface="source-serif-pro"/>
              </a:rPr>
              <a:t>Data: </a:t>
            </a:r>
            <a:r>
              <a:rPr lang="en-US" dirty="0">
                <a:solidFill>
                  <a:srgbClr val="242424"/>
                </a:solidFill>
                <a:latin typeface="source-serif-pro"/>
              </a:rPr>
              <a:t>Data is a collection of facts and figures that can be used to represent a real-world object, event, or process.</a:t>
            </a:r>
          </a:p>
          <a:p>
            <a:pPr marL="0" indent="0" algn="l">
              <a:buNone/>
            </a:pPr>
            <a:endParaRPr lang="en-US" sz="2800" b="0" i="0" dirty="0">
              <a:solidFill>
                <a:srgbClr val="1F1F1F"/>
              </a:solidFill>
              <a:effectLst/>
              <a:latin typeface="Georgia" panose="02040502050405020303" pitchFamily="18" charset="0"/>
            </a:endParaRPr>
          </a:p>
          <a:p>
            <a:r>
              <a:rPr lang="en-US" b="1" dirty="0">
                <a:solidFill>
                  <a:srgbClr val="242424"/>
                </a:solidFill>
                <a:latin typeface="source-serif-pro"/>
              </a:rPr>
              <a:t>Structured data: </a:t>
            </a:r>
            <a:r>
              <a:rPr lang="en-US" dirty="0">
                <a:solidFill>
                  <a:srgbClr val="242424"/>
                </a:solidFill>
                <a:latin typeface="source-serif-pro"/>
              </a:rPr>
              <a:t>Data that is organized in a predefined format, such as rows and columns in a spreadsheet.</a:t>
            </a:r>
          </a:p>
          <a:p>
            <a:endParaRPr lang="en-US" dirty="0">
              <a:solidFill>
                <a:srgbClr val="242424"/>
              </a:solidFill>
              <a:latin typeface="source-serif-pro"/>
            </a:endParaRPr>
          </a:p>
          <a:p>
            <a:r>
              <a:rPr lang="en-US" b="1" dirty="0">
                <a:solidFill>
                  <a:srgbClr val="242424"/>
                </a:solidFill>
                <a:latin typeface="source-serif-pro"/>
              </a:rPr>
              <a:t>Semi-structured data: </a:t>
            </a:r>
            <a:r>
              <a:rPr lang="en-US" dirty="0">
                <a:solidFill>
                  <a:srgbClr val="242424"/>
                </a:solidFill>
                <a:latin typeface="source-serif-pro"/>
              </a:rPr>
              <a:t>Data that has some organization, but does not conform to a strict format, such as JSON or XML files.</a:t>
            </a:r>
          </a:p>
          <a:p>
            <a:pPr marL="0" indent="0" algn="l">
              <a:buNone/>
            </a:pPr>
            <a:endParaRPr lang="en-US" sz="2800" b="0" i="0" dirty="0">
              <a:solidFill>
                <a:srgbClr val="1F1F1F"/>
              </a:solidFill>
              <a:effectLst/>
              <a:latin typeface="Georgia" panose="02040502050405020303" pitchFamily="18" charset="0"/>
            </a:endParaRPr>
          </a:p>
          <a:p>
            <a:pPr algn="l">
              <a:buFont typeface="Arial" panose="020B0604020202020204" pitchFamily="34" charset="0"/>
              <a:buChar char="•"/>
            </a:pPr>
            <a:r>
              <a:rPr lang="en-US" b="1" dirty="0">
                <a:solidFill>
                  <a:srgbClr val="242424"/>
                </a:solidFill>
                <a:latin typeface="source-serif-pro"/>
              </a:rPr>
              <a:t>Unstructured data: </a:t>
            </a:r>
            <a:r>
              <a:rPr lang="en-US" dirty="0">
                <a:solidFill>
                  <a:srgbClr val="242424"/>
                </a:solidFill>
                <a:latin typeface="source-serif-pro"/>
              </a:rPr>
              <a:t>Data that has no predefined format, such as text, images, or videos.</a:t>
            </a:r>
          </a:p>
        </p:txBody>
      </p:sp>
    </p:spTree>
    <p:extLst>
      <p:ext uri="{BB962C8B-B14F-4D97-AF65-F5344CB8AC3E}">
        <p14:creationId xmlns:p14="http://schemas.microsoft.com/office/powerpoint/2010/main" val="39686796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54213B6-2C83-A8B2-68C4-2A65DE833B79}"/>
              </a:ext>
            </a:extLst>
          </p:cNvPr>
          <p:cNvSpPr>
            <a:spLocks noGrp="1"/>
          </p:cNvSpPr>
          <p:nvPr>
            <p:ph idx="1"/>
          </p:nvPr>
        </p:nvSpPr>
        <p:spPr>
          <a:xfrm>
            <a:off x="838200" y="191068"/>
            <a:ext cx="10515600" cy="6666931"/>
          </a:xfrm>
        </p:spPr>
        <p:txBody>
          <a:bodyPr>
            <a:noAutofit/>
          </a:bodyPr>
          <a:lstStyle/>
          <a:p>
            <a:pPr algn="l"/>
            <a:r>
              <a:rPr lang="en-US" b="1" i="0" dirty="0">
                <a:solidFill>
                  <a:srgbClr val="242424"/>
                </a:solidFill>
                <a:effectLst/>
                <a:latin typeface="source-serif-pro"/>
              </a:rPr>
              <a:t>Small data</a:t>
            </a:r>
            <a:r>
              <a:rPr lang="en-US" b="0" i="0" dirty="0">
                <a:solidFill>
                  <a:srgbClr val="242424"/>
                </a:solidFill>
                <a:effectLst/>
                <a:latin typeface="source-serif-pro"/>
              </a:rPr>
              <a:t> describes data that is specific and inclusive of a short time period. Small data is typically organized and found within spreadsheets. It is simple to collect, store, manage, and represent.</a:t>
            </a:r>
          </a:p>
          <a:p>
            <a:pPr algn="l"/>
            <a:r>
              <a:rPr lang="en-US" b="1" i="0" dirty="0">
                <a:solidFill>
                  <a:srgbClr val="242424"/>
                </a:solidFill>
                <a:effectLst/>
                <a:latin typeface="source-serif-pro"/>
              </a:rPr>
              <a:t>Big Data</a:t>
            </a:r>
            <a:r>
              <a:rPr lang="en-US" b="0" i="0" dirty="0">
                <a:solidFill>
                  <a:srgbClr val="242424"/>
                </a:solidFill>
                <a:effectLst/>
                <a:latin typeface="source-serif-pro"/>
              </a:rPr>
              <a:t> describes large, less-specific data sets that have been collected and stored over longer periods. Gartner defined Big Data in 2001 as being “high-volume, -velocity, and while incorporating variety…” High-</a:t>
            </a:r>
            <a:r>
              <a:rPr lang="en-US" b="1" i="0" dirty="0">
                <a:solidFill>
                  <a:srgbClr val="242424"/>
                </a:solidFill>
                <a:effectLst/>
                <a:latin typeface="source-serif-pro"/>
              </a:rPr>
              <a:t>volume</a:t>
            </a:r>
            <a:r>
              <a:rPr lang="en-US" b="0" i="0" dirty="0">
                <a:solidFill>
                  <a:srgbClr val="242424"/>
                </a:solidFill>
                <a:effectLst/>
                <a:latin typeface="source-serif-pro"/>
              </a:rPr>
              <a:t> is the easiest to see with daily social media generation.</a:t>
            </a:r>
          </a:p>
          <a:p>
            <a:pPr algn="l"/>
            <a:r>
              <a:rPr lang="en-US" b="0" i="0" dirty="0">
                <a:solidFill>
                  <a:srgbClr val="242424"/>
                </a:solidFill>
                <a:effectLst/>
                <a:latin typeface="source-serif-pro"/>
              </a:rPr>
              <a:t>The speed of creation, collection, storage, and processing of numerous data types defines </a:t>
            </a:r>
            <a:r>
              <a:rPr lang="en-US" b="1" i="0" dirty="0">
                <a:solidFill>
                  <a:srgbClr val="242424"/>
                </a:solidFill>
                <a:effectLst/>
                <a:latin typeface="source-serif-pro"/>
              </a:rPr>
              <a:t>velocity</a:t>
            </a:r>
            <a:r>
              <a:rPr lang="en-US" b="0" i="0" dirty="0">
                <a:solidFill>
                  <a:srgbClr val="242424"/>
                </a:solidFill>
                <a:effectLst/>
                <a:latin typeface="source-serif-pro"/>
              </a:rPr>
              <a:t>.</a:t>
            </a:r>
          </a:p>
          <a:p>
            <a:pPr algn="l"/>
            <a:r>
              <a:rPr lang="en-US" b="1" i="0" dirty="0">
                <a:solidFill>
                  <a:srgbClr val="242424"/>
                </a:solidFill>
                <a:effectLst/>
                <a:latin typeface="source-serif-pro"/>
              </a:rPr>
              <a:t>Variety</a:t>
            </a:r>
            <a:r>
              <a:rPr lang="en-US" b="0" i="0" dirty="0">
                <a:solidFill>
                  <a:srgbClr val="242424"/>
                </a:solidFill>
                <a:effectLst/>
                <a:latin typeface="source-serif-pro"/>
              </a:rPr>
              <a:t> could include a person’s LinkedIn, Facebook, Twitter, emails, fitness watch. </a:t>
            </a:r>
          </a:p>
          <a:p>
            <a:pPr algn="l"/>
            <a:r>
              <a:rPr lang="en-US" b="1" i="0" dirty="0">
                <a:solidFill>
                  <a:srgbClr val="242424"/>
                </a:solidFill>
                <a:effectLst/>
                <a:latin typeface="source-serif-pro"/>
              </a:rPr>
              <a:t>Veracity</a:t>
            </a:r>
            <a:r>
              <a:rPr lang="en-US" b="0" i="0" dirty="0">
                <a:solidFill>
                  <a:srgbClr val="242424"/>
                </a:solidFill>
                <a:effectLst/>
                <a:latin typeface="source-serif-pro"/>
              </a:rPr>
              <a:t> is another term associated with data and defined as the quality and reliability of the data. </a:t>
            </a:r>
          </a:p>
        </p:txBody>
      </p:sp>
    </p:spTree>
    <p:extLst>
      <p:ext uri="{BB962C8B-B14F-4D97-AF65-F5344CB8AC3E}">
        <p14:creationId xmlns:p14="http://schemas.microsoft.com/office/powerpoint/2010/main" val="12182554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3F7F09-0E84-C251-EB9D-7FB47C81F0FC}"/>
              </a:ext>
            </a:extLst>
          </p:cNvPr>
          <p:cNvSpPr>
            <a:spLocks noGrp="1"/>
          </p:cNvSpPr>
          <p:nvPr>
            <p:ph idx="1"/>
          </p:nvPr>
        </p:nvSpPr>
        <p:spPr>
          <a:xfrm>
            <a:off x="838200" y="595745"/>
            <a:ext cx="10515600" cy="6054437"/>
          </a:xfrm>
        </p:spPr>
        <p:txBody>
          <a:bodyPr>
            <a:normAutofit fontScale="92500" lnSpcReduction="10000"/>
          </a:bodyPr>
          <a:lstStyle/>
          <a:p>
            <a:pPr algn="l"/>
            <a:endParaRPr lang="en-US" b="1" i="0" dirty="0">
              <a:solidFill>
                <a:srgbClr val="242424"/>
              </a:solidFill>
              <a:effectLst/>
              <a:latin typeface="source-serif-pro"/>
            </a:endParaRPr>
          </a:p>
          <a:p>
            <a:pPr algn="l"/>
            <a:r>
              <a:rPr lang="en-US" b="1" i="0" dirty="0">
                <a:solidFill>
                  <a:srgbClr val="242424"/>
                </a:solidFill>
                <a:effectLst/>
                <a:latin typeface="source-serif-pro"/>
              </a:rPr>
              <a:t>Data Wrangling</a:t>
            </a:r>
            <a:r>
              <a:rPr lang="en-US" b="0" i="0" dirty="0">
                <a:solidFill>
                  <a:srgbClr val="242424"/>
                </a:solidFill>
                <a:effectLst/>
                <a:latin typeface="source-serif-pro"/>
              </a:rPr>
              <a:t>, sometimes referred to as munging, is the process of transforming raw data points into a more appropriate and valuable format to make analysis or a ML model more accurate.</a:t>
            </a:r>
          </a:p>
          <a:p>
            <a:pPr marL="0" indent="0" algn="l">
              <a:buNone/>
            </a:pPr>
            <a:endParaRPr lang="en-US" b="0" i="0" dirty="0">
              <a:solidFill>
                <a:srgbClr val="242424"/>
              </a:solidFill>
              <a:effectLst/>
              <a:latin typeface="source-serif-pro"/>
            </a:endParaRPr>
          </a:p>
          <a:p>
            <a:pPr algn="l"/>
            <a:r>
              <a:rPr lang="en-US" b="0" i="0" dirty="0">
                <a:solidFill>
                  <a:srgbClr val="242424"/>
                </a:solidFill>
                <a:effectLst/>
                <a:latin typeface="source-serif-pro"/>
              </a:rPr>
              <a:t>Data (small or big) has a lifecycle. Google utilizes a data lifecycle that includes the six steps of Plan, Capture, Manage, Analyze, Archive, and Destroy.</a:t>
            </a:r>
          </a:p>
          <a:p>
            <a:pPr marL="0" indent="0" algn="l">
              <a:buNone/>
            </a:pPr>
            <a:endParaRPr lang="en-US" b="0" i="0" dirty="0">
              <a:solidFill>
                <a:srgbClr val="242424"/>
              </a:solidFill>
              <a:effectLst/>
              <a:latin typeface="source-serif-pro"/>
            </a:endParaRPr>
          </a:p>
          <a:p>
            <a:pPr algn="l">
              <a:buFont typeface="Arial" panose="020B0604020202020204" pitchFamily="34" charset="0"/>
              <a:buChar char="•"/>
            </a:pPr>
            <a:r>
              <a:rPr lang="en-US" b="0" i="0" dirty="0">
                <a:solidFill>
                  <a:srgbClr val="242424"/>
                </a:solidFill>
                <a:effectLst/>
                <a:latin typeface="source-serif-pro"/>
              </a:rPr>
              <a:t>For Google, the </a:t>
            </a:r>
            <a:r>
              <a:rPr lang="en-US" b="1" i="0" dirty="0">
                <a:solidFill>
                  <a:srgbClr val="242424"/>
                </a:solidFill>
                <a:effectLst/>
                <a:latin typeface="source-serif-pro"/>
              </a:rPr>
              <a:t>Plan</a:t>
            </a:r>
            <a:r>
              <a:rPr lang="en-US" b="0" i="0" dirty="0">
                <a:solidFill>
                  <a:srgbClr val="242424"/>
                </a:solidFill>
                <a:effectLst/>
                <a:latin typeface="source-serif-pro"/>
              </a:rPr>
              <a:t> step looks at data needs, who will manage the data, and who has the responsibility to collect it.</a:t>
            </a:r>
          </a:p>
          <a:p>
            <a:pPr marL="0" indent="0" algn="l">
              <a:buNone/>
            </a:pPr>
            <a:endParaRPr lang="en-US" b="0" i="0" dirty="0">
              <a:solidFill>
                <a:srgbClr val="242424"/>
              </a:solidFill>
              <a:effectLst/>
              <a:latin typeface="source-serif-pro"/>
            </a:endParaRPr>
          </a:p>
          <a:p>
            <a:pPr algn="l">
              <a:buFont typeface="Arial" panose="020B0604020202020204" pitchFamily="34" charset="0"/>
              <a:buChar char="•"/>
            </a:pPr>
            <a:r>
              <a:rPr lang="en-US" b="1" i="0" dirty="0">
                <a:solidFill>
                  <a:srgbClr val="242424"/>
                </a:solidFill>
                <a:effectLst/>
                <a:latin typeface="source-serif-pro"/>
              </a:rPr>
              <a:t>Capture</a:t>
            </a:r>
            <a:r>
              <a:rPr lang="en-US" b="0" i="0" dirty="0">
                <a:solidFill>
                  <a:srgbClr val="242424"/>
                </a:solidFill>
                <a:effectLst/>
                <a:latin typeface="source-serif-pro"/>
              </a:rPr>
              <a:t> is the act of actually collecting the data from a variety of sources. This may be completing surveys, accessing data stored in a relational database, or object oriented database.</a:t>
            </a:r>
          </a:p>
          <a:p>
            <a:pPr marL="0" indent="0" algn="l">
              <a:buNone/>
            </a:pPr>
            <a:endParaRPr lang="en-US" b="0" i="0" dirty="0">
              <a:solidFill>
                <a:srgbClr val="242424"/>
              </a:solidFill>
              <a:effectLst/>
              <a:latin typeface="source-serif-pro"/>
            </a:endParaRPr>
          </a:p>
          <a:p>
            <a:endParaRPr lang="en-US" dirty="0"/>
          </a:p>
        </p:txBody>
      </p:sp>
    </p:spTree>
    <p:extLst>
      <p:ext uri="{BB962C8B-B14F-4D97-AF65-F5344CB8AC3E}">
        <p14:creationId xmlns:p14="http://schemas.microsoft.com/office/powerpoint/2010/main" val="16612617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6F3DE8-F650-99C9-25E2-AF3A4E7D7538}"/>
              </a:ext>
            </a:extLst>
          </p:cNvPr>
          <p:cNvSpPr>
            <a:spLocks noGrp="1"/>
          </p:cNvSpPr>
          <p:nvPr>
            <p:ph idx="1"/>
          </p:nvPr>
        </p:nvSpPr>
        <p:spPr>
          <a:xfrm>
            <a:off x="838200" y="221673"/>
            <a:ext cx="10515600" cy="5955290"/>
          </a:xfrm>
        </p:spPr>
        <p:txBody>
          <a:bodyPr>
            <a:normAutofit fontScale="92500"/>
          </a:bodyPr>
          <a:lstStyle/>
          <a:p>
            <a:pPr algn="l">
              <a:buFont typeface="Arial" panose="020B0604020202020204" pitchFamily="34" charset="0"/>
              <a:buChar char="•"/>
            </a:pPr>
            <a:r>
              <a:rPr lang="en-US" b="1" i="0" dirty="0">
                <a:solidFill>
                  <a:srgbClr val="242424"/>
                </a:solidFill>
                <a:effectLst/>
                <a:latin typeface="source-serif-pro"/>
              </a:rPr>
              <a:t>Managing</a:t>
            </a:r>
            <a:r>
              <a:rPr lang="en-US" b="0" i="0" dirty="0">
                <a:solidFill>
                  <a:srgbClr val="242424"/>
                </a:solidFill>
                <a:effectLst/>
                <a:latin typeface="source-serif-pro"/>
              </a:rPr>
              <a:t> data according to Google is the care for data, how and where it is stored, tools to keep the data secure, and how to maintain the data.</a:t>
            </a:r>
          </a:p>
          <a:p>
            <a:pPr marL="0" indent="0" algn="l">
              <a:buNone/>
            </a:pPr>
            <a:endParaRPr lang="en-US" b="0" i="0" dirty="0">
              <a:solidFill>
                <a:srgbClr val="242424"/>
              </a:solidFill>
              <a:effectLst/>
              <a:latin typeface="source-serif-pro"/>
            </a:endParaRPr>
          </a:p>
          <a:p>
            <a:pPr algn="l">
              <a:buFont typeface="Arial" panose="020B0604020202020204" pitchFamily="34" charset="0"/>
              <a:buChar char="•"/>
            </a:pPr>
            <a:r>
              <a:rPr lang="en-US" b="1" i="0" dirty="0">
                <a:solidFill>
                  <a:srgbClr val="242424"/>
                </a:solidFill>
                <a:effectLst/>
                <a:latin typeface="source-serif-pro"/>
              </a:rPr>
              <a:t>Analyzing</a:t>
            </a:r>
            <a:r>
              <a:rPr lang="en-US" b="0" i="0" dirty="0">
                <a:solidFill>
                  <a:srgbClr val="242424"/>
                </a:solidFill>
                <a:effectLst/>
                <a:latin typeface="source-serif-pro"/>
              </a:rPr>
              <a:t> the data is the process of transforming and organizing the data to draw conclusions, make predictions, drive decision-making, and to answer Key Performance Indicators.</a:t>
            </a:r>
          </a:p>
          <a:p>
            <a:pPr marL="0" indent="0" algn="l">
              <a:buNone/>
            </a:pPr>
            <a:endParaRPr lang="en-US" b="0" i="0" dirty="0">
              <a:solidFill>
                <a:srgbClr val="242424"/>
              </a:solidFill>
              <a:effectLst/>
              <a:latin typeface="source-serif-pro"/>
            </a:endParaRPr>
          </a:p>
          <a:p>
            <a:pPr algn="l">
              <a:buFont typeface="Arial" panose="020B0604020202020204" pitchFamily="34" charset="0"/>
              <a:buChar char="•"/>
            </a:pPr>
            <a:r>
              <a:rPr lang="en-US" b="0" i="0" dirty="0">
                <a:solidFill>
                  <a:srgbClr val="242424"/>
                </a:solidFill>
                <a:effectLst/>
                <a:latin typeface="source-serif-pro"/>
              </a:rPr>
              <a:t>At some point, data will lose immediate value (think unit locations over 5 days old) and needs </a:t>
            </a:r>
            <a:r>
              <a:rPr lang="en-US" b="1" i="0" dirty="0">
                <a:solidFill>
                  <a:srgbClr val="242424"/>
                </a:solidFill>
                <a:effectLst/>
                <a:latin typeface="source-serif-pro"/>
              </a:rPr>
              <a:t>archiving</a:t>
            </a:r>
            <a:r>
              <a:rPr lang="en-US" b="0" i="0" dirty="0">
                <a:solidFill>
                  <a:srgbClr val="242424"/>
                </a:solidFill>
                <a:effectLst/>
                <a:latin typeface="source-serif-pro"/>
              </a:rPr>
              <a:t>. This is not to say the information does not have any value, but including it within a dashboard would only add clutter. When archiving, the data is easily retrievable and available for future analysis.</a:t>
            </a:r>
          </a:p>
          <a:p>
            <a:pPr marL="0" indent="0" algn="l">
              <a:buNone/>
            </a:pPr>
            <a:endParaRPr lang="en-US" b="0" i="0" dirty="0">
              <a:solidFill>
                <a:srgbClr val="242424"/>
              </a:solidFill>
              <a:effectLst/>
              <a:latin typeface="source-serif-pro"/>
            </a:endParaRPr>
          </a:p>
          <a:p>
            <a:pPr algn="l">
              <a:buFont typeface="Arial" panose="020B0604020202020204" pitchFamily="34" charset="0"/>
              <a:buChar char="•"/>
            </a:pPr>
            <a:r>
              <a:rPr lang="en-US" b="1" i="0" dirty="0">
                <a:solidFill>
                  <a:srgbClr val="242424"/>
                </a:solidFill>
                <a:effectLst/>
                <a:latin typeface="source-serif-pro"/>
              </a:rPr>
              <a:t>Destruction</a:t>
            </a:r>
            <a:r>
              <a:rPr lang="en-US" b="0" i="0" dirty="0">
                <a:solidFill>
                  <a:srgbClr val="242424"/>
                </a:solidFill>
                <a:effectLst/>
                <a:latin typeface="source-serif-pro"/>
              </a:rPr>
              <a:t> is the final phase of the data lifecycle.</a:t>
            </a:r>
          </a:p>
          <a:p>
            <a:endParaRPr lang="en-US" dirty="0"/>
          </a:p>
        </p:txBody>
      </p:sp>
    </p:spTree>
    <p:extLst>
      <p:ext uri="{BB962C8B-B14F-4D97-AF65-F5344CB8AC3E}">
        <p14:creationId xmlns:p14="http://schemas.microsoft.com/office/powerpoint/2010/main" val="12787327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BF8FD-98E2-5ADC-2AA3-A528DA327685}"/>
              </a:ext>
            </a:extLst>
          </p:cNvPr>
          <p:cNvSpPr>
            <a:spLocks noGrp="1"/>
          </p:cNvSpPr>
          <p:nvPr>
            <p:ph type="title"/>
          </p:nvPr>
        </p:nvSpPr>
        <p:spPr/>
        <p:txBody>
          <a:bodyPr/>
          <a:lstStyle/>
          <a:p>
            <a:r>
              <a:rPr lang="en-US" b="1" i="0" dirty="0">
                <a:solidFill>
                  <a:srgbClr val="1F1F1F"/>
                </a:solidFill>
                <a:effectLst/>
                <a:latin typeface="Google Sans"/>
              </a:rPr>
              <a:t>Classification of Data</a:t>
            </a:r>
            <a:endParaRPr lang="en-US" dirty="0"/>
          </a:p>
        </p:txBody>
      </p:sp>
      <p:pic>
        <p:nvPicPr>
          <p:cNvPr id="5" name="Content Placeholder 4">
            <a:extLst>
              <a:ext uri="{FF2B5EF4-FFF2-40B4-BE49-F238E27FC236}">
                <a16:creationId xmlns:a16="http://schemas.microsoft.com/office/drawing/2014/main" id="{F916127F-847B-D091-8120-E4A6351E4E0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74710" y="1825625"/>
            <a:ext cx="7260609" cy="4351338"/>
          </a:xfrm>
        </p:spPr>
      </p:pic>
    </p:spTree>
    <p:extLst>
      <p:ext uri="{BB962C8B-B14F-4D97-AF65-F5344CB8AC3E}">
        <p14:creationId xmlns:p14="http://schemas.microsoft.com/office/powerpoint/2010/main" val="23759747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2" Type="http://schemas.microsoft.com/office/2011/relationships/webextension" Target="webextension2.xml"/><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525" row="0">
    <wetp:webextensionref xmlns:r="http://schemas.openxmlformats.org/officeDocument/2006/relationships" r:id="rId1"/>
  </wetp:taskpane>
  <wetp:taskpane dockstate="right" visibility="0" width="525" row="1">
    <wetp:webextensionref xmlns:r="http://schemas.openxmlformats.org/officeDocument/2006/relationships" r:id="rId2"/>
  </wetp:taskpane>
</wetp:taskpanes>
</file>

<file path=ppt/webextensions/webextension1.xml><?xml version="1.0" encoding="utf-8"?>
<we:webextension xmlns:we="http://schemas.microsoft.com/office/webextensions/webextension/2010/11" id="{663FED6E-4C8F-43DD-B18C-4212FC30BDEF}">
  <we:reference id="wa200005566" version="3.0.0.2" store="en-US" storeType="OMEX"/>
  <we:alternateReferences>
    <we:reference id="wa200005566" version="3.0.0.2" store="wa200005566" storeType="OMEX"/>
  </we:alternateReferences>
  <we:properties/>
  <we:bindings/>
  <we:snapshot xmlns:r="http://schemas.openxmlformats.org/officeDocument/2006/relationships"/>
</we:webextension>
</file>

<file path=ppt/webextensions/webextension2.xml><?xml version="1.0" encoding="utf-8"?>
<we:webextension xmlns:we="http://schemas.microsoft.com/office/webextensions/webextension/2010/11" id="{7651B04C-054C-4A3C-B942-C4A4CBB1B235}">
  <we:reference id="wa200005669" version="2.0.0.0" store="en-US" storeType="OMEX"/>
  <we:alternateReferences>
    <we:reference id="wa200005669" version="2.0.0.0" store="wa200005669"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
  <TotalTime>361</TotalTime>
  <Words>2915</Words>
  <Application>Microsoft Office PowerPoint</Application>
  <PresentationFormat>Widescreen</PresentationFormat>
  <Paragraphs>155</Paragraphs>
  <Slides>34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34</vt:i4>
      </vt:variant>
    </vt:vector>
  </HeadingPairs>
  <TitlesOfParts>
    <vt:vector size="42" baseType="lpstr">
      <vt:lpstr>Arial</vt:lpstr>
      <vt:lpstr>Calibri</vt:lpstr>
      <vt:lpstr>Calibri Light</vt:lpstr>
      <vt:lpstr>Georgia</vt:lpstr>
      <vt:lpstr>Google Sans</vt:lpstr>
      <vt:lpstr>Palatino Linotype</vt:lpstr>
      <vt:lpstr>source-serif-pro</vt:lpstr>
      <vt:lpstr>Office Theme</vt:lpstr>
      <vt:lpstr>Analytics &amp; Data Science: Unleashing the Power of Data</vt:lpstr>
      <vt:lpstr>The Power of Data: Analytics &amp; Data Science</vt:lpstr>
      <vt:lpstr>PowerPoint Presentation</vt:lpstr>
      <vt:lpstr>Common Terms in Analytics</vt:lpstr>
      <vt:lpstr>PowerPoint Presentation</vt:lpstr>
      <vt:lpstr>PowerPoint Presentation</vt:lpstr>
      <vt:lpstr>PowerPoint Presentation</vt:lpstr>
      <vt:lpstr>PowerPoint Presentation</vt:lpstr>
      <vt:lpstr>Classification of Data</vt:lpstr>
      <vt:lpstr>PowerPoint Presentation</vt:lpstr>
      <vt:lpstr>PowerPoint Presentation</vt:lpstr>
      <vt:lpstr>PowerPoint Presentation</vt:lpstr>
      <vt:lpstr>Relevance in Industry and Need of the Hour</vt:lpstr>
      <vt:lpstr>Types of Problems and Business Objectives in Various Industries</vt:lpstr>
      <vt:lpstr>PowerPoint Presentation</vt:lpstr>
      <vt:lpstr>How Leading Companies are Harnessing the Power of Analytics</vt:lpstr>
      <vt:lpstr>PowerPoint Presentation</vt:lpstr>
      <vt:lpstr>Critical Success Drivers for Analytics Projects</vt:lpstr>
      <vt:lpstr>PowerPoint Presentation</vt:lpstr>
      <vt:lpstr>Overview of Analytics Tools &amp; their Popularity</vt:lpstr>
      <vt:lpstr>PowerPoint Presentation</vt:lpstr>
      <vt:lpstr>Analytics Methodology &amp; Problem Solving Framework</vt:lpstr>
      <vt:lpstr>PowerPoint Presentation</vt:lpstr>
      <vt:lpstr>PowerPoint Presentation</vt:lpstr>
      <vt:lpstr>Identify the Most Appropriate Solution Design for the Given Problem Statement</vt:lpstr>
      <vt:lpstr>Project Plan for Analytics Project &amp; Key Milestones Based on Effort Estimates</vt:lpstr>
      <vt:lpstr>PowerPoint Presentation</vt:lpstr>
      <vt:lpstr>Build Resource Plan for Analytics Project</vt:lpstr>
      <vt:lpstr>Why Python for Data Science?</vt:lpstr>
      <vt:lpstr>PowerPoint Presentation</vt:lpstr>
      <vt:lpstr>Popular Python Libraries for Data Science</vt:lpstr>
      <vt:lpstr>PowerPoint Presentation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Analytics &amp; Data Science: Unleashing the Power of Data</dc:title>
  <dc:creator>SkillCircle</dc:creator>
  <cp:lastModifiedBy>SkillCircle</cp:lastModifiedBy>
  <cp:revision>10</cp:revision>
  <dcterms:created xsi:type="dcterms:W3CDTF">2024-03-19T06:28:14Z</dcterms:created>
  <dcterms:modified xsi:type="dcterms:W3CDTF">2024-05-18T08:55:08Z</dcterms:modified>
</cp:coreProperties>
</file>