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rimo Bold" charset="1" panose="020B0704020202020204"/>
      <p:regular r:id="rId7"/>
    </p:embeddedFont>
    <p:embeddedFont>
      <p:font typeface="Cooper Hewitt Bold" charset="1" panose="00000000000000000000"/>
      <p:regular r:id="rId8"/>
    </p:embeddedFont>
    <p:embeddedFont>
      <p:font typeface="Futura Bold Italics" charset="1" panose="020B0702020204090203"/>
      <p:regular r:id="rId9"/>
    </p:embeddedFont>
    <p:embeddedFont>
      <p:font typeface="Intro Rust" charset="1" panose="00000500000000000000"/>
      <p:regular r:id="rId10"/>
    </p:embeddedFont>
    <p:embeddedFont>
      <p:font typeface="Etna Sans Serif" charset="1" panose="02000600000000000000"/>
      <p:regular r:id="rId11"/>
    </p:embeddedFont>
    <p:embeddedFont>
      <p:font typeface="Canva Sans Bold" charset="1" panose="020B0803030501040103"/>
      <p:regular r:id="rId12"/>
    </p:embeddedFont>
    <p:embeddedFont>
      <p:font typeface="Cooper Hewitt Italics" charset="1" panose="00000000000000000000"/>
      <p:regular r:id="rId13"/>
    </p:embeddedFont>
    <p:embeddedFont>
      <p:font typeface="Garamond Bold Italics" charset="1" panose="02020804030301090803"/>
      <p:regular r:id="rId14"/>
    </p:embeddedFont>
    <p:embeddedFont>
      <p:font typeface="Nixie One" charset="1" panose="0200050308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789926" y="1686977"/>
            <a:ext cx="14905093" cy="10582"/>
          </a:xfrm>
          <a:prstGeom prst="line">
            <a:avLst/>
          </a:prstGeom>
          <a:ln cap="flat" w="38100">
            <a:solidFill>
              <a:srgbClr val="14057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866050" y="2335179"/>
            <a:ext cx="7920593" cy="7343122"/>
            <a:chOff x="0" y="0"/>
            <a:chExt cx="1964125" cy="18209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4125" cy="1820926"/>
            </a:xfrm>
            <a:custGeom>
              <a:avLst/>
              <a:gdLst/>
              <a:ahLst/>
              <a:cxnLst/>
              <a:rect r="r" b="b" t="t" l="l"/>
              <a:pathLst>
                <a:path h="1820926" w="1964125">
                  <a:moveTo>
                    <a:pt x="0" y="0"/>
                  </a:moveTo>
                  <a:lnTo>
                    <a:pt x="1964125" y="0"/>
                  </a:lnTo>
                  <a:lnTo>
                    <a:pt x="1964125" y="1820926"/>
                  </a:lnTo>
                  <a:lnTo>
                    <a:pt x="0" y="1820926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964125" cy="19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787868">
            <a:off x="9901019" y="2349132"/>
            <a:ext cx="7920593" cy="7343122"/>
            <a:chOff x="0" y="0"/>
            <a:chExt cx="1964125" cy="18209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64125" cy="1820926"/>
            </a:xfrm>
            <a:custGeom>
              <a:avLst/>
              <a:gdLst/>
              <a:ahLst/>
              <a:cxnLst/>
              <a:rect r="r" b="b" t="t" l="l"/>
              <a:pathLst>
                <a:path h="1820926" w="1964125">
                  <a:moveTo>
                    <a:pt x="0" y="0"/>
                  </a:moveTo>
                  <a:lnTo>
                    <a:pt x="1964125" y="0"/>
                  </a:lnTo>
                  <a:lnTo>
                    <a:pt x="1964125" y="1820926"/>
                  </a:lnTo>
                  <a:lnTo>
                    <a:pt x="0" y="1820926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964125" cy="192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H="true">
            <a:off x="9837226" y="2262124"/>
            <a:ext cx="78" cy="7658136"/>
          </a:xfrm>
          <a:prstGeom prst="line">
            <a:avLst/>
          </a:prstGeom>
          <a:ln cap="flat" w="1809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2153538" y="5229925"/>
            <a:ext cx="7107302" cy="2475447"/>
            <a:chOff x="0" y="0"/>
            <a:chExt cx="9476403" cy="33005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381048" y="0"/>
              <a:ext cx="3301373" cy="1733221"/>
            </a:xfrm>
            <a:custGeom>
              <a:avLst/>
              <a:gdLst/>
              <a:ahLst/>
              <a:cxnLst/>
              <a:rect r="r" b="b" t="t" l="l"/>
              <a:pathLst>
                <a:path h="1733221" w="3301373">
                  <a:moveTo>
                    <a:pt x="0" y="0"/>
                  </a:moveTo>
                  <a:lnTo>
                    <a:pt x="3301373" y="0"/>
                  </a:lnTo>
                  <a:lnTo>
                    <a:pt x="3301373" y="1733221"/>
                  </a:lnTo>
                  <a:lnTo>
                    <a:pt x="0" y="1733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897457" y="917102"/>
              <a:ext cx="2325739" cy="1308228"/>
            </a:xfrm>
            <a:custGeom>
              <a:avLst/>
              <a:gdLst/>
              <a:ahLst/>
              <a:cxnLst/>
              <a:rect r="r" b="b" t="t" l="l"/>
              <a:pathLst>
                <a:path h="1308228" w="2325739">
                  <a:moveTo>
                    <a:pt x="0" y="0"/>
                  </a:moveTo>
                  <a:lnTo>
                    <a:pt x="2325739" y="0"/>
                  </a:lnTo>
                  <a:lnTo>
                    <a:pt x="2325739" y="1308228"/>
                  </a:lnTo>
                  <a:lnTo>
                    <a:pt x="0" y="1308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4265075" y="398132"/>
              <a:ext cx="1740652" cy="807227"/>
            </a:xfrm>
            <a:custGeom>
              <a:avLst/>
              <a:gdLst/>
              <a:ahLst/>
              <a:cxnLst/>
              <a:rect r="r" b="b" t="t" l="l"/>
              <a:pathLst>
                <a:path h="807227" w="1740652">
                  <a:moveTo>
                    <a:pt x="0" y="0"/>
                  </a:moveTo>
                  <a:lnTo>
                    <a:pt x="1740652" y="0"/>
                  </a:lnTo>
                  <a:lnTo>
                    <a:pt x="1740652" y="807228"/>
                  </a:lnTo>
                  <a:lnTo>
                    <a:pt x="0" y="80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196444" y="536559"/>
              <a:ext cx="2597398" cy="480519"/>
            </a:xfrm>
            <a:custGeom>
              <a:avLst/>
              <a:gdLst/>
              <a:ahLst/>
              <a:cxnLst/>
              <a:rect r="r" b="b" t="t" l="l"/>
              <a:pathLst>
                <a:path h="480519" w="2597398">
                  <a:moveTo>
                    <a:pt x="0" y="0"/>
                  </a:moveTo>
                  <a:lnTo>
                    <a:pt x="2597398" y="0"/>
                  </a:lnTo>
                  <a:lnTo>
                    <a:pt x="2597398" y="480518"/>
                  </a:lnTo>
                  <a:lnTo>
                    <a:pt x="0" y="480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438232" y="1310075"/>
              <a:ext cx="2038170" cy="522281"/>
            </a:xfrm>
            <a:custGeom>
              <a:avLst/>
              <a:gdLst/>
              <a:ahLst/>
              <a:cxnLst/>
              <a:rect r="r" b="b" t="t" l="l"/>
              <a:pathLst>
                <a:path h="522281" w="2038170">
                  <a:moveTo>
                    <a:pt x="0" y="0"/>
                  </a:moveTo>
                  <a:lnTo>
                    <a:pt x="2038171" y="0"/>
                  </a:lnTo>
                  <a:lnTo>
                    <a:pt x="2038171" y="522281"/>
                  </a:lnTo>
                  <a:lnTo>
                    <a:pt x="0" y="522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591483" y="1832356"/>
              <a:ext cx="1468240" cy="1468240"/>
            </a:xfrm>
            <a:custGeom>
              <a:avLst/>
              <a:gdLst/>
              <a:ahLst/>
              <a:cxnLst/>
              <a:rect r="r" b="b" t="t" l="l"/>
              <a:pathLst>
                <a:path h="1468240" w="1468240">
                  <a:moveTo>
                    <a:pt x="0" y="0"/>
                  </a:moveTo>
                  <a:lnTo>
                    <a:pt x="1468239" y="0"/>
                  </a:lnTo>
                  <a:lnTo>
                    <a:pt x="1468239" y="1468240"/>
                  </a:lnTo>
                  <a:lnTo>
                    <a:pt x="0" y="1468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833063" y="2144151"/>
              <a:ext cx="2604676" cy="1048705"/>
            </a:xfrm>
            <a:custGeom>
              <a:avLst/>
              <a:gdLst/>
              <a:ahLst/>
              <a:cxnLst/>
              <a:rect r="r" b="b" t="t" l="l"/>
              <a:pathLst>
                <a:path h="1048705" w="2604676">
                  <a:moveTo>
                    <a:pt x="0" y="0"/>
                  </a:moveTo>
                  <a:lnTo>
                    <a:pt x="2604676" y="0"/>
                  </a:lnTo>
                  <a:lnTo>
                    <a:pt x="2604676" y="1048705"/>
                  </a:lnTo>
                  <a:lnTo>
                    <a:pt x="0" y="1048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6112" r="0" b="-72258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426563"/>
              <a:ext cx="2762096" cy="782099"/>
            </a:xfrm>
            <a:custGeom>
              <a:avLst/>
              <a:gdLst/>
              <a:ahLst/>
              <a:cxnLst/>
              <a:rect r="r" b="b" t="t" l="l"/>
              <a:pathLst>
                <a:path h="782099" w="2762096">
                  <a:moveTo>
                    <a:pt x="0" y="0"/>
                  </a:moveTo>
                  <a:lnTo>
                    <a:pt x="2762096" y="0"/>
                  </a:lnTo>
                  <a:lnTo>
                    <a:pt x="2762096" y="782099"/>
                  </a:lnTo>
                  <a:lnTo>
                    <a:pt x="0" y="7820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313914" y="1310075"/>
              <a:ext cx="2368507" cy="1015075"/>
            </a:xfrm>
            <a:custGeom>
              <a:avLst/>
              <a:gdLst/>
              <a:ahLst/>
              <a:cxnLst/>
              <a:rect r="r" b="b" t="t" l="l"/>
              <a:pathLst>
                <a:path h="1015075" w="2368507">
                  <a:moveTo>
                    <a:pt x="0" y="0"/>
                  </a:moveTo>
                  <a:lnTo>
                    <a:pt x="2368507" y="0"/>
                  </a:lnTo>
                  <a:lnTo>
                    <a:pt x="2368507" y="1015075"/>
                  </a:lnTo>
                  <a:lnTo>
                    <a:pt x="0" y="1015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701792" y="423060"/>
              <a:ext cx="1358513" cy="757371"/>
            </a:xfrm>
            <a:custGeom>
              <a:avLst/>
              <a:gdLst/>
              <a:ahLst/>
              <a:cxnLst/>
              <a:rect r="r" b="b" t="t" l="l"/>
              <a:pathLst>
                <a:path h="757371" w="1358513">
                  <a:moveTo>
                    <a:pt x="0" y="0"/>
                  </a:moveTo>
                  <a:lnTo>
                    <a:pt x="1358513" y="0"/>
                  </a:lnTo>
                  <a:lnTo>
                    <a:pt x="1358513" y="757372"/>
                  </a:lnTo>
                  <a:lnTo>
                    <a:pt x="0" y="75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676703" y="2295556"/>
              <a:ext cx="926080" cy="926080"/>
            </a:xfrm>
            <a:custGeom>
              <a:avLst/>
              <a:gdLst/>
              <a:ahLst/>
              <a:cxnLst/>
              <a:rect r="r" b="b" t="t" l="l"/>
              <a:pathLst>
                <a:path h="926080" w="926080">
                  <a:moveTo>
                    <a:pt x="0" y="0"/>
                  </a:moveTo>
                  <a:lnTo>
                    <a:pt x="926080" y="0"/>
                  </a:lnTo>
                  <a:lnTo>
                    <a:pt x="926080" y="926080"/>
                  </a:lnTo>
                  <a:lnTo>
                    <a:pt x="0" y="92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2789926" y="462921"/>
            <a:ext cx="15044619" cy="998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b="true" sz="5700">
                <a:solidFill>
                  <a:srgbClr val="140574"/>
                </a:solidFill>
                <a:latin typeface="Arimo Bold"/>
                <a:ea typeface="Arimo Bold"/>
                <a:cs typeface="Arimo Bold"/>
                <a:sym typeface="Arimo Bold"/>
              </a:rPr>
              <a:t>The Conversation Orchestration Landscape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53538" y="7827368"/>
            <a:ext cx="7345618" cy="131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  <a:r>
              <a:rPr lang="en-US" b="true" sz="2196" spc="368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EMP</a:t>
            </a:r>
            <a:r>
              <a:rPr lang="en-US" b="true" sz="2196" spc="368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OWERED AGENTS | FASTER RESOLUTION | HIGHER FIRST-CONTACT SUCCESS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77648" y="6496305"/>
            <a:ext cx="7317848" cy="2847895"/>
            <a:chOff x="0" y="0"/>
            <a:chExt cx="1814658" cy="7062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14658" cy="706213"/>
            </a:xfrm>
            <a:custGeom>
              <a:avLst/>
              <a:gdLst/>
              <a:ahLst/>
              <a:cxnLst/>
              <a:rect r="r" b="b" t="t" l="l"/>
              <a:pathLst>
                <a:path h="706213" w="1814658">
                  <a:moveTo>
                    <a:pt x="17985" y="0"/>
                  </a:moveTo>
                  <a:lnTo>
                    <a:pt x="1796673" y="0"/>
                  </a:lnTo>
                  <a:cubicBezTo>
                    <a:pt x="1801443" y="0"/>
                    <a:pt x="1806018" y="1895"/>
                    <a:pt x="1809391" y="5268"/>
                  </a:cubicBezTo>
                  <a:cubicBezTo>
                    <a:pt x="1812764" y="8641"/>
                    <a:pt x="1814658" y="13215"/>
                    <a:pt x="1814658" y="17985"/>
                  </a:cubicBezTo>
                  <a:lnTo>
                    <a:pt x="1814658" y="688228"/>
                  </a:lnTo>
                  <a:cubicBezTo>
                    <a:pt x="1814658" y="698160"/>
                    <a:pt x="1806606" y="706213"/>
                    <a:pt x="1796673" y="706213"/>
                  </a:cubicBezTo>
                  <a:lnTo>
                    <a:pt x="17985" y="706213"/>
                  </a:lnTo>
                  <a:cubicBezTo>
                    <a:pt x="13215" y="706213"/>
                    <a:pt x="8641" y="704318"/>
                    <a:pt x="5268" y="700945"/>
                  </a:cubicBezTo>
                  <a:cubicBezTo>
                    <a:pt x="1895" y="697572"/>
                    <a:pt x="0" y="692997"/>
                    <a:pt x="0" y="688228"/>
                  </a:cubicBezTo>
                  <a:lnTo>
                    <a:pt x="0" y="17985"/>
                  </a:lnTo>
                  <a:cubicBezTo>
                    <a:pt x="0" y="13215"/>
                    <a:pt x="1895" y="8641"/>
                    <a:pt x="5268" y="5268"/>
                  </a:cubicBezTo>
                  <a:cubicBezTo>
                    <a:pt x="8641" y="1895"/>
                    <a:pt x="13215" y="0"/>
                    <a:pt x="17985" y="0"/>
                  </a:cubicBezTo>
                  <a:close/>
                </a:path>
              </a:pathLst>
            </a:custGeom>
            <a:solidFill>
              <a:srgbClr val="C1FF72"/>
            </a:solidFill>
            <a:ln w="66675" cap="sq">
              <a:solidFill>
                <a:srgbClr val="C1FF72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1814658" cy="810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120495" y="5088645"/>
            <a:ext cx="7632153" cy="4433011"/>
            <a:chOff x="0" y="0"/>
            <a:chExt cx="1892599" cy="109928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92599" cy="1099285"/>
            </a:xfrm>
            <a:custGeom>
              <a:avLst/>
              <a:gdLst/>
              <a:ahLst/>
              <a:cxnLst/>
              <a:rect r="r" b="b" t="t" l="l"/>
              <a:pathLst>
                <a:path h="1099285" w="1892599">
                  <a:moveTo>
                    <a:pt x="17244" y="0"/>
                  </a:moveTo>
                  <a:lnTo>
                    <a:pt x="1875354" y="0"/>
                  </a:lnTo>
                  <a:cubicBezTo>
                    <a:pt x="1884878" y="0"/>
                    <a:pt x="1892599" y="7721"/>
                    <a:pt x="1892599" y="17244"/>
                  </a:cubicBezTo>
                  <a:lnTo>
                    <a:pt x="1892599" y="1082040"/>
                  </a:lnTo>
                  <a:cubicBezTo>
                    <a:pt x="1892599" y="1086614"/>
                    <a:pt x="1890782" y="1091000"/>
                    <a:pt x="1887548" y="1094234"/>
                  </a:cubicBezTo>
                  <a:cubicBezTo>
                    <a:pt x="1884314" y="1097468"/>
                    <a:pt x="1879928" y="1099285"/>
                    <a:pt x="1875354" y="1099285"/>
                  </a:cubicBezTo>
                  <a:lnTo>
                    <a:pt x="17244" y="1099285"/>
                  </a:lnTo>
                  <a:cubicBezTo>
                    <a:pt x="7721" y="1099285"/>
                    <a:pt x="0" y="1091564"/>
                    <a:pt x="0" y="1082040"/>
                  </a:cubicBezTo>
                  <a:lnTo>
                    <a:pt x="0" y="17244"/>
                  </a:lnTo>
                  <a:cubicBezTo>
                    <a:pt x="0" y="12671"/>
                    <a:pt x="1817" y="8285"/>
                    <a:pt x="5051" y="5051"/>
                  </a:cubicBezTo>
                  <a:cubicBezTo>
                    <a:pt x="8285" y="1817"/>
                    <a:pt x="12671" y="0"/>
                    <a:pt x="172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C1FF72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1892599" cy="1204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0929154" y="5386179"/>
            <a:ext cx="1550780" cy="835483"/>
          </a:xfrm>
          <a:custGeom>
            <a:avLst/>
            <a:gdLst/>
            <a:ahLst/>
            <a:cxnLst/>
            <a:rect r="r" b="b" t="t" l="l"/>
            <a:pathLst>
              <a:path h="835483" w="1550780">
                <a:moveTo>
                  <a:pt x="0" y="0"/>
                </a:moveTo>
                <a:lnTo>
                  <a:pt x="1550780" y="0"/>
                </a:lnTo>
                <a:lnTo>
                  <a:pt x="1550780" y="835483"/>
                </a:lnTo>
                <a:lnTo>
                  <a:pt x="0" y="83548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154467" y="5248975"/>
            <a:ext cx="1998441" cy="999220"/>
          </a:xfrm>
          <a:custGeom>
            <a:avLst/>
            <a:gdLst/>
            <a:ahLst/>
            <a:cxnLst/>
            <a:rect r="r" b="b" t="t" l="l"/>
            <a:pathLst>
              <a:path h="999220" w="1998441">
                <a:moveTo>
                  <a:pt x="0" y="0"/>
                </a:moveTo>
                <a:lnTo>
                  <a:pt x="1998441" y="0"/>
                </a:lnTo>
                <a:lnTo>
                  <a:pt x="1998441" y="999220"/>
                </a:lnTo>
                <a:lnTo>
                  <a:pt x="0" y="99922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802087" y="5545574"/>
            <a:ext cx="1936117" cy="516694"/>
          </a:xfrm>
          <a:custGeom>
            <a:avLst/>
            <a:gdLst/>
            <a:ahLst/>
            <a:cxnLst/>
            <a:rect r="r" b="b" t="t" l="l"/>
            <a:pathLst>
              <a:path h="516694" w="1936117">
                <a:moveTo>
                  <a:pt x="0" y="0"/>
                </a:moveTo>
                <a:lnTo>
                  <a:pt x="1936117" y="0"/>
                </a:lnTo>
                <a:lnTo>
                  <a:pt x="1936117" y="516694"/>
                </a:lnTo>
                <a:lnTo>
                  <a:pt x="0" y="516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>
            <a:off x="10836534" y="7624441"/>
            <a:ext cx="6208029" cy="0"/>
          </a:xfrm>
          <a:prstGeom prst="line">
            <a:avLst/>
          </a:prstGeom>
          <a:ln cap="flat" w="38100">
            <a:solidFill>
              <a:srgbClr val="0E489B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6076056" y="8689529"/>
            <a:ext cx="931586" cy="543425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0545704" y="8761390"/>
            <a:ext cx="5437782" cy="433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"/>
              </a:lnSpc>
            </a:pPr>
            <a:r>
              <a:rPr lang="en-US" b="true" sz="2230" i="true">
                <a:solidFill>
                  <a:srgbClr val="737373"/>
                </a:solidFill>
                <a:latin typeface="Futura Bold Italics"/>
                <a:ea typeface="Futura Bold Italics"/>
                <a:cs typeface="Futura Bold Italics"/>
                <a:sym typeface="Futura Bold Italics"/>
              </a:rPr>
              <a:t>Maximising UNASSISTED Conversation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20656" y="2354716"/>
            <a:ext cx="4616615" cy="806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42"/>
              </a:lnSpc>
            </a:pPr>
            <a:r>
              <a:rPr lang="en-US" sz="4673">
                <a:solidFill>
                  <a:srgbClr val="FDFEFE"/>
                </a:solidFill>
                <a:latin typeface="Intro Rust"/>
                <a:ea typeface="Intro Rust"/>
                <a:cs typeface="Intro Rust"/>
                <a:sym typeface="Intro Rust"/>
              </a:rPr>
              <a:t>Assisted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147144" y="2354718"/>
            <a:ext cx="3775543" cy="806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2"/>
              </a:lnSpc>
            </a:pPr>
            <a:r>
              <a:rPr lang="en-US" sz="4673">
                <a:solidFill>
                  <a:srgbClr val="FDFEFE"/>
                </a:solidFill>
                <a:latin typeface="Intro Rust"/>
                <a:ea typeface="Intro Rust"/>
                <a:cs typeface="Intro Rust"/>
                <a:sym typeface="Intro Rust"/>
              </a:rPr>
              <a:t>Unassisted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4000254" y="3432073"/>
            <a:ext cx="11572779" cy="464932"/>
            <a:chOff x="0" y="0"/>
            <a:chExt cx="15430372" cy="619910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-25594"/>
              <a:ext cx="5047291" cy="645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39" spc="232">
                  <a:solidFill>
                    <a:srgbClr val="C1FF72"/>
                  </a:solidFill>
                  <a:latin typeface="Etna Sans Serif"/>
                  <a:ea typeface="Etna Sans Serif"/>
                  <a:cs typeface="Etna Sans Serif"/>
                  <a:sym typeface="Etna Sans Serif"/>
                </a:rPr>
                <a:t>OPTOMISED FOR: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1341321" y="-57150"/>
              <a:ext cx="4089051" cy="645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5"/>
                </a:lnSpc>
                <a:spcBef>
                  <a:spcPct val="0"/>
                </a:spcBef>
              </a:pPr>
              <a:r>
                <a:rPr lang="en-US" sz="2939" spc="232">
                  <a:solidFill>
                    <a:srgbClr val="C1FF72"/>
                  </a:solidFill>
                  <a:latin typeface="Etna Sans Serif"/>
                  <a:ea typeface="Etna Sans Serif"/>
                  <a:cs typeface="Etna Sans Serif"/>
                  <a:sym typeface="Etna Sans Serif"/>
                </a:rPr>
                <a:t>SPECIALISE IN: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2153538" y="3826476"/>
            <a:ext cx="15441958" cy="786311"/>
            <a:chOff x="0" y="0"/>
            <a:chExt cx="20589278" cy="1048415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446912"/>
              <a:ext cx="9794158" cy="601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68"/>
                </a:lnSpc>
              </a:pPr>
              <a:r>
                <a:rPr lang="en-US" b="true" sz="2762" spc="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Human-powered ⟶ AI Agent Supported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0795120" y="446912"/>
              <a:ext cx="9794158" cy="6015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68"/>
                </a:lnSpc>
              </a:pPr>
              <a:r>
                <a:rPr lang="en-US" b="true" sz="2762" spc="88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AI Agent-powered ⟶ Human supported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8555474" y="-19050"/>
              <a:ext cx="3244001" cy="432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09"/>
                </a:lnSpc>
              </a:pPr>
              <a:r>
                <a:rPr lang="en-US" sz="2050" i="true" spc="344">
                  <a:solidFill>
                    <a:srgbClr val="FDFEFE"/>
                  </a:solidFill>
                  <a:latin typeface="Cooper Hewitt Italics"/>
                  <a:ea typeface="Cooper Hewitt Italics"/>
                  <a:cs typeface="Cooper Hewitt Italics"/>
                  <a:sym typeface="Cooper Hewitt Italics"/>
                </a:rPr>
                <a:t>MULTI-CHANNEL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5886690" y="2536844"/>
            <a:ext cx="3552257" cy="59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b="true" sz="3364" i="true">
                <a:solidFill>
                  <a:srgbClr val="FFFFFF"/>
                </a:solidFill>
                <a:latin typeface="Garamond Bold Italics"/>
                <a:ea typeface="Garamond Bold Italics"/>
                <a:cs typeface="Garamond Bold Italics"/>
                <a:sym typeface="Garamond Bold Italics"/>
              </a:rPr>
              <a:t>CONVERSATIONS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024989" y="2536844"/>
            <a:ext cx="3552257" cy="59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0"/>
              </a:lnSpc>
              <a:spcBef>
                <a:spcPct val="0"/>
              </a:spcBef>
            </a:pPr>
            <a:r>
              <a:rPr lang="en-US" b="true" sz="3364" i="true">
                <a:solidFill>
                  <a:srgbClr val="FFFFFF"/>
                </a:solidFill>
                <a:latin typeface="Garamond Bold Italics"/>
                <a:ea typeface="Garamond Bold Italics"/>
                <a:cs typeface="Garamond Bold Italics"/>
                <a:sym typeface="Garamond Bold Italics"/>
              </a:rPr>
              <a:t>CONVERSATIONS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249878" y="7736838"/>
            <a:ext cx="7345618" cy="84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b="true" sz="2090" spc="351">
                <a:solidFill>
                  <a:srgbClr val="0E489B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COMPLIANT  I  GOVERNED  I  IN-POLICY I    SCALABLE  I  TRUSTED  I  CONSISTENT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12054533" y="6592088"/>
            <a:ext cx="3431225" cy="1153749"/>
          </a:xfrm>
          <a:custGeom>
            <a:avLst/>
            <a:gdLst/>
            <a:ahLst/>
            <a:cxnLst/>
            <a:rect r="r" b="b" t="t" l="l"/>
            <a:pathLst>
              <a:path h="1153749" w="3431225">
                <a:moveTo>
                  <a:pt x="0" y="0"/>
                </a:moveTo>
                <a:lnTo>
                  <a:pt x="3431225" y="0"/>
                </a:lnTo>
                <a:lnTo>
                  <a:pt x="3431225" y="1153750"/>
                </a:lnTo>
                <a:lnTo>
                  <a:pt x="0" y="115375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2264463" y="4839489"/>
            <a:ext cx="7345618" cy="336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"/>
              </a:lnSpc>
            </a:pPr>
            <a:r>
              <a:rPr lang="en-US" sz="1771" spc="297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‘HUMAN IN THE LOOP’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-261265">
            <a:off x="519892" y="539182"/>
            <a:ext cx="2190200" cy="2186218"/>
          </a:xfrm>
          <a:custGeom>
            <a:avLst/>
            <a:gdLst/>
            <a:ahLst/>
            <a:cxnLst/>
            <a:rect r="r" b="b" t="t" l="l"/>
            <a:pathLst>
              <a:path h="2186218" w="2190200">
                <a:moveTo>
                  <a:pt x="0" y="0"/>
                </a:moveTo>
                <a:lnTo>
                  <a:pt x="2190200" y="0"/>
                </a:lnTo>
                <a:lnTo>
                  <a:pt x="2190200" y="2186218"/>
                </a:lnTo>
                <a:lnTo>
                  <a:pt x="0" y="21862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DAGwmnnsKvc</dc:identifier>
  <dcterms:modified xsi:type="dcterms:W3CDTF">2011-08-01T06:04:30Z</dcterms:modified>
  <cp:revision>1</cp:revision>
  <dc:title>JEMBA Logo</dc:title>
</cp:coreProperties>
</file>