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74" r:id="rId5"/>
    <p:sldId id="256" r:id="rId6"/>
    <p:sldId id="2147483394" r:id="rId7"/>
    <p:sldId id="2147483407" r:id="rId8"/>
    <p:sldId id="2147483436" r:id="rId9"/>
    <p:sldId id="2147483437" r:id="rId10"/>
    <p:sldId id="2147483434" r:id="rId11"/>
    <p:sldId id="2147483412" r:id="rId12"/>
    <p:sldId id="273" r:id="rId13"/>
    <p:sldId id="2147483415" r:id="rId14"/>
    <p:sldId id="2147483414" r:id="rId15"/>
    <p:sldId id="2147483393" r:id="rId16"/>
    <p:sldId id="2147483419" r:id="rId17"/>
    <p:sldId id="275" r:id="rId18"/>
    <p:sldId id="2147483431" r:id="rId19"/>
    <p:sldId id="2147483432" r:id="rId20"/>
    <p:sldId id="2147483396" r:id="rId21"/>
    <p:sldId id="2147483410" r:id="rId22"/>
    <p:sldId id="2147483400" r:id="rId23"/>
    <p:sldId id="2147483422" r:id="rId24"/>
    <p:sldId id="260" r:id="rId25"/>
    <p:sldId id="268" r:id="rId26"/>
    <p:sldId id="2147483421" r:id="rId27"/>
    <p:sldId id="2147483423" r:id="rId28"/>
    <p:sldId id="2147483424" r:id="rId29"/>
    <p:sldId id="2147483425" r:id="rId30"/>
    <p:sldId id="2147483426" r:id="rId31"/>
    <p:sldId id="2147483427" r:id="rId32"/>
    <p:sldId id="271" r:id="rId33"/>
    <p:sldId id="2147483439" r:id="rId34"/>
    <p:sldId id="262" r:id="rId35"/>
    <p:sldId id="2147483395" r:id="rId36"/>
    <p:sldId id="257" r:id="rId37"/>
    <p:sldId id="258" r:id="rId38"/>
    <p:sldId id="259" r:id="rId39"/>
    <p:sldId id="263" r:id="rId40"/>
    <p:sldId id="2147483406" r:id="rId41"/>
    <p:sldId id="2147483428" r:id="rId42"/>
    <p:sldId id="2147483429" r:id="rId43"/>
    <p:sldId id="2147483430" r:id="rId44"/>
    <p:sldId id="261" r:id="rId45"/>
    <p:sldId id="270" r:id="rId46"/>
    <p:sldId id="2147483405" r:id="rId47"/>
    <p:sldId id="2147483397" r:id="rId48"/>
    <p:sldId id="2147483398" r:id="rId49"/>
    <p:sldId id="2147483440" r:id="rId50"/>
    <p:sldId id="2147483402" r:id="rId51"/>
    <p:sldId id="2147483438" r:id="rId52"/>
    <p:sldId id="2147483401" r:id="rId53"/>
    <p:sldId id="2147483441" r:id="rId54"/>
    <p:sldId id="2147483442" r:id="rId55"/>
    <p:sldId id="214748340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20B520E-8AAC-22D3-C6B0-BBBC34249AB3}" name="Leonie Richter" initials="LR" userId="e9c910b1708d321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725" autoAdjust="0"/>
  </p:normalViewPr>
  <p:slideViewPr>
    <p:cSldViewPr snapToGrid="0">
      <p:cViewPr varScale="1">
        <p:scale>
          <a:sx n="66" d="100"/>
          <a:sy n="66" d="100"/>
        </p:scale>
        <p:origin x="437"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CD7B0-70EA-4833-A1F1-4FA2D40D9CDD}" type="datetimeFigureOut">
              <a:rPr lang="en-US" smtClean="0"/>
              <a:t>9/29/2025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779F9-6736-481C-B9D1-B838358499D9}" type="slidenum">
              <a:rPr lang="en-US" smtClean="0"/>
              <a:t>‹#›</a:t>
            </a:fld>
            <a:endParaRPr lang="en-US"/>
          </a:p>
        </p:txBody>
      </p:sp>
    </p:spTree>
    <p:extLst>
      <p:ext uri="{BB962C8B-B14F-4D97-AF65-F5344CB8AC3E}">
        <p14:creationId xmlns:p14="http://schemas.microsoft.com/office/powerpoint/2010/main" val="331170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your intro has already given the pain point and the solutions – can you consider this being a ‘Solutions we offer’ or “Options we offer’ page?</a:t>
            </a:r>
          </a:p>
        </p:txBody>
      </p:sp>
      <p:sp>
        <p:nvSpPr>
          <p:cNvPr id="4" name="Slide Number Placeholder 3"/>
          <p:cNvSpPr>
            <a:spLocks noGrp="1"/>
          </p:cNvSpPr>
          <p:nvPr>
            <p:ph type="sldNum" sz="quarter" idx="5"/>
          </p:nvPr>
        </p:nvSpPr>
        <p:spPr/>
        <p:txBody>
          <a:bodyPr/>
          <a:lstStyle/>
          <a:p>
            <a:fld id="{86B779F9-6736-481C-B9D1-B838358499D9}" type="slidenum">
              <a:rPr lang="en-US" smtClean="0"/>
              <a:t>3</a:t>
            </a:fld>
            <a:endParaRPr lang="en-US" dirty="0"/>
          </a:p>
        </p:txBody>
      </p:sp>
    </p:spTree>
    <p:extLst>
      <p:ext uri="{BB962C8B-B14F-4D97-AF65-F5344CB8AC3E}">
        <p14:creationId xmlns:p14="http://schemas.microsoft.com/office/powerpoint/2010/main" val="4272233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12</a:t>
            </a:fld>
            <a:endParaRPr lang="en-US" dirty="0"/>
          </a:p>
        </p:txBody>
      </p:sp>
    </p:spTree>
    <p:extLst>
      <p:ext uri="{BB962C8B-B14F-4D97-AF65-F5344CB8AC3E}">
        <p14:creationId xmlns:p14="http://schemas.microsoft.com/office/powerpoint/2010/main" val="367419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effectively automate</a:t>
            </a:r>
          </a:p>
        </p:txBody>
      </p:sp>
      <p:sp>
        <p:nvSpPr>
          <p:cNvPr id="4" name="Slide Number Placeholder 3"/>
          <p:cNvSpPr>
            <a:spLocks noGrp="1"/>
          </p:cNvSpPr>
          <p:nvPr>
            <p:ph type="sldNum" sz="quarter" idx="5"/>
          </p:nvPr>
        </p:nvSpPr>
        <p:spPr/>
        <p:txBody>
          <a:bodyPr/>
          <a:lstStyle/>
          <a:p>
            <a:fld id="{86B779F9-6736-481C-B9D1-B838358499D9}" type="slidenum">
              <a:rPr lang="en-US" smtClean="0"/>
              <a:t>13</a:t>
            </a:fld>
            <a:endParaRPr lang="en-US" dirty="0"/>
          </a:p>
        </p:txBody>
      </p:sp>
    </p:spTree>
    <p:extLst>
      <p:ext uri="{BB962C8B-B14F-4D97-AF65-F5344CB8AC3E}">
        <p14:creationId xmlns:p14="http://schemas.microsoft.com/office/powerpoint/2010/main" val="1789700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simply an assistant?</a:t>
            </a:r>
          </a:p>
        </p:txBody>
      </p:sp>
      <p:sp>
        <p:nvSpPr>
          <p:cNvPr id="4" name="Slide Number Placeholder 3"/>
          <p:cNvSpPr>
            <a:spLocks noGrp="1"/>
          </p:cNvSpPr>
          <p:nvPr>
            <p:ph type="sldNum" sz="quarter" idx="5"/>
          </p:nvPr>
        </p:nvSpPr>
        <p:spPr/>
        <p:txBody>
          <a:bodyPr/>
          <a:lstStyle/>
          <a:p>
            <a:fld id="{86B779F9-6736-481C-B9D1-B838358499D9}" type="slidenum">
              <a:rPr lang="en-US" smtClean="0"/>
              <a:t>14</a:t>
            </a:fld>
            <a:endParaRPr lang="en-US" dirty="0"/>
          </a:p>
        </p:txBody>
      </p:sp>
    </p:spTree>
    <p:extLst>
      <p:ext uri="{BB962C8B-B14F-4D97-AF65-F5344CB8AC3E}">
        <p14:creationId xmlns:p14="http://schemas.microsoft.com/office/powerpoint/2010/main" val="498759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15</a:t>
            </a:fld>
            <a:endParaRPr lang="en-US" dirty="0"/>
          </a:p>
        </p:txBody>
      </p:sp>
    </p:spTree>
    <p:extLst>
      <p:ext uri="{BB962C8B-B14F-4D97-AF65-F5344CB8AC3E}">
        <p14:creationId xmlns:p14="http://schemas.microsoft.com/office/powerpoint/2010/main" val="2359909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16</a:t>
            </a:fld>
            <a:endParaRPr lang="en-US" dirty="0"/>
          </a:p>
        </p:txBody>
      </p:sp>
    </p:spTree>
    <p:extLst>
      <p:ext uri="{BB962C8B-B14F-4D97-AF65-F5344CB8AC3E}">
        <p14:creationId xmlns:p14="http://schemas.microsoft.com/office/powerpoint/2010/main" val="3754788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this not be earlier on the website</a:t>
            </a:r>
          </a:p>
        </p:txBody>
      </p:sp>
      <p:sp>
        <p:nvSpPr>
          <p:cNvPr id="4" name="Slide Number Placeholder 3"/>
          <p:cNvSpPr>
            <a:spLocks noGrp="1"/>
          </p:cNvSpPr>
          <p:nvPr>
            <p:ph type="sldNum" sz="quarter" idx="5"/>
          </p:nvPr>
        </p:nvSpPr>
        <p:spPr/>
        <p:txBody>
          <a:bodyPr/>
          <a:lstStyle/>
          <a:p>
            <a:fld id="{86B779F9-6736-481C-B9D1-B838358499D9}" type="slidenum">
              <a:rPr lang="en-US" smtClean="0"/>
              <a:t>17</a:t>
            </a:fld>
            <a:endParaRPr lang="en-US"/>
          </a:p>
        </p:txBody>
      </p:sp>
    </p:spTree>
    <p:extLst>
      <p:ext uri="{BB962C8B-B14F-4D97-AF65-F5344CB8AC3E}">
        <p14:creationId xmlns:p14="http://schemas.microsoft.com/office/powerpoint/2010/main" val="263749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systems safety??</a:t>
            </a:r>
          </a:p>
        </p:txBody>
      </p:sp>
      <p:sp>
        <p:nvSpPr>
          <p:cNvPr id="4" name="Slide Number Placeholder 3"/>
          <p:cNvSpPr>
            <a:spLocks noGrp="1"/>
          </p:cNvSpPr>
          <p:nvPr>
            <p:ph type="sldNum" sz="quarter" idx="5"/>
          </p:nvPr>
        </p:nvSpPr>
        <p:spPr/>
        <p:txBody>
          <a:bodyPr/>
          <a:lstStyle/>
          <a:p>
            <a:fld id="{86B779F9-6736-481C-B9D1-B838358499D9}" type="slidenum">
              <a:rPr lang="en-US" smtClean="0"/>
              <a:t>18</a:t>
            </a:fld>
            <a:endParaRPr lang="en-US"/>
          </a:p>
        </p:txBody>
      </p:sp>
    </p:spTree>
    <p:extLst>
      <p:ext uri="{BB962C8B-B14F-4D97-AF65-F5344CB8AC3E}">
        <p14:creationId xmlns:p14="http://schemas.microsoft.com/office/powerpoint/2010/main" val="1915823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20</a:t>
            </a:fld>
            <a:endParaRPr lang="en-US"/>
          </a:p>
        </p:txBody>
      </p:sp>
    </p:spTree>
    <p:extLst>
      <p:ext uri="{BB962C8B-B14F-4D97-AF65-F5344CB8AC3E}">
        <p14:creationId xmlns:p14="http://schemas.microsoft.com/office/powerpoint/2010/main" val="2553570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22</a:t>
            </a:fld>
            <a:endParaRPr lang="en-US"/>
          </a:p>
        </p:txBody>
      </p:sp>
    </p:spTree>
    <p:extLst>
      <p:ext uri="{BB962C8B-B14F-4D97-AF65-F5344CB8AC3E}">
        <p14:creationId xmlns:p14="http://schemas.microsoft.com/office/powerpoint/2010/main" val="4263742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could be an image</a:t>
            </a:r>
          </a:p>
        </p:txBody>
      </p:sp>
      <p:sp>
        <p:nvSpPr>
          <p:cNvPr id="4" name="Slide Number Placeholder 3"/>
          <p:cNvSpPr>
            <a:spLocks noGrp="1"/>
          </p:cNvSpPr>
          <p:nvPr>
            <p:ph type="sldNum" sz="quarter" idx="5"/>
          </p:nvPr>
        </p:nvSpPr>
        <p:spPr/>
        <p:txBody>
          <a:bodyPr/>
          <a:lstStyle/>
          <a:p>
            <a:fld id="{86B779F9-6736-481C-B9D1-B838358499D9}" type="slidenum">
              <a:rPr lang="en-US" smtClean="0"/>
              <a:t>23</a:t>
            </a:fld>
            <a:endParaRPr lang="en-US"/>
          </a:p>
        </p:txBody>
      </p:sp>
    </p:spTree>
    <p:extLst>
      <p:ext uri="{BB962C8B-B14F-4D97-AF65-F5344CB8AC3E}">
        <p14:creationId xmlns:p14="http://schemas.microsoft.com/office/powerpoint/2010/main" val="52908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4</a:t>
            </a:fld>
            <a:endParaRPr lang="en-US" dirty="0"/>
          </a:p>
        </p:txBody>
      </p:sp>
    </p:spTree>
    <p:extLst>
      <p:ext uri="{BB962C8B-B14F-4D97-AF65-F5344CB8AC3E}">
        <p14:creationId xmlns:p14="http://schemas.microsoft.com/office/powerpoint/2010/main" val="2530941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29</a:t>
            </a:fld>
            <a:endParaRPr lang="en-US"/>
          </a:p>
        </p:txBody>
      </p:sp>
    </p:spTree>
    <p:extLst>
      <p:ext uri="{BB962C8B-B14F-4D97-AF65-F5344CB8AC3E}">
        <p14:creationId xmlns:p14="http://schemas.microsoft.com/office/powerpoint/2010/main" val="2636752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A225F-F7E2-6E0B-CB42-E00B00A45C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A95F50-AFEF-CF14-F6D3-1E657DDD7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F35A99-CEFC-6495-864B-67E910EEDA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6A5CCC-5B73-8A72-EC9F-74578C5F4ED4}"/>
              </a:ext>
            </a:extLst>
          </p:cNvPr>
          <p:cNvSpPr>
            <a:spLocks noGrp="1"/>
          </p:cNvSpPr>
          <p:nvPr>
            <p:ph type="sldNum" sz="quarter" idx="5"/>
          </p:nvPr>
        </p:nvSpPr>
        <p:spPr/>
        <p:txBody>
          <a:bodyPr/>
          <a:lstStyle/>
          <a:p>
            <a:fld id="{86B779F9-6736-481C-B9D1-B838358499D9}" type="slidenum">
              <a:rPr lang="en-US" smtClean="0"/>
              <a:t>30</a:t>
            </a:fld>
            <a:endParaRPr lang="en-US"/>
          </a:p>
        </p:txBody>
      </p:sp>
    </p:spTree>
    <p:extLst>
      <p:ext uri="{BB962C8B-B14F-4D97-AF65-F5344CB8AC3E}">
        <p14:creationId xmlns:p14="http://schemas.microsoft.com/office/powerpoint/2010/main" val="813024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31</a:t>
            </a:fld>
            <a:endParaRPr lang="en-US"/>
          </a:p>
        </p:txBody>
      </p:sp>
    </p:spTree>
    <p:extLst>
      <p:ext uri="{BB962C8B-B14F-4D97-AF65-F5344CB8AC3E}">
        <p14:creationId xmlns:p14="http://schemas.microsoft.com/office/powerpoint/2010/main" val="3365168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33</a:t>
            </a:fld>
            <a:endParaRPr lang="en-US"/>
          </a:p>
        </p:txBody>
      </p:sp>
    </p:spTree>
    <p:extLst>
      <p:ext uri="{BB962C8B-B14F-4D97-AF65-F5344CB8AC3E}">
        <p14:creationId xmlns:p14="http://schemas.microsoft.com/office/powerpoint/2010/main" val="427035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35</a:t>
            </a:fld>
            <a:endParaRPr lang="en-US"/>
          </a:p>
        </p:txBody>
      </p:sp>
    </p:spTree>
    <p:extLst>
      <p:ext uri="{BB962C8B-B14F-4D97-AF65-F5344CB8AC3E}">
        <p14:creationId xmlns:p14="http://schemas.microsoft.com/office/powerpoint/2010/main" val="121661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not that much – can it be better?? Or is that significant?</a:t>
            </a:r>
          </a:p>
        </p:txBody>
      </p:sp>
      <p:sp>
        <p:nvSpPr>
          <p:cNvPr id="4" name="Slide Number Placeholder 3"/>
          <p:cNvSpPr>
            <a:spLocks noGrp="1"/>
          </p:cNvSpPr>
          <p:nvPr>
            <p:ph type="sldNum" sz="quarter" idx="5"/>
          </p:nvPr>
        </p:nvSpPr>
        <p:spPr/>
        <p:txBody>
          <a:bodyPr/>
          <a:lstStyle/>
          <a:p>
            <a:fld id="{86B779F9-6736-481C-B9D1-B838358499D9}" type="slidenum">
              <a:rPr lang="en-US" smtClean="0"/>
              <a:t>36</a:t>
            </a:fld>
            <a:endParaRPr lang="en-US"/>
          </a:p>
        </p:txBody>
      </p:sp>
    </p:spTree>
    <p:extLst>
      <p:ext uri="{BB962C8B-B14F-4D97-AF65-F5344CB8AC3E}">
        <p14:creationId xmlns:p14="http://schemas.microsoft.com/office/powerpoint/2010/main" val="2685434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95419-32BB-2689-A165-642E09D565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742144-F20A-5581-0B6E-B2D83349B0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151C91-EB8F-6499-D482-572585E55ED9}"/>
              </a:ext>
            </a:extLst>
          </p:cNvPr>
          <p:cNvSpPr>
            <a:spLocks noGrp="1"/>
          </p:cNvSpPr>
          <p:nvPr>
            <p:ph type="body" idx="1"/>
          </p:nvPr>
        </p:nvSpPr>
        <p:spPr/>
        <p:txBody>
          <a:bodyPr/>
          <a:lstStyle/>
          <a:p>
            <a:r>
              <a:rPr lang="en-US" dirty="0"/>
              <a:t>I think your intro has already given the pain point and the solutions – can you consider this being a ‘Solutions we offer’ or “Options we offer’ page?</a:t>
            </a:r>
          </a:p>
        </p:txBody>
      </p:sp>
      <p:sp>
        <p:nvSpPr>
          <p:cNvPr id="4" name="Slide Number Placeholder 3">
            <a:extLst>
              <a:ext uri="{FF2B5EF4-FFF2-40B4-BE49-F238E27FC236}">
                <a16:creationId xmlns:a16="http://schemas.microsoft.com/office/drawing/2014/main" id="{A8A31810-8569-D95B-1BE4-7ADD7EB1F981}"/>
              </a:ext>
            </a:extLst>
          </p:cNvPr>
          <p:cNvSpPr>
            <a:spLocks noGrp="1"/>
          </p:cNvSpPr>
          <p:nvPr>
            <p:ph type="sldNum" sz="quarter" idx="5"/>
          </p:nvPr>
        </p:nvSpPr>
        <p:spPr/>
        <p:txBody>
          <a:bodyPr/>
          <a:lstStyle/>
          <a:p>
            <a:fld id="{86B779F9-6736-481C-B9D1-B838358499D9}" type="slidenum">
              <a:rPr lang="en-US" smtClean="0"/>
              <a:t>50</a:t>
            </a:fld>
            <a:endParaRPr lang="en-US" dirty="0"/>
          </a:p>
        </p:txBody>
      </p:sp>
    </p:spTree>
    <p:extLst>
      <p:ext uri="{BB962C8B-B14F-4D97-AF65-F5344CB8AC3E}">
        <p14:creationId xmlns:p14="http://schemas.microsoft.com/office/powerpoint/2010/main" val="108163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07D98-637A-824B-F245-805882A3B4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AA915E-B254-E50C-E69A-4B5BCA03D1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6A6A9F-3B69-B032-A648-C2ABBA8F4B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F031B0-01D0-E182-7043-412191D85837}"/>
              </a:ext>
            </a:extLst>
          </p:cNvPr>
          <p:cNvSpPr>
            <a:spLocks noGrp="1"/>
          </p:cNvSpPr>
          <p:nvPr>
            <p:ph type="sldNum" sz="quarter" idx="5"/>
          </p:nvPr>
        </p:nvSpPr>
        <p:spPr/>
        <p:txBody>
          <a:bodyPr/>
          <a:lstStyle/>
          <a:p>
            <a:fld id="{86B779F9-6736-481C-B9D1-B838358499D9}" type="slidenum">
              <a:rPr lang="en-US" smtClean="0"/>
              <a:t>5</a:t>
            </a:fld>
            <a:endParaRPr lang="en-US" dirty="0"/>
          </a:p>
        </p:txBody>
      </p:sp>
    </p:spTree>
    <p:extLst>
      <p:ext uri="{BB962C8B-B14F-4D97-AF65-F5344CB8AC3E}">
        <p14:creationId xmlns:p14="http://schemas.microsoft.com/office/powerpoint/2010/main" val="264011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62FD2-31D5-91C6-3056-848BEDA2FF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1C4B20-1640-B945-CF39-90AE17E69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B790E8-114F-5256-7647-38C3B3E424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C3BA5A-F6F5-6630-D0B2-54B97709FEA4}"/>
              </a:ext>
            </a:extLst>
          </p:cNvPr>
          <p:cNvSpPr>
            <a:spLocks noGrp="1"/>
          </p:cNvSpPr>
          <p:nvPr>
            <p:ph type="sldNum" sz="quarter" idx="5"/>
          </p:nvPr>
        </p:nvSpPr>
        <p:spPr/>
        <p:txBody>
          <a:bodyPr/>
          <a:lstStyle/>
          <a:p>
            <a:fld id="{86B779F9-6736-481C-B9D1-B838358499D9}" type="slidenum">
              <a:rPr lang="en-US" smtClean="0"/>
              <a:t>6</a:t>
            </a:fld>
            <a:endParaRPr lang="en-US" dirty="0"/>
          </a:p>
        </p:txBody>
      </p:sp>
    </p:spTree>
    <p:extLst>
      <p:ext uri="{BB962C8B-B14F-4D97-AF65-F5344CB8AC3E}">
        <p14:creationId xmlns:p14="http://schemas.microsoft.com/office/powerpoint/2010/main" val="342798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40971-2BB8-558A-E995-97AE5647D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84E2D-3DD9-9783-DE41-EB41CBA174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37F8E-267E-6137-90E3-FE8B8A1CEB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1A7CC9-F5E3-71BD-0237-6A2ACE58BC92}"/>
              </a:ext>
            </a:extLst>
          </p:cNvPr>
          <p:cNvSpPr>
            <a:spLocks noGrp="1"/>
          </p:cNvSpPr>
          <p:nvPr>
            <p:ph type="sldNum" sz="quarter" idx="5"/>
          </p:nvPr>
        </p:nvSpPr>
        <p:spPr/>
        <p:txBody>
          <a:bodyPr/>
          <a:lstStyle/>
          <a:p>
            <a:fld id="{86B779F9-6736-481C-B9D1-B838358499D9}" type="slidenum">
              <a:rPr lang="en-US" smtClean="0"/>
              <a:t>7</a:t>
            </a:fld>
            <a:endParaRPr lang="en-US" dirty="0"/>
          </a:p>
        </p:txBody>
      </p:sp>
    </p:spTree>
    <p:extLst>
      <p:ext uri="{BB962C8B-B14F-4D97-AF65-F5344CB8AC3E}">
        <p14:creationId xmlns:p14="http://schemas.microsoft.com/office/powerpoint/2010/main" val="92154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8</a:t>
            </a:fld>
            <a:endParaRPr lang="en-US" dirty="0"/>
          </a:p>
        </p:txBody>
      </p:sp>
    </p:spTree>
    <p:extLst>
      <p:ext uri="{BB962C8B-B14F-4D97-AF65-F5344CB8AC3E}">
        <p14:creationId xmlns:p14="http://schemas.microsoft.com/office/powerpoint/2010/main" val="1992364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 move conversational tone …. Historically, usually </a:t>
            </a:r>
          </a:p>
          <a:p>
            <a:r>
              <a:rPr lang="en-US" dirty="0"/>
              <a:t>Compliance failures often result in high financial costs and ….</a:t>
            </a:r>
          </a:p>
        </p:txBody>
      </p:sp>
      <p:sp>
        <p:nvSpPr>
          <p:cNvPr id="4" name="Slide Number Placeholder 3"/>
          <p:cNvSpPr>
            <a:spLocks noGrp="1"/>
          </p:cNvSpPr>
          <p:nvPr>
            <p:ph type="sldNum" sz="quarter" idx="5"/>
          </p:nvPr>
        </p:nvSpPr>
        <p:spPr/>
        <p:txBody>
          <a:bodyPr/>
          <a:lstStyle/>
          <a:p>
            <a:fld id="{86B779F9-6736-481C-B9D1-B838358499D9}" type="slidenum">
              <a:rPr lang="en-US" smtClean="0"/>
              <a:t>9</a:t>
            </a:fld>
            <a:endParaRPr lang="en-US" dirty="0"/>
          </a:p>
        </p:txBody>
      </p:sp>
    </p:spTree>
    <p:extLst>
      <p:ext uri="{BB962C8B-B14F-4D97-AF65-F5344CB8AC3E}">
        <p14:creationId xmlns:p14="http://schemas.microsoft.com/office/powerpoint/2010/main" val="801304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779F9-6736-481C-B9D1-B838358499D9}" type="slidenum">
              <a:rPr lang="en-US" smtClean="0"/>
              <a:t>10</a:t>
            </a:fld>
            <a:endParaRPr lang="en-US" dirty="0"/>
          </a:p>
        </p:txBody>
      </p:sp>
    </p:spTree>
    <p:extLst>
      <p:ext uri="{BB962C8B-B14F-4D97-AF65-F5344CB8AC3E}">
        <p14:creationId xmlns:p14="http://schemas.microsoft.com/office/powerpoint/2010/main" val="86585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Pareto frontier a familiar term for industry?</a:t>
            </a:r>
          </a:p>
        </p:txBody>
      </p:sp>
      <p:sp>
        <p:nvSpPr>
          <p:cNvPr id="4" name="Slide Number Placeholder 3"/>
          <p:cNvSpPr>
            <a:spLocks noGrp="1"/>
          </p:cNvSpPr>
          <p:nvPr>
            <p:ph type="sldNum" sz="quarter" idx="5"/>
          </p:nvPr>
        </p:nvSpPr>
        <p:spPr/>
        <p:txBody>
          <a:bodyPr/>
          <a:lstStyle/>
          <a:p>
            <a:fld id="{86B779F9-6736-481C-B9D1-B838358499D9}" type="slidenum">
              <a:rPr lang="en-US" smtClean="0"/>
              <a:t>11</a:t>
            </a:fld>
            <a:endParaRPr lang="en-US" dirty="0"/>
          </a:p>
        </p:txBody>
      </p:sp>
    </p:spTree>
    <p:extLst>
      <p:ext uri="{BB962C8B-B14F-4D97-AF65-F5344CB8AC3E}">
        <p14:creationId xmlns:p14="http://schemas.microsoft.com/office/powerpoint/2010/main" val="418872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6588-AEB4-5A25-ADDE-B7D188D71A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D76366-5D71-2C71-3BB5-804FB4F88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1A6CCD-C468-36CF-5046-931FC7E95B96}"/>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5" name="Footer Placeholder 4">
            <a:extLst>
              <a:ext uri="{FF2B5EF4-FFF2-40B4-BE49-F238E27FC236}">
                <a16:creationId xmlns:a16="http://schemas.microsoft.com/office/drawing/2014/main" id="{A07FE286-8919-ED59-FFC0-C81F235F0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AE4EE-9545-2938-9393-6CAC1F8881ED}"/>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400958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B5F4-3D92-51EC-ECFF-CB95456753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358BDB-AC0A-A864-7B4D-D292283ED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E3630-BF2E-EED3-52E9-54926B1FC7D1}"/>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5" name="Footer Placeholder 4">
            <a:extLst>
              <a:ext uri="{FF2B5EF4-FFF2-40B4-BE49-F238E27FC236}">
                <a16:creationId xmlns:a16="http://schemas.microsoft.com/office/drawing/2014/main" id="{59669C18-82F9-AE20-9BD4-12FBCDAC6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E8BAB-C781-9F22-2A03-C0C98E4B3029}"/>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15740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9C405-2CE0-40EC-CC9D-269A4DE7A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F38AD2-4C6C-C6EF-D088-8D1FB9B04C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68213-603A-4607-AAE5-9A6F56A38756}"/>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5" name="Footer Placeholder 4">
            <a:extLst>
              <a:ext uri="{FF2B5EF4-FFF2-40B4-BE49-F238E27FC236}">
                <a16:creationId xmlns:a16="http://schemas.microsoft.com/office/drawing/2014/main" id="{94B988F6-BD0A-5694-9E82-6B99107F5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85152-60B4-C740-A1EB-733EA9ACC560}"/>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276258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F9AF-BE7C-D4A3-EA23-71C64F34E9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5DCB54-1733-620B-FEE2-CA314C03C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68F20-A5F9-2148-9C25-13F4FC7AFEB0}"/>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5" name="Footer Placeholder 4">
            <a:extLst>
              <a:ext uri="{FF2B5EF4-FFF2-40B4-BE49-F238E27FC236}">
                <a16:creationId xmlns:a16="http://schemas.microsoft.com/office/drawing/2014/main" id="{FC0619AD-D71F-37D7-0AB1-62AA04DE2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4F59C-A31C-D2F2-24A8-71F004D82897}"/>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155996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82DC-DC48-2FCD-C2C2-AA44A9261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3B5C4-121A-B01E-D3D0-C7B94E900B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91EC9A-D46A-D816-BB20-69186191D775}"/>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5" name="Footer Placeholder 4">
            <a:extLst>
              <a:ext uri="{FF2B5EF4-FFF2-40B4-BE49-F238E27FC236}">
                <a16:creationId xmlns:a16="http://schemas.microsoft.com/office/drawing/2014/main" id="{5FF848A1-8FEE-633F-EB39-6BFE6F54D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EB623-861A-ACC5-24C3-42D483D520E7}"/>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124645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2218-3530-8C08-FE0E-9E51DDD5D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A3068-97C3-2861-6A32-36FEB56D1D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45C790-1E85-BB3D-07C2-871FFC6553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6CFFAB-2CB1-268E-A09B-14BE16D6A2C3}"/>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6" name="Footer Placeholder 5">
            <a:extLst>
              <a:ext uri="{FF2B5EF4-FFF2-40B4-BE49-F238E27FC236}">
                <a16:creationId xmlns:a16="http://schemas.microsoft.com/office/drawing/2014/main" id="{91E2D8BC-A8A4-A61B-3C1F-F14DB90CA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D4836-242F-6F57-5C88-16D1EB0CFB6E}"/>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429131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AF04-F160-EED6-8AB7-2E85EA89FA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27BDA9-3795-3BCE-55E9-277899B39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66CD08-74F2-C77E-B30B-E80895F902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B9816-B127-4EB8-A994-9C475AF0F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33FA0-A545-926A-C9F3-2AAAC8D47A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2EB8D-672A-03D5-E1CA-F3347BF264DC}"/>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8" name="Footer Placeholder 7">
            <a:extLst>
              <a:ext uri="{FF2B5EF4-FFF2-40B4-BE49-F238E27FC236}">
                <a16:creationId xmlns:a16="http://schemas.microsoft.com/office/drawing/2014/main" id="{1475FA07-79DC-7753-A9B2-156EDA215B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CA72AA-2239-418A-56E3-9965875BF499}"/>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321466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7A5E-A8D4-906B-13C9-294B7A34F0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EB9C1-C18D-3DBD-35B1-63DCB0A1B8B4}"/>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4" name="Footer Placeholder 3">
            <a:extLst>
              <a:ext uri="{FF2B5EF4-FFF2-40B4-BE49-F238E27FC236}">
                <a16:creationId xmlns:a16="http://schemas.microsoft.com/office/drawing/2014/main" id="{E220990A-5A8B-A7D9-B537-73F2AC4CE3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FFFF0-C7DD-798D-94A5-EF350D3F7452}"/>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3827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0AD36-1B8B-4C43-D889-7926D876382D}"/>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3" name="Footer Placeholder 2">
            <a:extLst>
              <a:ext uri="{FF2B5EF4-FFF2-40B4-BE49-F238E27FC236}">
                <a16:creationId xmlns:a16="http://schemas.microsoft.com/office/drawing/2014/main" id="{0EBF920A-A4EA-60DB-B629-C04CF49C6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1E2B7-BA97-AF36-080E-5CF48B5B904E}"/>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282270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B504-140A-B022-BEDD-3DA9FA697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0DE456-B16D-1760-B2B2-960D53F22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CBC70-F77C-0326-57CD-37CC6A228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EE509-5AF0-5A9F-9C7B-B4A0F6AE6D84}"/>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6" name="Footer Placeholder 5">
            <a:extLst>
              <a:ext uri="{FF2B5EF4-FFF2-40B4-BE49-F238E27FC236}">
                <a16:creationId xmlns:a16="http://schemas.microsoft.com/office/drawing/2014/main" id="{EE5A51CA-6272-0E6A-185C-93C0E8683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A4750-9B9A-9C7F-22DB-F42384D1E371}"/>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306136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F4CF-E7D6-A499-395A-A75FB333E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F1F1CC-38CC-9016-98E5-09596E580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46BB1C-AD21-9684-F4FB-9773C7360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C76F7-91D6-42AA-2A5E-53AB4E611AE3}"/>
              </a:ext>
            </a:extLst>
          </p:cNvPr>
          <p:cNvSpPr>
            <a:spLocks noGrp="1"/>
          </p:cNvSpPr>
          <p:nvPr>
            <p:ph type="dt" sz="half" idx="10"/>
          </p:nvPr>
        </p:nvSpPr>
        <p:spPr/>
        <p:txBody>
          <a:bodyPr/>
          <a:lstStyle/>
          <a:p>
            <a:fld id="{02DE9682-CC68-4902-B6BD-C4359295608F}" type="datetimeFigureOut">
              <a:rPr lang="en-US" smtClean="0"/>
              <a:t>9/29/2025</a:t>
            </a:fld>
            <a:endParaRPr lang="en-US"/>
          </a:p>
        </p:txBody>
      </p:sp>
      <p:sp>
        <p:nvSpPr>
          <p:cNvPr id="6" name="Footer Placeholder 5">
            <a:extLst>
              <a:ext uri="{FF2B5EF4-FFF2-40B4-BE49-F238E27FC236}">
                <a16:creationId xmlns:a16="http://schemas.microsoft.com/office/drawing/2014/main" id="{1282E12E-282F-0262-9EA1-047AFC7B7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82470-E43E-DF98-994F-B83000C85448}"/>
              </a:ext>
            </a:extLst>
          </p:cNvPr>
          <p:cNvSpPr>
            <a:spLocks noGrp="1"/>
          </p:cNvSpPr>
          <p:nvPr>
            <p:ph type="sldNum" sz="quarter" idx="12"/>
          </p:nvPr>
        </p:nvSpPr>
        <p:spPr/>
        <p:txBody>
          <a:bodyPr/>
          <a:lstStyle/>
          <a:p>
            <a:fld id="{290A5A5F-E35E-4F53-AA9A-76FDD2C464D7}" type="slidenum">
              <a:rPr lang="en-US" smtClean="0"/>
              <a:t>‹#›</a:t>
            </a:fld>
            <a:endParaRPr lang="en-US"/>
          </a:p>
        </p:txBody>
      </p:sp>
    </p:spTree>
    <p:extLst>
      <p:ext uri="{BB962C8B-B14F-4D97-AF65-F5344CB8AC3E}">
        <p14:creationId xmlns:p14="http://schemas.microsoft.com/office/powerpoint/2010/main" val="317923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475EC-ED34-715D-8AB1-496E93F0B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A47378-36DA-A0E3-6DDC-8AAD0839DF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AD2FE-1D45-3B1F-4292-11CC778BF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DE9682-CC68-4902-B6BD-C4359295608F}" type="datetimeFigureOut">
              <a:rPr lang="en-US" smtClean="0"/>
              <a:t>9/29/2025</a:t>
            </a:fld>
            <a:endParaRPr lang="en-US"/>
          </a:p>
        </p:txBody>
      </p:sp>
      <p:sp>
        <p:nvSpPr>
          <p:cNvPr id="5" name="Footer Placeholder 4">
            <a:extLst>
              <a:ext uri="{FF2B5EF4-FFF2-40B4-BE49-F238E27FC236}">
                <a16:creationId xmlns:a16="http://schemas.microsoft.com/office/drawing/2014/main" id="{EF3A1274-FF56-5B1E-A73A-CD95F9D289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163C85-7F6D-DA0F-B9A5-7F5C685D2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0A5A5F-E35E-4F53-AA9A-76FDD2C464D7}" type="slidenum">
              <a:rPr lang="en-US" smtClean="0"/>
              <a:t>‹#›</a:t>
            </a:fld>
            <a:endParaRPr lang="en-US"/>
          </a:p>
        </p:txBody>
      </p:sp>
    </p:spTree>
    <p:extLst>
      <p:ext uri="{BB962C8B-B14F-4D97-AF65-F5344CB8AC3E}">
        <p14:creationId xmlns:p14="http://schemas.microsoft.com/office/powerpoint/2010/main" val="2076729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B27E4-B895-D406-141A-1F9939C02DFC}"/>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F1D87328-26B3-8C21-1164-7E5F6AF5E040}"/>
              </a:ext>
            </a:extLst>
          </p:cNvPr>
          <p:cNvSpPr txBox="1"/>
          <p:nvPr/>
        </p:nvSpPr>
        <p:spPr>
          <a:xfrm>
            <a:off x="5145557" y="2721114"/>
            <a:ext cx="3537954" cy="707886"/>
          </a:xfrm>
          <a:prstGeom prst="rect">
            <a:avLst/>
          </a:prstGeom>
          <a:noFill/>
        </p:spPr>
        <p:txBody>
          <a:bodyPr wrap="square">
            <a:spAutoFit/>
          </a:bodyPr>
          <a:lstStyle/>
          <a:p>
            <a:r>
              <a:rPr lang="en-GB" sz="4000" b="1" dirty="0">
                <a:solidFill>
                  <a:schemeClr val="accent1"/>
                </a:solidFill>
              </a:rPr>
              <a:t>Home</a:t>
            </a:r>
            <a:endParaRPr lang="en-GB" sz="4000" dirty="0"/>
          </a:p>
        </p:txBody>
      </p:sp>
    </p:spTree>
    <p:extLst>
      <p:ext uri="{BB962C8B-B14F-4D97-AF65-F5344CB8AC3E}">
        <p14:creationId xmlns:p14="http://schemas.microsoft.com/office/powerpoint/2010/main" val="241899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C8958-76BA-DB91-CD22-93C6DB0A2AAA}"/>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6FEA3044-C99B-6997-CD19-05904E2311B5}"/>
              </a:ext>
            </a:extLst>
          </p:cNvPr>
          <p:cNvSpPr txBox="1"/>
          <p:nvPr/>
        </p:nvSpPr>
        <p:spPr>
          <a:xfrm>
            <a:off x="152537" y="83598"/>
            <a:ext cx="7873132" cy="830997"/>
          </a:xfrm>
          <a:prstGeom prst="rect">
            <a:avLst/>
          </a:prstGeom>
          <a:noFill/>
        </p:spPr>
        <p:txBody>
          <a:bodyPr wrap="square">
            <a:spAutoFit/>
          </a:bodyPr>
          <a:lstStyle/>
          <a:p>
            <a:r>
              <a:rPr lang="en-GB" sz="2400" b="1" dirty="0">
                <a:solidFill>
                  <a:schemeClr val="accent1"/>
                </a:solidFill>
              </a:rPr>
              <a:t>Home – The Conversational AI challenge</a:t>
            </a:r>
            <a:endParaRPr lang="en-GB" sz="2400" dirty="0"/>
          </a:p>
          <a:p>
            <a:endParaRPr lang="en-GB" sz="2400" dirty="0"/>
          </a:p>
        </p:txBody>
      </p:sp>
      <p:pic>
        <p:nvPicPr>
          <p:cNvPr id="3" name="Picture 2">
            <a:extLst>
              <a:ext uri="{FF2B5EF4-FFF2-40B4-BE49-F238E27FC236}">
                <a16:creationId xmlns:a16="http://schemas.microsoft.com/office/drawing/2014/main" id="{DF226BE5-A4D9-C760-AD41-BDD37E2505F3}"/>
              </a:ext>
            </a:extLst>
          </p:cNvPr>
          <p:cNvPicPr>
            <a:picLocks noChangeAspect="1"/>
          </p:cNvPicPr>
          <p:nvPr/>
        </p:nvPicPr>
        <p:blipFill>
          <a:blip r:embed="rId3"/>
          <a:srcRect t="18105" b="21153"/>
          <a:stretch>
            <a:fillRect/>
          </a:stretch>
        </p:blipFill>
        <p:spPr>
          <a:xfrm>
            <a:off x="644684" y="1434095"/>
            <a:ext cx="9880784" cy="3410941"/>
          </a:xfrm>
          <a:prstGeom prst="rect">
            <a:avLst/>
          </a:prstGeom>
        </p:spPr>
      </p:pic>
      <p:sp>
        <p:nvSpPr>
          <p:cNvPr id="5" name="TextBox 4">
            <a:extLst>
              <a:ext uri="{FF2B5EF4-FFF2-40B4-BE49-F238E27FC236}">
                <a16:creationId xmlns:a16="http://schemas.microsoft.com/office/drawing/2014/main" id="{08377670-8B1B-556A-55DE-25D817653A84}"/>
              </a:ext>
            </a:extLst>
          </p:cNvPr>
          <p:cNvSpPr txBox="1"/>
          <p:nvPr/>
        </p:nvSpPr>
        <p:spPr>
          <a:xfrm>
            <a:off x="644684" y="4958520"/>
            <a:ext cx="11308884" cy="1815882"/>
          </a:xfrm>
          <a:prstGeom prst="rect">
            <a:avLst/>
          </a:prstGeom>
          <a:noFill/>
        </p:spPr>
        <p:txBody>
          <a:bodyPr wrap="square">
            <a:spAutoFit/>
          </a:bodyPr>
          <a:lstStyle/>
          <a:p>
            <a:r>
              <a:rPr lang="en-GB" sz="1600" dirty="0"/>
              <a:t>By adopting a Probabilistic first – Deterministic second approach, Conversational AI Orchestrators rely on predictions to determine what to say or do next. And predictions are not always accurate, especially when rules matter and context is missing.</a:t>
            </a:r>
          </a:p>
          <a:p>
            <a:endParaRPr lang="en-GB" sz="1600" dirty="0"/>
          </a:p>
          <a:p>
            <a:r>
              <a:rPr lang="en-GB" sz="1600" dirty="0"/>
              <a:t>In process-heavy conversations, decision tree flows become brittle as complexity increases. They can’t reflect the many directions that get taken in every conversation. Situations vary. Pathways change based on each customer’s context. Its hard to predict every possible response. And its even harder to maintain logic at scale. As a result, human agents must be architected into every conversation to act as a fail safe for when AI Agent logic fails and customer frustration boils over.</a:t>
            </a:r>
          </a:p>
        </p:txBody>
      </p:sp>
      <p:sp>
        <p:nvSpPr>
          <p:cNvPr id="6" name="TextBox 5">
            <a:extLst>
              <a:ext uri="{FF2B5EF4-FFF2-40B4-BE49-F238E27FC236}">
                <a16:creationId xmlns:a16="http://schemas.microsoft.com/office/drawing/2014/main" id="{C4E5315F-D88C-0477-D59E-0F76BE186D15}"/>
              </a:ext>
            </a:extLst>
          </p:cNvPr>
          <p:cNvSpPr txBox="1"/>
          <p:nvPr/>
        </p:nvSpPr>
        <p:spPr>
          <a:xfrm>
            <a:off x="514353" y="813110"/>
            <a:ext cx="10793946" cy="461665"/>
          </a:xfrm>
          <a:prstGeom prst="rect">
            <a:avLst/>
          </a:prstGeom>
          <a:noFill/>
        </p:spPr>
        <p:txBody>
          <a:bodyPr wrap="square">
            <a:spAutoFit/>
          </a:bodyPr>
          <a:lstStyle/>
          <a:p>
            <a:r>
              <a:rPr lang="en-GB" sz="2400" b="1" dirty="0">
                <a:solidFill>
                  <a:schemeClr val="accent1"/>
                </a:solidFill>
              </a:rPr>
              <a:t>A key limitation comes from the underlying models</a:t>
            </a:r>
            <a:endParaRPr lang="en-GB" sz="2400" dirty="0"/>
          </a:p>
        </p:txBody>
      </p:sp>
    </p:spTree>
    <p:extLst>
      <p:ext uri="{BB962C8B-B14F-4D97-AF65-F5344CB8AC3E}">
        <p14:creationId xmlns:p14="http://schemas.microsoft.com/office/powerpoint/2010/main" val="208252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C700B-DB46-7695-276C-6DC81CACC998}"/>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EF9B93CA-08A2-3EBD-495C-508C30DAD611}"/>
              </a:ext>
            </a:extLst>
          </p:cNvPr>
          <p:cNvSpPr txBox="1"/>
          <p:nvPr/>
        </p:nvSpPr>
        <p:spPr>
          <a:xfrm>
            <a:off x="152537" y="83598"/>
            <a:ext cx="9636148" cy="830997"/>
          </a:xfrm>
          <a:prstGeom prst="rect">
            <a:avLst/>
          </a:prstGeom>
          <a:noFill/>
        </p:spPr>
        <p:txBody>
          <a:bodyPr wrap="square">
            <a:spAutoFit/>
          </a:bodyPr>
          <a:lstStyle/>
          <a:p>
            <a:r>
              <a:rPr lang="en-GB" sz="2400" b="1" dirty="0">
                <a:solidFill>
                  <a:schemeClr val="accent1"/>
                </a:solidFill>
              </a:rPr>
              <a:t>Home – The Conversational AI challenge</a:t>
            </a:r>
            <a:endParaRPr lang="en-GB" sz="2400" dirty="0"/>
          </a:p>
          <a:p>
            <a:endParaRPr lang="en-GB" sz="2400" dirty="0"/>
          </a:p>
        </p:txBody>
      </p:sp>
      <p:pic>
        <p:nvPicPr>
          <p:cNvPr id="4" name="Picture 3">
            <a:extLst>
              <a:ext uri="{FF2B5EF4-FFF2-40B4-BE49-F238E27FC236}">
                <a16:creationId xmlns:a16="http://schemas.microsoft.com/office/drawing/2014/main" id="{751C86BA-D18D-2378-62E3-A02FD18DA9F4}"/>
              </a:ext>
            </a:extLst>
          </p:cNvPr>
          <p:cNvPicPr>
            <a:picLocks noChangeAspect="1"/>
          </p:cNvPicPr>
          <p:nvPr/>
        </p:nvPicPr>
        <p:blipFill>
          <a:blip r:embed="rId3"/>
          <a:srcRect t="18994"/>
          <a:stretch>
            <a:fillRect/>
          </a:stretch>
        </p:blipFill>
        <p:spPr>
          <a:xfrm>
            <a:off x="1151222" y="2290450"/>
            <a:ext cx="9545817" cy="4360626"/>
          </a:xfrm>
          <a:prstGeom prst="rect">
            <a:avLst/>
          </a:prstGeom>
        </p:spPr>
      </p:pic>
      <p:sp>
        <p:nvSpPr>
          <p:cNvPr id="5" name="TextBox 4">
            <a:extLst>
              <a:ext uri="{FF2B5EF4-FFF2-40B4-BE49-F238E27FC236}">
                <a16:creationId xmlns:a16="http://schemas.microsoft.com/office/drawing/2014/main" id="{BD983477-5957-65ED-3D2C-317E7C57AAEA}"/>
              </a:ext>
            </a:extLst>
          </p:cNvPr>
          <p:cNvSpPr txBox="1"/>
          <p:nvPr/>
        </p:nvSpPr>
        <p:spPr>
          <a:xfrm>
            <a:off x="514353" y="681542"/>
            <a:ext cx="10793946" cy="523220"/>
          </a:xfrm>
          <a:prstGeom prst="rect">
            <a:avLst/>
          </a:prstGeom>
          <a:noFill/>
        </p:spPr>
        <p:txBody>
          <a:bodyPr wrap="square">
            <a:spAutoFit/>
          </a:bodyPr>
          <a:lstStyle/>
          <a:p>
            <a:r>
              <a:rPr lang="en-GB" sz="2800" b="1" dirty="0">
                <a:solidFill>
                  <a:schemeClr val="accent1"/>
                </a:solidFill>
              </a:rPr>
              <a:t>The high cost of automating trusted conversations</a:t>
            </a:r>
            <a:endParaRPr lang="en-GB" sz="2800" dirty="0"/>
          </a:p>
        </p:txBody>
      </p:sp>
      <p:sp>
        <p:nvSpPr>
          <p:cNvPr id="6" name="TextBox 5">
            <a:extLst>
              <a:ext uri="{FF2B5EF4-FFF2-40B4-BE49-F238E27FC236}">
                <a16:creationId xmlns:a16="http://schemas.microsoft.com/office/drawing/2014/main" id="{6DF6DE9B-AD1B-ACDD-80BF-A1B63CEEF7B8}"/>
              </a:ext>
            </a:extLst>
          </p:cNvPr>
          <p:cNvSpPr txBox="1"/>
          <p:nvPr/>
        </p:nvSpPr>
        <p:spPr>
          <a:xfrm>
            <a:off x="574092" y="1292621"/>
            <a:ext cx="10530276" cy="923330"/>
          </a:xfrm>
          <a:prstGeom prst="rect">
            <a:avLst/>
          </a:prstGeom>
          <a:noFill/>
        </p:spPr>
        <p:txBody>
          <a:bodyPr wrap="square" rtlCol="0">
            <a:spAutoFit/>
          </a:bodyPr>
          <a:lstStyle/>
          <a:p>
            <a:r>
              <a:rPr lang="en-US" dirty="0"/>
              <a:t>In regulated industries, 80% accuracy is not good enough. It must be closer to 100% for responses and process compliance. Yet the probabilistic nature of most AI Agents means that the cost to complete ‘the last mile’ is high. And so is the cost to have trained staff available 24/7 to take over when the logic fails.</a:t>
            </a:r>
          </a:p>
        </p:txBody>
      </p:sp>
      <p:sp>
        <p:nvSpPr>
          <p:cNvPr id="7" name="TextBox 6">
            <a:extLst>
              <a:ext uri="{FF2B5EF4-FFF2-40B4-BE49-F238E27FC236}">
                <a16:creationId xmlns:a16="http://schemas.microsoft.com/office/drawing/2014/main" id="{008F09ED-11BF-9B2E-E73E-A7328AE7CB63}"/>
              </a:ext>
            </a:extLst>
          </p:cNvPr>
          <p:cNvSpPr txBox="1"/>
          <p:nvPr/>
        </p:nvSpPr>
        <p:spPr>
          <a:xfrm>
            <a:off x="7385370" y="3685774"/>
            <a:ext cx="1803035" cy="646331"/>
          </a:xfrm>
          <a:prstGeom prst="rect">
            <a:avLst/>
          </a:prstGeom>
          <a:solidFill>
            <a:schemeClr val="tx1"/>
          </a:solidFill>
        </p:spPr>
        <p:txBody>
          <a:bodyPr wrap="square" rtlCol="0">
            <a:spAutoFit/>
          </a:bodyPr>
          <a:lstStyle/>
          <a:p>
            <a:pPr algn="ctr"/>
            <a:r>
              <a:rPr lang="en-US" dirty="0">
                <a:solidFill>
                  <a:schemeClr val="bg1"/>
                </a:solidFill>
              </a:rPr>
              <a:t>Powered by Human Agents</a:t>
            </a:r>
          </a:p>
        </p:txBody>
      </p:sp>
      <p:sp>
        <p:nvSpPr>
          <p:cNvPr id="8" name="TextBox 7">
            <a:extLst>
              <a:ext uri="{FF2B5EF4-FFF2-40B4-BE49-F238E27FC236}">
                <a16:creationId xmlns:a16="http://schemas.microsoft.com/office/drawing/2014/main" id="{A25D1786-FEFC-5A90-AB71-5AD25542F897}"/>
              </a:ext>
            </a:extLst>
          </p:cNvPr>
          <p:cNvSpPr txBox="1"/>
          <p:nvPr/>
        </p:nvSpPr>
        <p:spPr>
          <a:xfrm>
            <a:off x="7473629" y="5081098"/>
            <a:ext cx="1803035" cy="646331"/>
          </a:xfrm>
          <a:prstGeom prst="rect">
            <a:avLst/>
          </a:prstGeom>
          <a:solidFill>
            <a:schemeClr val="tx1"/>
          </a:solidFill>
        </p:spPr>
        <p:txBody>
          <a:bodyPr wrap="square" rtlCol="0">
            <a:spAutoFit/>
          </a:bodyPr>
          <a:lstStyle/>
          <a:p>
            <a:pPr algn="ctr"/>
            <a:r>
              <a:rPr lang="en-US" dirty="0">
                <a:solidFill>
                  <a:schemeClr val="bg1"/>
                </a:solidFill>
              </a:rPr>
              <a:t>Powered by </a:t>
            </a:r>
            <a:br>
              <a:rPr lang="en-US" dirty="0">
                <a:solidFill>
                  <a:schemeClr val="bg1"/>
                </a:solidFill>
              </a:rPr>
            </a:br>
            <a:r>
              <a:rPr lang="en-US" dirty="0">
                <a:solidFill>
                  <a:schemeClr val="bg1"/>
                </a:solidFill>
              </a:rPr>
              <a:t>AI Agents</a:t>
            </a:r>
          </a:p>
        </p:txBody>
      </p:sp>
    </p:spTree>
    <p:extLst>
      <p:ext uri="{BB962C8B-B14F-4D97-AF65-F5344CB8AC3E}">
        <p14:creationId xmlns:p14="http://schemas.microsoft.com/office/powerpoint/2010/main" val="17561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182F9-5EE0-BA00-4EF6-B5E4395A7DD1}"/>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BB2D70BE-9728-209E-B4C3-EA38046779B2}"/>
              </a:ext>
            </a:extLst>
          </p:cNvPr>
          <p:cNvSpPr txBox="1"/>
          <p:nvPr/>
        </p:nvSpPr>
        <p:spPr>
          <a:xfrm>
            <a:off x="366336" y="979438"/>
            <a:ext cx="5103616" cy="4001095"/>
          </a:xfrm>
          <a:prstGeom prst="rect">
            <a:avLst/>
          </a:prstGeom>
          <a:noFill/>
        </p:spPr>
        <p:txBody>
          <a:bodyPr wrap="square">
            <a:spAutoFit/>
          </a:bodyPr>
          <a:lstStyle/>
          <a:p>
            <a:r>
              <a:rPr lang="en-GB" sz="2800" b="1" dirty="0">
                <a:solidFill>
                  <a:schemeClr val="accent1"/>
                </a:solidFill>
              </a:rPr>
              <a:t>Trust Orchestrator makes true Digital First possible</a:t>
            </a:r>
            <a:endParaRPr lang="en-GB" sz="2800" dirty="0"/>
          </a:p>
          <a:p>
            <a:endParaRPr lang="en-GB" sz="1800" i="1" dirty="0"/>
          </a:p>
          <a:p>
            <a:r>
              <a:rPr lang="en-ZA" dirty="0">
                <a:latin typeface="Aptos" panose="020B0004020202020204" pitchFamily="34" charset="0"/>
                <a:ea typeface="Aptos" panose="020B0004020202020204" pitchFamily="34" charset="0"/>
                <a:cs typeface="Times New Roman" panose="02020603050405020304" pitchFamily="18" charset="0"/>
              </a:rPr>
              <a:t>Trust Orchestrator </a:t>
            </a:r>
            <a:r>
              <a:rPr lang="en-ZA" kern="100" dirty="0">
                <a:latin typeface="Aptos" panose="020B0004020202020204" pitchFamily="34" charset="0"/>
                <a:ea typeface="Aptos" panose="020B0004020202020204" pitchFamily="34" charset="0"/>
                <a:cs typeface="Times New Roman" panose="02020603050405020304" pitchFamily="18" charset="0"/>
              </a:rPr>
              <a:t>is a deterministic-first, probabilistic second decisioning and orchestration platform powered by a </a:t>
            </a:r>
            <a:r>
              <a:rPr lang="en-GB" dirty="0"/>
              <a:t>unique approach to conversational logic engineered for </a:t>
            </a:r>
            <a:r>
              <a:rPr lang="en-GB" b="1" u="sng" dirty="0"/>
              <a:t>both</a:t>
            </a:r>
            <a:r>
              <a:rPr lang="en-GB" dirty="0"/>
              <a:t> fluency and control, structure and flexibility</a:t>
            </a:r>
            <a:r>
              <a:rPr lang="en-GB" i="1" dirty="0"/>
              <a:t>.</a:t>
            </a:r>
            <a:endParaRPr lang="en-US" i="1" kern="100" dirty="0">
              <a:latin typeface="Aptos" panose="020B0004020202020204" pitchFamily="34" charset="0"/>
              <a:ea typeface="Aptos" panose="020B0004020202020204" pitchFamily="34" charset="0"/>
              <a:cs typeface="Times New Roman" panose="02020603050405020304" pitchFamily="18" charset="0"/>
            </a:endParaRPr>
          </a:p>
          <a:p>
            <a:endParaRPr lang="en-GB" sz="1800" i="1" kern="100" dirty="0">
              <a:latin typeface="Aptos" panose="020B0004020202020204" pitchFamily="34" charset="0"/>
              <a:ea typeface="Aptos" panose="020B0004020202020204" pitchFamily="34" charset="0"/>
              <a:cs typeface="Times New Roman" panose="02020603050405020304" pitchFamily="18" charset="0"/>
            </a:endParaRPr>
          </a:p>
          <a:p>
            <a:r>
              <a:rPr lang="en-GB" dirty="0"/>
              <a:t>It allows regulated companies to achieve a true Digital First CX reality by significantly increasing the volume of conversations that can be fully automated with less cost and risk.</a:t>
            </a:r>
          </a:p>
        </p:txBody>
      </p:sp>
      <p:sp>
        <p:nvSpPr>
          <p:cNvPr id="17" name="TextBox 16">
            <a:extLst>
              <a:ext uri="{FF2B5EF4-FFF2-40B4-BE49-F238E27FC236}">
                <a16:creationId xmlns:a16="http://schemas.microsoft.com/office/drawing/2014/main" id="{08B38FAF-64E8-87C8-8A36-58A01A83846B}"/>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Home – The solution</a:t>
            </a:r>
            <a:endParaRPr lang="en-GB" sz="2400" dirty="0"/>
          </a:p>
        </p:txBody>
      </p:sp>
      <p:pic>
        <p:nvPicPr>
          <p:cNvPr id="47" name="Picture 46">
            <a:extLst>
              <a:ext uri="{FF2B5EF4-FFF2-40B4-BE49-F238E27FC236}">
                <a16:creationId xmlns:a16="http://schemas.microsoft.com/office/drawing/2014/main" id="{EAFABA4F-80EF-8A21-2347-621F3434C45A}"/>
              </a:ext>
            </a:extLst>
          </p:cNvPr>
          <p:cNvPicPr>
            <a:picLocks noChangeAspect="1"/>
          </p:cNvPicPr>
          <p:nvPr/>
        </p:nvPicPr>
        <p:blipFill>
          <a:blip r:embed="rId3"/>
          <a:stretch>
            <a:fillRect/>
          </a:stretch>
        </p:blipFill>
        <p:spPr>
          <a:xfrm>
            <a:off x="6096000" y="1705923"/>
            <a:ext cx="4741334" cy="2169487"/>
          </a:xfrm>
          <a:prstGeom prst="rect">
            <a:avLst/>
          </a:prstGeom>
        </p:spPr>
      </p:pic>
      <p:sp>
        <p:nvSpPr>
          <p:cNvPr id="48" name="Rectangle: Rounded Corners 47">
            <a:extLst>
              <a:ext uri="{FF2B5EF4-FFF2-40B4-BE49-F238E27FC236}">
                <a16:creationId xmlns:a16="http://schemas.microsoft.com/office/drawing/2014/main" id="{B0BBD67D-4E21-C5FA-4424-A22F0FDF747D}"/>
              </a:ext>
            </a:extLst>
          </p:cNvPr>
          <p:cNvSpPr/>
          <p:nvPr/>
        </p:nvSpPr>
        <p:spPr>
          <a:xfrm>
            <a:off x="1538586" y="5304838"/>
            <a:ext cx="2611632"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 more on the logic approach</a:t>
            </a:r>
          </a:p>
        </p:txBody>
      </p:sp>
    </p:spTree>
    <p:extLst>
      <p:ext uri="{BB962C8B-B14F-4D97-AF65-F5344CB8AC3E}">
        <p14:creationId xmlns:p14="http://schemas.microsoft.com/office/powerpoint/2010/main" val="231408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6C1AB-EC08-849D-775C-4F2D63819B45}"/>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FEF869C4-0931-3073-5556-98C904E15393}"/>
              </a:ext>
            </a:extLst>
          </p:cNvPr>
          <p:cNvSpPr txBox="1"/>
          <p:nvPr/>
        </p:nvSpPr>
        <p:spPr>
          <a:xfrm>
            <a:off x="507774" y="620310"/>
            <a:ext cx="10715006" cy="1908215"/>
          </a:xfrm>
          <a:prstGeom prst="rect">
            <a:avLst/>
          </a:prstGeom>
          <a:noFill/>
        </p:spPr>
        <p:txBody>
          <a:bodyPr wrap="square">
            <a:spAutoFit/>
          </a:bodyPr>
          <a:lstStyle/>
          <a:p>
            <a:r>
              <a:rPr lang="en-GB" sz="2800" b="1" dirty="0">
                <a:solidFill>
                  <a:schemeClr val="accent1"/>
                </a:solidFill>
              </a:rPr>
              <a:t>Boost your conversation automation volumes</a:t>
            </a:r>
            <a:endParaRPr lang="en-GB" sz="2800" dirty="0"/>
          </a:p>
          <a:p>
            <a:endParaRPr lang="en-GB" sz="1800" i="1" dirty="0"/>
          </a:p>
          <a:p>
            <a:r>
              <a:rPr lang="en-ZA" dirty="0">
                <a:latin typeface="Aptos" panose="020B0004020202020204" pitchFamily="34" charset="0"/>
                <a:ea typeface="Aptos" panose="020B0004020202020204" pitchFamily="34" charset="0"/>
                <a:cs typeface="Times New Roman" panose="02020603050405020304" pitchFamily="18" charset="0"/>
              </a:rPr>
              <a:t>Trust Orchestrator </a:t>
            </a:r>
            <a:r>
              <a:rPr lang="en-US" dirty="0">
                <a:latin typeface="Aptos" panose="020B0004020202020204" pitchFamily="34" charset="0"/>
                <a:ea typeface="Aptos" panose="020B0004020202020204" pitchFamily="34" charset="0"/>
                <a:cs typeface="Times New Roman" panose="02020603050405020304" pitchFamily="18" charset="0"/>
              </a:rPr>
              <a:t>allows you to build Conversational AI Agents capable of automating a wider range of conversations without relying on humans in the loop. These digital experts can handle simple to highly complex rule-bound conversations completely unassisted. They don’t get stuck or confused. They just get the job done. The result is that human agents can focus on the lower volume, higher value calls.</a:t>
            </a:r>
            <a:endParaRPr lang="en-GB" sz="1800" i="1"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48D0B122-273A-3334-9E3E-2B2EA7352D12}"/>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Home – The Solution </a:t>
            </a:r>
            <a:endParaRPr lang="en-GB" sz="2400" dirty="0"/>
          </a:p>
        </p:txBody>
      </p:sp>
      <p:sp>
        <p:nvSpPr>
          <p:cNvPr id="33" name="Rectangle: Rounded Corners 32">
            <a:extLst>
              <a:ext uri="{FF2B5EF4-FFF2-40B4-BE49-F238E27FC236}">
                <a16:creationId xmlns:a16="http://schemas.microsoft.com/office/drawing/2014/main" id="{7728EE1A-07A0-C3C2-435B-23A35D1F31F6}"/>
              </a:ext>
            </a:extLst>
          </p:cNvPr>
          <p:cNvSpPr/>
          <p:nvPr/>
        </p:nvSpPr>
        <p:spPr>
          <a:xfrm>
            <a:off x="3072120" y="6274442"/>
            <a:ext cx="2611632"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 a demo</a:t>
            </a:r>
          </a:p>
        </p:txBody>
      </p:sp>
      <p:pic>
        <p:nvPicPr>
          <p:cNvPr id="34" name="Picture 33">
            <a:extLst>
              <a:ext uri="{FF2B5EF4-FFF2-40B4-BE49-F238E27FC236}">
                <a16:creationId xmlns:a16="http://schemas.microsoft.com/office/drawing/2014/main" id="{930F3484-C505-0060-7ED1-7918AC2913BA}"/>
              </a:ext>
            </a:extLst>
          </p:cNvPr>
          <p:cNvPicPr>
            <a:picLocks noChangeAspect="1"/>
          </p:cNvPicPr>
          <p:nvPr/>
        </p:nvPicPr>
        <p:blipFill>
          <a:blip r:embed="rId3"/>
          <a:stretch>
            <a:fillRect/>
          </a:stretch>
        </p:blipFill>
        <p:spPr>
          <a:xfrm>
            <a:off x="630745" y="2721325"/>
            <a:ext cx="7533071" cy="3478070"/>
          </a:xfrm>
          <a:prstGeom prst="rect">
            <a:avLst/>
          </a:prstGeom>
        </p:spPr>
      </p:pic>
    </p:spTree>
    <p:extLst>
      <p:ext uri="{BB962C8B-B14F-4D97-AF65-F5344CB8AC3E}">
        <p14:creationId xmlns:p14="http://schemas.microsoft.com/office/powerpoint/2010/main" val="57767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1B787-9313-BE38-947B-5833A601388F}"/>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79E92A13-0286-61BE-574C-EDF104883DA7}"/>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Home – The solution</a:t>
            </a:r>
            <a:endParaRPr lang="en-GB" sz="2400" dirty="0"/>
          </a:p>
        </p:txBody>
      </p:sp>
      <p:sp>
        <p:nvSpPr>
          <p:cNvPr id="26" name="TextBox 25">
            <a:extLst>
              <a:ext uri="{FF2B5EF4-FFF2-40B4-BE49-F238E27FC236}">
                <a16:creationId xmlns:a16="http://schemas.microsoft.com/office/drawing/2014/main" id="{9175236A-4B66-3EA2-95E3-1A17F6303FB2}"/>
              </a:ext>
            </a:extLst>
          </p:cNvPr>
          <p:cNvSpPr txBox="1"/>
          <p:nvPr/>
        </p:nvSpPr>
        <p:spPr>
          <a:xfrm>
            <a:off x="1082441" y="1361526"/>
            <a:ext cx="9565842" cy="4949432"/>
          </a:xfrm>
          <a:prstGeom prst="rect">
            <a:avLst/>
          </a:prstGeom>
          <a:noFill/>
        </p:spPr>
        <p:txBody>
          <a:bodyPr wrap="square">
            <a:spAutoFit/>
          </a:bodyPr>
          <a:lstStyle/>
          <a:p>
            <a:pPr marR="0" lvl="0">
              <a:lnSpc>
                <a:spcPct val="107000"/>
              </a:lnSpc>
              <a:spcAft>
                <a:spcPts val="800"/>
              </a:spcAft>
              <a:tabLst>
                <a:tab pos="457200" algn="l"/>
              </a:tabLst>
            </a:pPr>
            <a:r>
              <a:rPr lang="en-ZA" sz="1800" kern="0" dirty="0">
                <a:effectLst/>
                <a:latin typeface="Aptos" panose="020B0004020202020204" pitchFamily="34" charset="0"/>
                <a:ea typeface="Times New Roman" panose="02020603050405020304" pitchFamily="18" charset="0"/>
                <a:cs typeface="Times New Roman" panose="02020603050405020304" pitchFamily="18" charset="0"/>
              </a:rPr>
              <a:t>Trust Orchestrator is designed to power expert-level conversations. They are not simple assistants. In any conversation, our Conversational AI Agents can:</a:t>
            </a:r>
          </a:p>
          <a:p>
            <a:pPr marL="342900" marR="0" lvl="0" indent="-342900">
              <a:lnSpc>
                <a:spcPct val="107000"/>
              </a:lnSpc>
              <a:spcAft>
                <a:spcPts val="800"/>
              </a:spcAft>
              <a:buFont typeface="+mj-lt"/>
              <a:buAutoNum type="arabicPeriod"/>
              <a:tabLst>
                <a:tab pos="457200" algn="l"/>
              </a:tabLst>
            </a:pPr>
            <a:r>
              <a:rPr lang="en-ZA" sz="1800" kern="0" dirty="0">
                <a:effectLst/>
                <a:latin typeface="Aptos" panose="020B0004020202020204" pitchFamily="34" charset="0"/>
                <a:ea typeface="Times New Roman" panose="02020603050405020304" pitchFamily="18" charset="0"/>
                <a:cs typeface="Times New Roman" panose="02020603050405020304" pitchFamily="18" charset="0"/>
              </a:rPr>
              <a:t>Clarify multiple intents, identify multiple goals, identify multiple signals and gather all required context before acting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ZA" sz="1800" kern="0" dirty="0">
                <a:effectLst/>
                <a:latin typeface="Aptos" panose="020B0004020202020204" pitchFamily="34" charset="0"/>
                <a:ea typeface="Times New Roman" panose="02020603050405020304" pitchFamily="18" charset="0"/>
                <a:cs typeface="Times New Roman" panose="02020603050405020304" pitchFamily="18" charset="0"/>
              </a:rPr>
              <a:t>Always stay within policy and compliance guardrails even when rules and context change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ZA" kern="0" dirty="0">
                <a:latin typeface="Aptos" panose="020B0004020202020204" pitchFamily="34" charset="0"/>
                <a:ea typeface="Times New Roman" panose="02020603050405020304" pitchFamily="18" charset="0"/>
                <a:cs typeface="Times New Roman" panose="02020603050405020304" pitchFamily="18" charset="0"/>
              </a:rPr>
              <a:t>Offer responses, identify needs and causes, make recommendations, </a:t>
            </a:r>
            <a:r>
              <a:rPr lang="en-ZA" sz="1800" kern="0" dirty="0">
                <a:effectLst/>
                <a:latin typeface="Aptos" panose="020B0004020202020204" pitchFamily="34" charset="0"/>
                <a:ea typeface="Times New Roman" panose="02020603050405020304" pitchFamily="18" charset="0"/>
                <a:cs typeface="Times New Roman" panose="02020603050405020304" pitchFamily="18" charset="0"/>
              </a:rPr>
              <a:t>resolve queries and trigger required next actions </a:t>
            </a:r>
            <a:r>
              <a:rPr lang="en-ZA" sz="1800" b="1" kern="0" dirty="0">
                <a:effectLst/>
                <a:latin typeface="Aptos" panose="020B0004020202020204" pitchFamily="34" charset="0"/>
                <a:ea typeface="Times New Roman" panose="02020603050405020304" pitchFamily="18" charset="0"/>
                <a:cs typeface="Times New Roman" panose="02020603050405020304" pitchFamily="18" charset="0"/>
              </a:rPr>
              <a:t>all in context</a:t>
            </a:r>
            <a:r>
              <a:rPr lang="en-ZA" sz="1800" kern="0" dirty="0">
                <a:effectLst/>
                <a:latin typeface="Aptos" panose="020B00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Aft>
                <a:spcPts val="800"/>
              </a:spcAft>
              <a:buFont typeface="+mj-lt"/>
              <a:buAutoNum type="arabicPeriod"/>
              <a:tabLst>
                <a:tab pos="457200" algn="l"/>
              </a:tabLst>
            </a:pPr>
            <a:r>
              <a:rPr lang="en-ZA" kern="0" dirty="0">
                <a:latin typeface="Aptos" panose="020B0004020202020204" pitchFamily="34" charset="0"/>
                <a:ea typeface="Times New Roman" panose="02020603050405020304" pitchFamily="18" charset="0"/>
                <a:cs typeface="Times New Roman" panose="02020603050405020304" pitchFamily="18" charset="0"/>
              </a:rPr>
              <a:t>Make sure</a:t>
            </a:r>
            <a:r>
              <a:rPr lang="en-ZA" sz="1800" kern="0" dirty="0">
                <a:effectLst/>
                <a:latin typeface="Aptos" panose="020B0004020202020204" pitchFamily="34" charset="0"/>
                <a:ea typeface="Times New Roman" panose="02020603050405020304" pitchFamily="18" charset="0"/>
                <a:cs typeface="Times New Roman" panose="02020603050405020304" pitchFamily="18" charset="0"/>
              </a:rPr>
              <a:t> every question asked, answer given, decision taken and action triggered is tracked for audit and compliance</a:t>
            </a:r>
          </a:p>
          <a:p>
            <a:pPr marL="342900" indent="-342900">
              <a:lnSpc>
                <a:spcPct val="107000"/>
              </a:lnSpc>
              <a:spcAft>
                <a:spcPts val="800"/>
              </a:spcAft>
              <a:buFont typeface="+mj-lt"/>
              <a:buAutoNum type="arabicPeriod"/>
              <a:tabLst>
                <a:tab pos="457200" algn="l"/>
              </a:tabLst>
            </a:pPr>
            <a:r>
              <a:rPr lang="en-US" kern="100" dirty="0">
                <a:latin typeface="Aptos" panose="020B0004020202020204" pitchFamily="34" charset="0"/>
                <a:ea typeface="Aptos" panose="020B0004020202020204" pitchFamily="34" charset="0"/>
                <a:cs typeface="Times New Roman" panose="02020603050405020304" pitchFamily="18" charset="0"/>
              </a:rPr>
              <a:t>Script context-rich prompts and webhooks for accurate next actions in 3</a:t>
            </a:r>
            <a:r>
              <a:rPr lang="en-US" kern="100" baseline="30000" dirty="0">
                <a:latin typeface="Aptos" panose="020B0004020202020204" pitchFamily="34" charset="0"/>
                <a:ea typeface="Aptos" panose="020B0004020202020204" pitchFamily="34" charset="0"/>
                <a:cs typeface="Times New Roman" panose="02020603050405020304" pitchFamily="18" charset="0"/>
              </a:rPr>
              <a:t>rd</a:t>
            </a:r>
            <a:r>
              <a:rPr lang="en-US" kern="100" dirty="0">
                <a:latin typeface="Aptos" panose="020B0004020202020204" pitchFamily="34" charset="0"/>
                <a:ea typeface="Aptos" panose="020B0004020202020204" pitchFamily="34" charset="0"/>
                <a:cs typeface="Times New Roman" panose="02020603050405020304" pitchFamily="18" charset="0"/>
              </a:rPr>
              <a:t> party systems and LLMs </a:t>
            </a:r>
          </a:p>
          <a:p>
            <a:pPr marL="342900" indent="-342900">
              <a:lnSpc>
                <a:spcPct val="107000"/>
              </a:lnSpc>
              <a:spcAft>
                <a:spcPts val="800"/>
              </a:spcAft>
              <a:buFont typeface="+mj-lt"/>
              <a:buAutoNum type="arabicPeriod"/>
              <a:tabLst>
                <a:tab pos="457200" algn="l"/>
              </a:tabLst>
            </a:pPr>
            <a:r>
              <a:rPr lang="en-ZA" kern="0" dirty="0">
                <a:latin typeface="Aptos" panose="020B0004020202020204" pitchFamily="34" charset="0"/>
                <a:ea typeface="Times New Roman" panose="02020603050405020304" pitchFamily="18" charset="0"/>
                <a:cs typeface="Times New Roman" panose="02020603050405020304" pitchFamily="18" charset="0"/>
              </a:rPr>
              <a:t>Guide human agents safely through live calls without them needing to know the rules (policies, processes, products)</a:t>
            </a:r>
          </a:p>
          <a:p>
            <a:pPr marL="342900" indent="-342900">
              <a:lnSpc>
                <a:spcPct val="107000"/>
              </a:lnSpc>
              <a:spcAft>
                <a:spcPts val="800"/>
              </a:spcAft>
              <a:buFont typeface="+mj-lt"/>
              <a:buAutoNum type="arabicPeriod"/>
              <a:tabLst>
                <a:tab pos="457200" algn="l"/>
              </a:tabLst>
            </a:pPr>
            <a:r>
              <a:rPr lang="en-ZA" kern="0" dirty="0">
                <a:latin typeface="Aptos" panose="020B0004020202020204" pitchFamily="34" charset="0"/>
                <a:ea typeface="Times New Roman" panose="02020603050405020304" pitchFamily="18" charset="0"/>
                <a:cs typeface="Times New Roman" panose="02020603050405020304" pitchFamily="18" charset="0"/>
              </a:rPr>
              <a:t>Offer detailed records of every question asked, answer given, rule applied and action taken</a:t>
            </a:r>
          </a:p>
        </p:txBody>
      </p:sp>
      <p:sp>
        <p:nvSpPr>
          <p:cNvPr id="27" name="TextBox 26">
            <a:extLst>
              <a:ext uri="{FF2B5EF4-FFF2-40B4-BE49-F238E27FC236}">
                <a16:creationId xmlns:a16="http://schemas.microsoft.com/office/drawing/2014/main" id="{93DCF877-DB49-E408-E250-29B930A66ECB}"/>
              </a:ext>
            </a:extLst>
          </p:cNvPr>
          <p:cNvSpPr txBox="1"/>
          <p:nvPr/>
        </p:nvSpPr>
        <p:spPr>
          <a:xfrm>
            <a:off x="1007049" y="687383"/>
            <a:ext cx="9959173" cy="461665"/>
          </a:xfrm>
          <a:prstGeom prst="rect">
            <a:avLst/>
          </a:prstGeom>
          <a:noFill/>
        </p:spPr>
        <p:txBody>
          <a:bodyPr wrap="square">
            <a:spAutoFit/>
          </a:bodyPr>
          <a:lstStyle/>
          <a:p>
            <a:r>
              <a:rPr lang="en-GB" sz="24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Conversational AI Agents that are experts, not just assistants</a:t>
            </a:r>
            <a:endPar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0E29BD1E-7EAB-C58F-5872-E766DE2F931E}"/>
              </a:ext>
            </a:extLst>
          </p:cNvPr>
          <p:cNvSpPr/>
          <p:nvPr/>
        </p:nvSpPr>
        <p:spPr>
          <a:xfrm>
            <a:off x="4377936" y="6414196"/>
            <a:ext cx="2611632"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 full capability list</a:t>
            </a:r>
          </a:p>
        </p:txBody>
      </p:sp>
    </p:spTree>
    <p:extLst>
      <p:ext uri="{BB962C8B-B14F-4D97-AF65-F5344CB8AC3E}">
        <p14:creationId xmlns:p14="http://schemas.microsoft.com/office/powerpoint/2010/main" val="415390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CC32E-8B9B-C119-3A41-FA22C26AD2C2}"/>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1C62C5B9-458A-5691-A3B4-C12ABF795144}"/>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Home – The solution</a:t>
            </a:r>
            <a:endParaRPr lang="en-GB" sz="2400" dirty="0"/>
          </a:p>
        </p:txBody>
      </p:sp>
      <p:sp>
        <p:nvSpPr>
          <p:cNvPr id="26" name="TextBox 25">
            <a:extLst>
              <a:ext uri="{FF2B5EF4-FFF2-40B4-BE49-F238E27FC236}">
                <a16:creationId xmlns:a16="http://schemas.microsoft.com/office/drawing/2014/main" id="{9A3FB988-23F8-7027-F915-70F55493F6C7}"/>
              </a:ext>
            </a:extLst>
          </p:cNvPr>
          <p:cNvSpPr txBox="1"/>
          <p:nvPr/>
        </p:nvSpPr>
        <p:spPr>
          <a:xfrm>
            <a:off x="1013213" y="1352723"/>
            <a:ext cx="7902187" cy="5131789"/>
          </a:xfrm>
          <a:prstGeom prst="rect">
            <a:avLst/>
          </a:prstGeom>
          <a:noFill/>
        </p:spPr>
        <p:txBody>
          <a:bodyPr wrap="square">
            <a:spAutoFit/>
          </a:bodyPr>
          <a:lstStyle/>
          <a:p>
            <a:pPr marR="0" lvl="0">
              <a:lnSpc>
                <a:spcPct val="107000"/>
              </a:lnSpc>
              <a:spcAft>
                <a:spcPts val="800"/>
              </a:spcAft>
              <a:tabLst>
                <a:tab pos="457200" algn="l"/>
              </a:tabLst>
            </a:pPr>
            <a:r>
              <a:rPr lang="en-US" kern="0" dirty="0">
                <a:latin typeface="Aptos" panose="020B0004020202020204" pitchFamily="34" charset="0"/>
                <a:ea typeface="Times New Roman" panose="02020603050405020304" pitchFamily="18" charset="0"/>
                <a:cs typeface="Times New Roman" panose="02020603050405020304" pitchFamily="18" charset="0"/>
              </a:rPr>
              <a:t>Rather than architect humans into rule-bound call flows, Trust Orchestrator helps transition them out of these conversations and into higher value call types (non-rule bound). </a:t>
            </a:r>
          </a:p>
          <a:p>
            <a:pPr marR="0" lvl="0">
              <a:lnSpc>
                <a:spcPct val="107000"/>
              </a:lnSpc>
              <a:spcAft>
                <a:spcPts val="800"/>
              </a:spcAft>
              <a:tabLst>
                <a:tab pos="457200" algn="l"/>
              </a:tabLst>
            </a:pPr>
            <a:r>
              <a:rPr lang="en-US" kern="0" dirty="0">
                <a:latin typeface="Aptos" panose="020B0004020202020204" pitchFamily="34" charset="0"/>
                <a:ea typeface="Times New Roman" panose="02020603050405020304" pitchFamily="18" charset="0"/>
                <a:cs typeface="Times New Roman" panose="02020603050405020304" pitchFamily="18" charset="0"/>
              </a:rPr>
              <a:t>This takes time. Conversational AI Agents need to be trained on the full scope of rule-bound conversations. They also need access to relevant systems to complete these engagements fully unassisted.</a:t>
            </a:r>
          </a:p>
          <a:p>
            <a:pPr marR="0" lvl="0">
              <a:lnSpc>
                <a:spcPct val="107000"/>
              </a:lnSpc>
              <a:spcAft>
                <a:spcPts val="800"/>
              </a:spcAft>
              <a:tabLst>
                <a:tab pos="457200" algn="l"/>
              </a:tabLst>
            </a:pPr>
            <a:r>
              <a:rPr lang="en-US" kern="0" dirty="0">
                <a:latin typeface="Aptos" panose="020B0004020202020204" pitchFamily="34" charset="0"/>
                <a:ea typeface="Times New Roman" panose="02020603050405020304" pitchFamily="18" charset="0"/>
                <a:cs typeface="Times New Roman" panose="02020603050405020304" pitchFamily="18" charset="0"/>
              </a:rPr>
              <a:t>While this process is underway, certain rule-bound calls will need to be handled by humans. Customers also need time to get used to having Conversational AI Agents resolve their queries without error or engagement friction.</a:t>
            </a:r>
          </a:p>
          <a:p>
            <a:pPr marR="0" lvl="0">
              <a:lnSpc>
                <a:spcPct val="107000"/>
              </a:lnSpc>
              <a:spcAft>
                <a:spcPts val="800"/>
              </a:spcAft>
              <a:tabLst>
                <a:tab pos="457200" algn="l"/>
              </a:tabLst>
            </a:pPr>
            <a:r>
              <a:rPr lang="en-US" kern="0" dirty="0">
                <a:latin typeface="Aptos" panose="020B0004020202020204" pitchFamily="34" charset="0"/>
                <a:ea typeface="Times New Roman" panose="02020603050405020304" pitchFamily="18" charset="0"/>
                <a:cs typeface="Times New Roman" panose="02020603050405020304" pitchFamily="18" charset="0"/>
              </a:rPr>
              <a:t>The transition to full automation of rule-bound conversations can take 1-3 years. To free staff from having to learn call types that will ultimately get automated, we provide a Call Navigator. Like a GPS, it guides them through live calls without relying on their product, policy or process knowledge. This frees agents to learn different call types while still being capable of handling rule-bound calls if customers prefer to speak to a human.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1DAF8492-262F-EB49-992F-C7EAA3B00AC3}"/>
              </a:ext>
            </a:extLst>
          </p:cNvPr>
          <p:cNvSpPr txBox="1"/>
          <p:nvPr/>
        </p:nvSpPr>
        <p:spPr>
          <a:xfrm>
            <a:off x="1007049" y="687383"/>
            <a:ext cx="9650535" cy="523220"/>
          </a:xfrm>
          <a:prstGeom prst="rect">
            <a:avLst/>
          </a:prstGeom>
          <a:noFill/>
        </p:spPr>
        <p:txBody>
          <a:bodyPr wrap="square">
            <a:spAutoFit/>
          </a:bodyPr>
          <a:lstStyle/>
          <a:p>
            <a:r>
              <a:rPr lang="en-GB" sz="28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Transition staff to higher value calls</a:t>
            </a:r>
            <a:endParaRPr lang="en-GB" sz="24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69E0601F-BBAF-6A81-757A-1D93A99DD04F}"/>
              </a:ext>
            </a:extLst>
          </p:cNvPr>
          <p:cNvSpPr/>
          <p:nvPr/>
        </p:nvSpPr>
        <p:spPr>
          <a:xfrm>
            <a:off x="9291484" y="5505277"/>
            <a:ext cx="2235548"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 a demo</a:t>
            </a:r>
          </a:p>
        </p:txBody>
      </p:sp>
      <p:sp>
        <p:nvSpPr>
          <p:cNvPr id="3" name="Rectangle: Rounded Corners 2">
            <a:extLst>
              <a:ext uri="{FF2B5EF4-FFF2-40B4-BE49-F238E27FC236}">
                <a16:creationId xmlns:a16="http://schemas.microsoft.com/office/drawing/2014/main" id="{3ED0A538-8EA9-FBD9-C9B7-FC4118698333}"/>
              </a:ext>
            </a:extLst>
          </p:cNvPr>
          <p:cNvSpPr/>
          <p:nvPr/>
        </p:nvSpPr>
        <p:spPr>
          <a:xfrm>
            <a:off x="9144000" y="948993"/>
            <a:ext cx="2305462" cy="3925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Tree>
    <p:extLst>
      <p:ext uri="{BB962C8B-B14F-4D97-AF65-F5344CB8AC3E}">
        <p14:creationId xmlns:p14="http://schemas.microsoft.com/office/powerpoint/2010/main" val="1329208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367EB-AE4C-98CB-76FC-02AA59030D2C}"/>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1DD162DB-10D5-61F9-0C37-7F4EF4802576}"/>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Home – Why it is special</a:t>
            </a:r>
            <a:endParaRPr lang="en-GB" sz="2400" dirty="0"/>
          </a:p>
        </p:txBody>
      </p:sp>
      <p:sp>
        <p:nvSpPr>
          <p:cNvPr id="26" name="TextBox 25">
            <a:extLst>
              <a:ext uri="{FF2B5EF4-FFF2-40B4-BE49-F238E27FC236}">
                <a16:creationId xmlns:a16="http://schemas.microsoft.com/office/drawing/2014/main" id="{583BFBC5-DC2D-8851-701A-A781CD031B2D}"/>
              </a:ext>
            </a:extLst>
          </p:cNvPr>
          <p:cNvSpPr txBox="1"/>
          <p:nvPr/>
        </p:nvSpPr>
        <p:spPr>
          <a:xfrm>
            <a:off x="1013213" y="1464764"/>
            <a:ext cx="7496605" cy="5040611"/>
          </a:xfrm>
          <a:prstGeom prst="rect">
            <a:avLst/>
          </a:prstGeom>
          <a:noFill/>
        </p:spPr>
        <p:txBody>
          <a:bodyPr wrap="square">
            <a:spAutoFit/>
          </a:bodyPr>
          <a:lstStyle/>
          <a:p>
            <a:pPr marR="0" lvl="0">
              <a:lnSpc>
                <a:spcPct val="107000"/>
              </a:lnSpc>
              <a:spcAft>
                <a:spcPts val="800"/>
              </a:spcAft>
              <a:tabLst>
                <a:tab pos="457200" algn="l"/>
              </a:tabLst>
            </a:pPr>
            <a:r>
              <a:rPr lang="en-US" kern="0" dirty="0">
                <a:latin typeface="Aptos" panose="020B0004020202020204" pitchFamily="34" charset="0"/>
                <a:ea typeface="Times New Roman" panose="02020603050405020304" pitchFamily="18" charset="0"/>
                <a:cs typeface="Times New Roman" panose="02020603050405020304" pitchFamily="18" charset="0"/>
              </a:rPr>
              <a:t>Large language models (LLMs) power unstructured engagements with human fluency. Expert systems and rule engines power structured engagements with  process accuracy. Combining the two has long been considered ‘hallowed ground’. </a:t>
            </a:r>
          </a:p>
          <a:p>
            <a:pPr marR="0" lvl="0">
              <a:lnSpc>
                <a:spcPct val="107000"/>
              </a:lnSpc>
              <a:spcAft>
                <a:spcPts val="800"/>
              </a:spcAft>
              <a:tabLst>
                <a:tab pos="457200" algn="l"/>
              </a:tabLst>
            </a:pPr>
            <a:r>
              <a:rPr lang="en-US" kern="0" dirty="0">
                <a:latin typeface="Aptos" panose="020B0004020202020204" pitchFamily="34" charset="0"/>
                <a:ea typeface="Times New Roman" panose="02020603050405020304" pitchFamily="18" charset="0"/>
                <a:cs typeface="Times New Roman" panose="02020603050405020304" pitchFamily="18" charset="0"/>
              </a:rPr>
              <a:t>Trust Orchestrator has solved this challenge with an approach to conversational logic that blends the best of both, while mitigating the weaknesses in each.</a:t>
            </a:r>
          </a:p>
          <a:p>
            <a:pPr marR="0" lvl="0">
              <a:lnSpc>
                <a:spcPct val="107000"/>
              </a:lnSpc>
              <a:spcAft>
                <a:spcPts val="800"/>
              </a:spcAft>
              <a:tabLst>
                <a:tab pos="457200" algn="l"/>
              </a:tabLst>
            </a:pPr>
            <a:r>
              <a:rPr lang="en-US" kern="0" dirty="0">
                <a:latin typeface="Aptos" panose="020B0004020202020204" pitchFamily="34" charset="0"/>
                <a:ea typeface="Aptos" panose="020B0004020202020204" pitchFamily="34" charset="0"/>
                <a:cs typeface="Times New Roman" panose="02020603050405020304" pitchFamily="18" charset="0"/>
              </a:rPr>
              <a:t>Our deterministic-first, probabilistic-second design allowed us to re-imagine the outdated and rigid decision tree logic that constrains most AI Agents. The result is a data-driven logic object approach that allows rules to govern yet data to shape every conversational journey in real time.</a:t>
            </a:r>
          </a:p>
          <a:p>
            <a:pPr marR="0" lvl="0">
              <a:lnSpc>
                <a:spcPct val="107000"/>
              </a:lnSpc>
              <a:spcAft>
                <a:spcPts val="800"/>
              </a:spcAft>
              <a:tabLst>
                <a:tab pos="457200" algn="l"/>
              </a:tabLst>
            </a:pPr>
            <a:r>
              <a:rPr lang="en-US" kern="0" dirty="0">
                <a:latin typeface="Aptos" panose="020B0004020202020204" pitchFamily="34" charset="0"/>
                <a:ea typeface="Aptos" panose="020B0004020202020204" pitchFamily="34" charset="0"/>
                <a:cs typeface="Times New Roman" panose="02020603050405020304" pitchFamily="18" charset="0"/>
              </a:rPr>
              <a:t>With Trust Orchestrator, you can automate any conversation that is rule-bound, no matter how complex, with language fluency of an LLM.</a:t>
            </a:r>
          </a:p>
          <a:p>
            <a:pPr marR="0" lvl="0">
              <a:lnSpc>
                <a:spcPct val="107000"/>
              </a:lnSpc>
              <a:spcAft>
                <a:spcPts val="800"/>
              </a:spcAft>
              <a:tabLst>
                <a:tab pos="457200" algn="l"/>
              </a:tabLst>
            </a:pPr>
            <a:r>
              <a:rPr lang="en-US" kern="0" dirty="0">
                <a:latin typeface="Aptos" panose="020B0004020202020204" pitchFamily="34" charset="0"/>
                <a:ea typeface="Aptos" panose="020B0004020202020204" pitchFamily="34" charset="0"/>
                <a:cs typeface="Times New Roman" panose="02020603050405020304" pitchFamily="18" charset="0"/>
              </a:rPr>
              <a:t>Make Digital First a reality, not simply an aspiration.</a:t>
            </a:r>
          </a:p>
          <a:p>
            <a:pPr marR="0" lvl="0">
              <a:lnSpc>
                <a:spcPct val="107000"/>
              </a:lnSpc>
              <a:spcAft>
                <a:spcPts val="800"/>
              </a:spcAft>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274A5037-44B5-4B48-A11E-C3F7A5D1BE94}"/>
              </a:ext>
            </a:extLst>
          </p:cNvPr>
          <p:cNvSpPr txBox="1"/>
          <p:nvPr/>
        </p:nvSpPr>
        <p:spPr>
          <a:xfrm>
            <a:off x="1007049" y="687383"/>
            <a:ext cx="9650535" cy="461665"/>
          </a:xfrm>
          <a:prstGeom prst="rect">
            <a:avLst/>
          </a:prstGeom>
          <a:noFill/>
        </p:spPr>
        <p:txBody>
          <a:bodyPr wrap="square">
            <a:spAutoFit/>
          </a:bodyPr>
          <a:lstStyle/>
          <a:p>
            <a:r>
              <a:rPr lang="en-GB" sz="2400" b="1" kern="100" dirty="0">
                <a:solidFill>
                  <a:schemeClr val="accent1"/>
                </a:solidFill>
                <a:latin typeface="Aptos" panose="020B0004020202020204" pitchFamily="34" charset="0"/>
                <a:ea typeface="Aptos" panose="020B0004020202020204" pitchFamily="34" charset="0"/>
                <a:cs typeface="Times New Roman" panose="02020603050405020304" pitchFamily="18" charset="0"/>
              </a:rPr>
              <a:t>Human fluency. Expert accuracy.</a:t>
            </a:r>
            <a:endParaRPr lang="en-GB" sz="2000"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EA778A11-3663-15FD-3BB3-3B2019E23B41}"/>
              </a:ext>
            </a:extLst>
          </p:cNvPr>
          <p:cNvSpPr/>
          <p:nvPr/>
        </p:nvSpPr>
        <p:spPr>
          <a:xfrm>
            <a:off x="8569896" y="5729863"/>
            <a:ext cx="2611632"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 a demo</a:t>
            </a:r>
          </a:p>
        </p:txBody>
      </p:sp>
      <p:sp>
        <p:nvSpPr>
          <p:cNvPr id="3" name="Rectangle: Rounded Corners 2">
            <a:extLst>
              <a:ext uri="{FF2B5EF4-FFF2-40B4-BE49-F238E27FC236}">
                <a16:creationId xmlns:a16="http://schemas.microsoft.com/office/drawing/2014/main" id="{D410EF4F-F7EA-CF6D-65AE-C063E53B6D45}"/>
              </a:ext>
            </a:extLst>
          </p:cNvPr>
          <p:cNvSpPr/>
          <p:nvPr/>
        </p:nvSpPr>
        <p:spPr>
          <a:xfrm>
            <a:off x="8722981" y="948993"/>
            <a:ext cx="2305462" cy="3925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Tree>
    <p:extLst>
      <p:ext uri="{BB962C8B-B14F-4D97-AF65-F5344CB8AC3E}">
        <p14:creationId xmlns:p14="http://schemas.microsoft.com/office/powerpoint/2010/main" val="15344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F26FB-7FAB-D6E5-15B4-0D0C3FC097C4}"/>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B053D0AD-FE63-A177-94BB-20A230FA5767}"/>
              </a:ext>
            </a:extLst>
          </p:cNvPr>
          <p:cNvSpPr txBox="1"/>
          <p:nvPr/>
        </p:nvSpPr>
        <p:spPr>
          <a:xfrm>
            <a:off x="1402438" y="1563313"/>
            <a:ext cx="3537954" cy="707886"/>
          </a:xfrm>
          <a:prstGeom prst="rect">
            <a:avLst/>
          </a:prstGeom>
          <a:noFill/>
        </p:spPr>
        <p:txBody>
          <a:bodyPr wrap="square">
            <a:spAutoFit/>
          </a:bodyPr>
          <a:lstStyle/>
          <a:p>
            <a:r>
              <a:rPr lang="en-GB" sz="4000" b="1" dirty="0">
                <a:solidFill>
                  <a:schemeClr val="accent1"/>
                </a:solidFill>
              </a:rPr>
              <a:t>Platform</a:t>
            </a:r>
            <a:endParaRPr lang="en-GB" sz="4000" dirty="0"/>
          </a:p>
        </p:txBody>
      </p:sp>
      <p:sp>
        <p:nvSpPr>
          <p:cNvPr id="2" name="TextBox 1">
            <a:extLst>
              <a:ext uri="{FF2B5EF4-FFF2-40B4-BE49-F238E27FC236}">
                <a16:creationId xmlns:a16="http://schemas.microsoft.com/office/drawing/2014/main" id="{F9ECFD92-4D3B-6C40-472A-9C21924BCF22}"/>
              </a:ext>
            </a:extLst>
          </p:cNvPr>
          <p:cNvSpPr txBox="1"/>
          <p:nvPr/>
        </p:nvSpPr>
        <p:spPr>
          <a:xfrm>
            <a:off x="1811396" y="2672008"/>
            <a:ext cx="3537954" cy="523220"/>
          </a:xfrm>
          <a:prstGeom prst="rect">
            <a:avLst/>
          </a:prstGeom>
          <a:noFill/>
        </p:spPr>
        <p:txBody>
          <a:bodyPr wrap="square">
            <a:spAutoFit/>
          </a:bodyPr>
          <a:lstStyle/>
          <a:p>
            <a:r>
              <a:rPr lang="en-GB" sz="2800" b="1" dirty="0">
                <a:solidFill>
                  <a:schemeClr val="accent1"/>
                </a:solidFill>
              </a:rPr>
              <a:t>Overview</a:t>
            </a:r>
            <a:endParaRPr lang="en-GB" sz="2800" dirty="0"/>
          </a:p>
        </p:txBody>
      </p:sp>
      <p:sp>
        <p:nvSpPr>
          <p:cNvPr id="3" name="TextBox 2">
            <a:extLst>
              <a:ext uri="{FF2B5EF4-FFF2-40B4-BE49-F238E27FC236}">
                <a16:creationId xmlns:a16="http://schemas.microsoft.com/office/drawing/2014/main" id="{ED232E0E-E538-3DDA-93AB-ED7FB9827C15}"/>
              </a:ext>
            </a:extLst>
          </p:cNvPr>
          <p:cNvSpPr txBox="1"/>
          <p:nvPr/>
        </p:nvSpPr>
        <p:spPr>
          <a:xfrm>
            <a:off x="1811396" y="4534173"/>
            <a:ext cx="3537954" cy="523220"/>
          </a:xfrm>
          <a:prstGeom prst="rect">
            <a:avLst/>
          </a:prstGeom>
          <a:noFill/>
        </p:spPr>
        <p:txBody>
          <a:bodyPr wrap="square">
            <a:spAutoFit/>
          </a:bodyPr>
          <a:lstStyle/>
          <a:p>
            <a:r>
              <a:rPr lang="en-GB" sz="2800" b="1" dirty="0">
                <a:solidFill>
                  <a:schemeClr val="accent1"/>
                </a:solidFill>
              </a:rPr>
              <a:t>Modules</a:t>
            </a:r>
            <a:endParaRPr lang="en-GB" sz="2800" dirty="0"/>
          </a:p>
        </p:txBody>
      </p:sp>
      <p:sp>
        <p:nvSpPr>
          <p:cNvPr id="4" name="TextBox 3">
            <a:extLst>
              <a:ext uri="{FF2B5EF4-FFF2-40B4-BE49-F238E27FC236}">
                <a16:creationId xmlns:a16="http://schemas.microsoft.com/office/drawing/2014/main" id="{8C8E8ACE-497B-2379-6BF4-508141AF3E5A}"/>
              </a:ext>
            </a:extLst>
          </p:cNvPr>
          <p:cNvSpPr txBox="1"/>
          <p:nvPr/>
        </p:nvSpPr>
        <p:spPr>
          <a:xfrm>
            <a:off x="1811396" y="5175178"/>
            <a:ext cx="3537954" cy="523220"/>
          </a:xfrm>
          <a:prstGeom prst="rect">
            <a:avLst/>
          </a:prstGeom>
          <a:noFill/>
        </p:spPr>
        <p:txBody>
          <a:bodyPr wrap="square">
            <a:spAutoFit/>
          </a:bodyPr>
          <a:lstStyle/>
          <a:p>
            <a:r>
              <a:rPr lang="en-GB" sz="2800" b="1" dirty="0">
                <a:solidFill>
                  <a:schemeClr val="accent1"/>
                </a:solidFill>
              </a:rPr>
              <a:t>Architecture</a:t>
            </a:r>
            <a:endParaRPr lang="en-GB" sz="2800" dirty="0"/>
          </a:p>
        </p:txBody>
      </p:sp>
      <p:sp>
        <p:nvSpPr>
          <p:cNvPr id="5" name="TextBox 4">
            <a:extLst>
              <a:ext uri="{FF2B5EF4-FFF2-40B4-BE49-F238E27FC236}">
                <a16:creationId xmlns:a16="http://schemas.microsoft.com/office/drawing/2014/main" id="{262C3CB8-D6CB-DF64-AF28-4F29D0014D01}"/>
              </a:ext>
            </a:extLst>
          </p:cNvPr>
          <p:cNvSpPr txBox="1"/>
          <p:nvPr/>
        </p:nvSpPr>
        <p:spPr>
          <a:xfrm>
            <a:off x="1811396" y="3893168"/>
            <a:ext cx="3537954" cy="523220"/>
          </a:xfrm>
          <a:prstGeom prst="rect">
            <a:avLst/>
          </a:prstGeom>
          <a:noFill/>
        </p:spPr>
        <p:txBody>
          <a:bodyPr wrap="square">
            <a:spAutoFit/>
          </a:bodyPr>
          <a:lstStyle/>
          <a:p>
            <a:r>
              <a:rPr lang="en-GB" sz="2800" b="1" dirty="0">
                <a:solidFill>
                  <a:schemeClr val="accent1"/>
                </a:solidFill>
              </a:rPr>
              <a:t>Channels</a:t>
            </a:r>
            <a:endParaRPr lang="en-GB" sz="2800" dirty="0"/>
          </a:p>
        </p:txBody>
      </p:sp>
      <p:sp>
        <p:nvSpPr>
          <p:cNvPr id="6" name="TextBox 5">
            <a:extLst>
              <a:ext uri="{FF2B5EF4-FFF2-40B4-BE49-F238E27FC236}">
                <a16:creationId xmlns:a16="http://schemas.microsoft.com/office/drawing/2014/main" id="{FF80EB41-4F08-80A4-2C5F-F7935402C837}"/>
              </a:ext>
            </a:extLst>
          </p:cNvPr>
          <p:cNvSpPr txBox="1"/>
          <p:nvPr/>
        </p:nvSpPr>
        <p:spPr>
          <a:xfrm>
            <a:off x="1811396" y="3282588"/>
            <a:ext cx="3537954" cy="523220"/>
          </a:xfrm>
          <a:prstGeom prst="rect">
            <a:avLst/>
          </a:prstGeom>
          <a:noFill/>
        </p:spPr>
        <p:txBody>
          <a:bodyPr wrap="square">
            <a:spAutoFit/>
          </a:bodyPr>
          <a:lstStyle/>
          <a:p>
            <a:r>
              <a:rPr lang="en-GB" sz="2800" b="1" dirty="0">
                <a:solidFill>
                  <a:schemeClr val="accent1"/>
                </a:solidFill>
              </a:rPr>
              <a:t>Features</a:t>
            </a:r>
            <a:endParaRPr lang="en-GB" sz="2800" dirty="0"/>
          </a:p>
        </p:txBody>
      </p:sp>
    </p:spTree>
    <p:extLst>
      <p:ext uri="{BB962C8B-B14F-4D97-AF65-F5344CB8AC3E}">
        <p14:creationId xmlns:p14="http://schemas.microsoft.com/office/powerpoint/2010/main" val="370733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93469-E53A-9606-6DD3-D4C98CC3A7F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B77632E-8DF5-A14D-CF49-E7F629A12F0D}"/>
              </a:ext>
            </a:extLst>
          </p:cNvPr>
          <p:cNvSpPr txBox="1"/>
          <p:nvPr/>
        </p:nvSpPr>
        <p:spPr>
          <a:xfrm>
            <a:off x="679345" y="944494"/>
            <a:ext cx="7690439" cy="400110"/>
          </a:xfrm>
          <a:prstGeom prst="rect">
            <a:avLst/>
          </a:prstGeom>
          <a:noFill/>
        </p:spPr>
        <p:txBody>
          <a:bodyPr wrap="none" rtlCol="0">
            <a:spAutoFit/>
          </a:bodyPr>
          <a:lstStyle/>
          <a:p>
            <a:r>
              <a:rPr lang="en-US" sz="2000" b="1" dirty="0"/>
              <a:t>Orchestrate trusted conversations across channels and systems</a:t>
            </a:r>
          </a:p>
        </p:txBody>
      </p:sp>
      <p:sp>
        <p:nvSpPr>
          <p:cNvPr id="6" name="TextBox 5">
            <a:extLst>
              <a:ext uri="{FF2B5EF4-FFF2-40B4-BE49-F238E27FC236}">
                <a16:creationId xmlns:a16="http://schemas.microsoft.com/office/drawing/2014/main" id="{3096DAA4-5ACF-B532-09A7-9337EBEBCC23}"/>
              </a:ext>
            </a:extLst>
          </p:cNvPr>
          <p:cNvSpPr txBox="1"/>
          <p:nvPr/>
        </p:nvSpPr>
        <p:spPr>
          <a:xfrm>
            <a:off x="756518" y="1646482"/>
            <a:ext cx="7315199" cy="2031325"/>
          </a:xfrm>
          <a:prstGeom prst="rect">
            <a:avLst/>
          </a:prstGeom>
          <a:noFill/>
        </p:spPr>
        <p:txBody>
          <a:bodyPr wrap="square" rtlCol="0">
            <a:spAutoFit/>
          </a:bodyPr>
          <a:lstStyle/>
          <a:p>
            <a:r>
              <a:rPr lang="en-US" dirty="0"/>
              <a:t>Trust Orchestrator is a low/no code platform designed to orchestrate high volumes of rule-bound unassisted and assisted conversations across multiple channels and systems safety. </a:t>
            </a:r>
          </a:p>
          <a:p>
            <a:endParaRPr lang="en-US" dirty="0"/>
          </a:p>
          <a:p>
            <a:r>
              <a:rPr lang="en-US" dirty="0"/>
              <a:t>It connects the customer (front office) to operations (back office). And it does this in a way that you can control and automate regulated conversations at scale.</a:t>
            </a:r>
          </a:p>
        </p:txBody>
      </p:sp>
      <p:sp>
        <p:nvSpPr>
          <p:cNvPr id="8" name="TextBox 7">
            <a:extLst>
              <a:ext uri="{FF2B5EF4-FFF2-40B4-BE49-F238E27FC236}">
                <a16:creationId xmlns:a16="http://schemas.microsoft.com/office/drawing/2014/main" id="{503DC584-3EA7-9937-1DE0-7278FD6034C9}"/>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Overview</a:t>
            </a:r>
            <a:endParaRPr lang="en-GB" sz="2400" dirty="0"/>
          </a:p>
        </p:txBody>
      </p:sp>
      <p:pic>
        <p:nvPicPr>
          <p:cNvPr id="2" name="Picture 1">
            <a:extLst>
              <a:ext uri="{FF2B5EF4-FFF2-40B4-BE49-F238E27FC236}">
                <a16:creationId xmlns:a16="http://schemas.microsoft.com/office/drawing/2014/main" id="{5460EEBC-E298-8052-654C-BFDC009A3882}"/>
              </a:ext>
            </a:extLst>
          </p:cNvPr>
          <p:cNvPicPr>
            <a:picLocks noChangeAspect="1"/>
          </p:cNvPicPr>
          <p:nvPr/>
        </p:nvPicPr>
        <p:blipFill>
          <a:blip r:embed="rId3"/>
          <a:stretch>
            <a:fillRect/>
          </a:stretch>
        </p:blipFill>
        <p:spPr>
          <a:xfrm>
            <a:off x="8369784" y="1342938"/>
            <a:ext cx="2893438" cy="2086062"/>
          </a:xfrm>
          <a:prstGeom prst="rect">
            <a:avLst/>
          </a:prstGeom>
        </p:spPr>
      </p:pic>
    </p:spTree>
    <p:extLst>
      <p:ext uri="{BB962C8B-B14F-4D97-AF65-F5344CB8AC3E}">
        <p14:creationId xmlns:p14="http://schemas.microsoft.com/office/powerpoint/2010/main" val="189185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12778-5428-FBC3-8FFF-9FDDC4642D8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54ED7E1-6BA3-DD8F-128C-811385AAEEDD}"/>
              </a:ext>
            </a:extLst>
          </p:cNvPr>
          <p:cNvSpPr txBox="1"/>
          <p:nvPr/>
        </p:nvSpPr>
        <p:spPr>
          <a:xfrm>
            <a:off x="655650" y="756955"/>
            <a:ext cx="8014886" cy="461665"/>
          </a:xfrm>
          <a:prstGeom prst="rect">
            <a:avLst/>
          </a:prstGeom>
          <a:noFill/>
        </p:spPr>
        <p:txBody>
          <a:bodyPr wrap="none" rtlCol="0">
            <a:spAutoFit/>
          </a:bodyPr>
          <a:lstStyle/>
          <a:p>
            <a:r>
              <a:rPr lang="en-US" sz="2400" b="1" dirty="0"/>
              <a:t>Conversational AI Agents that get the job done, first time</a:t>
            </a:r>
          </a:p>
        </p:txBody>
      </p:sp>
      <p:sp>
        <p:nvSpPr>
          <p:cNvPr id="6" name="TextBox 5">
            <a:extLst>
              <a:ext uri="{FF2B5EF4-FFF2-40B4-BE49-F238E27FC236}">
                <a16:creationId xmlns:a16="http://schemas.microsoft.com/office/drawing/2014/main" id="{3B176D8B-A08F-0495-7620-0DCA8EF4694C}"/>
              </a:ext>
            </a:extLst>
          </p:cNvPr>
          <p:cNvSpPr txBox="1"/>
          <p:nvPr/>
        </p:nvSpPr>
        <p:spPr>
          <a:xfrm>
            <a:off x="655650" y="1233570"/>
            <a:ext cx="8385111" cy="1200329"/>
          </a:xfrm>
          <a:prstGeom prst="rect">
            <a:avLst/>
          </a:prstGeom>
          <a:noFill/>
        </p:spPr>
        <p:txBody>
          <a:bodyPr wrap="square" rtlCol="0">
            <a:spAutoFit/>
          </a:bodyPr>
          <a:lstStyle/>
          <a:p>
            <a:r>
              <a:rPr lang="en-US" dirty="0"/>
              <a:t>Trust Orchestrator allows you to build and deploy Conversational AI Agents capable of getting the job done, no matter the call complexity. </a:t>
            </a:r>
          </a:p>
          <a:p>
            <a:endParaRPr lang="en-US" dirty="0"/>
          </a:p>
          <a:p>
            <a:r>
              <a:rPr lang="en-US" dirty="0"/>
              <a:t>They are capable of a wide range of skills </a:t>
            </a:r>
            <a:r>
              <a:rPr lang="en-US" dirty="0" err="1"/>
              <a:t>inclduing</a:t>
            </a:r>
            <a:r>
              <a:rPr lang="en-US" dirty="0"/>
              <a:t>:</a:t>
            </a:r>
          </a:p>
        </p:txBody>
      </p:sp>
      <p:sp>
        <p:nvSpPr>
          <p:cNvPr id="8" name="TextBox 7">
            <a:extLst>
              <a:ext uri="{FF2B5EF4-FFF2-40B4-BE49-F238E27FC236}">
                <a16:creationId xmlns:a16="http://schemas.microsoft.com/office/drawing/2014/main" id="{23A8DA21-130E-3871-57BB-0063099438C7}"/>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Overview</a:t>
            </a:r>
            <a:endParaRPr lang="en-GB" sz="2400" dirty="0"/>
          </a:p>
        </p:txBody>
      </p:sp>
      <p:sp>
        <p:nvSpPr>
          <p:cNvPr id="18" name="TextBox 17">
            <a:extLst>
              <a:ext uri="{FF2B5EF4-FFF2-40B4-BE49-F238E27FC236}">
                <a16:creationId xmlns:a16="http://schemas.microsoft.com/office/drawing/2014/main" id="{DA56B59B-74DA-637B-E518-309DE8E37CC7}"/>
              </a:ext>
            </a:extLst>
          </p:cNvPr>
          <p:cNvSpPr txBox="1"/>
          <p:nvPr/>
        </p:nvSpPr>
        <p:spPr>
          <a:xfrm>
            <a:off x="655650" y="2433899"/>
            <a:ext cx="7021363" cy="4247317"/>
          </a:xfrm>
          <a:prstGeom prst="rect">
            <a:avLst/>
          </a:prstGeom>
          <a:noFill/>
        </p:spPr>
        <p:txBody>
          <a:bodyPr wrap="square" rtlCol="0">
            <a:spAutoFit/>
          </a:bodyPr>
          <a:lstStyle/>
          <a:p>
            <a:pPr marL="342900" lvl="0" indent="-342900">
              <a:buFont typeface="+mj-lt"/>
              <a:buAutoNum type="arabicPeriod"/>
            </a:pPr>
            <a:r>
              <a:rPr lang="en-US" b="1" dirty="0"/>
              <a:t>Routing</a:t>
            </a:r>
            <a:r>
              <a:rPr lang="en-US" dirty="0"/>
              <a:t>: Clarifying and </a:t>
            </a:r>
            <a:r>
              <a:rPr lang="en-US" dirty="0" err="1"/>
              <a:t>categorising</a:t>
            </a:r>
            <a:r>
              <a:rPr lang="en-US" dirty="0"/>
              <a:t> the caller’s intent before routing the engagement through to the relevant system or person to resolve </a:t>
            </a:r>
          </a:p>
          <a:p>
            <a:pPr marL="342900" lvl="0" indent="-342900">
              <a:buFont typeface="+mj-lt"/>
              <a:buAutoNum type="arabicPeriod"/>
            </a:pPr>
            <a:r>
              <a:rPr lang="en-US" b="1" dirty="0"/>
              <a:t>Diagnosing</a:t>
            </a:r>
            <a:r>
              <a:rPr lang="en-US" dirty="0"/>
              <a:t>: </a:t>
            </a:r>
            <a:r>
              <a:rPr lang="en-US" dirty="0" err="1"/>
              <a:t>Analysing</a:t>
            </a:r>
            <a:r>
              <a:rPr lang="en-US" dirty="0"/>
              <a:t> the caller’s situation or set of needs and diagnosing the root cause of their problem or issue.</a:t>
            </a:r>
          </a:p>
          <a:p>
            <a:pPr marL="342900" lvl="0" indent="-342900">
              <a:buFont typeface="+mj-lt"/>
              <a:buAutoNum type="arabicPeriod"/>
            </a:pPr>
            <a:r>
              <a:rPr lang="en-US" b="1" dirty="0"/>
              <a:t>Questioning</a:t>
            </a:r>
            <a:r>
              <a:rPr lang="en-US" dirty="0"/>
              <a:t>: Asking the questions to gather the data required for a contextually-accurate next response or action.</a:t>
            </a:r>
          </a:p>
          <a:p>
            <a:pPr marL="342900" lvl="0" indent="-342900">
              <a:buFont typeface="+mj-lt"/>
              <a:buAutoNum type="arabicPeriod"/>
            </a:pPr>
            <a:r>
              <a:rPr lang="en-US" b="1" dirty="0"/>
              <a:t>Answering</a:t>
            </a:r>
            <a:r>
              <a:rPr lang="en-US" dirty="0"/>
              <a:t>: Responding in context of the situation, data and rules.</a:t>
            </a:r>
          </a:p>
          <a:p>
            <a:pPr marL="342900" lvl="0" indent="-342900">
              <a:buFont typeface="+mj-lt"/>
              <a:buAutoNum type="arabicPeriod"/>
            </a:pPr>
            <a:r>
              <a:rPr lang="en-US" b="1" dirty="0"/>
              <a:t>Actioning</a:t>
            </a:r>
            <a:r>
              <a:rPr lang="en-US" dirty="0"/>
              <a:t>: Triggering the relevant systems to perform the required next action.</a:t>
            </a:r>
          </a:p>
          <a:p>
            <a:pPr marL="342900" lvl="0" indent="-342900">
              <a:buFont typeface="+mj-lt"/>
              <a:buAutoNum type="arabicPeriod"/>
            </a:pPr>
            <a:r>
              <a:rPr lang="en-US" b="1" dirty="0"/>
              <a:t>Processing</a:t>
            </a:r>
            <a:r>
              <a:rPr lang="en-US" dirty="0"/>
              <a:t>: Talking through a specific process and dynamically adjusting to the situation, data and rules.</a:t>
            </a:r>
          </a:p>
          <a:p>
            <a:pPr marL="342900" lvl="0" indent="-342900">
              <a:buFont typeface="+mj-lt"/>
              <a:buAutoNum type="arabicPeriod"/>
            </a:pPr>
            <a:r>
              <a:rPr lang="en-US" b="1" dirty="0"/>
              <a:t>Tracking</a:t>
            </a:r>
            <a:r>
              <a:rPr lang="en-US" dirty="0"/>
              <a:t>: Giving details of every conversation they had. Every question asked, rule applied, answer given and action taken for insights and compliance.</a:t>
            </a:r>
          </a:p>
        </p:txBody>
      </p:sp>
      <p:sp>
        <p:nvSpPr>
          <p:cNvPr id="2" name="Rectangle: Rounded Corners 1">
            <a:extLst>
              <a:ext uri="{FF2B5EF4-FFF2-40B4-BE49-F238E27FC236}">
                <a16:creationId xmlns:a16="http://schemas.microsoft.com/office/drawing/2014/main" id="{6CA778EA-4D44-E3D7-A9D5-9D6E9F76EF2C}"/>
              </a:ext>
            </a:extLst>
          </p:cNvPr>
          <p:cNvSpPr/>
          <p:nvPr/>
        </p:nvSpPr>
        <p:spPr>
          <a:xfrm>
            <a:off x="8252907" y="2079522"/>
            <a:ext cx="3187543" cy="3052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3" name="Rectangle: Rounded Corners 2">
            <a:extLst>
              <a:ext uri="{FF2B5EF4-FFF2-40B4-BE49-F238E27FC236}">
                <a16:creationId xmlns:a16="http://schemas.microsoft.com/office/drawing/2014/main" id="{89FA1054-96D1-96BA-7DBF-80294E4CFA65}"/>
              </a:ext>
            </a:extLst>
          </p:cNvPr>
          <p:cNvSpPr/>
          <p:nvPr/>
        </p:nvSpPr>
        <p:spPr>
          <a:xfrm>
            <a:off x="8707906" y="5597128"/>
            <a:ext cx="2277543"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More on unassisted AI Agents</a:t>
            </a:r>
          </a:p>
        </p:txBody>
      </p:sp>
    </p:spTree>
    <p:extLst>
      <p:ext uri="{BB962C8B-B14F-4D97-AF65-F5344CB8AC3E}">
        <p14:creationId xmlns:p14="http://schemas.microsoft.com/office/powerpoint/2010/main" val="107295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8CB1CF5-9A67-7AE9-A79E-35F127506395}"/>
              </a:ext>
            </a:extLst>
          </p:cNvPr>
          <p:cNvSpPr/>
          <p:nvPr/>
        </p:nvSpPr>
        <p:spPr>
          <a:xfrm>
            <a:off x="0" y="911110"/>
            <a:ext cx="12209542" cy="444043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ABEE5A1F-3C9E-F61B-1FAF-7FADEEE4A2B5}"/>
              </a:ext>
            </a:extLst>
          </p:cNvPr>
          <p:cNvSpPr txBox="1"/>
          <p:nvPr/>
        </p:nvSpPr>
        <p:spPr>
          <a:xfrm>
            <a:off x="6318728" y="2031958"/>
            <a:ext cx="3592394" cy="584775"/>
          </a:xfrm>
          <a:prstGeom prst="rect">
            <a:avLst/>
          </a:prstGeom>
          <a:noFill/>
        </p:spPr>
        <p:txBody>
          <a:bodyPr wrap="none" rtlCol="0">
            <a:spAutoFit/>
          </a:bodyPr>
          <a:lstStyle/>
          <a:p>
            <a:r>
              <a:rPr lang="en-US" sz="3200" b="1" dirty="0"/>
              <a:t>Trust Orchestrator</a:t>
            </a:r>
          </a:p>
        </p:txBody>
      </p:sp>
      <p:sp>
        <p:nvSpPr>
          <p:cNvPr id="37" name="TextBox 36">
            <a:extLst>
              <a:ext uri="{FF2B5EF4-FFF2-40B4-BE49-F238E27FC236}">
                <a16:creationId xmlns:a16="http://schemas.microsoft.com/office/drawing/2014/main" id="{2C70044F-3400-A782-80C4-9EC5E2CFBF88}"/>
              </a:ext>
            </a:extLst>
          </p:cNvPr>
          <p:cNvSpPr txBox="1"/>
          <p:nvPr/>
        </p:nvSpPr>
        <p:spPr>
          <a:xfrm>
            <a:off x="6403752" y="2616733"/>
            <a:ext cx="3507370" cy="307777"/>
          </a:xfrm>
          <a:prstGeom prst="rect">
            <a:avLst/>
          </a:prstGeom>
          <a:noFill/>
        </p:spPr>
        <p:txBody>
          <a:bodyPr wrap="none" rtlCol="0">
            <a:spAutoFit/>
          </a:bodyPr>
          <a:lstStyle/>
          <a:p>
            <a:r>
              <a:rPr lang="en-US" sz="1400" b="1" dirty="0"/>
              <a:t>Powering Conversational AI you can trust</a:t>
            </a:r>
          </a:p>
        </p:txBody>
      </p:sp>
      <p:sp>
        <p:nvSpPr>
          <p:cNvPr id="2" name="Rectangle 1">
            <a:extLst>
              <a:ext uri="{FF2B5EF4-FFF2-40B4-BE49-F238E27FC236}">
                <a16:creationId xmlns:a16="http://schemas.microsoft.com/office/drawing/2014/main" id="{1AFFFFAF-6495-4F51-AFBE-5D16ECAF8C89}"/>
              </a:ext>
            </a:extLst>
          </p:cNvPr>
          <p:cNvSpPr/>
          <p:nvPr/>
        </p:nvSpPr>
        <p:spPr>
          <a:xfrm>
            <a:off x="817917" y="1506458"/>
            <a:ext cx="4552265" cy="25458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3" name="TextBox 2">
            <a:extLst>
              <a:ext uri="{FF2B5EF4-FFF2-40B4-BE49-F238E27FC236}">
                <a16:creationId xmlns:a16="http://schemas.microsoft.com/office/drawing/2014/main" id="{B024501B-73B9-6E2A-D613-F7C8B7713575}"/>
              </a:ext>
            </a:extLst>
          </p:cNvPr>
          <p:cNvSpPr txBox="1"/>
          <p:nvPr/>
        </p:nvSpPr>
        <p:spPr>
          <a:xfrm>
            <a:off x="1793693" y="159057"/>
            <a:ext cx="1200585" cy="400110"/>
          </a:xfrm>
          <a:prstGeom prst="rect">
            <a:avLst/>
          </a:prstGeom>
          <a:noFill/>
        </p:spPr>
        <p:txBody>
          <a:bodyPr wrap="none" rtlCol="0">
            <a:spAutoFit/>
          </a:bodyPr>
          <a:lstStyle/>
          <a:p>
            <a:r>
              <a:rPr lang="en-US" sz="2000" b="1" dirty="0"/>
              <a:t>Platform</a:t>
            </a:r>
          </a:p>
        </p:txBody>
      </p:sp>
      <p:sp>
        <p:nvSpPr>
          <p:cNvPr id="4" name="TextBox 3">
            <a:extLst>
              <a:ext uri="{FF2B5EF4-FFF2-40B4-BE49-F238E27FC236}">
                <a16:creationId xmlns:a16="http://schemas.microsoft.com/office/drawing/2014/main" id="{536E41A4-5D56-6037-8471-CAE300FDE713}"/>
              </a:ext>
            </a:extLst>
          </p:cNvPr>
          <p:cNvSpPr txBox="1"/>
          <p:nvPr/>
        </p:nvSpPr>
        <p:spPr>
          <a:xfrm>
            <a:off x="3496664" y="154711"/>
            <a:ext cx="1421287" cy="400110"/>
          </a:xfrm>
          <a:prstGeom prst="rect">
            <a:avLst/>
          </a:prstGeom>
          <a:noFill/>
        </p:spPr>
        <p:txBody>
          <a:bodyPr wrap="none" rtlCol="0">
            <a:spAutoFit/>
          </a:bodyPr>
          <a:lstStyle/>
          <a:p>
            <a:r>
              <a:rPr lang="en-US" sz="2000" b="1" dirty="0"/>
              <a:t>Use Cases</a:t>
            </a:r>
          </a:p>
        </p:txBody>
      </p:sp>
      <p:sp>
        <p:nvSpPr>
          <p:cNvPr id="5" name="TextBox 4">
            <a:extLst>
              <a:ext uri="{FF2B5EF4-FFF2-40B4-BE49-F238E27FC236}">
                <a16:creationId xmlns:a16="http://schemas.microsoft.com/office/drawing/2014/main" id="{4E6BB3A8-B4FE-4921-7B81-AF63F62FC87C}"/>
              </a:ext>
            </a:extLst>
          </p:cNvPr>
          <p:cNvSpPr txBox="1"/>
          <p:nvPr/>
        </p:nvSpPr>
        <p:spPr>
          <a:xfrm>
            <a:off x="5532067" y="159057"/>
            <a:ext cx="1427314" cy="400110"/>
          </a:xfrm>
          <a:prstGeom prst="rect">
            <a:avLst/>
          </a:prstGeom>
          <a:noFill/>
        </p:spPr>
        <p:txBody>
          <a:bodyPr wrap="none" rtlCol="0">
            <a:spAutoFit/>
          </a:bodyPr>
          <a:lstStyle/>
          <a:p>
            <a:r>
              <a:rPr lang="en-US" sz="2000" b="1" dirty="0"/>
              <a:t>Resources</a:t>
            </a:r>
          </a:p>
        </p:txBody>
      </p:sp>
      <p:sp>
        <p:nvSpPr>
          <p:cNvPr id="6" name="TextBox 5">
            <a:extLst>
              <a:ext uri="{FF2B5EF4-FFF2-40B4-BE49-F238E27FC236}">
                <a16:creationId xmlns:a16="http://schemas.microsoft.com/office/drawing/2014/main" id="{C1BA59E7-1F90-AD7F-9842-903483699D70}"/>
              </a:ext>
            </a:extLst>
          </p:cNvPr>
          <p:cNvSpPr txBox="1"/>
          <p:nvPr/>
        </p:nvSpPr>
        <p:spPr>
          <a:xfrm>
            <a:off x="7401254" y="159057"/>
            <a:ext cx="1307089" cy="400110"/>
          </a:xfrm>
          <a:prstGeom prst="rect">
            <a:avLst/>
          </a:prstGeom>
          <a:noFill/>
        </p:spPr>
        <p:txBody>
          <a:bodyPr wrap="none" rtlCol="0">
            <a:spAutoFit/>
          </a:bodyPr>
          <a:lstStyle/>
          <a:p>
            <a:r>
              <a:rPr lang="en-US" sz="2000" b="1" dirty="0"/>
              <a:t>Company</a:t>
            </a:r>
          </a:p>
        </p:txBody>
      </p:sp>
      <p:sp>
        <p:nvSpPr>
          <p:cNvPr id="7" name="Oval 6">
            <a:extLst>
              <a:ext uri="{FF2B5EF4-FFF2-40B4-BE49-F238E27FC236}">
                <a16:creationId xmlns:a16="http://schemas.microsoft.com/office/drawing/2014/main" id="{9E8A5B90-D5C8-C026-0925-5DC585453095}"/>
              </a:ext>
            </a:extLst>
          </p:cNvPr>
          <p:cNvSpPr/>
          <p:nvPr/>
        </p:nvSpPr>
        <p:spPr>
          <a:xfrm>
            <a:off x="164460" y="52627"/>
            <a:ext cx="1126847" cy="6841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Logo</a:t>
            </a:r>
          </a:p>
        </p:txBody>
      </p:sp>
      <p:sp>
        <p:nvSpPr>
          <p:cNvPr id="8" name="Rectangle: Rounded Corners 7">
            <a:extLst>
              <a:ext uri="{FF2B5EF4-FFF2-40B4-BE49-F238E27FC236}">
                <a16:creationId xmlns:a16="http://schemas.microsoft.com/office/drawing/2014/main" id="{CF074FB2-D621-45D6-43CB-D54C3435633A}"/>
              </a:ext>
            </a:extLst>
          </p:cNvPr>
          <p:cNvSpPr/>
          <p:nvPr/>
        </p:nvSpPr>
        <p:spPr>
          <a:xfrm>
            <a:off x="10051822" y="159057"/>
            <a:ext cx="1611712" cy="503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Contact Us</a:t>
            </a:r>
          </a:p>
        </p:txBody>
      </p:sp>
      <p:sp>
        <p:nvSpPr>
          <p:cNvPr id="9" name="Rectangle: Rounded Corners 8">
            <a:extLst>
              <a:ext uri="{FF2B5EF4-FFF2-40B4-BE49-F238E27FC236}">
                <a16:creationId xmlns:a16="http://schemas.microsoft.com/office/drawing/2014/main" id="{54973524-1E32-A5BE-17C2-6082A60452DC}"/>
              </a:ext>
            </a:extLst>
          </p:cNvPr>
          <p:cNvSpPr/>
          <p:nvPr/>
        </p:nvSpPr>
        <p:spPr>
          <a:xfrm>
            <a:off x="7401254" y="3894423"/>
            <a:ext cx="2509868" cy="6381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Watch video</a:t>
            </a:r>
          </a:p>
        </p:txBody>
      </p:sp>
    </p:spTree>
    <p:extLst>
      <p:ext uri="{BB962C8B-B14F-4D97-AF65-F5344CB8AC3E}">
        <p14:creationId xmlns:p14="http://schemas.microsoft.com/office/powerpoint/2010/main" val="2123388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F9C50-4360-ED25-068D-7C14904497F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066AEF2-296D-318C-BE36-BCCECC75F395}"/>
              </a:ext>
            </a:extLst>
          </p:cNvPr>
          <p:cNvSpPr txBox="1"/>
          <p:nvPr/>
        </p:nvSpPr>
        <p:spPr>
          <a:xfrm>
            <a:off x="655650" y="658584"/>
            <a:ext cx="7380225" cy="461665"/>
          </a:xfrm>
          <a:prstGeom prst="rect">
            <a:avLst/>
          </a:prstGeom>
          <a:noFill/>
        </p:spPr>
        <p:txBody>
          <a:bodyPr wrap="none" rtlCol="0">
            <a:spAutoFit/>
          </a:bodyPr>
          <a:lstStyle/>
          <a:p>
            <a:r>
              <a:rPr lang="en-US" sz="2400" b="1" dirty="0"/>
              <a:t>Human agents empowered to support the transition</a:t>
            </a:r>
          </a:p>
        </p:txBody>
      </p:sp>
      <p:sp>
        <p:nvSpPr>
          <p:cNvPr id="6" name="TextBox 5">
            <a:extLst>
              <a:ext uri="{FF2B5EF4-FFF2-40B4-BE49-F238E27FC236}">
                <a16:creationId xmlns:a16="http://schemas.microsoft.com/office/drawing/2014/main" id="{F83F3025-2AB2-FCAE-BE17-A0D0E65C6DF8}"/>
              </a:ext>
            </a:extLst>
          </p:cNvPr>
          <p:cNvSpPr txBox="1"/>
          <p:nvPr/>
        </p:nvSpPr>
        <p:spPr>
          <a:xfrm>
            <a:off x="655649" y="1233570"/>
            <a:ext cx="8694827" cy="5355312"/>
          </a:xfrm>
          <a:prstGeom prst="rect">
            <a:avLst/>
          </a:prstGeom>
          <a:noFill/>
        </p:spPr>
        <p:txBody>
          <a:bodyPr wrap="square" rtlCol="0">
            <a:spAutoFit/>
          </a:bodyPr>
          <a:lstStyle/>
          <a:p>
            <a:r>
              <a:rPr lang="en-US" dirty="0"/>
              <a:t>To help human agents transition away from scripted, rule-bound conversations, Trust Orchestrator offers a Call Navigator. Its purpose is different to a Co-Pilot. </a:t>
            </a:r>
          </a:p>
          <a:p>
            <a:endParaRPr lang="en-US" dirty="0"/>
          </a:p>
          <a:p>
            <a:r>
              <a:rPr lang="en-US" dirty="0"/>
              <a:t>A Co-Pilot is designed to help agents more efficiently handle the rule-bound calls they are trained to handle. These are typically rule-bound, context rich calls. The Co-Pilot does this by offering prompts, generating responses or automating system actions.</a:t>
            </a:r>
          </a:p>
          <a:p>
            <a:endParaRPr lang="en-US" dirty="0"/>
          </a:p>
          <a:p>
            <a:r>
              <a:rPr lang="en-US" dirty="0"/>
              <a:t>A Call Navigator is designed to navigate human agents through rule-bound calls that don’t normally form part of their daily call focus (these calls get allocated to Conversational AI Agents). Human agent simply field these calls if a customer requests to talk to a human.</a:t>
            </a:r>
          </a:p>
          <a:p>
            <a:endParaRPr lang="en-US" dirty="0"/>
          </a:p>
          <a:p>
            <a:r>
              <a:rPr lang="en-US" dirty="0"/>
              <a:t>The Call Navigator works like a GPS. It guides the agent in real time through the call, adjusting the script based on customer responses and system data. It assumes the agent does not know the rules. They just need to follow the script. </a:t>
            </a:r>
          </a:p>
          <a:p>
            <a:endParaRPr lang="en-US" dirty="0"/>
          </a:p>
          <a:p>
            <a:r>
              <a:rPr lang="en-US" dirty="0"/>
              <a:t>By making it possible for a human agent to navigate a rule-bound call without prior training, the Call Navigator allows human agents to focus on their conversational skills rather than worry about business rules and compliance.</a:t>
            </a:r>
          </a:p>
        </p:txBody>
      </p:sp>
      <p:sp>
        <p:nvSpPr>
          <p:cNvPr id="8" name="TextBox 7">
            <a:extLst>
              <a:ext uri="{FF2B5EF4-FFF2-40B4-BE49-F238E27FC236}">
                <a16:creationId xmlns:a16="http://schemas.microsoft.com/office/drawing/2014/main" id="{6705B1B0-D646-05DB-19B5-807D4BF5023F}"/>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Overview</a:t>
            </a:r>
            <a:endParaRPr lang="en-GB" sz="2400" dirty="0"/>
          </a:p>
        </p:txBody>
      </p:sp>
      <p:sp>
        <p:nvSpPr>
          <p:cNvPr id="2" name="Rectangle: Rounded Corners 1">
            <a:extLst>
              <a:ext uri="{FF2B5EF4-FFF2-40B4-BE49-F238E27FC236}">
                <a16:creationId xmlns:a16="http://schemas.microsoft.com/office/drawing/2014/main" id="{6B414105-9E47-5E44-B447-1591D145C540}"/>
              </a:ext>
            </a:extLst>
          </p:cNvPr>
          <p:cNvSpPr/>
          <p:nvPr/>
        </p:nvSpPr>
        <p:spPr>
          <a:xfrm>
            <a:off x="9446342" y="1233570"/>
            <a:ext cx="2090008" cy="31608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3" name="Rectangle: Rounded Corners 2">
            <a:extLst>
              <a:ext uri="{FF2B5EF4-FFF2-40B4-BE49-F238E27FC236}">
                <a16:creationId xmlns:a16="http://schemas.microsoft.com/office/drawing/2014/main" id="{EEA0E77C-3B93-4D11-7789-0D692C456411}"/>
              </a:ext>
            </a:extLst>
          </p:cNvPr>
          <p:cNvSpPr/>
          <p:nvPr/>
        </p:nvSpPr>
        <p:spPr>
          <a:xfrm>
            <a:off x="9446342" y="5051438"/>
            <a:ext cx="1966810"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More on the Call Navigator</a:t>
            </a:r>
          </a:p>
        </p:txBody>
      </p:sp>
    </p:spTree>
    <p:extLst>
      <p:ext uri="{BB962C8B-B14F-4D97-AF65-F5344CB8AC3E}">
        <p14:creationId xmlns:p14="http://schemas.microsoft.com/office/powerpoint/2010/main" val="4256799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34BAA-FD51-2540-5BC8-08436F55B09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70C00E5-F53D-E8F7-CAEB-0946623C193A}"/>
              </a:ext>
            </a:extLst>
          </p:cNvPr>
          <p:cNvSpPr txBox="1"/>
          <p:nvPr/>
        </p:nvSpPr>
        <p:spPr>
          <a:xfrm>
            <a:off x="697312" y="1137771"/>
            <a:ext cx="5919634" cy="400110"/>
          </a:xfrm>
          <a:prstGeom prst="rect">
            <a:avLst/>
          </a:prstGeom>
          <a:noFill/>
        </p:spPr>
        <p:txBody>
          <a:bodyPr wrap="none" rtlCol="0">
            <a:spAutoFit/>
          </a:bodyPr>
          <a:lstStyle/>
          <a:p>
            <a:r>
              <a:rPr lang="en-US" sz="2000" b="1" dirty="0"/>
              <a:t>The conversational logic that makes this possible</a:t>
            </a:r>
          </a:p>
        </p:txBody>
      </p:sp>
      <p:sp>
        <p:nvSpPr>
          <p:cNvPr id="27" name="TextBox 26">
            <a:extLst>
              <a:ext uri="{FF2B5EF4-FFF2-40B4-BE49-F238E27FC236}">
                <a16:creationId xmlns:a16="http://schemas.microsoft.com/office/drawing/2014/main" id="{0E2FCE63-F93D-AFB9-FEEA-6F14F69E6CEB}"/>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Overview</a:t>
            </a:r>
            <a:endParaRPr lang="en-GB" sz="2400" dirty="0"/>
          </a:p>
        </p:txBody>
      </p:sp>
      <p:sp>
        <p:nvSpPr>
          <p:cNvPr id="2" name="TextBox 1">
            <a:extLst>
              <a:ext uri="{FF2B5EF4-FFF2-40B4-BE49-F238E27FC236}">
                <a16:creationId xmlns:a16="http://schemas.microsoft.com/office/drawing/2014/main" id="{540AEEF2-7C1F-0240-3252-5D505FE81A5D}"/>
              </a:ext>
            </a:extLst>
          </p:cNvPr>
          <p:cNvSpPr txBox="1"/>
          <p:nvPr/>
        </p:nvSpPr>
        <p:spPr>
          <a:xfrm>
            <a:off x="697312" y="1738580"/>
            <a:ext cx="7071800" cy="4524315"/>
          </a:xfrm>
          <a:prstGeom prst="rect">
            <a:avLst/>
          </a:prstGeom>
          <a:noFill/>
        </p:spPr>
        <p:txBody>
          <a:bodyPr wrap="square" rtlCol="0">
            <a:spAutoFit/>
          </a:bodyPr>
          <a:lstStyle/>
          <a:p>
            <a:r>
              <a:rPr lang="en-US" dirty="0"/>
              <a:t>Trust Orchestrator is architected to be deterministic first, probabilistic second. Our unique logic model is controlled by rule-driven logic objects rather than rigid decision trees. These objects get shaped by data (from the customer, an LLM or 3</a:t>
            </a:r>
            <a:r>
              <a:rPr lang="en-US" baseline="30000" dirty="0"/>
              <a:t>rd</a:t>
            </a:r>
            <a:r>
              <a:rPr lang="en-US" dirty="0"/>
              <a:t> party system). </a:t>
            </a:r>
          </a:p>
          <a:p>
            <a:endParaRPr lang="en-US" dirty="0"/>
          </a:p>
          <a:p>
            <a:r>
              <a:rPr lang="en-US" dirty="0"/>
              <a:t>Rules control every engagement while data shapes it to fit the customer’s context. This allows you to automate conversations that:</a:t>
            </a:r>
          </a:p>
          <a:p>
            <a:pPr marL="342900" indent="-342900">
              <a:buFont typeface="+mj-lt"/>
              <a:buAutoNum type="arabicPeriod"/>
            </a:pPr>
            <a:r>
              <a:rPr lang="en-US" dirty="0"/>
              <a:t>Have the fluency of a human </a:t>
            </a:r>
          </a:p>
          <a:p>
            <a:pPr marL="342900" indent="-342900">
              <a:buFont typeface="+mj-lt"/>
              <a:buAutoNum type="arabicPeriod"/>
            </a:pPr>
            <a:r>
              <a:rPr lang="en-US" dirty="0"/>
              <a:t>Are directed by explicit rules, yet shaped by context (data, situations, a change in sentiment or direction). </a:t>
            </a:r>
          </a:p>
          <a:p>
            <a:pPr marL="342900" indent="-342900">
              <a:buFont typeface="+mj-lt"/>
              <a:buAutoNum type="arabicPeriod"/>
            </a:pPr>
            <a:r>
              <a:rPr lang="en-US" dirty="0"/>
              <a:t>Can reflect the diagnostic, analytic skills of an expert (not just simple FAQs and requests)</a:t>
            </a:r>
          </a:p>
          <a:p>
            <a:pPr marL="342900" indent="-342900">
              <a:buFont typeface="+mj-lt"/>
              <a:buAutoNum type="arabicPeriod"/>
            </a:pPr>
            <a:r>
              <a:rPr lang="en-US" dirty="0"/>
              <a:t>Are goal-directed and get the job done</a:t>
            </a:r>
          </a:p>
          <a:p>
            <a:pPr marL="342900" indent="-342900">
              <a:buFont typeface="+mj-lt"/>
              <a:buAutoNum type="arabicPeriod"/>
            </a:pPr>
            <a:r>
              <a:rPr lang="en-US" dirty="0"/>
              <a:t>Can flow across different channels, systems and timelines without losing state</a:t>
            </a:r>
          </a:p>
          <a:p>
            <a:pPr marL="342900" indent="-342900">
              <a:buFont typeface="+mj-lt"/>
              <a:buAutoNum type="arabicPeriod"/>
            </a:pPr>
            <a:endParaRPr lang="en-US" dirty="0"/>
          </a:p>
        </p:txBody>
      </p:sp>
      <p:sp>
        <p:nvSpPr>
          <p:cNvPr id="3" name="Rectangle: Rounded Corners 2">
            <a:extLst>
              <a:ext uri="{FF2B5EF4-FFF2-40B4-BE49-F238E27FC236}">
                <a16:creationId xmlns:a16="http://schemas.microsoft.com/office/drawing/2014/main" id="{230F2187-1CEE-2DAE-6939-7F5FA58DD4F4}"/>
              </a:ext>
            </a:extLst>
          </p:cNvPr>
          <p:cNvSpPr/>
          <p:nvPr/>
        </p:nvSpPr>
        <p:spPr>
          <a:xfrm>
            <a:off x="8005934" y="1078566"/>
            <a:ext cx="3151062" cy="38684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Tree>
    <p:extLst>
      <p:ext uri="{BB962C8B-B14F-4D97-AF65-F5344CB8AC3E}">
        <p14:creationId xmlns:p14="http://schemas.microsoft.com/office/powerpoint/2010/main" val="1633851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E8F6E-474D-32D7-DC40-C8E3610463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9A46FC-B258-83AC-2DA1-9E49CB8A0C39}"/>
              </a:ext>
            </a:extLst>
          </p:cNvPr>
          <p:cNvSpPr txBox="1"/>
          <p:nvPr/>
        </p:nvSpPr>
        <p:spPr>
          <a:xfrm>
            <a:off x="929324" y="557705"/>
            <a:ext cx="6605206" cy="400110"/>
          </a:xfrm>
          <a:prstGeom prst="rect">
            <a:avLst/>
          </a:prstGeom>
          <a:noFill/>
        </p:spPr>
        <p:txBody>
          <a:bodyPr wrap="none" rtlCol="0">
            <a:spAutoFit/>
          </a:bodyPr>
          <a:lstStyle/>
          <a:p>
            <a:r>
              <a:rPr lang="en-US" sz="2000" b="1" dirty="0"/>
              <a:t>The key ingredients to trusted conversation automation</a:t>
            </a:r>
          </a:p>
        </p:txBody>
      </p:sp>
      <p:sp>
        <p:nvSpPr>
          <p:cNvPr id="2" name="TextBox 1">
            <a:extLst>
              <a:ext uri="{FF2B5EF4-FFF2-40B4-BE49-F238E27FC236}">
                <a16:creationId xmlns:a16="http://schemas.microsoft.com/office/drawing/2014/main" id="{355F3AD5-449E-1272-29DD-10EA82D58299}"/>
              </a:ext>
            </a:extLst>
          </p:cNvPr>
          <p:cNvSpPr txBox="1"/>
          <p:nvPr/>
        </p:nvSpPr>
        <p:spPr>
          <a:xfrm>
            <a:off x="929324" y="1047326"/>
            <a:ext cx="10096103" cy="584775"/>
          </a:xfrm>
          <a:prstGeom prst="rect">
            <a:avLst/>
          </a:prstGeom>
          <a:noFill/>
        </p:spPr>
        <p:txBody>
          <a:bodyPr wrap="square">
            <a:spAutoFit/>
          </a:bodyPr>
          <a:lstStyle/>
          <a:p>
            <a:r>
              <a:rPr lang="en-US" sz="1600" dirty="0"/>
              <a:t>Trust Orchestrator is designed to </a:t>
            </a:r>
            <a:r>
              <a:rPr lang="en-US" sz="1600" dirty="0" err="1"/>
              <a:t>maximise</a:t>
            </a:r>
            <a:r>
              <a:rPr lang="en-US" sz="1600" dirty="0"/>
              <a:t> the range and volume of conversations a Conversational AI Agent can automate, unassisted.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It does this by architecting the following into every conversation:</a:t>
            </a:r>
          </a:p>
        </p:txBody>
      </p:sp>
      <p:sp>
        <p:nvSpPr>
          <p:cNvPr id="3" name="TextBox 2">
            <a:extLst>
              <a:ext uri="{FF2B5EF4-FFF2-40B4-BE49-F238E27FC236}">
                <a16:creationId xmlns:a16="http://schemas.microsoft.com/office/drawing/2014/main" id="{03A94EB3-5879-96DF-A495-C00C89E16B10}"/>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Features</a:t>
            </a:r>
            <a:endParaRPr lang="en-GB" sz="2400" dirty="0"/>
          </a:p>
        </p:txBody>
      </p:sp>
      <p:sp>
        <p:nvSpPr>
          <p:cNvPr id="35" name="Rectangle 34">
            <a:extLst>
              <a:ext uri="{FF2B5EF4-FFF2-40B4-BE49-F238E27FC236}">
                <a16:creationId xmlns:a16="http://schemas.microsoft.com/office/drawing/2014/main" id="{C84EF3A5-0B63-4DC0-F6FA-508889263DAD}"/>
              </a:ext>
            </a:extLst>
          </p:cNvPr>
          <p:cNvSpPr/>
          <p:nvPr/>
        </p:nvSpPr>
        <p:spPr>
          <a:xfrm>
            <a:off x="815047" y="1812650"/>
            <a:ext cx="2679910" cy="914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36" name="TextBox 35">
            <a:extLst>
              <a:ext uri="{FF2B5EF4-FFF2-40B4-BE49-F238E27FC236}">
                <a16:creationId xmlns:a16="http://schemas.microsoft.com/office/drawing/2014/main" id="{341DA399-CF38-B955-B637-7845BDA7200E}"/>
              </a:ext>
            </a:extLst>
          </p:cNvPr>
          <p:cNvSpPr txBox="1"/>
          <p:nvPr/>
        </p:nvSpPr>
        <p:spPr>
          <a:xfrm>
            <a:off x="1247657" y="1793786"/>
            <a:ext cx="1794468" cy="646331"/>
          </a:xfrm>
          <a:prstGeom prst="rect">
            <a:avLst/>
          </a:prstGeom>
          <a:noFill/>
        </p:spPr>
        <p:txBody>
          <a:bodyPr wrap="square" rtlCol="0">
            <a:spAutoFit/>
          </a:bodyPr>
          <a:lstStyle/>
          <a:p>
            <a:pPr marL="342900" indent="-342900">
              <a:buFont typeface="+mj-lt"/>
              <a:buAutoNum type="arabicPeriod"/>
            </a:pPr>
            <a:endParaRPr lang="en-US" b="1" dirty="0"/>
          </a:p>
          <a:p>
            <a:pPr marL="342900" indent="-342900">
              <a:buFont typeface="+mj-lt"/>
              <a:buAutoNum type="arabicPeriod"/>
            </a:pPr>
            <a:r>
              <a:rPr lang="en-US" b="1" dirty="0"/>
              <a:t>Rule-driven</a:t>
            </a:r>
          </a:p>
        </p:txBody>
      </p:sp>
      <p:sp>
        <p:nvSpPr>
          <p:cNvPr id="37" name="TextBox 36">
            <a:extLst>
              <a:ext uri="{FF2B5EF4-FFF2-40B4-BE49-F238E27FC236}">
                <a16:creationId xmlns:a16="http://schemas.microsoft.com/office/drawing/2014/main" id="{966C9CB2-28AF-E0A1-8B57-9BD331A76896}"/>
              </a:ext>
            </a:extLst>
          </p:cNvPr>
          <p:cNvSpPr txBox="1"/>
          <p:nvPr/>
        </p:nvSpPr>
        <p:spPr>
          <a:xfrm>
            <a:off x="1054426" y="2850430"/>
            <a:ext cx="2439083" cy="830997"/>
          </a:xfrm>
          <a:prstGeom prst="rect">
            <a:avLst/>
          </a:prstGeom>
          <a:noFill/>
        </p:spPr>
        <p:txBody>
          <a:bodyPr wrap="square" lIns="36000" rIns="36000" rtlCol="0">
            <a:spAutoFit/>
          </a:bodyPr>
          <a:lstStyle/>
          <a:p>
            <a:r>
              <a:rPr lang="en-ZA" sz="1600" dirty="0"/>
              <a:t>Every conversation stays inside policy and process rules with no risk of errors</a:t>
            </a:r>
            <a:endParaRPr lang="en-US" sz="1400" dirty="0"/>
          </a:p>
        </p:txBody>
      </p:sp>
      <p:sp>
        <p:nvSpPr>
          <p:cNvPr id="38" name="Rectangle 37">
            <a:extLst>
              <a:ext uri="{FF2B5EF4-FFF2-40B4-BE49-F238E27FC236}">
                <a16:creationId xmlns:a16="http://schemas.microsoft.com/office/drawing/2014/main" id="{697F3151-359A-B126-C5DB-7456C377BEBF}"/>
              </a:ext>
            </a:extLst>
          </p:cNvPr>
          <p:cNvSpPr/>
          <p:nvPr/>
        </p:nvSpPr>
        <p:spPr>
          <a:xfrm>
            <a:off x="3672776" y="1822082"/>
            <a:ext cx="2679910" cy="914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39" name="TextBox 38">
            <a:extLst>
              <a:ext uri="{FF2B5EF4-FFF2-40B4-BE49-F238E27FC236}">
                <a16:creationId xmlns:a16="http://schemas.microsoft.com/office/drawing/2014/main" id="{89B9C299-1943-723C-6A08-F91337965998}"/>
              </a:ext>
            </a:extLst>
          </p:cNvPr>
          <p:cNvSpPr txBox="1"/>
          <p:nvPr/>
        </p:nvSpPr>
        <p:spPr>
          <a:xfrm>
            <a:off x="4028415" y="2109015"/>
            <a:ext cx="2700000" cy="646331"/>
          </a:xfrm>
          <a:prstGeom prst="rect">
            <a:avLst/>
          </a:prstGeom>
          <a:noFill/>
        </p:spPr>
        <p:txBody>
          <a:bodyPr wrap="square" rtlCol="0">
            <a:spAutoFit/>
          </a:bodyPr>
          <a:lstStyle/>
          <a:p>
            <a:pPr marL="342900" indent="-342900">
              <a:buFont typeface="+mj-lt"/>
              <a:buAutoNum type="arabicPeriod" startAt="2"/>
            </a:pPr>
            <a:r>
              <a:rPr lang="en-US" b="1" dirty="0"/>
              <a:t>Data-shaped</a:t>
            </a:r>
            <a:br>
              <a:rPr lang="en-US" b="1" dirty="0"/>
            </a:br>
            <a:endParaRPr lang="en-US" b="1" dirty="0"/>
          </a:p>
        </p:txBody>
      </p:sp>
      <p:sp>
        <p:nvSpPr>
          <p:cNvPr id="40" name="TextBox 39">
            <a:extLst>
              <a:ext uri="{FF2B5EF4-FFF2-40B4-BE49-F238E27FC236}">
                <a16:creationId xmlns:a16="http://schemas.microsoft.com/office/drawing/2014/main" id="{CE3FA52A-53EE-6F45-8801-D88B4F2E1388}"/>
              </a:ext>
            </a:extLst>
          </p:cNvPr>
          <p:cNvSpPr txBox="1"/>
          <p:nvPr/>
        </p:nvSpPr>
        <p:spPr>
          <a:xfrm>
            <a:off x="3891716" y="2859683"/>
            <a:ext cx="2531861" cy="830997"/>
          </a:xfrm>
          <a:prstGeom prst="rect">
            <a:avLst/>
          </a:prstGeom>
          <a:noFill/>
        </p:spPr>
        <p:txBody>
          <a:bodyPr wrap="square" lIns="36000" rIns="36000" rtlCol="0">
            <a:spAutoFit/>
          </a:bodyPr>
          <a:lstStyle/>
          <a:p>
            <a:r>
              <a:rPr lang="en-ZA" sz="1600" dirty="0"/>
              <a:t>Conversations shape to data, rules and context (not decision tree, menu driven)</a:t>
            </a:r>
            <a:endParaRPr lang="en-GB" sz="1400" dirty="0"/>
          </a:p>
        </p:txBody>
      </p:sp>
      <p:sp>
        <p:nvSpPr>
          <p:cNvPr id="41" name="Rectangle 40">
            <a:extLst>
              <a:ext uri="{FF2B5EF4-FFF2-40B4-BE49-F238E27FC236}">
                <a16:creationId xmlns:a16="http://schemas.microsoft.com/office/drawing/2014/main" id="{41CFBF31-8250-3D4D-40C3-3ADA3216586A}"/>
              </a:ext>
            </a:extLst>
          </p:cNvPr>
          <p:cNvSpPr/>
          <p:nvPr/>
        </p:nvSpPr>
        <p:spPr>
          <a:xfrm>
            <a:off x="6645145" y="1843719"/>
            <a:ext cx="2679910" cy="914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42" name="TextBox 41">
            <a:extLst>
              <a:ext uri="{FF2B5EF4-FFF2-40B4-BE49-F238E27FC236}">
                <a16:creationId xmlns:a16="http://schemas.microsoft.com/office/drawing/2014/main" id="{571FC3CB-43AA-29D3-DCF3-6F16DD56D3B8}"/>
              </a:ext>
            </a:extLst>
          </p:cNvPr>
          <p:cNvSpPr txBox="1"/>
          <p:nvPr/>
        </p:nvSpPr>
        <p:spPr>
          <a:xfrm>
            <a:off x="6764455" y="2091235"/>
            <a:ext cx="2853059" cy="369332"/>
          </a:xfrm>
          <a:prstGeom prst="rect">
            <a:avLst/>
          </a:prstGeom>
          <a:noFill/>
        </p:spPr>
        <p:txBody>
          <a:bodyPr wrap="square" rtlCol="0">
            <a:spAutoFit/>
          </a:bodyPr>
          <a:lstStyle/>
          <a:p>
            <a:pPr marL="342900" indent="-342900">
              <a:buFont typeface="+mj-lt"/>
              <a:buAutoNum type="arabicPeriod" startAt="3"/>
            </a:pPr>
            <a:r>
              <a:rPr lang="en-US" b="1" dirty="0"/>
              <a:t>Context engineered</a:t>
            </a:r>
          </a:p>
        </p:txBody>
      </p:sp>
      <p:sp>
        <p:nvSpPr>
          <p:cNvPr id="43" name="TextBox 42">
            <a:extLst>
              <a:ext uri="{FF2B5EF4-FFF2-40B4-BE49-F238E27FC236}">
                <a16:creationId xmlns:a16="http://schemas.microsoft.com/office/drawing/2014/main" id="{871F9761-3A7C-2D74-7420-B36E482EFD5D}"/>
              </a:ext>
            </a:extLst>
          </p:cNvPr>
          <p:cNvSpPr txBox="1"/>
          <p:nvPr/>
        </p:nvSpPr>
        <p:spPr>
          <a:xfrm>
            <a:off x="7059048" y="2859684"/>
            <a:ext cx="2400648" cy="830997"/>
          </a:xfrm>
          <a:prstGeom prst="rect">
            <a:avLst/>
          </a:prstGeom>
          <a:noFill/>
        </p:spPr>
        <p:txBody>
          <a:bodyPr wrap="square" lIns="36000" rIns="36000" rtlCol="0">
            <a:spAutoFit/>
          </a:bodyPr>
          <a:lstStyle/>
          <a:p>
            <a:r>
              <a:rPr lang="en-US" sz="1600" dirty="0"/>
              <a:t>Prompts and webhooks contain the context required for accuracy</a:t>
            </a:r>
          </a:p>
        </p:txBody>
      </p:sp>
      <p:sp>
        <p:nvSpPr>
          <p:cNvPr id="44" name="Rectangle 43">
            <a:extLst>
              <a:ext uri="{FF2B5EF4-FFF2-40B4-BE49-F238E27FC236}">
                <a16:creationId xmlns:a16="http://schemas.microsoft.com/office/drawing/2014/main" id="{F27CEF43-470C-49F8-FB73-0FE8266D5BEC}"/>
              </a:ext>
            </a:extLst>
          </p:cNvPr>
          <p:cNvSpPr/>
          <p:nvPr/>
        </p:nvSpPr>
        <p:spPr>
          <a:xfrm>
            <a:off x="813599" y="4521866"/>
            <a:ext cx="2679910" cy="914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45" name="TextBox 44">
            <a:extLst>
              <a:ext uri="{FF2B5EF4-FFF2-40B4-BE49-F238E27FC236}">
                <a16:creationId xmlns:a16="http://schemas.microsoft.com/office/drawing/2014/main" id="{BA4500CA-550C-41BB-4982-303DA09C9817}"/>
              </a:ext>
            </a:extLst>
          </p:cNvPr>
          <p:cNvSpPr txBox="1"/>
          <p:nvPr/>
        </p:nvSpPr>
        <p:spPr>
          <a:xfrm>
            <a:off x="1095947" y="4762632"/>
            <a:ext cx="2700000" cy="369332"/>
          </a:xfrm>
          <a:prstGeom prst="rect">
            <a:avLst/>
          </a:prstGeom>
          <a:noFill/>
        </p:spPr>
        <p:txBody>
          <a:bodyPr wrap="square" rtlCol="0">
            <a:spAutoFit/>
          </a:bodyPr>
          <a:lstStyle/>
          <a:p>
            <a:pPr marL="342900" indent="-342900">
              <a:buFont typeface="+mj-lt"/>
              <a:buAutoNum type="arabicPeriod" startAt="4"/>
            </a:pPr>
            <a:r>
              <a:rPr lang="en-US" b="1" dirty="0"/>
              <a:t>Diagnostics</a:t>
            </a:r>
          </a:p>
        </p:txBody>
      </p:sp>
      <p:sp>
        <p:nvSpPr>
          <p:cNvPr id="46" name="TextBox 45">
            <a:extLst>
              <a:ext uri="{FF2B5EF4-FFF2-40B4-BE49-F238E27FC236}">
                <a16:creationId xmlns:a16="http://schemas.microsoft.com/office/drawing/2014/main" id="{A05D0B4A-72B1-AABF-76B3-4B125EAFFDB4}"/>
              </a:ext>
            </a:extLst>
          </p:cNvPr>
          <p:cNvSpPr txBox="1"/>
          <p:nvPr/>
        </p:nvSpPr>
        <p:spPr>
          <a:xfrm>
            <a:off x="965412" y="5504271"/>
            <a:ext cx="2617110" cy="830997"/>
          </a:xfrm>
          <a:prstGeom prst="rect">
            <a:avLst/>
          </a:prstGeom>
          <a:noFill/>
        </p:spPr>
        <p:txBody>
          <a:bodyPr wrap="square" lIns="36000" rIns="36000" rtlCol="0">
            <a:spAutoFit/>
          </a:bodyPr>
          <a:lstStyle/>
          <a:p>
            <a:r>
              <a:rPr lang="en-ZA" sz="1600" dirty="0"/>
              <a:t>First clarify, analyse and diagnose before giving an answer or taking an action</a:t>
            </a:r>
            <a:endParaRPr lang="en-GB" sz="1600" dirty="0"/>
          </a:p>
        </p:txBody>
      </p:sp>
      <p:sp>
        <p:nvSpPr>
          <p:cNvPr id="6" name="Rectangle: Rounded Corners 5">
            <a:extLst>
              <a:ext uri="{FF2B5EF4-FFF2-40B4-BE49-F238E27FC236}">
                <a16:creationId xmlns:a16="http://schemas.microsoft.com/office/drawing/2014/main" id="{78B84642-EF20-D257-A874-2D0EE1EFF274}"/>
              </a:ext>
            </a:extLst>
          </p:cNvPr>
          <p:cNvSpPr/>
          <p:nvPr/>
        </p:nvSpPr>
        <p:spPr>
          <a:xfrm>
            <a:off x="1710389" y="3914162"/>
            <a:ext cx="1059125" cy="374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Learn More</a:t>
            </a:r>
          </a:p>
        </p:txBody>
      </p:sp>
      <p:sp>
        <p:nvSpPr>
          <p:cNvPr id="8" name="Rectangle: Rounded Corners 7">
            <a:extLst>
              <a:ext uri="{FF2B5EF4-FFF2-40B4-BE49-F238E27FC236}">
                <a16:creationId xmlns:a16="http://schemas.microsoft.com/office/drawing/2014/main" id="{6CD2B429-5556-06FF-D81F-D0DD6876DCE5}"/>
              </a:ext>
            </a:extLst>
          </p:cNvPr>
          <p:cNvSpPr/>
          <p:nvPr/>
        </p:nvSpPr>
        <p:spPr>
          <a:xfrm>
            <a:off x="4483168" y="3914162"/>
            <a:ext cx="1059125" cy="374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Learn More</a:t>
            </a:r>
          </a:p>
        </p:txBody>
      </p:sp>
      <p:sp>
        <p:nvSpPr>
          <p:cNvPr id="12" name="Rectangle: Rounded Corners 11">
            <a:extLst>
              <a:ext uri="{FF2B5EF4-FFF2-40B4-BE49-F238E27FC236}">
                <a16:creationId xmlns:a16="http://schemas.microsoft.com/office/drawing/2014/main" id="{336ED053-944E-6C66-1BC3-8FF62E6F5457}"/>
              </a:ext>
            </a:extLst>
          </p:cNvPr>
          <p:cNvSpPr/>
          <p:nvPr/>
        </p:nvSpPr>
        <p:spPr>
          <a:xfrm>
            <a:off x="7255947" y="3914162"/>
            <a:ext cx="1059125" cy="374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Learn More</a:t>
            </a:r>
          </a:p>
        </p:txBody>
      </p:sp>
      <p:sp>
        <p:nvSpPr>
          <p:cNvPr id="17" name="Rectangle: Rounded Corners 16">
            <a:extLst>
              <a:ext uri="{FF2B5EF4-FFF2-40B4-BE49-F238E27FC236}">
                <a16:creationId xmlns:a16="http://schemas.microsoft.com/office/drawing/2014/main" id="{093813F4-FE43-CF2E-608E-6BCF2CF364C4}"/>
              </a:ext>
            </a:extLst>
          </p:cNvPr>
          <p:cNvSpPr/>
          <p:nvPr/>
        </p:nvSpPr>
        <p:spPr>
          <a:xfrm>
            <a:off x="1632669" y="6367378"/>
            <a:ext cx="1059125" cy="374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Learn More</a:t>
            </a:r>
          </a:p>
        </p:txBody>
      </p:sp>
      <p:sp>
        <p:nvSpPr>
          <p:cNvPr id="18" name="Rectangle 17">
            <a:extLst>
              <a:ext uri="{FF2B5EF4-FFF2-40B4-BE49-F238E27FC236}">
                <a16:creationId xmlns:a16="http://schemas.microsoft.com/office/drawing/2014/main" id="{02FCEDE7-CD0B-8B3E-6BD9-3FFA8C9BA4D2}"/>
              </a:ext>
            </a:extLst>
          </p:cNvPr>
          <p:cNvSpPr/>
          <p:nvPr/>
        </p:nvSpPr>
        <p:spPr>
          <a:xfrm>
            <a:off x="3672776" y="4521866"/>
            <a:ext cx="2679910" cy="914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19" name="TextBox 18">
            <a:extLst>
              <a:ext uri="{FF2B5EF4-FFF2-40B4-BE49-F238E27FC236}">
                <a16:creationId xmlns:a16="http://schemas.microsoft.com/office/drawing/2014/main" id="{2E4AAC95-4601-ADB5-D311-600FE880B118}"/>
              </a:ext>
            </a:extLst>
          </p:cNvPr>
          <p:cNvSpPr txBox="1"/>
          <p:nvPr/>
        </p:nvSpPr>
        <p:spPr>
          <a:xfrm>
            <a:off x="3955124" y="4762632"/>
            <a:ext cx="2700000" cy="369332"/>
          </a:xfrm>
          <a:prstGeom prst="rect">
            <a:avLst/>
          </a:prstGeom>
          <a:noFill/>
        </p:spPr>
        <p:txBody>
          <a:bodyPr wrap="square" rtlCol="0">
            <a:spAutoFit/>
          </a:bodyPr>
          <a:lstStyle/>
          <a:p>
            <a:pPr marL="342900" indent="-342900">
              <a:buFont typeface="+mj-lt"/>
              <a:buAutoNum type="arabicPeriod" startAt="5"/>
            </a:pPr>
            <a:r>
              <a:rPr lang="en-US" b="1" dirty="0"/>
              <a:t>Fluency</a:t>
            </a:r>
          </a:p>
        </p:txBody>
      </p:sp>
      <p:sp>
        <p:nvSpPr>
          <p:cNvPr id="20" name="TextBox 19">
            <a:extLst>
              <a:ext uri="{FF2B5EF4-FFF2-40B4-BE49-F238E27FC236}">
                <a16:creationId xmlns:a16="http://schemas.microsoft.com/office/drawing/2014/main" id="{FE40C03D-67BA-DA51-1F85-EB4943DC318F}"/>
              </a:ext>
            </a:extLst>
          </p:cNvPr>
          <p:cNvSpPr txBox="1"/>
          <p:nvPr/>
        </p:nvSpPr>
        <p:spPr>
          <a:xfrm>
            <a:off x="3795947" y="5511587"/>
            <a:ext cx="2407450" cy="830997"/>
          </a:xfrm>
          <a:prstGeom prst="rect">
            <a:avLst/>
          </a:prstGeom>
          <a:noFill/>
        </p:spPr>
        <p:txBody>
          <a:bodyPr wrap="square" lIns="36000" rIns="36000" rtlCol="0">
            <a:spAutoFit/>
          </a:bodyPr>
          <a:lstStyle/>
          <a:p>
            <a:r>
              <a:rPr lang="en-ZA" sz="1600" dirty="0"/>
              <a:t>Natural language conversations with human-like fluency</a:t>
            </a:r>
            <a:endParaRPr lang="en-GB" sz="1600" dirty="0"/>
          </a:p>
        </p:txBody>
      </p:sp>
      <p:sp>
        <p:nvSpPr>
          <p:cNvPr id="21" name="Rectangle: Rounded Corners 20">
            <a:extLst>
              <a:ext uri="{FF2B5EF4-FFF2-40B4-BE49-F238E27FC236}">
                <a16:creationId xmlns:a16="http://schemas.microsoft.com/office/drawing/2014/main" id="{05B7F3B6-17DF-1BA0-6025-59AAE1DD8164}"/>
              </a:ext>
            </a:extLst>
          </p:cNvPr>
          <p:cNvSpPr/>
          <p:nvPr/>
        </p:nvSpPr>
        <p:spPr>
          <a:xfrm>
            <a:off x="4491846" y="6367378"/>
            <a:ext cx="1059125" cy="374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Learn More</a:t>
            </a:r>
          </a:p>
        </p:txBody>
      </p:sp>
      <p:sp>
        <p:nvSpPr>
          <p:cNvPr id="22" name="Rectangle 21">
            <a:extLst>
              <a:ext uri="{FF2B5EF4-FFF2-40B4-BE49-F238E27FC236}">
                <a16:creationId xmlns:a16="http://schemas.microsoft.com/office/drawing/2014/main" id="{50D4E2D3-24F9-905F-CD4A-DA4AA83D9C7F}"/>
              </a:ext>
            </a:extLst>
          </p:cNvPr>
          <p:cNvSpPr/>
          <p:nvPr/>
        </p:nvSpPr>
        <p:spPr>
          <a:xfrm>
            <a:off x="6660317" y="4512612"/>
            <a:ext cx="2679910" cy="914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23" name="TextBox 22">
            <a:extLst>
              <a:ext uri="{FF2B5EF4-FFF2-40B4-BE49-F238E27FC236}">
                <a16:creationId xmlns:a16="http://schemas.microsoft.com/office/drawing/2014/main" id="{2B5FFFC2-5344-EA63-460F-3C9D23628A41}"/>
              </a:ext>
            </a:extLst>
          </p:cNvPr>
          <p:cNvSpPr txBox="1"/>
          <p:nvPr/>
        </p:nvSpPr>
        <p:spPr>
          <a:xfrm>
            <a:off x="6942665" y="4753378"/>
            <a:ext cx="2700000" cy="369332"/>
          </a:xfrm>
          <a:prstGeom prst="rect">
            <a:avLst/>
          </a:prstGeom>
          <a:noFill/>
        </p:spPr>
        <p:txBody>
          <a:bodyPr wrap="square" rtlCol="0">
            <a:spAutoFit/>
          </a:bodyPr>
          <a:lstStyle/>
          <a:p>
            <a:pPr marL="342900" indent="-342900">
              <a:buFont typeface="+mj-lt"/>
              <a:buAutoNum type="arabicPeriod" startAt="6"/>
            </a:pPr>
            <a:r>
              <a:rPr lang="en-US" b="1" dirty="0"/>
              <a:t>Auditability</a:t>
            </a:r>
          </a:p>
        </p:txBody>
      </p:sp>
      <p:sp>
        <p:nvSpPr>
          <p:cNvPr id="24" name="TextBox 23">
            <a:extLst>
              <a:ext uri="{FF2B5EF4-FFF2-40B4-BE49-F238E27FC236}">
                <a16:creationId xmlns:a16="http://schemas.microsoft.com/office/drawing/2014/main" id="{A133B7EC-CDFC-BD1C-E0A7-5576D24F8571}"/>
              </a:ext>
            </a:extLst>
          </p:cNvPr>
          <p:cNvSpPr txBox="1"/>
          <p:nvPr/>
        </p:nvSpPr>
        <p:spPr>
          <a:xfrm>
            <a:off x="6805224" y="5504270"/>
            <a:ext cx="2407450" cy="830997"/>
          </a:xfrm>
          <a:prstGeom prst="rect">
            <a:avLst/>
          </a:prstGeom>
          <a:noFill/>
        </p:spPr>
        <p:txBody>
          <a:bodyPr wrap="square" lIns="36000" rIns="36000" rtlCol="0">
            <a:spAutoFit/>
          </a:bodyPr>
          <a:lstStyle/>
          <a:p>
            <a:r>
              <a:rPr lang="en-ZA" sz="1600" dirty="0"/>
              <a:t>Every question asked, answer given, rule applied and action taken tracked </a:t>
            </a:r>
            <a:endParaRPr lang="en-GB" sz="1600" dirty="0"/>
          </a:p>
        </p:txBody>
      </p:sp>
      <p:sp>
        <p:nvSpPr>
          <p:cNvPr id="25" name="Rectangle: Rounded Corners 24">
            <a:extLst>
              <a:ext uri="{FF2B5EF4-FFF2-40B4-BE49-F238E27FC236}">
                <a16:creationId xmlns:a16="http://schemas.microsoft.com/office/drawing/2014/main" id="{C2ECD394-F6E1-102B-B7BF-B27FDF7F5FD3}"/>
              </a:ext>
            </a:extLst>
          </p:cNvPr>
          <p:cNvSpPr/>
          <p:nvPr/>
        </p:nvSpPr>
        <p:spPr>
          <a:xfrm>
            <a:off x="7479387" y="6358124"/>
            <a:ext cx="1059125" cy="374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Learn More</a:t>
            </a:r>
          </a:p>
        </p:txBody>
      </p:sp>
    </p:spTree>
    <p:extLst>
      <p:ext uri="{BB962C8B-B14F-4D97-AF65-F5344CB8AC3E}">
        <p14:creationId xmlns:p14="http://schemas.microsoft.com/office/powerpoint/2010/main" val="56281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86CD8-9D30-FA75-35F8-F35F31F174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C11E646-BB98-5755-D3AF-F627F9032987}"/>
              </a:ext>
            </a:extLst>
          </p:cNvPr>
          <p:cNvSpPr txBox="1"/>
          <p:nvPr/>
        </p:nvSpPr>
        <p:spPr>
          <a:xfrm>
            <a:off x="929324" y="1185469"/>
            <a:ext cx="10096103" cy="1815882"/>
          </a:xfrm>
          <a:prstGeom prst="rect">
            <a:avLst/>
          </a:prstGeom>
          <a:noFill/>
        </p:spPr>
        <p:txBody>
          <a:bodyPr wrap="square">
            <a:spAutoFit/>
          </a:bodyPr>
          <a:lstStyle/>
          <a:p>
            <a:r>
              <a:rPr lang="en-US" sz="1600" dirty="0"/>
              <a:t>Every conversation orchestrated by Trust Orchestrator is bound by rules. The platform does not support probabilistic first conversations where only predictions are used to determine the next response or action. </a:t>
            </a:r>
          </a:p>
          <a:p>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Data-driven logic objects containing engagement rules determine every next response or action. These rules are captured within </a:t>
            </a:r>
            <a:r>
              <a:rPr lang="en-US" sz="1600" b="1" u="sng" kern="100" dirty="0">
                <a:latin typeface="Aptos" panose="020B0004020202020204" pitchFamily="34" charset="0"/>
                <a:ea typeface="Aptos" panose="020B0004020202020204" pitchFamily="34" charset="0"/>
                <a:cs typeface="Times New Roman" panose="02020603050405020304" pitchFamily="18" charset="0"/>
              </a:rPr>
              <a:t>Trust Studio </a:t>
            </a:r>
            <a:r>
              <a:rPr lang="en-US" sz="1600" kern="100" dirty="0">
                <a:latin typeface="Aptos" panose="020B0004020202020204" pitchFamily="34" charset="0"/>
                <a:ea typeface="Aptos" panose="020B0004020202020204" pitchFamily="34" charset="0"/>
                <a:cs typeface="Times New Roman" panose="02020603050405020304" pitchFamily="18" charset="0"/>
              </a:rPr>
              <a:t>and applied in context when conversations are automated with a customer (via the </a:t>
            </a:r>
            <a:r>
              <a:rPr lang="en-US" sz="1600" b="1" u="sng" kern="100" dirty="0">
                <a:latin typeface="Aptos" panose="020B0004020202020204" pitchFamily="34" charset="0"/>
                <a:cs typeface="Times New Roman" panose="02020603050405020304" pitchFamily="18" charset="0"/>
              </a:rPr>
              <a:t>Trust Engine</a:t>
            </a:r>
            <a:r>
              <a:rPr lang="en-US" sz="1600" kern="100" dirty="0">
                <a:latin typeface="Aptos" panose="020B0004020202020204" pitchFamily="34" charset="0"/>
                <a:ea typeface="Aptos" panose="020B0004020202020204" pitchFamily="34" charset="0"/>
                <a:cs typeface="Times New Roman" panose="02020603050405020304" pitchFamily="18" charset="0"/>
              </a:rPr>
              <a:t>). Rules regarding access to logic and AI Agents, as well as versions and reporting also get controlled using </a:t>
            </a:r>
            <a:r>
              <a:rPr lang="en-US" sz="1600" b="1" u="sng" kern="100" dirty="0">
                <a:latin typeface="Aptos" panose="020B0004020202020204" pitchFamily="34" charset="0"/>
                <a:cs typeface="Times New Roman" panose="02020603050405020304" pitchFamily="18" charset="0"/>
              </a:rPr>
              <a:t>Trust Manager</a:t>
            </a:r>
            <a:r>
              <a:rPr lang="en-US" sz="1600" kern="100" dirty="0">
                <a:latin typeface="Aptos" panose="020B0004020202020204" pitchFamily="34" charset="0"/>
                <a:ea typeface="Aptos" panose="020B0004020202020204" pitchFamily="34" charset="0"/>
                <a:cs typeface="Times New Roman" panose="02020603050405020304" pitchFamily="18" charset="0"/>
              </a:rPr>
              <a: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66F39E5-9893-0A24-7D4E-CEEFD91D6106}"/>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Features – Rule Driven</a:t>
            </a:r>
            <a:endParaRPr lang="en-GB" sz="2400" dirty="0"/>
          </a:p>
        </p:txBody>
      </p:sp>
      <p:sp>
        <p:nvSpPr>
          <p:cNvPr id="6" name="TextBox 5">
            <a:extLst>
              <a:ext uri="{FF2B5EF4-FFF2-40B4-BE49-F238E27FC236}">
                <a16:creationId xmlns:a16="http://schemas.microsoft.com/office/drawing/2014/main" id="{3B9483B6-6BB9-7AC3-F92A-BCC6E1CF0A6A}"/>
              </a:ext>
            </a:extLst>
          </p:cNvPr>
          <p:cNvSpPr txBox="1"/>
          <p:nvPr/>
        </p:nvSpPr>
        <p:spPr>
          <a:xfrm>
            <a:off x="929324" y="695848"/>
            <a:ext cx="1527982" cy="400110"/>
          </a:xfrm>
          <a:prstGeom prst="rect">
            <a:avLst/>
          </a:prstGeom>
          <a:noFill/>
        </p:spPr>
        <p:txBody>
          <a:bodyPr wrap="none" rtlCol="0">
            <a:spAutoFit/>
          </a:bodyPr>
          <a:lstStyle/>
          <a:p>
            <a:r>
              <a:rPr lang="en-US" sz="2000" b="1" dirty="0"/>
              <a:t>Rule Driven</a:t>
            </a:r>
          </a:p>
        </p:txBody>
      </p:sp>
    </p:spTree>
    <p:extLst>
      <p:ext uri="{BB962C8B-B14F-4D97-AF65-F5344CB8AC3E}">
        <p14:creationId xmlns:p14="http://schemas.microsoft.com/office/powerpoint/2010/main" val="960394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A80F1-E9E1-7787-D496-6E2B7C7EA8F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D733518-EE4F-C5B1-9C1C-5DD9E08EF231}"/>
              </a:ext>
            </a:extLst>
          </p:cNvPr>
          <p:cNvSpPr txBox="1"/>
          <p:nvPr/>
        </p:nvSpPr>
        <p:spPr>
          <a:xfrm>
            <a:off x="929324" y="695848"/>
            <a:ext cx="1677382" cy="400110"/>
          </a:xfrm>
          <a:prstGeom prst="rect">
            <a:avLst/>
          </a:prstGeom>
          <a:noFill/>
        </p:spPr>
        <p:txBody>
          <a:bodyPr wrap="none" rtlCol="0">
            <a:spAutoFit/>
          </a:bodyPr>
          <a:lstStyle/>
          <a:p>
            <a:r>
              <a:rPr lang="en-US" sz="2000" b="1" dirty="0"/>
              <a:t>Data Shaped</a:t>
            </a:r>
          </a:p>
        </p:txBody>
      </p:sp>
      <p:sp>
        <p:nvSpPr>
          <p:cNvPr id="2" name="TextBox 1">
            <a:extLst>
              <a:ext uri="{FF2B5EF4-FFF2-40B4-BE49-F238E27FC236}">
                <a16:creationId xmlns:a16="http://schemas.microsoft.com/office/drawing/2014/main" id="{8E311ADD-BA47-4711-940C-53A08388F5B2}"/>
              </a:ext>
            </a:extLst>
          </p:cNvPr>
          <p:cNvSpPr txBox="1"/>
          <p:nvPr/>
        </p:nvSpPr>
        <p:spPr>
          <a:xfrm>
            <a:off x="929324" y="1185469"/>
            <a:ext cx="10096103" cy="1815882"/>
          </a:xfrm>
          <a:prstGeom prst="rect">
            <a:avLst/>
          </a:prstGeom>
          <a:noFill/>
        </p:spPr>
        <p:txBody>
          <a:bodyPr wrap="square">
            <a:spAutoFit/>
          </a:bodyPr>
          <a:lstStyle/>
          <a:p>
            <a:r>
              <a:rPr lang="en-US" sz="1600" dirty="0"/>
              <a:t>Trust Orchestrator’s logic objects contain the rules for every conversation. To apply these rules to the specific context, data gathered from 3</a:t>
            </a:r>
            <a:r>
              <a:rPr lang="en-US" sz="1600" baseline="30000" dirty="0"/>
              <a:t>rd</a:t>
            </a:r>
            <a:r>
              <a:rPr lang="en-US" sz="1600" dirty="0"/>
              <a:t> party systems, LLMs (intent, sentiment), and the responses from the customer themselves get injected into the logic object that is controlling the conversation at that point. </a:t>
            </a:r>
          </a:p>
          <a:p>
            <a:endParaRPr lang="en-US" sz="1600" dirty="0"/>
          </a:p>
          <a:p>
            <a:r>
              <a:rPr lang="en-US" sz="1600" dirty="0"/>
              <a:t>This shapes the resulting next response or action. It could result in another logic object being activated to take the conversation forward. It could result in a response being prompted from an LLM or an action triggered in a 3</a:t>
            </a:r>
            <a:r>
              <a:rPr lang="en-US" sz="1600" baseline="30000" dirty="0"/>
              <a:t>rd</a:t>
            </a:r>
            <a:r>
              <a:rPr lang="en-US" sz="1600" dirty="0"/>
              <a:t> party system. It all depends on how the specific set of data applies to the rules.</a:t>
            </a:r>
          </a:p>
        </p:txBody>
      </p:sp>
      <p:sp>
        <p:nvSpPr>
          <p:cNvPr id="3" name="TextBox 2">
            <a:extLst>
              <a:ext uri="{FF2B5EF4-FFF2-40B4-BE49-F238E27FC236}">
                <a16:creationId xmlns:a16="http://schemas.microsoft.com/office/drawing/2014/main" id="{CE256A03-8FFC-324D-03BB-BA1DA46BD198}"/>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Features – Data Shaped</a:t>
            </a:r>
            <a:endParaRPr lang="en-GB" sz="2400" dirty="0"/>
          </a:p>
        </p:txBody>
      </p:sp>
    </p:spTree>
    <p:extLst>
      <p:ext uri="{BB962C8B-B14F-4D97-AF65-F5344CB8AC3E}">
        <p14:creationId xmlns:p14="http://schemas.microsoft.com/office/powerpoint/2010/main" val="2159931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8FFDF-9DEF-6CB7-88C5-3EDC99596A6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2337C26-4D75-1BDF-1099-3C4CB00BFE86}"/>
              </a:ext>
            </a:extLst>
          </p:cNvPr>
          <p:cNvSpPr txBox="1"/>
          <p:nvPr/>
        </p:nvSpPr>
        <p:spPr>
          <a:xfrm>
            <a:off x="929324" y="695848"/>
            <a:ext cx="2473691" cy="400110"/>
          </a:xfrm>
          <a:prstGeom prst="rect">
            <a:avLst/>
          </a:prstGeom>
          <a:noFill/>
        </p:spPr>
        <p:txBody>
          <a:bodyPr wrap="none" rtlCol="0">
            <a:spAutoFit/>
          </a:bodyPr>
          <a:lstStyle/>
          <a:p>
            <a:r>
              <a:rPr lang="en-US" sz="2000" b="1" dirty="0"/>
              <a:t>Context engineered</a:t>
            </a:r>
          </a:p>
        </p:txBody>
      </p:sp>
      <p:sp>
        <p:nvSpPr>
          <p:cNvPr id="2" name="TextBox 1">
            <a:extLst>
              <a:ext uri="{FF2B5EF4-FFF2-40B4-BE49-F238E27FC236}">
                <a16:creationId xmlns:a16="http://schemas.microsoft.com/office/drawing/2014/main" id="{DA8067C8-E5B5-63C1-FE57-7A1E30F1BA44}"/>
              </a:ext>
            </a:extLst>
          </p:cNvPr>
          <p:cNvSpPr txBox="1"/>
          <p:nvPr/>
        </p:nvSpPr>
        <p:spPr>
          <a:xfrm>
            <a:off x="929324" y="1185469"/>
            <a:ext cx="10096103" cy="1815882"/>
          </a:xfrm>
          <a:prstGeom prst="rect">
            <a:avLst/>
          </a:prstGeom>
          <a:noFill/>
        </p:spPr>
        <p:txBody>
          <a:bodyPr wrap="square">
            <a:spAutoFit/>
          </a:bodyPr>
          <a:lstStyle/>
          <a:p>
            <a:r>
              <a:rPr lang="en-US" sz="1600" dirty="0"/>
              <a:t>To ensure accurate, trusted responses from specific systems and LLMs, Trust Orchestrator plays the role of the Context Prompt Engineer. Prior to any prompt being sent to an LLM or webhook being sent to a specific system, the required context based on the rules get collected. This is automatically done by the Conversational AI Agent,  asking the customer targeted questions to gather the missing context data.</a:t>
            </a:r>
          </a:p>
          <a:p>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Once all the required context data has been collected, the next response or action trigger is compiled and sent. By ensuring required context is provided, the risk of response error is significantly reduced.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B713C70-C9A7-8A81-D11A-99529DFFDE9D}"/>
              </a:ext>
            </a:extLst>
          </p:cNvPr>
          <p:cNvSpPr txBox="1"/>
          <p:nvPr/>
        </p:nvSpPr>
        <p:spPr>
          <a:xfrm>
            <a:off x="152537" y="83598"/>
            <a:ext cx="8188896" cy="461665"/>
          </a:xfrm>
          <a:prstGeom prst="rect">
            <a:avLst/>
          </a:prstGeom>
          <a:noFill/>
        </p:spPr>
        <p:txBody>
          <a:bodyPr wrap="square">
            <a:spAutoFit/>
          </a:bodyPr>
          <a:lstStyle/>
          <a:p>
            <a:r>
              <a:rPr lang="en-GB" sz="2400" b="1" dirty="0">
                <a:solidFill>
                  <a:schemeClr val="accent1"/>
                </a:solidFill>
              </a:rPr>
              <a:t>Platform – Features – Context Engineered</a:t>
            </a:r>
            <a:endParaRPr lang="en-GB" sz="2400" dirty="0"/>
          </a:p>
        </p:txBody>
      </p:sp>
    </p:spTree>
    <p:extLst>
      <p:ext uri="{BB962C8B-B14F-4D97-AF65-F5344CB8AC3E}">
        <p14:creationId xmlns:p14="http://schemas.microsoft.com/office/powerpoint/2010/main" val="3412007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91BC8-E98E-CAF1-DEAC-B4FB0C74745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6D1BBA4-D21C-6248-362E-79C274225E90}"/>
              </a:ext>
            </a:extLst>
          </p:cNvPr>
          <p:cNvSpPr txBox="1"/>
          <p:nvPr/>
        </p:nvSpPr>
        <p:spPr>
          <a:xfrm>
            <a:off x="929324" y="695848"/>
            <a:ext cx="1569148" cy="400110"/>
          </a:xfrm>
          <a:prstGeom prst="rect">
            <a:avLst/>
          </a:prstGeom>
          <a:noFill/>
        </p:spPr>
        <p:txBody>
          <a:bodyPr wrap="none" rtlCol="0">
            <a:spAutoFit/>
          </a:bodyPr>
          <a:lstStyle/>
          <a:p>
            <a:r>
              <a:rPr lang="en-US" sz="2000" b="1" dirty="0"/>
              <a:t>Diagnostics</a:t>
            </a:r>
          </a:p>
        </p:txBody>
      </p:sp>
      <p:sp>
        <p:nvSpPr>
          <p:cNvPr id="2" name="TextBox 1">
            <a:extLst>
              <a:ext uri="{FF2B5EF4-FFF2-40B4-BE49-F238E27FC236}">
                <a16:creationId xmlns:a16="http://schemas.microsoft.com/office/drawing/2014/main" id="{712F2B6D-D19C-E8DE-9794-87C0BECEDD9E}"/>
              </a:ext>
            </a:extLst>
          </p:cNvPr>
          <p:cNvSpPr txBox="1"/>
          <p:nvPr/>
        </p:nvSpPr>
        <p:spPr>
          <a:xfrm>
            <a:off x="929324" y="1185469"/>
            <a:ext cx="10096103" cy="3046988"/>
          </a:xfrm>
          <a:prstGeom prst="rect">
            <a:avLst/>
          </a:prstGeom>
          <a:noFill/>
        </p:spPr>
        <p:txBody>
          <a:bodyPr wrap="square">
            <a:spAutoFit/>
          </a:bodyPr>
          <a:lstStyle/>
          <a:p>
            <a:r>
              <a:rPr lang="en-US" sz="1600" dirty="0"/>
              <a:t>The logic objects that control every conversation are designed to deal with specific aspects of known engagements. For example, one logic object may contain the rules for clarifying a customer’s intent. Another may deal with the rules for identifying underlying needs. Another could hold the rules to identify possible root causes. So if the next action to a specific intent is the further analysis of the root cause, the logic object that contains these rules will be activated and full context transferred. </a:t>
            </a:r>
          </a:p>
          <a:p>
            <a:endParaRPr lang="en-US" sz="1600" dirty="0"/>
          </a:p>
          <a:p>
            <a:r>
              <a:rPr lang="en-US" sz="1600" dirty="0"/>
              <a:t>This architecture means a human expert can capture all the diagnostic elements they draw on when assessing a situation and determining the right next response or action. They don’t need to think of the sequence. This can change depending on the context.</a:t>
            </a:r>
          </a:p>
          <a:p>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By removing the need to process flow every logic pathway, Trust Orchestrator makes it possible to support multi-level diagnostics that activate as and when the context warrants it.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D46AA9CB-7366-ABA8-1278-9C23AC4260F7}"/>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Features – Diagnostics</a:t>
            </a:r>
            <a:endParaRPr lang="en-GB" sz="2400" dirty="0"/>
          </a:p>
        </p:txBody>
      </p:sp>
    </p:spTree>
    <p:extLst>
      <p:ext uri="{BB962C8B-B14F-4D97-AF65-F5344CB8AC3E}">
        <p14:creationId xmlns:p14="http://schemas.microsoft.com/office/powerpoint/2010/main" val="1846063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4AAEC-6D61-FCA4-1219-A08C687657A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13BD3F2-44FB-F52F-DD6E-AE0D023E72D1}"/>
              </a:ext>
            </a:extLst>
          </p:cNvPr>
          <p:cNvSpPr txBox="1"/>
          <p:nvPr/>
        </p:nvSpPr>
        <p:spPr>
          <a:xfrm>
            <a:off x="929324" y="695848"/>
            <a:ext cx="1104661" cy="400110"/>
          </a:xfrm>
          <a:prstGeom prst="rect">
            <a:avLst/>
          </a:prstGeom>
          <a:noFill/>
        </p:spPr>
        <p:txBody>
          <a:bodyPr wrap="none" rtlCol="0">
            <a:spAutoFit/>
          </a:bodyPr>
          <a:lstStyle/>
          <a:p>
            <a:r>
              <a:rPr lang="en-US" sz="2000" b="1" dirty="0"/>
              <a:t>Fluency</a:t>
            </a:r>
          </a:p>
        </p:txBody>
      </p:sp>
      <p:sp>
        <p:nvSpPr>
          <p:cNvPr id="2" name="TextBox 1">
            <a:extLst>
              <a:ext uri="{FF2B5EF4-FFF2-40B4-BE49-F238E27FC236}">
                <a16:creationId xmlns:a16="http://schemas.microsoft.com/office/drawing/2014/main" id="{5F436845-DE9E-21F9-95A1-7AE7701A5210}"/>
              </a:ext>
            </a:extLst>
          </p:cNvPr>
          <p:cNvSpPr txBox="1"/>
          <p:nvPr/>
        </p:nvSpPr>
        <p:spPr>
          <a:xfrm>
            <a:off x="929324" y="1185469"/>
            <a:ext cx="10096103" cy="2308324"/>
          </a:xfrm>
          <a:prstGeom prst="rect">
            <a:avLst/>
          </a:prstGeom>
          <a:noFill/>
        </p:spPr>
        <p:txBody>
          <a:bodyPr wrap="square">
            <a:spAutoFit/>
          </a:bodyPr>
          <a:lstStyle/>
          <a:p>
            <a:r>
              <a:rPr lang="en-US" sz="1600" dirty="0"/>
              <a:t>While logic objects control the direction of every conversation, Trust Orchestrator leverages the power of targeted Large Language Models (LLMs) to </a:t>
            </a:r>
            <a:r>
              <a:rPr lang="en-US" sz="1600" dirty="0" err="1"/>
              <a:t>maximise</a:t>
            </a:r>
            <a:r>
              <a:rPr lang="en-US" sz="1600" dirty="0"/>
              <a:t> engagement fluency. The logic objects determine what must be said next and the LLM determines how to actually say it (based on the prompt guidelines). Their ability to articulate responses in different languages is remarkable, as is their ability to understand the customer’s natural response, to identify their intent and sentiment, as well as any change of context.</a:t>
            </a:r>
          </a:p>
          <a:p>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And because Trust Orchestrator’s logic objects are multi-dimensional, they instantly adjust to sudden changes in conversation direction and won’t get trapped down a fixed logic pathway. This makes fluid, human-like engagements possible even when conversations remain structured and rule-bound.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9074088-515C-494A-F481-35763BC6F314}"/>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Features – Human Fluency</a:t>
            </a:r>
            <a:endParaRPr lang="en-GB" sz="2400" dirty="0"/>
          </a:p>
        </p:txBody>
      </p:sp>
    </p:spTree>
    <p:extLst>
      <p:ext uri="{BB962C8B-B14F-4D97-AF65-F5344CB8AC3E}">
        <p14:creationId xmlns:p14="http://schemas.microsoft.com/office/powerpoint/2010/main" val="228654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B2B38-B6EE-7254-CF76-4F8439A272D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854B49-4A83-DC00-D7B4-CFDC55D8E3FD}"/>
              </a:ext>
            </a:extLst>
          </p:cNvPr>
          <p:cNvSpPr txBox="1"/>
          <p:nvPr/>
        </p:nvSpPr>
        <p:spPr>
          <a:xfrm>
            <a:off x="929324" y="695848"/>
            <a:ext cx="1525995" cy="400110"/>
          </a:xfrm>
          <a:prstGeom prst="rect">
            <a:avLst/>
          </a:prstGeom>
          <a:noFill/>
        </p:spPr>
        <p:txBody>
          <a:bodyPr wrap="none" rtlCol="0">
            <a:spAutoFit/>
          </a:bodyPr>
          <a:lstStyle/>
          <a:p>
            <a:r>
              <a:rPr lang="en-US" sz="2000" b="1" dirty="0"/>
              <a:t>Auditability</a:t>
            </a:r>
          </a:p>
        </p:txBody>
      </p:sp>
      <p:sp>
        <p:nvSpPr>
          <p:cNvPr id="2" name="TextBox 1">
            <a:extLst>
              <a:ext uri="{FF2B5EF4-FFF2-40B4-BE49-F238E27FC236}">
                <a16:creationId xmlns:a16="http://schemas.microsoft.com/office/drawing/2014/main" id="{7FF842B3-14C1-9382-83D4-7AB81E732147}"/>
              </a:ext>
            </a:extLst>
          </p:cNvPr>
          <p:cNvSpPr txBox="1"/>
          <p:nvPr/>
        </p:nvSpPr>
        <p:spPr>
          <a:xfrm>
            <a:off x="929324" y="1185469"/>
            <a:ext cx="10096103" cy="1569660"/>
          </a:xfrm>
          <a:prstGeom prst="rect">
            <a:avLst/>
          </a:prstGeom>
          <a:noFill/>
        </p:spPr>
        <p:txBody>
          <a:bodyPr wrap="square">
            <a:spAutoFit/>
          </a:bodyPr>
          <a:lstStyle/>
          <a:p>
            <a:r>
              <a:rPr lang="en-US" sz="1600" dirty="0"/>
              <a:t>Trust Orchestrator is designed to automate compliant, trusted conversations. By leveraging logic objects that determine the next response or action, every rule that is applied and every data point that is gathered throughout a conversation is automatically tracked for reporting and analytics. </a:t>
            </a:r>
          </a:p>
          <a:p>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The assurance that all conversations stick to rules no matter the context (data), and that a full audit of every conversational journey will be available, lowers risk and improves compliance.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3132FDD-0124-5072-5D63-AD9292880CF8}"/>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Features – Auditability</a:t>
            </a:r>
            <a:endParaRPr lang="en-GB" sz="2400" dirty="0"/>
          </a:p>
        </p:txBody>
      </p:sp>
    </p:spTree>
    <p:extLst>
      <p:ext uri="{BB962C8B-B14F-4D97-AF65-F5344CB8AC3E}">
        <p14:creationId xmlns:p14="http://schemas.microsoft.com/office/powerpoint/2010/main" val="855852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EDA33-EB18-976F-8F4B-CDD2279F107E}"/>
            </a:ext>
          </a:extLst>
        </p:cNvPr>
        <p:cNvGrpSpPr/>
        <p:nvPr/>
      </p:nvGrpSpPr>
      <p:grpSpPr>
        <a:xfrm>
          <a:off x="0" y="0"/>
          <a:ext cx="0" cy="0"/>
          <a:chOff x="0" y="0"/>
          <a:chExt cx="0" cy="0"/>
        </a:xfrm>
      </p:grpSpPr>
      <p:sp>
        <p:nvSpPr>
          <p:cNvPr id="35" name="TextBox 34">
            <a:extLst>
              <a:ext uri="{FF2B5EF4-FFF2-40B4-BE49-F238E27FC236}">
                <a16:creationId xmlns:a16="http://schemas.microsoft.com/office/drawing/2014/main" id="{392BAB6F-8482-930A-20AE-B0CCB9E59C6E}"/>
              </a:ext>
            </a:extLst>
          </p:cNvPr>
          <p:cNvSpPr txBox="1"/>
          <p:nvPr/>
        </p:nvSpPr>
        <p:spPr>
          <a:xfrm>
            <a:off x="297799" y="816976"/>
            <a:ext cx="5470024" cy="400110"/>
          </a:xfrm>
          <a:prstGeom prst="rect">
            <a:avLst/>
          </a:prstGeom>
          <a:noFill/>
        </p:spPr>
        <p:txBody>
          <a:bodyPr wrap="none" rtlCol="0">
            <a:spAutoFit/>
          </a:bodyPr>
          <a:lstStyle/>
          <a:p>
            <a:r>
              <a:rPr lang="en-US" sz="2000" b="1" dirty="0"/>
              <a:t>Trusted conversations, no matter the channel</a:t>
            </a:r>
          </a:p>
        </p:txBody>
      </p:sp>
      <p:sp>
        <p:nvSpPr>
          <p:cNvPr id="36" name="TextBox 35">
            <a:extLst>
              <a:ext uri="{FF2B5EF4-FFF2-40B4-BE49-F238E27FC236}">
                <a16:creationId xmlns:a16="http://schemas.microsoft.com/office/drawing/2014/main" id="{5068637B-F1FB-806E-0797-15C0E1A4643D}"/>
              </a:ext>
            </a:extLst>
          </p:cNvPr>
          <p:cNvSpPr txBox="1"/>
          <p:nvPr/>
        </p:nvSpPr>
        <p:spPr>
          <a:xfrm>
            <a:off x="297799" y="1261977"/>
            <a:ext cx="5385953" cy="923330"/>
          </a:xfrm>
          <a:prstGeom prst="rect">
            <a:avLst/>
          </a:prstGeom>
          <a:noFill/>
        </p:spPr>
        <p:txBody>
          <a:bodyPr wrap="square" rtlCol="0">
            <a:spAutoFit/>
          </a:bodyPr>
          <a:lstStyle/>
          <a:p>
            <a:r>
              <a:rPr lang="en-US" dirty="0"/>
              <a:t>Trust Orchestrator is designed to make voice and chat conversations across multiple interfaces flow seamlessly. </a:t>
            </a:r>
          </a:p>
        </p:txBody>
      </p:sp>
      <p:sp>
        <p:nvSpPr>
          <p:cNvPr id="2" name="TextBox 1">
            <a:extLst>
              <a:ext uri="{FF2B5EF4-FFF2-40B4-BE49-F238E27FC236}">
                <a16:creationId xmlns:a16="http://schemas.microsoft.com/office/drawing/2014/main" id="{738EC268-1D39-CB58-B5C3-A180693CEBA6}"/>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Channels</a:t>
            </a:r>
            <a:endParaRPr lang="en-GB" sz="2400" dirty="0"/>
          </a:p>
        </p:txBody>
      </p:sp>
      <p:pic>
        <p:nvPicPr>
          <p:cNvPr id="3" name="Picture 2">
            <a:extLst>
              <a:ext uri="{FF2B5EF4-FFF2-40B4-BE49-F238E27FC236}">
                <a16:creationId xmlns:a16="http://schemas.microsoft.com/office/drawing/2014/main" id="{14F4850B-13B9-C55D-D246-F49E5EBDB827}"/>
              </a:ext>
            </a:extLst>
          </p:cNvPr>
          <p:cNvPicPr>
            <a:picLocks noChangeAspect="1"/>
          </p:cNvPicPr>
          <p:nvPr/>
        </p:nvPicPr>
        <p:blipFill>
          <a:blip r:embed="rId3"/>
          <a:stretch>
            <a:fillRect/>
          </a:stretch>
        </p:blipFill>
        <p:spPr>
          <a:xfrm>
            <a:off x="6368856" y="973738"/>
            <a:ext cx="1341975" cy="2830792"/>
          </a:xfrm>
          <a:prstGeom prst="rect">
            <a:avLst/>
          </a:prstGeom>
        </p:spPr>
      </p:pic>
      <p:pic>
        <p:nvPicPr>
          <p:cNvPr id="10" name="Picture 9">
            <a:extLst>
              <a:ext uri="{FF2B5EF4-FFF2-40B4-BE49-F238E27FC236}">
                <a16:creationId xmlns:a16="http://schemas.microsoft.com/office/drawing/2014/main" id="{D6D32CE7-3C02-06BA-CEE6-CF57F9A0C586}"/>
              </a:ext>
            </a:extLst>
          </p:cNvPr>
          <p:cNvPicPr>
            <a:picLocks noChangeAspect="1"/>
          </p:cNvPicPr>
          <p:nvPr/>
        </p:nvPicPr>
        <p:blipFill>
          <a:blip r:embed="rId4"/>
          <a:stretch>
            <a:fillRect/>
          </a:stretch>
        </p:blipFill>
        <p:spPr>
          <a:xfrm>
            <a:off x="7649824" y="1097576"/>
            <a:ext cx="2212266" cy="2479878"/>
          </a:xfrm>
          <a:prstGeom prst="rect">
            <a:avLst/>
          </a:prstGeom>
        </p:spPr>
      </p:pic>
      <p:sp>
        <p:nvSpPr>
          <p:cNvPr id="16" name="Rectangle: Rounded Corners 15">
            <a:extLst>
              <a:ext uri="{FF2B5EF4-FFF2-40B4-BE49-F238E27FC236}">
                <a16:creationId xmlns:a16="http://schemas.microsoft.com/office/drawing/2014/main" id="{7ECA37C7-ACB6-2984-5444-70723947D5C0}"/>
              </a:ext>
            </a:extLst>
          </p:cNvPr>
          <p:cNvSpPr/>
          <p:nvPr/>
        </p:nvSpPr>
        <p:spPr>
          <a:xfrm>
            <a:off x="508819" y="2573594"/>
            <a:ext cx="1563329" cy="8554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Unassisted Voice</a:t>
            </a:r>
          </a:p>
        </p:txBody>
      </p:sp>
      <p:sp>
        <p:nvSpPr>
          <p:cNvPr id="19" name="Rectangle: Rounded Corners 18">
            <a:extLst>
              <a:ext uri="{FF2B5EF4-FFF2-40B4-BE49-F238E27FC236}">
                <a16:creationId xmlns:a16="http://schemas.microsoft.com/office/drawing/2014/main" id="{4F1AA2CF-0420-F3A4-3D33-283799505FC9}"/>
              </a:ext>
            </a:extLst>
          </p:cNvPr>
          <p:cNvSpPr/>
          <p:nvPr/>
        </p:nvSpPr>
        <p:spPr>
          <a:xfrm>
            <a:off x="2329910" y="2573594"/>
            <a:ext cx="1563329" cy="8554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Unassisted Chat</a:t>
            </a:r>
          </a:p>
        </p:txBody>
      </p:sp>
      <p:sp>
        <p:nvSpPr>
          <p:cNvPr id="20" name="Rectangle: Rounded Corners 19">
            <a:extLst>
              <a:ext uri="{FF2B5EF4-FFF2-40B4-BE49-F238E27FC236}">
                <a16:creationId xmlns:a16="http://schemas.microsoft.com/office/drawing/2014/main" id="{22D5C691-AED7-84C3-3DCE-C8E8CA2EF564}"/>
              </a:ext>
            </a:extLst>
          </p:cNvPr>
          <p:cNvSpPr/>
          <p:nvPr/>
        </p:nvSpPr>
        <p:spPr>
          <a:xfrm>
            <a:off x="4151001" y="2573594"/>
            <a:ext cx="1563329" cy="8554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Agent Assist</a:t>
            </a:r>
          </a:p>
        </p:txBody>
      </p:sp>
    </p:spTree>
    <p:extLst>
      <p:ext uri="{BB962C8B-B14F-4D97-AF65-F5344CB8AC3E}">
        <p14:creationId xmlns:p14="http://schemas.microsoft.com/office/powerpoint/2010/main" val="286921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969CA-BC8A-0B84-6C98-00BF04F79A51}"/>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F0F975BD-F090-57B1-0651-C3FD29DEE27B}"/>
              </a:ext>
            </a:extLst>
          </p:cNvPr>
          <p:cNvSpPr txBox="1"/>
          <p:nvPr/>
        </p:nvSpPr>
        <p:spPr>
          <a:xfrm>
            <a:off x="1330075" y="1661989"/>
            <a:ext cx="3537954" cy="707886"/>
          </a:xfrm>
          <a:prstGeom prst="rect">
            <a:avLst/>
          </a:prstGeom>
          <a:noFill/>
        </p:spPr>
        <p:txBody>
          <a:bodyPr wrap="square">
            <a:spAutoFit/>
          </a:bodyPr>
          <a:lstStyle/>
          <a:p>
            <a:r>
              <a:rPr lang="en-GB" sz="4000" b="1" dirty="0">
                <a:solidFill>
                  <a:schemeClr val="accent1"/>
                </a:solidFill>
              </a:rPr>
              <a:t>Home</a:t>
            </a:r>
            <a:endParaRPr lang="en-GB" sz="4000" dirty="0"/>
          </a:p>
        </p:txBody>
      </p:sp>
      <p:sp>
        <p:nvSpPr>
          <p:cNvPr id="2" name="TextBox 1">
            <a:extLst>
              <a:ext uri="{FF2B5EF4-FFF2-40B4-BE49-F238E27FC236}">
                <a16:creationId xmlns:a16="http://schemas.microsoft.com/office/drawing/2014/main" id="{0884E306-2F18-9440-19C4-9F9CB968B5EA}"/>
              </a:ext>
            </a:extLst>
          </p:cNvPr>
          <p:cNvSpPr txBox="1"/>
          <p:nvPr/>
        </p:nvSpPr>
        <p:spPr>
          <a:xfrm>
            <a:off x="1811395" y="2787995"/>
            <a:ext cx="5957715" cy="523220"/>
          </a:xfrm>
          <a:prstGeom prst="rect">
            <a:avLst/>
          </a:prstGeom>
          <a:noFill/>
        </p:spPr>
        <p:txBody>
          <a:bodyPr wrap="square">
            <a:spAutoFit/>
          </a:bodyPr>
          <a:lstStyle/>
          <a:p>
            <a:r>
              <a:rPr lang="en-GB" sz="2800" b="1" dirty="0">
                <a:solidFill>
                  <a:schemeClr val="accent1"/>
                </a:solidFill>
              </a:rPr>
              <a:t>The conversational AI challenge</a:t>
            </a:r>
            <a:endParaRPr lang="en-GB" sz="2800" dirty="0"/>
          </a:p>
        </p:txBody>
      </p:sp>
      <p:sp>
        <p:nvSpPr>
          <p:cNvPr id="3" name="TextBox 2">
            <a:extLst>
              <a:ext uri="{FF2B5EF4-FFF2-40B4-BE49-F238E27FC236}">
                <a16:creationId xmlns:a16="http://schemas.microsoft.com/office/drawing/2014/main" id="{2277431C-4F18-4911-8A4B-7A2EED59DB28}"/>
              </a:ext>
            </a:extLst>
          </p:cNvPr>
          <p:cNvSpPr txBox="1"/>
          <p:nvPr/>
        </p:nvSpPr>
        <p:spPr>
          <a:xfrm>
            <a:off x="1878276" y="3429000"/>
            <a:ext cx="6061873" cy="523220"/>
          </a:xfrm>
          <a:prstGeom prst="rect">
            <a:avLst/>
          </a:prstGeom>
          <a:noFill/>
        </p:spPr>
        <p:txBody>
          <a:bodyPr wrap="square">
            <a:spAutoFit/>
          </a:bodyPr>
          <a:lstStyle/>
          <a:p>
            <a:r>
              <a:rPr lang="en-GB" sz="2800" b="1" dirty="0">
                <a:solidFill>
                  <a:schemeClr val="accent1"/>
                </a:solidFill>
              </a:rPr>
              <a:t>The solution</a:t>
            </a:r>
            <a:endParaRPr lang="en-GB" sz="2800" dirty="0"/>
          </a:p>
        </p:txBody>
      </p:sp>
      <p:sp>
        <p:nvSpPr>
          <p:cNvPr id="4" name="TextBox 3">
            <a:extLst>
              <a:ext uri="{FF2B5EF4-FFF2-40B4-BE49-F238E27FC236}">
                <a16:creationId xmlns:a16="http://schemas.microsoft.com/office/drawing/2014/main" id="{A05D3A8A-4B39-94EA-7504-4DD885AA3391}"/>
              </a:ext>
            </a:extLst>
          </p:cNvPr>
          <p:cNvSpPr txBox="1"/>
          <p:nvPr/>
        </p:nvSpPr>
        <p:spPr>
          <a:xfrm>
            <a:off x="1945158" y="4070005"/>
            <a:ext cx="5093748" cy="523220"/>
          </a:xfrm>
          <a:prstGeom prst="rect">
            <a:avLst/>
          </a:prstGeom>
          <a:noFill/>
        </p:spPr>
        <p:txBody>
          <a:bodyPr wrap="square">
            <a:spAutoFit/>
          </a:bodyPr>
          <a:lstStyle/>
          <a:p>
            <a:r>
              <a:rPr lang="en-GB" sz="2800" b="1" dirty="0">
                <a:solidFill>
                  <a:schemeClr val="accent1"/>
                </a:solidFill>
              </a:rPr>
              <a:t>What makes it unique</a:t>
            </a:r>
            <a:endParaRPr lang="en-GB" sz="2800" dirty="0"/>
          </a:p>
        </p:txBody>
      </p:sp>
    </p:spTree>
    <p:extLst>
      <p:ext uri="{BB962C8B-B14F-4D97-AF65-F5344CB8AC3E}">
        <p14:creationId xmlns:p14="http://schemas.microsoft.com/office/powerpoint/2010/main" val="2310953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FE0D8-7343-F062-E3B0-D79630E96D6B}"/>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6171205F-2998-908F-9EF7-D1BB4F7DA7AE}"/>
              </a:ext>
            </a:extLst>
          </p:cNvPr>
          <p:cNvSpPr/>
          <p:nvPr/>
        </p:nvSpPr>
        <p:spPr>
          <a:xfrm>
            <a:off x="927557" y="3835217"/>
            <a:ext cx="1078861" cy="10196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Picture of AI Agent</a:t>
            </a:r>
          </a:p>
        </p:txBody>
      </p:sp>
      <p:sp>
        <p:nvSpPr>
          <p:cNvPr id="7" name="TextBox 6">
            <a:extLst>
              <a:ext uri="{FF2B5EF4-FFF2-40B4-BE49-F238E27FC236}">
                <a16:creationId xmlns:a16="http://schemas.microsoft.com/office/drawing/2014/main" id="{33041D04-C53C-3AB4-CAE7-48E7C4B32F7C}"/>
              </a:ext>
            </a:extLst>
          </p:cNvPr>
          <p:cNvSpPr txBox="1"/>
          <p:nvPr/>
        </p:nvSpPr>
        <p:spPr>
          <a:xfrm>
            <a:off x="381549" y="3394463"/>
            <a:ext cx="2074927" cy="369332"/>
          </a:xfrm>
          <a:prstGeom prst="rect">
            <a:avLst/>
          </a:prstGeom>
          <a:noFill/>
        </p:spPr>
        <p:txBody>
          <a:bodyPr wrap="none" rtlCol="0">
            <a:spAutoFit/>
          </a:bodyPr>
          <a:lstStyle/>
          <a:p>
            <a:r>
              <a:rPr lang="en-US" dirty="0"/>
              <a:t>Conversational IVR</a:t>
            </a:r>
          </a:p>
        </p:txBody>
      </p:sp>
      <p:sp>
        <p:nvSpPr>
          <p:cNvPr id="8" name="Oval 7">
            <a:extLst>
              <a:ext uri="{FF2B5EF4-FFF2-40B4-BE49-F238E27FC236}">
                <a16:creationId xmlns:a16="http://schemas.microsoft.com/office/drawing/2014/main" id="{8371FD1E-F29C-92F5-8B65-E283416C7802}"/>
              </a:ext>
            </a:extLst>
          </p:cNvPr>
          <p:cNvSpPr/>
          <p:nvPr/>
        </p:nvSpPr>
        <p:spPr>
          <a:xfrm>
            <a:off x="4092872" y="2606149"/>
            <a:ext cx="1078861" cy="10196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Picture of AI agent</a:t>
            </a:r>
          </a:p>
        </p:txBody>
      </p:sp>
      <p:sp>
        <p:nvSpPr>
          <p:cNvPr id="9" name="TextBox 8">
            <a:extLst>
              <a:ext uri="{FF2B5EF4-FFF2-40B4-BE49-F238E27FC236}">
                <a16:creationId xmlns:a16="http://schemas.microsoft.com/office/drawing/2014/main" id="{4BAAFE2F-D57D-32B9-416F-E9176C98D874}"/>
              </a:ext>
            </a:extLst>
          </p:cNvPr>
          <p:cNvSpPr txBox="1"/>
          <p:nvPr/>
        </p:nvSpPr>
        <p:spPr>
          <a:xfrm>
            <a:off x="3871888" y="5908514"/>
            <a:ext cx="1802994" cy="369332"/>
          </a:xfrm>
          <a:prstGeom prst="rect">
            <a:avLst/>
          </a:prstGeom>
          <a:noFill/>
        </p:spPr>
        <p:txBody>
          <a:bodyPr wrap="none" rtlCol="0">
            <a:spAutoFit/>
          </a:bodyPr>
          <a:lstStyle/>
          <a:p>
            <a:r>
              <a:rPr lang="en-US" dirty="0"/>
              <a:t>Assisted service</a:t>
            </a:r>
          </a:p>
        </p:txBody>
      </p:sp>
      <p:sp>
        <p:nvSpPr>
          <p:cNvPr id="11" name="Oval 10">
            <a:extLst>
              <a:ext uri="{FF2B5EF4-FFF2-40B4-BE49-F238E27FC236}">
                <a16:creationId xmlns:a16="http://schemas.microsoft.com/office/drawing/2014/main" id="{9930AD98-ECA9-D9AD-27DD-AD380BB470FA}"/>
              </a:ext>
            </a:extLst>
          </p:cNvPr>
          <p:cNvSpPr/>
          <p:nvPr/>
        </p:nvSpPr>
        <p:spPr>
          <a:xfrm>
            <a:off x="4092872" y="4744135"/>
            <a:ext cx="1078861" cy="10196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Picture of human agent</a:t>
            </a:r>
          </a:p>
        </p:txBody>
      </p:sp>
      <p:sp>
        <p:nvSpPr>
          <p:cNvPr id="12" name="TextBox 11">
            <a:extLst>
              <a:ext uri="{FF2B5EF4-FFF2-40B4-BE49-F238E27FC236}">
                <a16:creationId xmlns:a16="http://schemas.microsoft.com/office/drawing/2014/main" id="{8DC2B92D-D68E-8A13-B53C-0837FBE18AF0}"/>
              </a:ext>
            </a:extLst>
          </p:cNvPr>
          <p:cNvSpPr txBox="1"/>
          <p:nvPr/>
        </p:nvSpPr>
        <p:spPr>
          <a:xfrm>
            <a:off x="3664853" y="2164455"/>
            <a:ext cx="2070760" cy="369332"/>
          </a:xfrm>
          <a:prstGeom prst="rect">
            <a:avLst/>
          </a:prstGeom>
          <a:noFill/>
        </p:spPr>
        <p:txBody>
          <a:bodyPr wrap="none" rtlCol="0">
            <a:spAutoFit/>
          </a:bodyPr>
          <a:lstStyle/>
          <a:p>
            <a:r>
              <a:rPr lang="en-US" dirty="0"/>
              <a:t>Unassisted service</a:t>
            </a:r>
          </a:p>
        </p:txBody>
      </p:sp>
      <p:sp>
        <p:nvSpPr>
          <p:cNvPr id="13" name="TextBox 12">
            <a:extLst>
              <a:ext uri="{FF2B5EF4-FFF2-40B4-BE49-F238E27FC236}">
                <a16:creationId xmlns:a16="http://schemas.microsoft.com/office/drawing/2014/main" id="{AF3B8916-8B0B-1FB8-05AE-62CAF7BD5725}"/>
              </a:ext>
            </a:extLst>
          </p:cNvPr>
          <p:cNvSpPr txBox="1"/>
          <p:nvPr/>
        </p:nvSpPr>
        <p:spPr>
          <a:xfrm>
            <a:off x="381549" y="4961574"/>
            <a:ext cx="2074928" cy="584775"/>
          </a:xfrm>
          <a:prstGeom prst="rect">
            <a:avLst/>
          </a:prstGeom>
          <a:noFill/>
        </p:spPr>
        <p:txBody>
          <a:bodyPr wrap="square" rtlCol="0">
            <a:spAutoFit/>
          </a:bodyPr>
          <a:lstStyle/>
          <a:p>
            <a:pPr algn="ctr"/>
            <a:r>
              <a:rPr lang="en-US" sz="1600" dirty="0"/>
              <a:t>Answers, clarifies, responds, routes</a:t>
            </a:r>
          </a:p>
        </p:txBody>
      </p:sp>
      <p:sp>
        <p:nvSpPr>
          <p:cNvPr id="14" name="TextBox 13">
            <a:extLst>
              <a:ext uri="{FF2B5EF4-FFF2-40B4-BE49-F238E27FC236}">
                <a16:creationId xmlns:a16="http://schemas.microsoft.com/office/drawing/2014/main" id="{20AD23CC-016D-DEC2-A958-8AEE5DC8DC4B}"/>
              </a:ext>
            </a:extLst>
          </p:cNvPr>
          <p:cNvSpPr txBox="1"/>
          <p:nvPr/>
        </p:nvSpPr>
        <p:spPr>
          <a:xfrm>
            <a:off x="5248480" y="2809688"/>
            <a:ext cx="2074928" cy="584775"/>
          </a:xfrm>
          <a:prstGeom prst="rect">
            <a:avLst/>
          </a:prstGeom>
          <a:noFill/>
        </p:spPr>
        <p:txBody>
          <a:bodyPr wrap="square" rtlCol="0">
            <a:spAutoFit/>
          </a:bodyPr>
          <a:lstStyle/>
          <a:p>
            <a:pPr algn="ctr"/>
            <a:r>
              <a:rPr lang="en-US" sz="1600" dirty="0"/>
              <a:t>Analyses, diagnoses, resolves, actions</a:t>
            </a:r>
          </a:p>
        </p:txBody>
      </p:sp>
      <p:sp>
        <p:nvSpPr>
          <p:cNvPr id="15" name="TextBox 14">
            <a:extLst>
              <a:ext uri="{FF2B5EF4-FFF2-40B4-BE49-F238E27FC236}">
                <a16:creationId xmlns:a16="http://schemas.microsoft.com/office/drawing/2014/main" id="{A1E8BBB0-0C12-E7E7-A4B2-D05490EEDA51}"/>
              </a:ext>
            </a:extLst>
          </p:cNvPr>
          <p:cNvSpPr txBox="1"/>
          <p:nvPr/>
        </p:nvSpPr>
        <p:spPr>
          <a:xfrm>
            <a:off x="5171733" y="4958989"/>
            <a:ext cx="2074928" cy="584775"/>
          </a:xfrm>
          <a:prstGeom prst="rect">
            <a:avLst/>
          </a:prstGeom>
          <a:noFill/>
        </p:spPr>
        <p:txBody>
          <a:bodyPr wrap="square" rtlCol="0">
            <a:spAutoFit/>
          </a:bodyPr>
          <a:lstStyle/>
          <a:p>
            <a:pPr algn="ctr"/>
            <a:r>
              <a:rPr lang="en-US" sz="1600" dirty="0"/>
              <a:t>Analyses, diagnoses, resolves, actions</a:t>
            </a:r>
          </a:p>
        </p:txBody>
      </p:sp>
      <p:cxnSp>
        <p:nvCxnSpPr>
          <p:cNvPr id="17" name="Straight Arrow Connector 16">
            <a:extLst>
              <a:ext uri="{FF2B5EF4-FFF2-40B4-BE49-F238E27FC236}">
                <a16:creationId xmlns:a16="http://schemas.microsoft.com/office/drawing/2014/main" id="{D9C2C3C9-215D-7F13-A406-A25247F4F9DE}"/>
              </a:ext>
            </a:extLst>
          </p:cNvPr>
          <p:cNvCxnSpPr>
            <a:cxnSpLocks/>
            <a:stCxn id="6" idx="6"/>
          </p:cNvCxnSpPr>
          <p:nvPr/>
        </p:nvCxnSpPr>
        <p:spPr>
          <a:xfrm flipV="1">
            <a:off x="2006418" y="3394463"/>
            <a:ext cx="2163201" cy="9505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1C1014E-F62B-6111-02C9-518A08BEB745}"/>
              </a:ext>
            </a:extLst>
          </p:cNvPr>
          <p:cNvCxnSpPr>
            <a:cxnSpLocks/>
            <a:stCxn id="6" idx="6"/>
            <a:endCxn id="11" idx="2"/>
          </p:cNvCxnSpPr>
          <p:nvPr/>
        </p:nvCxnSpPr>
        <p:spPr>
          <a:xfrm>
            <a:off x="2006418" y="4345044"/>
            <a:ext cx="2086454" cy="9089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A5BBD8F-3618-17FB-3702-AFAA55B8CD86}"/>
              </a:ext>
            </a:extLst>
          </p:cNvPr>
          <p:cNvCxnSpPr>
            <a:stCxn id="8" idx="4"/>
            <a:endCxn id="11" idx="0"/>
          </p:cNvCxnSpPr>
          <p:nvPr/>
        </p:nvCxnSpPr>
        <p:spPr>
          <a:xfrm>
            <a:off x="4632303" y="3625803"/>
            <a:ext cx="0" cy="1118332"/>
          </a:xfrm>
          <a:prstGeom prst="straightConnector1">
            <a:avLst/>
          </a:prstGeom>
          <a:ln>
            <a:headEnd type="arrow"/>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73BF3D75-653E-5314-5A19-C2B9890A46BA}"/>
              </a:ext>
            </a:extLst>
          </p:cNvPr>
          <p:cNvSpPr txBox="1"/>
          <p:nvPr/>
        </p:nvSpPr>
        <p:spPr>
          <a:xfrm>
            <a:off x="4092872" y="4013500"/>
            <a:ext cx="2074928" cy="338554"/>
          </a:xfrm>
          <a:prstGeom prst="rect">
            <a:avLst/>
          </a:prstGeom>
          <a:noFill/>
        </p:spPr>
        <p:txBody>
          <a:bodyPr wrap="square" rtlCol="0">
            <a:spAutoFit/>
          </a:bodyPr>
          <a:lstStyle/>
          <a:p>
            <a:pPr algn="ctr"/>
            <a:r>
              <a:rPr lang="en-US" sz="1600" dirty="0"/>
              <a:t>Transfer</a:t>
            </a:r>
          </a:p>
        </p:txBody>
      </p:sp>
      <p:sp>
        <p:nvSpPr>
          <p:cNvPr id="27" name="TextBox 26">
            <a:extLst>
              <a:ext uri="{FF2B5EF4-FFF2-40B4-BE49-F238E27FC236}">
                <a16:creationId xmlns:a16="http://schemas.microsoft.com/office/drawing/2014/main" id="{40E9F808-1FE8-AAD3-F820-7D165A3CBE14}"/>
              </a:ext>
            </a:extLst>
          </p:cNvPr>
          <p:cNvSpPr txBox="1"/>
          <p:nvPr/>
        </p:nvSpPr>
        <p:spPr>
          <a:xfrm>
            <a:off x="7749376" y="2164455"/>
            <a:ext cx="2524922"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Human-like fluency</a:t>
            </a:r>
          </a:p>
        </p:txBody>
      </p:sp>
      <p:sp>
        <p:nvSpPr>
          <p:cNvPr id="28" name="TextBox 27">
            <a:extLst>
              <a:ext uri="{FF2B5EF4-FFF2-40B4-BE49-F238E27FC236}">
                <a16:creationId xmlns:a16="http://schemas.microsoft.com/office/drawing/2014/main" id="{7E05C005-CDD5-9456-A430-7321EA24977A}"/>
              </a:ext>
            </a:extLst>
          </p:cNvPr>
          <p:cNvSpPr txBox="1"/>
          <p:nvPr/>
        </p:nvSpPr>
        <p:spPr>
          <a:xfrm>
            <a:off x="7749375" y="3225146"/>
            <a:ext cx="3193438"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Expert-level engagements</a:t>
            </a:r>
          </a:p>
        </p:txBody>
      </p:sp>
      <p:sp>
        <p:nvSpPr>
          <p:cNvPr id="29" name="TextBox 28">
            <a:extLst>
              <a:ext uri="{FF2B5EF4-FFF2-40B4-BE49-F238E27FC236}">
                <a16:creationId xmlns:a16="http://schemas.microsoft.com/office/drawing/2014/main" id="{D6C13111-E301-4B68-BB23-A4305E44A62F}"/>
              </a:ext>
            </a:extLst>
          </p:cNvPr>
          <p:cNvSpPr txBox="1"/>
          <p:nvPr/>
        </p:nvSpPr>
        <p:spPr>
          <a:xfrm>
            <a:off x="7749375" y="4283723"/>
            <a:ext cx="2781274"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Transfers with context</a:t>
            </a:r>
          </a:p>
        </p:txBody>
      </p:sp>
      <p:sp>
        <p:nvSpPr>
          <p:cNvPr id="30" name="TextBox 29">
            <a:extLst>
              <a:ext uri="{FF2B5EF4-FFF2-40B4-BE49-F238E27FC236}">
                <a16:creationId xmlns:a16="http://schemas.microsoft.com/office/drawing/2014/main" id="{B8A1A5CE-C448-7B95-746D-901B239699BD}"/>
              </a:ext>
            </a:extLst>
          </p:cNvPr>
          <p:cNvSpPr txBox="1"/>
          <p:nvPr/>
        </p:nvSpPr>
        <p:spPr>
          <a:xfrm>
            <a:off x="7808579" y="5359098"/>
            <a:ext cx="2105192"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Full auditability</a:t>
            </a:r>
          </a:p>
        </p:txBody>
      </p:sp>
      <p:sp>
        <p:nvSpPr>
          <p:cNvPr id="31" name="TextBox 30">
            <a:extLst>
              <a:ext uri="{FF2B5EF4-FFF2-40B4-BE49-F238E27FC236}">
                <a16:creationId xmlns:a16="http://schemas.microsoft.com/office/drawing/2014/main" id="{9CEFF3D5-396C-06F6-AF94-2FAC6907E998}"/>
              </a:ext>
            </a:extLst>
          </p:cNvPr>
          <p:cNvSpPr txBox="1"/>
          <p:nvPr/>
        </p:nvSpPr>
        <p:spPr>
          <a:xfrm>
            <a:off x="8051983" y="2606149"/>
            <a:ext cx="3039229" cy="600164"/>
          </a:xfrm>
          <a:prstGeom prst="rect">
            <a:avLst/>
          </a:prstGeom>
          <a:noFill/>
        </p:spPr>
        <p:txBody>
          <a:bodyPr wrap="square" rtlCol="0">
            <a:spAutoFit/>
          </a:bodyPr>
          <a:lstStyle/>
          <a:p>
            <a:r>
              <a:rPr lang="en-US" sz="1100" dirty="0"/>
              <a:t>Natural voice conversations across languages that adapt to sudden changes in direction, sentiment or context</a:t>
            </a:r>
          </a:p>
        </p:txBody>
      </p:sp>
      <p:sp>
        <p:nvSpPr>
          <p:cNvPr id="32" name="TextBox 31">
            <a:extLst>
              <a:ext uri="{FF2B5EF4-FFF2-40B4-BE49-F238E27FC236}">
                <a16:creationId xmlns:a16="http://schemas.microsoft.com/office/drawing/2014/main" id="{B366A631-436D-6992-34C3-96F731E5FE17}"/>
              </a:ext>
            </a:extLst>
          </p:cNvPr>
          <p:cNvSpPr txBox="1"/>
          <p:nvPr/>
        </p:nvSpPr>
        <p:spPr>
          <a:xfrm>
            <a:off x="8051983" y="3567144"/>
            <a:ext cx="3591816" cy="769441"/>
          </a:xfrm>
          <a:prstGeom prst="rect">
            <a:avLst/>
          </a:prstGeom>
          <a:noFill/>
        </p:spPr>
        <p:txBody>
          <a:bodyPr wrap="square" rtlCol="0">
            <a:spAutoFit/>
          </a:bodyPr>
          <a:lstStyle/>
          <a:p>
            <a:r>
              <a:rPr lang="en-US" sz="1100" dirty="0"/>
              <a:t>Move beyond simple assistant-level responses to ensure goals get clarified, situations and needs effectively </a:t>
            </a:r>
            <a:r>
              <a:rPr lang="en-US" sz="1100" dirty="0" err="1"/>
              <a:t>analysed</a:t>
            </a:r>
            <a:r>
              <a:rPr lang="en-US" sz="1100" dirty="0"/>
              <a:t> and root causes identified before responses offered.</a:t>
            </a:r>
          </a:p>
        </p:txBody>
      </p:sp>
      <p:sp>
        <p:nvSpPr>
          <p:cNvPr id="33" name="TextBox 32">
            <a:extLst>
              <a:ext uri="{FF2B5EF4-FFF2-40B4-BE49-F238E27FC236}">
                <a16:creationId xmlns:a16="http://schemas.microsoft.com/office/drawing/2014/main" id="{5396566C-C264-7A59-B306-3543B0FDBA98}"/>
              </a:ext>
            </a:extLst>
          </p:cNvPr>
          <p:cNvSpPr txBox="1"/>
          <p:nvPr/>
        </p:nvSpPr>
        <p:spPr>
          <a:xfrm>
            <a:off x="8051982" y="4651212"/>
            <a:ext cx="3401039" cy="600164"/>
          </a:xfrm>
          <a:prstGeom prst="rect">
            <a:avLst/>
          </a:prstGeom>
          <a:noFill/>
        </p:spPr>
        <p:txBody>
          <a:bodyPr wrap="square" rtlCol="0">
            <a:spAutoFit/>
          </a:bodyPr>
          <a:lstStyle/>
          <a:p>
            <a:r>
              <a:rPr lang="en-US" sz="1100" dirty="0"/>
              <a:t>Where requested or required, calls get transferred with full context to ensure seamless continuation of the engagement journey no matter the channel</a:t>
            </a:r>
          </a:p>
        </p:txBody>
      </p:sp>
      <p:sp>
        <p:nvSpPr>
          <p:cNvPr id="34" name="TextBox 33">
            <a:extLst>
              <a:ext uri="{FF2B5EF4-FFF2-40B4-BE49-F238E27FC236}">
                <a16:creationId xmlns:a16="http://schemas.microsoft.com/office/drawing/2014/main" id="{1259CD02-5860-7149-48A6-702E10D524E6}"/>
              </a:ext>
            </a:extLst>
          </p:cNvPr>
          <p:cNvSpPr txBox="1"/>
          <p:nvPr/>
        </p:nvSpPr>
        <p:spPr>
          <a:xfrm>
            <a:off x="8051983" y="5735280"/>
            <a:ext cx="3210266" cy="600164"/>
          </a:xfrm>
          <a:prstGeom prst="rect">
            <a:avLst/>
          </a:prstGeom>
          <a:noFill/>
        </p:spPr>
        <p:txBody>
          <a:bodyPr wrap="square" rtlCol="0">
            <a:spAutoFit/>
          </a:bodyPr>
          <a:lstStyle/>
          <a:p>
            <a:r>
              <a:rPr lang="en-US" sz="1100" dirty="0"/>
              <a:t>Every question asked, answer given, action triggered and rule applied gets tracked for reporting and insights</a:t>
            </a:r>
          </a:p>
        </p:txBody>
      </p:sp>
      <p:sp>
        <p:nvSpPr>
          <p:cNvPr id="35" name="TextBox 34">
            <a:extLst>
              <a:ext uri="{FF2B5EF4-FFF2-40B4-BE49-F238E27FC236}">
                <a16:creationId xmlns:a16="http://schemas.microsoft.com/office/drawing/2014/main" id="{3F27CCE4-F310-4D16-1550-966358A739D7}"/>
              </a:ext>
            </a:extLst>
          </p:cNvPr>
          <p:cNvSpPr txBox="1"/>
          <p:nvPr/>
        </p:nvSpPr>
        <p:spPr>
          <a:xfrm>
            <a:off x="297799" y="816976"/>
            <a:ext cx="5084084" cy="400110"/>
          </a:xfrm>
          <a:prstGeom prst="rect">
            <a:avLst/>
          </a:prstGeom>
          <a:noFill/>
        </p:spPr>
        <p:txBody>
          <a:bodyPr wrap="none" rtlCol="0">
            <a:spAutoFit/>
          </a:bodyPr>
          <a:lstStyle/>
          <a:p>
            <a:r>
              <a:rPr lang="en-US" sz="2000" b="1" dirty="0"/>
              <a:t>Match conversational fluency with control</a:t>
            </a:r>
          </a:p>
        </p:txBody>
      </p:sp>
      <p:sp>
        <p:nvSpPr>
          <p:cNvPr id="36" name="TextBox 35">
            <a:extLst>
              <a:ext uri="{FF2B5EF4-FFF2-40B4-BE49-F238E27FC236}">
                <a16:creationId xmlns:a16="http://schemas.microsoft.com/office/drawing/2014/main" id="{DE6D402F-93F8-A879-7CDA-588B81E215FE}"/>
              </a:ext>
            </a:extLst>
          </p:cNvPr>
          <p:cNvSpPr txBox="1"/>
          <p:nvPr/>
        </p:nvSpPr>
        <p:spPr>
          <a:xfrm>
            <a:off x="297799" y="1261977"/>
            <a:ext cx="9893336" cy="646331"/>
          </a:xfrm>
          <a:prstGeom prst="rect">
            <a:avLst/>
          </a:prstGeom>
          <a:noFill/>
        </p:spPr>
        <p:txBody>
          <a:bodyPr wrap="square" rtlCol="0">
            <a:spAutoFit/>
          </a:bodyPr>
          <a:lstStyle/>
          <a:p>
            <a:r>
              <a:rPr lang="en-US" dirty="0"/>
              <a:t>Allow customers to talk naturally while being skillfully guided through the conversation, ensuring </a:t>
            </a:r>
            <a:r>
              <a:rPr lang="en-US" b="1" dirty="0"/>
              <a:t>their</a:t>
            </a:r>
            <a:r>
              <a:rPr lang="en-US" dirty="0"/>
              <a:t> goal gets achieved in line with </a:t>
            </a:r>
            <a:r>
              <a:rPr lang="en-US" b="1" dirty="0"/>
              <a:t>your</a:t>
            </a:r>
            <a:r>
              <a:rPr lang="en-US" dirty="0"/>
              <a:t> enterprise’s rules, process and systems</a:t>
            </a:r>
          </a:p>
        </p:txBody>
      </p:sp>
      <p:sp>
        <p:nvSpPr>
          <p:cNvPr id="2" name="TextBox 1">
            <a:extLst>
              <a:ext uri="{FF2B5EF4-FFF2-40B4-BE49-F238E27FC236}">
                <a16:creationId xmlns:a16="http://schemas.microsoft.com/office/drawing/2014/main" id="{9BA8BF71-06E3-8446-690B-DEE0EF9BA50B}"/>
              </a:ext>
            </a:extLst>
          </p:cNvPr>
          <p:cNvSpPr txBox="1"/>
          <p:nvPr/>
        </p:nvSpPr>
        <p:spPr>
          <a:xfrm>
            <a:off x="152537" y="83598"/>
            <a:ext cx="7170871" cy="461665"/>
          </a:xfrm>
          <a:prstGeom prst="rect">
            <a:avLst/>
          </a:prstGeom>
          <a:noFill/>
        </p:spPr>
        <p:txBody>
          <a:bodyPr wrap="square">
            <a:spAutoFit/>
          </a:bodyPr>
          <a:lstStyle/>
          <a:p>
            <a:r>
              <a:rPr lang="en-GB" sz="2400" b="1" dirty="0">
                <a:solidFill>
                  <a:schemeClr val="accent1"/>
                </a:solidFill>
              </a:rPr>
              <a:t>Platform – Channels – Unassisted Voice</a:t>
            </a:r>
            <a:endParaRPr lang="en-GB" sz="2400" dirty="0"/>
          </a:p>
        </p:txBody>
      </p:sp>
    </p:spTree>
    <p:extLst>
      <p:ext uri="{BB962C8B-B14F-4D97-AF65-F5344CB8AC3E}">
        <p14:creationId xmlns:p14="http://schemas.microsoft.com/office/powerpoint/2010/main" val="1162152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6665F-BC64-5746-B7B7-F93001F95B00}"/>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ABC220D7-2305-7851-9EA1-ADD70275DB7E}"/>
              </a:ext>
            </a:extLst>
          </p:cNvPr>
          <p:cNvSpPr txBox="1"/>
          <p:nvPr/>
        </p:nvSpPr>
        <p:spPr>
          <a:xfrm>
            <a:off x="409633" y="1881584"/>
            <a:ext cx="3536161"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Effective upfront clarification</a:t>
            </a:r>
          </a:p>
        </p:txBody>
      </p:sp>
      <p:sp>
        <p:nvSpPr>
          <p:cNvPr id="28" name="TextBox 27">
            <a:extLst>
              <a:ext uri="{FF2B5EF4-FFF2-40B4-BE49-F238E27FC236}">
                <a16:creationId xmlns:a16="http://schemas.microsoft.com/office/drawing/2014/main" id="{2D5D5A32-CD5D-4958-8D72-171194977388}"/>
              </a:ext>
            </a:extLst>
          </p:cNvPr>
          <p:cNvSpPr txBox="1"/>
          <p:nvPr/>
        </p:nvSpPr>
        <p:spPr>
          <a:xfrm>
            <a:off x="409632" y="2942275"/>
            <a:ext cx="3921138"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Improved context understanding </a:t>
            </a:r>
          </a:p>
        </p:txBody>
      </p:sp>
      <p:sp>
        <p:nvSpPr>
          <p:cNvPr id="29" name="TextBox 28">
            <a:extLst>
              <a:ext uri="{FF2B5EF4-FFF2-40B4-BE49-F238E27FC236}">
                <a16:creationId xmlns:a16="http://schemas.microsoft.com/office/drawing/2014/main" id="{7A4445FA-BCDF-4CC0-9898-6801D0870437}"/>
              </a:ext>
            </a:extLst>
          </p:cNvPr>
          <p:cNvSpPr txBox="1"/>
          <p:nvPr/>
        </p:nvSpPr>
        <p:spPr>
          <a:xfrm>
            <a:off x="409632" y="4000852"/>
            <a:ext cx="3091424"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Agile response to change</a:t>
            </a:r>
          </a:p>
        </p:txBody>
      </p:sp>
      <p:sp>
        <p:nvSpPr>
          <p:cNvPr id="30" name="TextBox 29">
            <a:extLst>
              <a:ext uri="{FF2B5EF4-FFF2-40B4-BE49-F238E27FC236}">
                <a16:creationId xmlns:a16="http://schemas.microsoft.com/office/drawing/2014/main" id="{2BA1EB7C-4493-79FE-C30F-FA13022EEF4B}"/>
              </a:ext>
            </a:extLst>
          </p:cNvPr>
          <p:cNvSpPr txBox="1"/>
          <p:nvPr/>
        </p:nvSpPr>
        <p:spPr>
          <a:xfrm>
            <a:off x="468836" y="5076227"/>
            <a:ext cx="4171078"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Trusted responses and next actions</a:t>
            </a:r>
          </a:p>
        </p:txBody>
      </p:sp>
      <p:sp>
        <p:nvSpPr>
          <p:cNvPr id="31" name="TextBox 30">
            <a:extLst>
              <a:ext uri="{FF2B5EF4-FFF2-40B4-BE49-F238E27FC236}">
                <a16:creationId xmlns:a16="http://schemas.microsoft.com/office/drawing/2014/main" id="{85E129A6-B546-DA91-0BE6-1FACF60F9D8B}"/>
              </a:ext>
            </a:extLst>
          </p:cNvPr>
          <p:cNvSpPr txBox="1"/>
          <p:nvPr/>
        </p:nvSpPr>
        <p:spPr>
          <a:xfrm>
            <a:off x="712239" y="2257766"/>
            <a:ext cx="3039229" cy="600164"/>
          </a:xfrm>
          <a:prstGeom prst="rect">
            <a:avLst/>
          </a:prstGeom>
          <a:noFill/>
        </p:spPr>
        <p:txBody>
          <a:bodyPr wrap="square" rtlCol="0">
            <a:spAutoFit/>
          </a:bodyPr>
          <a:lstStyle/>
          <a:p>
            <a:r>
              <a:rPr lang="en-US" sz="1100" dirty="0"/>
              <a:t>The customer’s intent(s) and goal(s) are clarified to the required level before being passed to the right agent for next action</a:t>
            </a:r>
          </a:p>
        </p:txBody>
      </p:sp>
      <p:sp>
        <p:nvSpPr>
          <p:cNvPr id="32" name="TextBox 31">
            <a:extLst>
              <a:ext uri="{FF2B5EF4-FFF2-40B4-BE49-F238E27FC236}">
                <a16:creationId xmlns:a16="http://schemas.microsoft.com/office/drawing/2014/main" id="{08A87CF8-163C-10C3-26B4-C037A3D078EB}"/>
              </a:ext>
            </a:extLst>
          </p:cNvPr>
          <p:cNvSpPr txBox="1"/>
          <p:nvPr/>
        </p:nvSpPr>
        <p:spPr>
          <a:xfrm>
            <a:off x="712240" y="3284273"/>
            <a:ext cx="3210266" cy="600164"/>
          </a:xfrm>
          <a:prstGeom prst="rect">
            <a:avLst/>
          </a:prstGeom>
          <a:noFill/>
        </p:spPr>
        <p:txBody>
          <a:bodyPr wrap="square" rtlCol="0">
            <a:spAutoFit/>
          </a:bodyPr>
          <a:lstStyle/>
          <a:p>
            <a:r>
              <a:rPr lang="en-US" sz="1100" dirty="0"/>
              <a:t>Prior to offering a response or next action, the situation, need and/or root cause is </a:t>
            </a:r>
            <a:r>
              <a:rPr lang="en-US" sz="1100" dirty="0" err="1"/>
              <a:t>analysed</a:t>
            </a:r>
            <a:r>
              <a:rPr lang="en-US" sz="1100" dirty="0"/>
              <a:t> in detail to ensure full context is considered</a:t>
            </a:r>
          </a:p>
        </p:txBody>
      </p:sp>
      <p:sp>
        <p:nvSpPr>
          <p:cNvPr id="33" name="TextBox 32">
            <a:extLst>
              <a:ext uri="{FF2B5EF4-FFF2-40B4-BE49-F238E27FC236}">
                <a16:creationId xmlns:a16="http://schemas.microsoft.com/office/drawing/2014/main" id="{5D82FBE5-D538-0311-F255-F8DDB7FC78F8}"/>
              </a:ext>
            </a:extLst>
          </p:cNvPr>
          <p:cNvSpPr txBox="1"/>
          <p:nvPr/>
        </p:nvSpPr>
        <p:spPr>
          <a:xfrm>
            <a:off x="712239" y="4368341"/>
            <a:ext cx="3439431" cy="600164"/>
          </a:xfrm>
          <a:prstGeom prst="rect">
            <a:avLst/>
          </a:prstGeom>
          <a:noFill/>
        </p:spPr>
        <p:txBody>
          <a:bodyPr wrap="square" rtlCol="0">
            <a:spAutoFit/>
          </a:bodyPr>
          <a:lstStyle/>
          <a:p>
            <a:r>
              <a:rPr lang="en-US" sz="1100" dirty="0"/>
              <a:t>If the customer changes the conversation direction or shifts sentiment, the Conversational AI Agent adjusts while staying firmly on your guardrails. </a:t>
            </a:r>
          </a:p>
        </p:txBody>
      </p:sp>
      <p:sp>
        <p:nvSpPr>
          <p:cNvPr id="34" name="TextBox 33">
            <a:extLst>
              <a:ext uri="{FF2B5EF4-FFF2-40B4-BE49-F238E27FC236}">
                <a16:creationId xmlns:a16="http://schemas.microsoft.com/office/drawing/2014/main" id="{C7FD3624-6976-0F2B-6740-9C081BE33261}"/>
              </a:ext>
            </a:extLst>
          </p:cNvPr>
          <p:cNvSpPr txBox="1"/>
          <p:nvPr/>
        </p:nvSpPr>
        <p:spPr>
          <a:xfrm>
            <a:off x="712239" y="5452409"/>
            <a:ext cx="3774242" cy="600164"/>
          </a:xfrm>
          <a:prstGeom prst="rect">
            <a:avLst/>
          </a:prstGeom>
          <a:noFill/>
        </p:spPr>
        <p:txBody>
          <a:bodyPr wrap="square" rtlCol="0">
            <a:spAutoFit/>
          </a:bodyPr>
          <a:lstStyle/>
          <a:p>
            <a:r>
              <a:rPr lang="en-US" sz="1100" dirty="0"/>
              <a:t>By the time a next action gets triggered or a response is sought, full context is gathered. This ensures that more fully automated engagements can be supported with trust.</a:t>
            </a:r>
          </a:p>
        </p:txBody>
      </p:sp>
      <p:sp>
        <p:nvSpPr>
          <p:cNvPr id="35" name="TextBox 34">
            <a:extLst>
              <a:ext uri="{FF2B5EF4-FFF2-40B4-BE49-F238E27FC236}">
                <a16:creationId xmlns:a16="http://schemas.microsoft.com/office/drawing/2014/main" id="{C636CE4D-00DD-7224-9D3D-721A3B563B27}"/>
              </a:ext>
            </a:extLst>
          </p:cNvPr>
          <p:cNvSpPr txBox="1"/>
          <p:nvPr/>
        </p:nvSpPr>
        <p:spPr>
          <a:xfrm>
            <a:off x="409632" y="639359"/>
            <a:ext cx="6244979" cy="400110"/>
          </a:xfrm>
          <a:prstGeom prst="rect">
            <a:avLst/>
          </a:prstGeom>
          <a:noFill/>
        </p:spPr>
        <p:txBody>
          <a:bodyPr wrap="none" rtlCol="0">
            <a:spAutoFit/>
          </a:bodyPr>
          <a:lstStyle/>
          <a:p>
            <a:r>
              <a:rPr lang="en-US" sz="2000" b="1" dirty="0"/>
              <a:t>Increase your unassisted voice automation volumes</a:t>
            </a:r>
          </a:p>
        </p:txBody>
      </p:sp>
      <p:sp>
        <p:nvSpPr>
          <p:cNvPr id="36" name="TextBox 35">
            <a:extLst>
              <a:ext uri="{FF2B5EF4-FFF2-40B4-BE49-F238E27FC236}">
                <a16:creationId xmlns:a16="http://schemas.microsoft.com/office/drawing/2014/main" id="{6580DBC1-391E-BE95-CEA8-46C9C62C19BD}"/>
              </a:ext>
            </a:extLst>
          </p:cNvPr>
          <p:cNvSpPr txBox="1"/>
          <p:nvPr/>
        </p:nvSpPr>
        <p:spPr>
          <a:xfrm>
            <a:off x="409632" y="1084360"/>
            <a:ext cx="7984428" cy="646331"/>
          </a:xfrm>
          <a:prstGeom prst="rect">
            <a:avLst/>
          </a:prstGeom>
          <a:noFill/>
        </p:spPr>
        <p:txBody>
          <a:bodyPr wrap="square" rtlCol="0">
            <a:spAutoFit/>
          </a:bodyPr>
          <a:lstStyle/>
          <a:p>
            <a:r>
              <a:rPr lang="en-US" dirty="0"/>
              <a:t>Trust Orchestrator is designed to increase the number of calls that get fully automated, without relying on humans in the loop</a:t>
            </a:r>
          </a:p>
        </p:txBody>
      </p:sp>
      <p:sp>
        <p:nvSpPr>
          <p:cNvPr id="2" name="Rectangle: Rounded Corners 1">
            <a:extLst>
              <a:ext uri="{FF2B5EF4-FFF2-40B4-BE49-F238E27FC236}">
                <a16:creationId xmlns:a16="http://schemas.microsoft.com/office/drawing/2014/main" id="{ABC2ABE0-9017-FBDD-1AD6-E221189BC39D}"/>
              </a:ext>
            </a:extLst>
          </p:cNvPr>
          <p:cNvSpPr/>
          <p:nvPr/>
        </p:nvSpPr>
        <p:spPr>
          <a:xfrm>
            <a:off x="5460087" y="1915357"/>
            <a:ext cx="3151062" cy="41709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Smiling agent/customer picture</a:t>
            </a:r>
          </a:p>
        </p:txBody>
      </p:sp>
      <p:sp>
        <p:nvSpPr>
          <p:cNvPr id="3" name="TextBox 2">
            <a:extLst>
              <a:ext uri="{FF2B5EF4-FFF2-40B4-BE49-F238E27FC236}">
                <a16:creationId xmlns:a16="http://schemas.microsoft.com/office/drawing/2014/main" id="{BD21421E-0513-2980-3308-7DBB96C80F22}"/>
              </a:ext>
            </a:extLst>
          </p:cNvPr>
          <p:cNvSpPr txBox="1"/>
          <p:nvPr/>
        </p:nvSpPr>
        <p:spPr>
          <a:xfrm>
            <a:off x="152537" y="83598"/>
            <a:ext cx="6867695" cy="461665"/>
          </a:xfrm>
          <a:prstGeom prst="rect">
            <a:avLst/>
          </a:prstGeom>
          <a:noFill/>
        </p:spPr>
        <p:txBody>
          <a:bodyPr wrap="square">
            <a:spAutoFit/>
          </a:bodyPr>
          <a:lstStyle/>
          <a:p>
            <a:r>
              <a:rPr lang="en-GB" sz="2400" b="1" dirty="0">
                <a:solidFill>
                  <a:schemeClr val="accent1"/>
                </a:solidFill>
              </a:rPr>
              <a:t>Platform – Channels – Unassisted Voice</a:t>
            </a:r>
            <a:endParaRPr lang="en-GB" sz="2400" dirty="0"/>
          </a:p>
        </p:txBody>
      </p:sp>
    </p:spTree>
    <p:extLst>
      <p:ext uri="{BB962C8B-B14F-4D97-AF65-F5344CB8AC3E}">
        <p14:creationId xmlns:p14="http://schemas.microsoft.com/office/powerpoint/2010/main" val="204176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4765D-174D-3497-EBF6-55C80C724526}"/>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366A707D-42D8-BD89-8A8C-A615017C4179}"/>
              </a:ext>
            </a:extLst>
          </p:cNvPr>
          <p:cNvSpPr txBox="1"/>
          <p:nvPr/>
        </p:nvSpPr>
        <p:spPr>
          <a:xfrm>
            <a:off x="7635663" y="1238644"/>
            <a:ext cx="3941848"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Clarifies multi-intents and goals</a:t>
            </a:r>
          </a:p>
        </p:txBody>
      </p:sp>
      <p:sp>
        <p:nvSpPr>
          <p:cNvPr id="28" name="TextBox 27">
            <a:extLst>
              <a:ext uri="{FF2B5EF4-FFF2-40B4-BE49-F238E27FC236}">
                <a16:creationId xmlns:a16="http://schemas.microsoft.com/office/drawing/2014/main" id="{8CAEDF1D-3EF5-DBA2-350A-32A4B4532658}"/>
              </a:ext>
            </a:extLst>
          </p:cNvPr>
          <p:cNvSpPr txBox="1"/>
          <p:nvPr/>
        </p:nvSpPr>
        <p:spPr>
          <a:xfrm>
            <a:off x="7635663" y="2287501"/>
            <a:ext cx="3588931"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Handles caller authentication</a:t>
            </a:r>
          </a:p>
        </p:txBody>
      </p:sp>
      <p:sp>
        <p:nvSpPr>
          <p:cNvPr id="29" name="TextBox 28">
            <a:extLst>
              <a:ext uri="{FF2B5EF4-FFF2-40B4-BE49-F238E27FC236}">
                <a16:creationId xmlns:a16="http://schemas.microsoft.com/office/drawing/2014/main" id="{89CA6013-A7A2-4F7D-5587-F4D68ACD7952}"/>
              </a:ext>
            </a:extLst>
          </p:cNvPr>
          <p:cNvSpPr txBox="1"/>
          <p:nvPr/>
        </p:nvSpPr>
        <p:spPr>
          <a:xfrm>
            <a:off x="7635663" y="2786942"/>
            <a:ext cx="3611245"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Analyses, diagnoses, resolves</a:t>
            </a:r>
          </a:p>
        </p:txBody>
      </p:sp>
      <p:sp>
        <p:nvSpPr>
          <p:cNvPr id="30" name="TextBox 29">
            <a:extLst>
              <a:ext uri="{FF2B5EF4-FFF2-40B4-BE49-F238E27FC236}">
                <a16:creationId xmlns:a16="http://schemas.microsoft.com/office/drawing/2014/main" id="{28E4D71B-2E47-42FA-7621-3A914F84A405}"/>
              </a:ext>
            </a:extLst>
          </p:cNvPr>
          <p:cNvSpPr txBox="1"/>
          <p:nvPr/>
        </p:nvSpPr>
        <p:spPr>
          <a:xfrm>
            <a:off x="7635663" y="3727331"/>
            <a:ext cx="3642151"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Adjusts to changing sentiment</a:t>
            </a:r>
          </a:p>
        </p:txBody>
      </p:sp>
      <p:sp>
        <p:nvSpPr>
          <p:cNvPr id="35" name="TextBox 34">
            <a:extLst>
              <a:ext uri="{FF2B5EF4-FFF2-40B4-BE49-F238E27FC236}">
                <a16:creationId xmlns:a16="http://schemas.microsoft.com/office/drawing/2014/main" id="{0665C46B-0CBD-ECF1-2326-AA9DC2E34656}"/>
              </a:ext>
            </a:extLst>
          </p:cNvPr>
          <p:cNvSpPr txBox="1"/>
          <p:nvPr/>
        </p:nvSpPr>
        <p:spPr>
          <a:xfrm>
            <a:off x="297799" y="816976"/>
            <a:ext cx="5060424" cy="400110"/>
          </a:xfrm>
          <a:prstGeom prst="rect">
            <a:avLst/>
          </a:prstGeom>
          <a:noFill/>
        </p:spPr>
        <p:txBody>
          <a:bodyPr wrap="none" rtlCol="0">
            <a:spAutoFit/>
          </a:bodyPr>
          <a:lstStyle/>
          <a:p>
            <a:r>
              <a:rPr lang="en-US" sz="2000" b="1" dirty="0"/>
              <a:t>Transform your total customer experience</a:t>
            </a:r>
          </a:p>
        </p:txBody>
      </p:sp>
      <p:sp>
        <p:nvSpPr>
          <p:cNvPr id="36" name="TextBox 35">
            <a:extLst>
              <a:ext uri="{FF2B5EF4-FFF2-40B4-BE49-F238E27FC236}">
                <a16:creationId xmlns:a16="http://schemas.microsoft.com/office/drawing/2014/main" id="{8FA80AEB-CCC1-B44B-A6BA-28DD83ADCF4E}"/>
              </a:ext>
            </a:extLst>
          </p:cNvPr>
          <p:cNvSpPr txBox="1"/>
          <p:nvPr/>
        </p:nvSpPr>
        <p:spPr>
          <a:xfrm>
            <a:off x="297799" y="1261977"/>
            <a:ext cx="7089764" cy="1323439"/>
          </a:xfrm>
          <a:prstGeom prst="rect">
            <a:avLst/>
          </a:prstGeom>
          <a:noFill/>
        </p:spPr>
        <p:txBody>
          <a:bodyPr wrap="square" rtlCol="0">
            <a:spAutoFit/>
          </a:bodyPr>
          <a:lstStyle/>
          <a:p>
            <a:r>
              <a:rPr lang="en-US" sz="1600" dirty="0"/>
              <a:t>When speaking to a Conversational AI Agent powered by Trust Orchestrator, it feels like you are talking to a human expert. Someone capable of listening, asking questions and getting the job done, first time. </a:t>
            </a:r>
          </a:p>
          <a:p>
            <a:endParaRPr lang="en-US" sz="1600" dirty="0"/>
          </a:p>
          <a:p>
            <a:r>
              <a:rPr lang="en-US" sz="1600" dirty="0"/>
              <a:t>Have a listen for yourself.</a:t>
            </a:r>
          </a:p>
        </p:txBody>
      </p:sp>
      <p:sp>
        <p:nvSpPr>
          <p:cNvPr id="2" name="TextBox 1">
            <a:extLst>
              <a:ext uri="{FF2B5EF4-FFF2-40B4-BE49-F238E27FC236}">
                <a16:creationId xmlns:a16="http://schemas.microsoft.com/office/drawing/2014/main" id="{459819DF-9BD9-9816-E7CE-4EEB44E2DA85}"/>
              </a:ext>
            </a:extLst>
          </p:cNvPr>
          <p:cNvSpPr txBox="1"/>
          <p:nvPr/>
        </p:nvSpPr>
        <p:spPr>
          <a:xfrm>
            <a:off x="152537" y="83598"/>
            <a:ext cx="6889818" cy="461665"/>
          </a:xfrm>
          <a:prstGeom prst="rect">
            <a:avLst/>
          </a:prstGeom>
          <a:noFill/>
        </p:spPr>
        <p:txBody>
          <a:bodyPr wrap="square">
            <a:spAutoFit/>
          </a:bodyPr>
          <a:lstStyle/>
          <a:p>
            <a:r>
              <a:rPr lang="en-GB" sz="2400" b="1" dirty="0">
                <a:solidFill>
                  <a:schemeClr val="accent1"/>
                </a:solidFill>
              </a:rPr>
              <a:t>Platform – Channels - Unassisted Voice</a:t>
            </a:r>
            <a:endParaRPr lang="en-GB" sz="2400" dirty="0"/>
          </a:p>
        </p:txBody>
      </p:sp>
      <p:sp>
        <p:nvSpPr>
          <p:cNvPr id="3" name="Rectangle: Rounded Corners 2">
            <a:extLst>
              <a:ext uri="{FF2B5EF4-FFF2-40B4-BE49-F238E27FC236}">
                <a16:creationId xmlns:a16="http://schemas.microsoft.com/office/drawing/2014/main" id="{E49C46D8-52B1-6AC1-F369-86C289721F00}"/>
              </a:ext>
            </a:extLst>
          </p:cNvPr>
          <p:cNvSpPr/>
          <p:nvPr/>
        </p:nvSpPr>
        <p:spPr>
          <a:xfrm>
            <a:off x="460489" y="2984309"/>
            <a:ext cx="6927074" cy="28938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Demo video</a:t>
            </a:r>
          </a:p>
        </p:txBody>
      </p:sp>
      <p:sp>
        <p:nvSpPr>
          <p:cNvPr id="4" name="Rectangle: Rounded Corners 3">
            <a:extLst>
              <a:ext uri="{FF2B5EF4-FFF2-40B4-BE49-F238E27FC236}">
                <a16:creationId xmlns:a16="http://schemas.microsoft.com/office/drawing/2014/main" id="{39A12361-53EE-ECAF-0BB8-C4A8A55904C0}"/>
              </a:ext>
            </a:extLst>
          </p:cNvPr>
          <p:cNvSpPr/>
          <p:nvPr/>
        </p:nvSpPr>
        <p:spPr>
          <a:xfrm>
            <a:off x="3276598" y="6123194"/>
            <a:ext cx="1834831" cy="6001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See voice use cases</a:t>
            </a:r>
          </a:p>
        </p:txBody>
      </p:sp>
      <p:sp>
        <p:nvSpPr>
          <p:cNvPr id="5" name="TextBox 4">
            <a:extLst>
              <a:ext uri="{FF2B5EF4-FFF2-40B4-BE49-F238E27FC236}">
                <a16:creationId xmlns:a16="http://schemas.microsoft.com/office/drawing/2014/main" id="{5BD14822-AD89-BF2E-64BA-F38D5FEAFB32}"/>
              </a:ext>
            </a:extLst>
          </p:cNvPr>
          <p:cNvSpPr txBox="1"/>
          <p:nvPr/>
        </p:nvSpPr>
        <p:spPr>
          <a:xfrm>
            <a:off x="7667178" y="4215231"/>
            <a:ext cx="4501232"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Identifies opportunities for cross sale</a:t>
            </a:r>
          </a:p>
        </p:txBody>
      </p:sp>
      <p:sp>
        <p:nvSpPr>
          <p:cNvPr id="10" name="TextBox 9">
            <a:extLst>
              <a:ext uri="{FF2B5EF4-FFF2-40B4-BE49-F238E27FC236}">
                <a16:creationId xmlns:a16="http://schemas.microsoft.com/office/drawing/2014/main" id="{5A14F7CE-FDB9-2144-FE44-B4B099F6BAE9}"/>
              </a:ext>
            </a:extLst>
          </p:cNvPr>
          <p:cNvSpPr txBox="1"/>
          <p:nvPr/>
        </p:nvSpPr>
        <p:spPr>
          <a:xfrm>
            <a:off x="7698693" y="4703131"/>
            <a:ext cx="3394904"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Transitions across channels</a:t>
            </a:r>
          </a:p>
        </p:txBody>
      </p:sp>
      <p:sp>
        <p:nvSpPr>
          <p:cNvPr id="16" name="TextBox 15">
            <a:extLst>
              <a:ext uri="{FF2B5EF4-FFF2-40B4-BE49-F238E27FC236}">
                <a16:creationId xmlns:a16="http://schemas.microsoft.com/office/drawing/2014/main" id="{14C2F215-F842-DA2C-7D1E-3BF5595357A3}"/>
              </a:ext>
            </a:extLst>
          </p:cNvPr>
          <p:cNvSpPr txBox="1"/>
          <p:nvPr/>
        </p:nvSpPr>
        <p:spPr>
          <a:xfrm>
            <a:off x="7708761" y="5688648"/>
            <a:ext cx="4221412"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Gathers required data and feedback</a:t>
            </a:r>
          </a:p>
        </p:txBody>
      </p:sp>
      <p:sp>
        <p:nvSpPr>
          <p:cNvPr id="19" name="TextBox 18">
            <a:extLst>
              <a:ext uri="{FF2B5EF4-FFF2-40B4-BE49-F238E27FC236}">
                <a16:creationId xmlns:a16="http://schemas.microsoft.com/office/drawing/2014/main" id="{997E020F-003F-AC33-1A2A-C7CFBAEB6AA0}"/>
              </a:ext>
            </a:extLst>
          </p:cNvPr>
          <p:cNvSpPr txBox="1"/>
          <p:nvPr/>
        </p:nvSpPr>
        <p:spPr>
          <a:xfrm>
            <a:off x="7698693" y="6169361"/>
            <a:ext cx="3110339"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Provides full call tracking</a:t>
            </a:r>
          </a:p>
        </p:txBody>
      </p:sp>
      <p:sp>
        <p:nvSpPr>
          <p:cNvPr id="20" name="TextBox 19">
            <a:extLst>
              <a:ext uri="{FF2B5EF4-FFF2-40B4-BE49-F238E27FC236}">
                <a16:creationId xmlns:a16="http://schemas.microsoft.com/office/drawing/2014/main" id="{24E12CF0-EF07-717B-096B-B0A20ED7B06B}"/>
              </a:ext>
            </a:extLst>
          </p:cNvPr>
          <p:cNvSpPr txBox="1"/>
          <p:nvPr/>
        </p:nvSpPr>
        <p:spPr>
          <a:xfrm>
            <a:off x="7622647" y="689150"/>
            <a:ext cx="2821093"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err="1"/>
              <a:t>Personalises</a:t>
            </a:r>
            <a:r>
              <a:rPr lang="en-US" b="1" dirty="0"/>
              <a:t> each call</a:t>
            </a:r>
          </a:p>
        </p:txBody>
      </p:sp>
      <p:sp>
        <p:nvSpPr>
          <p:cNvPr id="21" name="TextBox 20">
            <a:extLst>
              <a:ext uri="{FF2B5EF4-FFF2-40B4-BE49-F238E27FC236}">
                <a16:creationId xmlns:a16="http://schemas.microsoft.com/office/drawing/2014/main" id="{9E2E306C-DC5A-59E9-0504-699BAFB2CEFD}"/>
              </a:ext>
            </a:extLst>
          </p:cNvPr>
          <p:cNvSpPr txBox="1"/>
          <p:nvPr/>
        </p:nvSpPr>
        <p:spPr>
          <a:xfrm>
            <a:off x="7622647" y="1751863"/>
            <a:ext cx="3531159"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Speaks in multiple languages</a:t>
            </a:r>
          </a:p>
        </p:txBody>
      </p:sp>
      <p:sp>
        <p:nvSpPr>
          <p:cNvPr id="22" name="TextBox 21">
            <a:extLst>
              <a:ext uri="{FF2B5EF4-FFF2-40B4-BE49-F238E27FC236}">
                <a16:creationId xmlns:a16="http://schemas.microsoft.com/office/drawing/2014/main" id="{E97CC4CC-47A7-088C-0186-F9E0D3D0ADCC}"/>
              </a:ext>
            </a:extLst>
          </p:cNvPr>
          <p:cNvSpPr txBox="1"/>
          <p:nvPr/>
        </p:nvSpPr>
        <p:spPr>
          <a:xfrm>
            <a:off x="7622646" y="175931"/>
            <a:ext cx="2785955"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Always available, 24/7</a:t>
            </a:r>
          </a:p>
        </p:txBody>
      </p:sp>
      <p:sp>
        <p:nvSpPr>
          <p:cNvPr id="24" name="TextBox 23">
            <a:extLst>
              <a:ext uri="{FF2B5EF4-FFF2-40B4-BE49-F238E27FC236}">
                <a16:creationId xmlns:a16="http://schemas.microsoft.com/office/drawing/2014/main" id="{FD809640-1851-FC26-381A-1D06FC1D2BB0}"/>
              </a:ext>
            </a:extLst>
          </p:cNvPr>
          <p:cNvSpPr txBox="1"/>
          <p:nvPr/>
        </p:nvSpPr>
        <p:spPr>
          <a:xfrm>
            <a:off x="7698693" y="5183844"/>
            <a:ext cx="3177216"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Transfers with full context</a:t>
            </a:r>
          </a:p>
        </p:txBody>
      </p:sp>
      <p:sp>
        <p:nvSpPr>
          <p:cNvPr id="25" name="TextBox 24">
            <a:extLst>
              <a:ext uri="{FF2B5EF4-FFF2-40B4-BE49-F238E27FC236}">
                <a16:creationId xmlns:a16="http://schemas.microsoft.com/office/drawing/2014/main" id="{549513E8-804C-DF00-8D00-4975B3EC0653}"/>
              </a:ext>
            </a:extLst>
          </p:cNvPr>
          <p:cNvSpPr txBox="1"/>
          <p:nvPr/>
        </p:nvSpPr>
        <p:spPr>
          <a:xfrm>
            <a:off x="7635663" y="3264566"/>
            <a:ext cx="4374596"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Asks questions before giving answers</a:t>
            </a:r>
          </a:p>
        </p:txBody>
      </p:sp>
    </p:spTree>
    <p:extLst>
      <p:ext uri="{BB962C8B-B14F-4D97-AF65-F5344CB8AC3E}">
        <p14:creationId xmlns:p14="http://schemas.microsoft.com/office/powerpoint/2010/main" val="2991927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F2893-E723-BAF2-26B4-3113BCBED1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3DF5A1F-A2D8-A190-D5FD-8C1CD8C461A9}"/>
              </a:ext>
            </a:extLst>
          </p:cNvPr>
          <p:cNvSpPr txBox="1"/>
          <p:nvPr/>
        </p:nvSpPr>
        <p:spPr>
          <a:xfrm>
            <a:off x="1121070" y="5677025"/>
            <a:ext cx="8022930" cy="395173"/>
          </a:xfrm>
          <a:prstGeom prst="rect">
            <a:avLst/>
          </a:prstGeom>
          <a:noFill/>
        </p:spPr>
        <p:txBody>
          <a:bodyPr wrap="square">
            <a:spAutoFit/>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Automate more chat conversations without relying on live agents</a:t>
            </a:r>
          </a:p>
        </p:txBody>
      </p:sp>
      <p:sp>
        <p:nvSpPr>
          <p:cNvPr id="4" name="Rectangle: Rounded Corners 3">
            <a:extLst>
              <a:ext uri="{FF2B5EF4-FFF2-40B4-BE49-F238E27FC236}">
                <a16:creationId xmlns:a16="http://schemas.microsoft.com/office/drawing/2014/main" id="{536699CC-B07C-5251-0612-C7DF896A2345}"/>
              </a:ext>
            </a:extLst>
          </p:cNvPr>
          <p:cNvSpPr/>
          <p:nvPr/>
        </p:nvSpPr>
        <p:spPr>
          <a:xfrm>
            <a:off x="855194" y="2466907"/>
            <a:ext cx="6045566" cy="29800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4D145C1-B942-1F0B-698D-D51615FC3743}"/>
              </a:ext>
            </a:extLst>
          </p:cNvPr>
          <p:cNvSpPr/>
          <p:nvPr/>
        </p:nvSpPr>
        <p:spPr>
          <a:xfrm>
            <a:off x="7410862" y="2522274"/>
            <a:ext cx="3579755" cy="20036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demo</a:t>
            </a:r>
          </a:p>
        </p:txBody>
      </p:sp>
      <p:sp>
        <p:nvSpPr>
          <p:cNvPr id="6" name="TextBox 5">
            <a:extLst>
              <a:ext uri="{FF2B5EF4-FFF2-40B4-BE49-F238E27FC236}">
                <a16:creationId xmlns:a16="http://schemas.microsoft.com/office/drawing/2014/main" id="{D75EBBC0-0D41-B654-C1D3-2A44CEB2897B}"/>
              </a:ext>
            </a:extLst>
          </p:cNvPr>
          <p:cNvSpPr txBox="1"/>
          <p:nvPr/>
        </p:nvSpPr>
        <p:spPr>
          <a:xfrm>
            <a:off x="1121072" y="2679923"/>
            <a:ext cx="5484755" cy="395173"/>
          </a:xfrm>
          <a:prstGeom prst="rect">
            <a:avLst/>
          </a:prstGeom>
          <a:noFill/>
        </p:spPr>
        <p:txBody>
          <a:bodyPr wrap="square">
            <a:spAutoFit/>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Natural conversations without the restrictions</a:t>
            </a:r>
          </a:p>
        </p:txBody>
      </p:sp>
      <p:sp>
        <p:nvSpPr>
          <p:cNvPr id="7" name="TextBox 6">
            <a:extLst>
              <a:ext uri="{FF2B5EF4-FFF2-40B4-BE49-F238E27FC236}">
                <a16:creationId xmlns:a16="http://schemas.microsoft.com/office/drawing/2014/main" id="{81131ECF-E51A-D247-5B32-13FBE9D28C99}"/>
              </a:ext>
            </a:extLst>
          </p:cNvPr>
          <p:cNvSpPr txBox="1"/>
          <p:nvPr/>
        </p:nvSpPr>
        <p:spPr>
          <a:xfrm>
            <a:off x="1121070" y="3205257"/>
            <a:ext cx="5484755" cy="395173"/>
          </a:xfrm>
          <a:prstGeom prst="rect">
            <a:avLst/>
          </a:prstGeom>
          <a:noFill/>
        </p:spPr>
        <p:txBody>
          <a:bodyPr wrap="square">
            <a:spAutoFit/>
          </a:bodyPr>
          <a:lstStyle/>
          <a:p>
            <a:pPr marL="285750" marR="0" indent="-285750">
              <a:lnSpc>
                <a:spcPct val="115000"/>
              </a:lnSpc>
              <a:spcAft>
                <a:spcPts val="800"/>
              </a:spcAft>
              <a:buFont typeface="Wingdings" panose="05000000000000000000" pitchFamily="2" charset="2"/>
              <a:buChar char="ü"/>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Free flowing conversations (not menu driven)</a:t>
            </a:r>
          </a:p>
        </p:txBody>
      </p:sp>
      <p:sp>
        <p:nvSpPr>
          <p:cNvPr id="8" name="Rectangle: Rounded Corners 7">
            <a:extLst>
              <a:ext uri="{FF2B5EF4-FFF2-40B4-BE49-F238E27FC236}">
                <a16:creationId xmlns:a16="http://schemas.microsoft.com/office/drawing/2014/main" id="{8B116494-258F-3F71-E1B6-7C84CC40FF60}"/>
              </a:ext>
            </a:extLst>
          </p:cNvPr>
          <p:cNvSpPr/>
          <p:nvPr/>
        </p:nvSpPr>
        <p:spPr>
          <a:xfrm>
            <a:off x="8525629" y="4727141"/>
            <a:ext cx="1617469" cy="561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Watch Now</a:t>
            </a:r>
          </a:p>
        </p:txBody>
      </p:sp>
      <p:sp>
        <p:nvSpPr>
          <p:cNvPr id="9" name="TextBox 8">
            <a:extLst>
              <a:ext uri="{FF2B5EF4-FFF2-40B4-BE49-F238E27FC236}">
                <a16:creationId xmlns:a16="http://schemas.microsoft.com/office/drawing/2014/main" id="{74E434D8-729D-D302-49E2-9D7BFB5839DE}"/>
              </a:ext>
            </a:extLst>
          </p:cNvPr>
          <p:cNvSpPr txBox="1"/>
          <p:nvPr/>
        </p:nvSpPr>
        <p:spPr>
          <a:xfrm>
            <a:off x="1121070" y="4225698"/>
            <a:ext cx="5484755" cy="395173"/>
          </a:xfrm>
          <a:prstGeom prst="rect">
            <a:avLst/>
          </a:prstGeom>
          <a:noFill/>
        </p:spPr>
        <p:txBody>
          <a:bodyPr wrap="square">
            <a:spAutoFit/>
          </a:bodyPr>
          <a:lstStyle/>
          <a:p>
            <a:pPr marL="285750" marR="0" indent="-285750">
              <a:lnSpc>
                <a:spcPct val="115000"/>
              </a:lnSpc>
              <a:spcAft>
                <a:spcPts val="800"/>
              </a:spcAft>
              <a:buFont typeface="Wingdings" panose="05000000000000000000" pitchFamily="2" charset="2"/>
              <a:buChar char="ü"/>
            </a:pPr>
            <a:r>
              <a:rPr lang="en-US" kern="100" dirty="0">
                <a:latin typeface="Aptos" panose="020B0004020202020204" pitchFamily="34" charset="0"/>
                <a:ea typeface="Aptos" panose="020B0004020202020204" pitchFamily="34" charset="0"/>
                <a:cs typeface="Times New Roman" panose="02020603050405020304" pitchFamily="18" charset="0"/>
              </a:rPr>
              <a:t>Trusted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gathering and provision</a:t>
            </a:r>
          </a:p>
        </p:txBody>
      </p:sp>
      <p:sp>
        <p:nvSpPr>
          <p:cNvPr id="10" name="TextBox 9">
            <a:extLst>
              <a:ext uri="{FF2B5EF4-FFF2-40B4-BE49-F238E27FC236}">
                <a16:creationId xmlns:a16="http://schemas.microsoft.com/office/drawing/2014/main" id="{4DAB0664-0EDC-9345-502A-23F9F3C82B8A}"/>
              </a:ext>
            </a:extLst>
          </p:cNvPr>
          <p:cNvSpPr txBox="1"/>
          <p:nvPr/>
        </p:nvSpPr>
        <p:spPr>
          <a:xfrm>
            <a:off x="1135599" y="3700364"/>
            <a:ext cx="5484755" cy="395173"/>
          </a:xfrm>
          <a:prstGeom prst="rect">
            <a:avLst/>
          </a:prstGeom>
          <a:noFill/>
        </p:spPr>
        <p:txBody>
          <a:bodyPr wrap="square">
            <a:spAutoFit/>
          </a:bodyPr>
          <a:lstStyle/>
          <a:p>
            <a:pPr marL="285750" marR="0" indent="-285750">
              <a:lnSpc>
                <a:spcPct val="115000"/>
              </a:lnSpc>
              <a:spcAft>
                <a:spcPts val="800"/>
              </a:spcAft>
              <a:buFont typeface="Wingdings" panose="05000000000000000000" pitchFamily="2" charset="2"/>
              <a:buChar char="ü"/>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Expert level engagements (not just FAQs) </a:t>
            </a:r>
          </a:p>
        </p:txBody>
      </p:sp>
      <p:sp>
        <p:nvSpPr>
          <p:cNvPr id="11" name="TextBox 10">
            <a:extLst>
              <a:ext uri="{FF2B5EF4-FFF2-40B4-BE49-F238E27FC236}">
                <a16:creationId xmlns:a16="http://schemas.microsoft.com/office/drawing/2014/main" id="{01213EF5-D135-46E1-670B-ECB983BA2E42}"/>
              </a:ext>
            </a:extLst>
          </p:cNvPr>
          <p:cNvSpPr txBox="1"/>
          <p:nvPr/>
        </p:nvSpPr>
        <p:spPr>
          <a:xfrm>
            <a:off x="1135599" y="4810508"/>
            <a:ext cx="5484755" cy="395173"/>
          </a:xfrm>
          <a:prstGeom prst="rect">
            <a:avLst/>
          </a:prstGeom>
          <a:noFill/>
        </p:spPr>
        <p:txBody>
          <a:bodyPr wrap="square">
            <a:spAutoFit/>
          </a:bodyPr>
          <a:lstStyle/>
          <a:p>
            <a:pPr marL="285750" marR="0" indent="-285750">
              <a:lnSpc>
                <a:spcPct val="115000"/>
              </a:lnSpc>
              <a:spcAft>
                <a:spcPts val="800"/>
              </a:spcAft>
              <a:buFont typeface="Wingdings" panose="05000000000000000000" pitchFamily="2" charset="2"/>
              <a:buChar char="ü"/>
            </a:pPr>
            <a:r>
              <a:rPr lang="en-US" kern="100" dirty="0">
                <a:latin typeface="Aptos" panose="020B0004020202020204" pitchFamily="34" charset="0"/>
                <a:ea typeface="Aptos" panose="020B0004020202020204" pitchFamily="34" charset="0"/>
                <a:cs typeface="Times New Roman" panose="02020603050405020304" pitchFamily="18" charset="0"/>
              </a:rPr>
              <a:t>One touch resolution (no waiting for live chat)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295EBB6-C4E8-D003-FDCA-B07C05A44BBA}"/>
              </a:ext>
            </a:extLst>
          </p:cNvPr>
          <p:cNvSpPr txBox="1"/>
          <p:nvPr/>
        </p:nvSpPr>
        <p:spPr>
          <a:xfrm>
            <a:off x="927556" y="741696"/>
            <a:ext cx="6094902" cy="428835"/>
          </a:xfrm>
          <a:prstGeom prst="rect">
            <a:avLst/>
          </a:prstGeom>
          <a:noFill/>
        </p:spPr>
        <p:txBody>
          <a:bodyPr wrap="square">
            <a:spAutoFit/>
          </a:bodyPr>
          <a:lstStyle/>
          <a:p>
            <a:pPr marL="0" marR="0">
              <a:lnSpc>
                <a:spcPct val="115000"/>
              </a:lnSpc>
              <a:spcAft>
                <a:spcPts val="800"/>
              </a:spcAft>
              <a:buNone/>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Improve unassisted chat automation volumes</a:t>
            </a:r>
          </a:p>
        </p:txBody>
      </p:sp>
      <p:sp>
        <p:nvSpPr>
          <p:cNvPr id="13" name="TextBox 12">
            <a:extLst>
              <a:ext uri="{FF2B5EF4-FFF2-40B4-BE49-F238E27FC236}">
                <a16:creationId xmlns:a16="http://schemas.microsoft.com/office/drawing/2014/main" id="{5EB001B3-ED4F-0B28-14C6-8C72B6B30705}"/>
              </a:ext>
            </a:extLst>
          </p:cNvPr>
          <p:cNvSpPr txBox="1"/>
          <p:nvPr/>
        </p:nvSpPr>
        <p:spPr>
          <a:xfrm>
            <a:off x="927557" y="1310867"/>
            <a:ext cx="9514302" cy="823431"/>
          </a:xfrm>
          <a:prstGeom prst="rect">
            <a:avLst/>
          </a:prstGeom>
          <a:noFill/>
        </p:spPr>
        <p:txBody>
          <a:bodyPr wrap="square">
            <a:spAutoFit/>
          </a:bodyPr>
          <a:lstStyle/>
          <a:p>
            <a:pPr marL="0" marR="0">
              <a:lnSpc>
                <a:spcPct val="115000"/>
              </a:lnSpc>
              <a:spcAft>
                <a:spcPts val="800"/>
              </a:spcAft>
              <a:buNone/>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Most chat (text) services rely on ‘live’ (human) agents to take over as soon as conversations get complex or context-rich. The menu-driven conversation flows simply can’t cope. With Trust Orchestrator, you can dramatically increase the number of chat conversations that get resolved entirely unassisted. </a:t>
            </a:r>
          </a:p>
        </p:txBody>
      </p:sp>
      <p:sp>
        <p:nvSpPr>
          <p:cNvPr id="14" name="TextBox 13">
            <a:extLst>
              <a:ext uri="{FF2B5EF4-FFF2-40B4-BE49-F238E27FC236}">
                <a16:creationId xmlns:a16="http://schemas.microsoft.com/office/drawing/2014/main" id="{8339780A-0BF3-2165-9AE7-3AA17B36C7A7}"/>
              </a:ext>
            </a:extLst>
          </p:cNvPr>
          <p:cNvSpPr txBox="1"/>
          <p:nvPr/>
        </p:nvSpPr>
        <p:spPr>
          <a:xfrm>
            <a:off x="152537" y="83598"/>
            <a:ext cx="6801328" cy="461665"/>
          </a:xfrm>
          <a:prstGeom prst="rect">
            <a:avLst/>
          </a:prstGeom>
          <a:noFill/>
        </p:spPr>
        <p:txBody>
          <a:bodyPr wrap="square">
            <a:spAutoFit/>
          </a:bodyPr>
          <a:lstStyle/>
          <a:p>
            <a:r>
              <a:rPr lang="en-GB" sz="2400" b="1" dirty="0">
                <a:solidFill>
                  <a:schemeClr val="accent1"/>
                </a:solidFill>
              </a:rPr>
              <a:t>Platform – Channels – Unassisted Chat</a:t>
            </a:r>
            <a:endParaRPr lang="en-GB" sz="2400" dirty="0"/>
          </a:p>
        </p:txBody>
      </p:sp>
    </p:spTree>
    <p:extLst>
      <p:ext uri="{BB962C8B-B14F-4D97-AF65-F5344CB8AC3E}">
        <p14:creationId xmlns:p14="http://schemas.microsoft.com/office/powerpoint/2010/main" val="2156684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2BB9F-D7F4-BA82-D01A-D1FF295DEC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AF72966-4A8A-CC16-0A2E-7FA831533E6A}"/>
              </a:ext>
            </a:extLst>
          </p:cNvPr>
          <p:cNvSpPr txBox="1"/>
          <p:nvPr/>
        </p:nvSpPr>
        <p:spPr>
          <a:xfrm>
            <a:off x="1087083" y="800104"/>
            <a:ext cx="7037262" cy="428835"/>
          </a:xfrm>
          <a:prstGeom prst="rect">
            <a:avLst/>
          </a:prstGeom>
          <a:noFill/>
        </p:spPr>
        <p:txBody>
          <a:bodyPr wrap="square">
            <a:spAutoFit/>
          </a:bodyPr>
          <a:lstStyle/>
          <a:p>
            <a:pPr marL="0" marR="0">
              <a:lnSpc>
                <a:spcPct val="115000"/>
              </a:lnSpc>
              <a:spcAft>
                <a:spcPts val="800"/>
              </a:spcAft>
              <a:buNone/>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Unlock the true power of text-based communication</a:t>
            </a:r>
          </a:p>
        </p:txBody>
      </p:sp>
      <p:pic>
        <p:nvPicPr>
          <p:cNvPr id="4" name="Picture 3">
            <a:extLst>
              <a:ext uri="{FF2B5EF4-FFF2-40B4-BE49-F238E27FC236}">
                <a16:creationId xmlns:a16="http://schemas.microsoft.com/office/drawing/2014/main" id="{90B5D33A-D8CB-371F-66C6-B3A822411B32}"/>
              </a:ext>
            </a:extLst>
          </p:cNvPr>
          <p:cNvPicPr>
            <a:picLocks noChangeAspect="1"/>
          </p:cNvPicPr>
          <p:nvPr/>
        </p:nvPicPr>
        <p:blipFill>
          <a:blip r:embed="rId2"/>
          <a:stretch>
            <a:fillRect/>
          </a:stretch>
        </p:blipFill>
        <p:spPr>
          <a:xfrm>
            <a:off x="890449" y="2959087"/>
            <a:ext cx="3336183" cy="3208643"/>
          </a:xfrm>
          <a:prstGeom prst="rect">
            <a:avLst/>
          </a:prstGeom>
        </p:spPr>
      </p:pic>
      <p:sp>
        <p:nvSpPr>
          <p:cNvPr id="5" name="TextBox 4">
            <a:extLst>
              <a:ext uri="{FF2B5EF4-FFF2-40B4-BE49-F238E27FC236}">
                <a16:creationId xmlns:a16="http://schemas.microsoft.com/office/drawing/2014/main" id="{4525BAB7-4FA8-6176-89FD-C78B95A15F1F}"/>
              </a:ext>
            </a:extLst>
          </p:cNvPr>
          <p:cNvSpPr txBox="1"/>
          <p:nvPr/>
        </p:nvSpPr>
        <p:spPr>
          <a:xfrm>
            <a:off x="4917916" y="2793533"/>
            <a:ext cx="3222873" cy="395173"/>
          </a:xfrm>
          <a:prstGeom prst="rect">
            <a:avLst/>
          </a:prstGeom>
          <a:noFill/>
        </p:spPr>
        <p:txBody>
          <a:bodyPr wrap="square">
            <a:spAutoFit/>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Outbound sales and service</a:t>
            </a:r>
          </a:p>
        </p:txBody>
      </p:sp>
      <p:sp>
        <p:nvSpPr>
          <p:cNvPr id="6" name="TextBox 5">
            <a:extLst>
              <a:ext uri="{FF2B5EF4-FFF2-40B4-BE49-F238E27FC236}">
                <a16:creationId xmlns:a16="http://schemas.microsoft.com/office/drawing/2014/main" id="{485BF26F-97AA-A492-FE14-0165813C4ADF}"/>
              </a:ext>
            </a:extLst>
          </p:cNvPr>
          <p:cNvSpPr txBox="1"/>
          <p:nvPr/>
        </p:nvSpPr>
        <p:spPr>
          <a:xfrm>
            <a:off x="4917916" y="1493184"/>
            <a:ext cx="3157089" cy="395173"/>
          </a:xfrm>
          <a:prstGeom prst="rect">
            <a:avLst/>
          </a:prstGeom>
          <a:noFill/>
        </p:spPr>
        <p:txBody>
          <a:bodyPr wrap="square">
            <a:spAutoFit/>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Inbound query resolution</a:t>
            </a:r>
          </a:p>
        </p:txBody>
      </p:sp>
      <p:sp>
        <p:nvSpPr>
          <p:cNvPr id="7" name="TextBox 6">
            <a:extLst>
              <a:ext uri="{FF2B5EF4-FFF2-40B4-BE49-F238E27FC236}">
                <a16:creationId xmlns:a16="http://schemas.microsoft.com/office/drawing/2014/main" id="{6EA138E0-8790-0FC5-3173-B5739F3C8E35}"/>
              </a:ext>
            </a:extLst>
          </p:cNvPr>
          <p:cNvSpPr txBox="1"/>
          <p:nvPr/>
        </p:nvSpPr>
        <p:spPr>
          <a:xfrm>
            <a:off x="4967256" y="4072867"/>
            <a:ext cx="3055673" cy="395173"/>
          </a:xfrm>
          <a:prstGeom prst="rect">
            <a:avLst/>
          </a:prstGeom>
          <a:noFill/>
        </p:spPr>
        <p:txBody>
          <a:bodyPr wrap="square">
            <a:spAutoFit/>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Effective data collection</a:t>
            </a:r>
          </a:p>
        </p:txBody>
      </p:sp>
      <p:sp>
        <p:nvSpPr>
          <p:cNvPr id="8" name="TextBox 7">
            <a:extLst>
              <a:ext uri="{FF2B5EF4-FFF2-40B4-BE49-F238E27FC236}">
                <a16:creationId xmlns:a16="http://schemas.microsoft.com/office/drawing/2014/main" id="{37C7C475-E129-03C8-2A1D-CF0E8903D15A}"/>
              </a:ext>
            </a:extLst>
          </p:cNvPr>
          <p:cNvSpPr txBox="1"/>
          <p:nvPr/>
        </p:nvSpPr>
        <p:spPr>
          <a:xfrm>
            <a:off x="4967256" y="5415961"/>
            <a:ext cx="3880715" cy="395173"/>
          </a:xfrm>
          <a:prstGeom prst="rect">
            <a:avLst/>
          </a:prstGeom>
          <a:noFill/>
        </p:spPr>
        <p:txBody>
          <a:bodyPr wrap="square">
            <a:spAutoFit/>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Authentication and authorization</a:t>
            </a:r>
          </a:p>
        </p:txBody>
      </p:sp>
      <p:sp>
        <p:nvSpPr>
          <p:cNvPr id="9" name="TextBox 8">
            <a:extLst>
              <a:ext uri="{FF2B5EF4-FFF2-40B4-BE49-F238E27FC236}">
                <a16:creationId xmlns:a16="http://schemas.microsoft.com/office/drawing/2014/main" id="{B3FDABA8-D6E8-BC57-43C2-1660685C4715}"/>
              </a:ext>
            </a:extLst>
          </p:cNvPr>
          <p:cNvSpPr txBox="1"/>
          <p:nvPr/>
        </p:nvSpPr>
        <p:spPr>
          <a:xfrm>
            <a:off x="4983700" y="3234989"/>
            <a:ext cx="3039229" cy="600164"/>
          </a:xfrm>
          <a:prstGeom prst="rect">
            <a:avLst/>
          </a:prstGeom>
          <a:noFill/>
        </p:spPr>
        <p:txBody>
          <a:bodyPr wrap="square" rtlCol="0">
            <a:spAutoFit/>
          </a:bodyPr>
          <a:lstStyle/>
          <a:p>
            <a:r>
              <a:rPr lang="en-US" sz="1100" dirty="0"/>
              <a:t>Trigger in-context outbound conversations for proactive servicing and/or cross and up-sale conversations </a:t>
            </a:r>
          </a:p>
        </p:txBody>
      </p:sp>
      <p:sp>
        <p:nvSpPr>
          <p:cNvPr id="10" name="TextBox 9">
            <a:extLst>
              <a:ext uri="{FF2B5EF4-FFF2-40B4-BE49-F238E27FC236}">
                <a16:creationId xmlns:a16="http://schemas.microsoft.com/office/drawing/2014/main" id="{609F0F59-BC6D-5592-2F14-A3FC0A2C2CB5}"/>
              </a:ext>
            </a:extLst>
          </p:cNvPr>
          <p:cNvSpPr txBox="1"/>
          <p:nvPr/>
        </p:nvSpPr>
        <p:spPr>
          <a:xfrm>
            <a:off x="4926138" y="1959183"/>
            <a:ext cx="3039229" cy="600164"/>
          </a:xfrm>
          <a:prstGeom prst="rect">
            <a:avLst/>
          </a:prstGeom>
          <a:noFill/>
        </p:spPr>
        <p:txBody>
          <a:bodyPr wrap="square" rtlCol="0">
            <a:spAutoFit/>
          </a:bodyPr>
          <a:lstStyle/>
          <a:p>
            <a:r>
              <a:rPr lang="en-US" sz="1100" dirty="0"/>
              <a:t>Automate more queries by ensuring a better understanding of the goal, situation, need and/or root cause before offering a solution </a:t>
            </a:r>
          </a:p>
        </p:txBody>
      </p:sp>
      <p:sp>
        <p:nvSpPr>
          <p:cNvPr id="11" name="TextBox 10">
            <a:extLst>
              <a:ext uri="{FF2B5EF4-FFF2-40B4-BE49-F238E27FC236}">
                <a16:creationId xmlns:a16="http://schemas.microsoft.com/office/drawing/2014/main" id="{DC7EF74B-B4E9-4608-928A-944FC2DF99AA}"/>
              </a:ext>
            </a:extLst>
          </p:cNvPr>
          <p:cNvSpPr txBox="1"/>
          <p:nvPr/>
        </p:nvSpPr>
        <p:spPr>
          <a:xfrm>
            <a:off x="4983700" y="4563409"/>
            <a:ext cx="3039229" cy="600164"/>
          </a:xfrm>
          <a:prstGeom prst="rect">
            <a:avLst/>
          </a:prstGeom>
          <a:noFill/>
        </p:spPr>
        <p:txBody>
          <a:bodyPr wrap="square" rtlCol="0">
            <a:spAutoFit/>
          </a:bodyPr>
          <a:lstStyle/>
          <a:p>
            <a:r>
              <a:rPr lang="en-US" sz="1100" dirty="0"/>
              <a:t>Gather outstanding information required to process the agreed next action e.g. documentation, images, details</a:t>
            </a:r>
          </a:p>
        </p:txBody>
      </p:sp>
      <p:sp>
        <p:nvSpPr>
          <p:cNvPr id="12" name="TextBox 11">
            <a:extLst>
              <a:ext uri="{FF2B5EF4-FFF2-40B4-BE49-F238E27FC236}">
                <a16:creationId xmlns:a16="http://schemas.microsoft.com/office/drawing/2014/main" id="{E1ED9512-15FB-59A1-D215-D295BE82EB80}"/>
              </a:ext>
            </a:extLst>
          </p:cNvPr>
          <p:cNvSpPr txBox="1"/>
          <p:nvPr/>
        </p:nvSpPr>
        <p:spPr>
          <a:xfrm>
            <a:off x="4983700" y="5886767"/>
            <a:ext cx="3039229" cy="600164"/>
          </a:xfrm>
          <a:prstGeom prst="rect">
            <a:avLst/>
          </a:prstGeom>
          <a:noFill/>
        </p:spPr>
        <p:txBody>
          <a:bodyPr wrap="square" rtlCol="0">
            <a:spAutoFit/>
          </a:bodyPr>
          <a:lstStyle/>
          <a:p>
            <a:r>
              <a:rPr lang="en-US" sz="1100" dirty="0"/>
              <a:t>Send an OTP, provide required terms and conditions, and get customer approvals to proceed with specific actions </a:t>
            </a:r>
          </a:p>
        </p:txBody>
      </p:sp>
      <p:sp>
        <p:nvSpPr>
          <p:cNvPr id="13" name="TextBox 12">
            <a:extLst>
              <a:ext uri="{FF2B5EF4-FFF2-40B4-BE49-F238E27FC236}">
                <a16:creationId xmlns:a16="http://schemas.microsoft.com/office/drawing/2014/main" id="{6FBDC5D6-2FF4-0A9E-472E-096D9E696265}"/>
              </a:ext>
            </a:extLst>
          </p:cNvPr>
          <p:cNvSpPr txBox="1"/>
          <p:nvPr/>
        </p:nvSpPr>
        <p:spPr>
          <a:xfrm>
            <a:off x="1144644" y="1558482"/>
            <a:ext cx="3336183" cy="1169551"/>
          </a:xfrm>
          <a:prstGeom prst="rect">
            <a:avLst/>
          </a:prstGeom>
          <a:noFill/>
        </p:spPr>
        <p:txBody>
          <a:bodyPr wrap="square" rtlCol="0">
            <a:spAutoFit/>
          </a:bodyPr>
          <a:lstStyle/>
          <a:p>
            <a:r>
              <a:rPr lang="en-US" sz="1400" dirty="0"/>
              <a:t>Trust Orchestrator powers natural chat conversations that resolve both simple to complex queries and requests. </a:t>
            </a:r>
          </a:p>
          <a:p>
            <a:endParaRPr lang="en-US" sz="1400" dirty="0"/>
          </a:p>
          <a:p>
            <a:r>
              <a:rPr lang="en-US" sz="1400" dirty="0"/>
              <a:t>Make one touch resolution standard.</a:t>
            </a:r>
          </a:p>
        </p:txBody>
      </p:sp>
      <p:sp>
        <p:nvSpPr>
          <p:cNvPr id="14" name="TextBox 13">
            <a:extLst>
              <a:ext uri="{FF2B5EF4-FFF2-40B4-BE49-F238E27FC236}">
                <a16:creationId xmlns:a16="http://schemas.microsoft.com/office/drawing/2014/main" id="{5DFE0EFC-0930-3199-0336-2B3422948453}"/>
              </a:ext>
            </a:extLst>
          </p:cNvPr>
          <p:cNvSpPr txBox="1"/>
          <p:nvPr/>
        </p:nvSpPr>
        <p:spPr>
          <a:xfrm>
            <a:off x="152537" y="83598"/>
            <a:ext cx="7568244" cy="461665"/>
          </a:xfrm>
          <a:prstGeom prst="rect">
            <a:avLst/>
          </a:prstGeom>
          <a:noFill/>
        </p:spPr>
        <p:txBody>
          <a:bodyPr wrap="square">
            <a:spAutoFit/>
          </a:bodyPr>
          <a:lstStyle/>
          <a:p>
            <a:r>
              <a:rPr lang="en-GB" sz="2400" b="1" dirty="0">
                <a:solidFill>
                  <a:schemeClr val="accent1"/>
                </a:solidFill>
              </a:rPr>
              <a:t>Platform – Channels – Unassisted Chat</a:t>
            </a:r>
            <a:endParaRPr lang="en-GB" sz="2400" dirty="0"/>
          </a:p>
        </p:txBody>
      </p:sp>
      <p:sp>
        <p:nvSpPr>
          <p:cNvPr id="15" name="Rectangle: Rounded Corners 14">
            <a:extLst>
              <a:ext uri="{FF2B5EF4-FFF2-40B4-BE49-F238E27FC236}">
                <a16:creationId xmlns:a16="http://schemas.microsoft.com/office/drawing/2014/main" id="{09F76596-E397-5614-DDC5-278AE9009F25}"/>
              </a:ext>
            </a:extLst>
          </p:cNvPr>
          <p:cNvSpPr/>
          <p:nvPr/>
        </p:nvSpPr>
        <p:spPr>
          <a:xfrm>
            <a:off x="1844698" y="6167730"/>
            <a:ext cx="1834831" cy="6001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See chat use cases</a:t>
            </a:r>
          </a:p>
        </p:txBody>
      </p:sp>
    </p:spTree>
    <p:extLst>
      <p:ext uri="{BB962C8B-B14F-4D97-AF65-F5344CB8AC3E}">
        <p14:creationId xmlns:p14="http://schemas.microsoft.com/office/powerpoint/2010/main" val="448850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A2F98-6814-9411-93B6-F9C8434272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B1EA84-8287-F79C-01A5-29E79809BF3F}"/>
              </a:ext>
            </a:extLst>
          </p:cNvPr>
          <p:cNvSpPr txBox="1"/>
          <p:nvPr/>
        </p:nvSpPr>
        <p:spPr>
          <a:xfrm>
            <a:off x="1160816" y="799044"/>
            <a:ext cx="5642637" cy="428835"/>
          </a:xfrm>
          <a:prstGeom prst="rect">
            <a:avLst/>
          </a:prstGeom>
          <a:noFill/>
        </p:spPr>
        <p:txBody>
          <a:bodyPr wrap="square">
            <a:spAutoFit/>
          </a:bodyPr>
          <a:lstStyle/>
          <a:p>
            <a:pPr>
              <a:lnSpc>
                <a:spcPct val="115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Transition your staff to higher value calls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E797499-B665-F1C6-E752-8E4FD5E769F3}"/>
              </a:ext>
            </a:extLst>
          </p:cNvPr>
          <p:cNvSpPr/>
          <p:nvPr/>
        </p:nvSpPr>
        <p:spPr>
          <a:xfrm>
            <a:off x="8372469" y="1339167"/>
            <a:ext cx="3010996" cy="2904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Picture of a driver with a GPS</a:t>
            </a:r>
          </a:p>
        </p:txBody>
      </p:sp>
      <p:sp>
        <p:nvSpPr>
          <p:cNvPr id="5" name="Rectangle: Rounded Corners 4">
            <a:extLst>
              <a:ext uri="{FF2B5EF4-FFF2-40B4-BE49-F238E27FC236}">
                <a16:creationId xmlns:a16="http://schemas.microsoft.com/office/drawing/2014/main" id="{6200403A-FD14-680E-AEE3-4EAC6465B5E3}"/>
              </a:ext>
            </a:extLst>
          </p:cNvPr>
          <p:cNvSpPr/>
          <p:nvPr/>
        </p:nvSpPr>
        <p:spPr>
          <a:xfrm>
            <a:off x="8914578" y="4587621"/>
            <a:ext cx="1617469" cy="561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 a demo</a:t>
            </a:r>
          </a:p>
        </p:txBody>
      </p:sp>
      <p:sp>
        <p:nvSpPr>
          <p:cNvPr id="6" name="TextBox 5" descr="l">
            <a:extLst>
              <a:ext uri="{FF2B5EF4-FFF2-40B4-BE49-F238E27FC236}">
                <a16:creationId xmlns:a16="http://schemas.microsoft.com/office/drawing/2014/main" id="{C017A745-57A4-68DA-AEA7-CB0D71588A4D}"/>
              </a:ext>
            </a:extLst>
          </p:cNvPr>
          <p:cNvSpPr txBox="1"/>
          <p:nvPr/>
        </p:nvSpPr>
        <p:spPr>
          <a:xfrm>
            <a:off x="1160815" y="1481660"/>
            <a:ext cx="7054037" cy="4422942"/>
          </a:xfrm>
          <a:prstGeom prst="rect">
            <a:avLst/>
          </a:prstGeom>
          <a:noFill/>
        </p:spPr>
        <p:txBody>
          <a:bodyPr wrap="square">
            <a:spAutoFit/>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Trust Orchestrator’s role is to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maximise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conversation automation. It does this by offering Conversational AI Agents capable of automating complex rule-bound calls without human intervention. </a:t>
            </a:r>
          </a:p>
          <a:p>
            <a:pPr marL="0" marR="0">
              <a:lnSpc>
                <a:spcPct val="115000"/>
              </a:lnSpc>
              <a:spcAft>
                <a:spcPts val="800"/>
              </a:spcAft>
              <a:buNone/>
            </a:pPr>
            <a:r>
              <a:rPr lang="en-US" kern="100" dirty="0">
                <a:latin typeface="Aptos" panose="020B0004020202020204" pitchFamily="34" charset="0"/>
                <a:ea typeface="Aptos" panose="020B0004020202020204" pitchFamily="34" charset="0"/>
                <a:cs typeface="Times New Roman" panose="02020603050405020304" pitchFamily="18" charset="0"/>
              </a:rPr>
              <a:t>While these Conversational AI Agents get upskilled to handle the full range of rule-bound call types, human agents need the space to develop the skills required to handle more complex, emotion-laden conversations. This is difficult if they keep answering rule-bound calls.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make the transition easier, Trust Orchestrator offers a Call Navigator. This allows human agents to navigate rule-bound calls without first having to learn them. It means they can step in whenever a customer prefers to speak to a human, while focusing on learning to handle the call types they can make a real difference to</a:t>
            </a:r>
            <a:r>
              <a:rPr lang="en-US" kern="100" dirty="0">
                <a:latin typeface="Aptos" panose="020B0004020202020204" pitchFamily="34" charset="0"/>
                <a:ea typeface="Aptos" panose="020B0004020202020204" pitchFamily="34" charset="0"/>
                <a:cs typeface="Times New Roman" panose="02020603050405020304" pitchFamily="18" charset="0"/>
              </a:rPr>
              <a:t>. The ones that are less rule-bound and require more EQ.</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20CEAE6-65E8-E1CA-515D-D3FEE3160E34}"/>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Channels – Agent Assist</a:t>
            </a:r>
            <a:endParaRPr lang="en-GB" sz="2400" dirty="0"/>
          </a:p>
        </p:txBody>
      </p:sp>
    </p:spTree>
    <p:extLst>
      <p:ext uri="{BB962C8B-B14F-4D97-AF65-F5344CB8AC3E}">
        <p14:creationId xmlns:p14="http://schemas.microsoft.com/office/powerpoint/2010/main" val="2928778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97278-2F01-C9E5-C5B8-B1CBC1910CCC}"/>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1356180-7104-B7AB-0E9A-0976C997C5D2}"/>
              </a:ext>
            </a:extLst>
          </p:cNvPr>
          <p:cNvSpPr/>
          <p:nvPr/>
        </p:nvSpPr>
        <p:spPr>
          <a:xfrm>
            <a:off x="1889977" y="2285042"/>
            <a:ext cx="4094791" cy="22262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demo</a:t>
            </a:r>
          </a:p>
        </p:txBody>
      </p:sp>
      <p:sp>
        <p:nvSpPr>
          <p:cNvPr id="5" name="Rectangle: Rounded Corners 4">
            <a:extLst>
              <a:ext uri="{FF2B5EF4-FFF2-40B4-BE49-F238E27FC236}">
                <a16:creationId xmlns:a16="http://schemas.microsoft.com/office/drawing/2014/main" id="{DBCAB537-D521-BF67-55A2-9C58E5FC0837}"/>
              </a:ext>
            </a:extLst>
          </p:cNvPr>
          <p:cNvSpPr/>
          <p:nvPr/>
        </p:nvSpPr>
        <p:spPr>
          <a:xfrm>
            <a:off x="3063951" y="4866885"/>
            <a:ext cx="1617469" cy="561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Watch Now</a:t>
            </a:r>
          </a:p>
        </p:txBody>
      </p:sp>
      <p:sp>
        <p:nvSpPr>
          <p:cNvPr id="2" name="TextBox 1">
            <a:extLst>
              <a:ext uri="{FF2B5EF4-FFF2-40B4-BE49-F238E27FC236}">
                <a16:creationId xmlns:a16="http://schemas.microsoft.com/office/drawing/2014/main" id="{84656E1B-3B8C-A0DB-5B10-83902A8ACC5A}"/>
              </a:ext>
            </a:extLst>
          </p:cNvPr>
          <p:cNvSpPr txBox="1"/>
          <p:nvPr/>
        </p:nvSpPr>
        <p:spPr>
          <a:xfrm>
            <a:off x="1127785" y="638512"/>
            <a:ext cx="10120621" cy="885371"/>
          </a:xfrm>
          <a:prstGeom prst="rect">
            <a:avLst/>
          </a:prstGeom>
          <a:noFill/>
        </p:spPr>
        <p:txBody>
          <a:bodyPr wrap="square">
            <a:spAutoFit/>
          </a:bodyPr>
          <a:lstStyle/>
          <a:p>
            <a:pPr>
              <a:lnSpc>
                <a:spcPct val="115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Real time navigation through complex, context-rich conversations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2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3C0BB9B5-1B8A-7109-B24B-1C2DAFCB544C}"/>
              </a:ext>
            </a:extLst>
          </p:cNvPr>
          <p:cNvSpPr/>
          <p:nvPr/>
        </p:nvSpPr>
        <p:spPr>
          <a:xfrm>
            <a:off x="1234552" y="6019251"/>
            <a:ext cx="2209234" cy="6503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 training by as much as 40%</a:t>
            </a:r>
          </a:p>
        </p:txBody>
      </p:sp>
      <p:sp>
        <p:nvSpPr>
          <p:cNvPr id="7" name="Rectangle: Rounded Corners 6">
            <a:extLst>
              <a:ext uri="{FF2B5EF4-FFF2-40B4-BE49-F238E27FC236}">
                <a16:creationId xmlns:a16="http://schemas.microsoft.com/office/drawing/2014/main" id="{0D85104F-0C93-E0FF-ECAE-109574B329C5}"/>
              </a:ext>
            </a:extLst>
          </p:cNvPr>
          <p:cNvSpPr/>
          <p:nvPr/>
        </p:nvSpPr>
        <p:spPr>
          <a:xfrm>
            <a:off x="5083478" y="5999037"/>
            <a:ext cx="2209234" cy="6503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Improve FCR to &gt;95%</a:t>
            </a:r>
          </a:p>
        </p:txBody>
      </p:sp>
      <p:sp>
        <p:nvSpPr>
          <p:cNvPr id="8" name="Rectangle: Rounded Corners 7">
            <a:extLst>
              <a:ext uri="{FF2B5EF4-FFF2-40B4-BE49-F238E27FC236}">
                <a16:creationId xmlns:a16="http://schemas.microsoft.com/office/drawing/2014/main" id="{E09FBFB0-B89B-945B-395E-C0CAF094B764}"/>
              </a:ext>
            </a:extLst>
          </p:cNvPr>
          <p:cNvSpPr/>
          <p:nvPr/>
        </p:nvSpPr>
        <p:spPr>
          <a:xfrm>
            <a:off x="8695570" y="6019251"/>
            <a:ext cx="2261878" cy="6503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Improve QA scores </a:t>
            </a:r>
            <a:br>
              <a:rPr lang="en-US" dirty="0"/>
            </a:br>
            <a:r>
              <a:rPr lang="en-US" dirty="0"/>
              <a:t>to 100%</a:t>
            </a:r>
          </a:p>
        </p:txBody>
      </p:sp>
      <p:sp>
        <p:nvSpPr>
          <p:cNvPr id="10" name="TextBox 9">
            <a:extLst>
              <a:ext uri="{FF2B5EF4-FFF2-40B4-BE49-F238E27FC236}">
                <a16:creationId xmlns:a16="http://schemas.microsoft.com/office/drawing/2014/main" id="{2AE1866F-6649-DDA2-287A-3DCC5C01917F}"/>
              </a:ext>
            </a:extLst>
          </p:cNvPr>
          <p:cNvSpPr txBox="1"/>
          <p:nvPr/>
        </p:nvSpPr>
        <p:spPr>
          <a:xfrm>
            <a:off x="7444575" y="1855738"/>
            <a:ext cx="2769861"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Contextually adaptive</a:t>
            </a:r>
          </a:p>
        </p:txBody>
      </p:sp>
      <p:sp>
        <p:nvSpPr>
          <p:cNvPr id="11" name="TextBox 10">
            <a:extLst>
              <a:ext uri="{FF2B5EF4-FFF2-40B4-BE49-F238E27FC236}">
                <a16:creationId xmlns:a16="http://schemas.microsoft.com/office/drawing/2014/main" id="{4E355D6C-C862-2659-A3BE-FA7E21D5380A}"/>
              </a:ext>
            </a:extLst>
          </p:cNvPr>
          <p:cNvSpPr txBox="1"/>
          <p:nvPr/>
        </p:nvSpPr>
        <p:spPr>
          <a:xfrm>
            <a:off x="7444574" y="2916429"/>
            <a:ext cx="2857449"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Automatic compliance</a:t>
            </a:r>
          </a:p>
        </p:txBody>
      </p:sp>
      <p:sp>
        <p:nvSpPr>
          <p:cNvPr id="12" name="TextBox 11">
            <a:extLst>
              <a:ext uri="{FF2B5EF4-FFF2-40B4-BE49-F238E27FC236}">
                <a16:creationId xmlns:a16="http://schemas.microsoft.com/office/drawing/2014/main" id="{21205123-C4ED-960A-7F00-EF4C421B2D85}"/>
              </a:ext>
            </a:extLst>
          </p:cNvPr>
          <p:cNvSpPr txBox="1"/>
          <p:nvPr/>
        </p:nvSpPr>
        <p:spPr>
          <a:xfrm>
            <a:off x="7444574" y="3975006"/>
            <a:ext cx="2081980"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Instant support</a:t>
            </a:r>
          </a:p>
        </p:txBody>
      </p:sp>
      <p:sp>
        <p:nvSpPr>
          <p:cNvPr id="13" name="TextBox 12">
            <a:extLst>
              <a:ext uri="{FF2B5EF4-FFF2-40B4-BE49-F238E27FC236}">
                <a16:creationId xmlns:a16="http://schemas.microsoft.com/office/drawing/2014/main" id="{93894904-B672-8965-6DDF-978EE65B765F}"/>
              </a:ext>
            </a:extLst>
          </p:cNvPr>
          <p:cNvSpPr txBox="1"/>
          <p:nvPr/>
        </p:nvSpPr>
        <p:spPr>
          <a:xfrm>
            <a:off x="7503778" y="5050381"/>
            <a:ext cx="1873718" cy="369332"/>
          </a:xfrm>
          <a:prstGeom prst="rect">
            <a:avLst/>
          </a:prstGeom>
          <a:noFill/>
        </p:spPr>
        <p:txBody>
          <a:bodyPr wrap="none" rtlCol="0">
            <a:spAutoFit/>
          </a:bodyPr>
          <a:lstStyle/>
          <a:p>
            <a:pPr marL="285750" indent="-285750">
              <a:buFont typeface="Wingdings" panose="05000000000000000000" pitchFamily="2" charset="2"/>
              <a:buChar char="ü"/>
            </a:pPr>
            <a:r>
              <a:rPr lang="en-US" b="1" dirty="0"/>
              <a:t>Full reporting</a:t>
            </a:r>
          </a:p>
        </p:txBody>
      </p:sp>
      <p:sp>
        <p:nvSpPr>
          <p:cNvPr id="14" name="TextBox 13">
            <a:extLst>
              <a:ext uri="{FF2B5EF4-FFF2-40B4-BE49-F238E27FC236}">
                <a16:creationId xmlns:a16="http://schemas.microsoft.com/office/drawing/2014/main" id="{C55424DB-8543-5B13-E850-96D1CBFA0D32}"/>
              </a:ext>
            </a:extLst>
          </p:cNvPr>
          <p:cNvSpPr txBox="1"/>
          <p:nvPr/>
        </p:nvSpPr>
        <p:spPr>
          <a:xfrm>
            <a:off x="7747182" y="2297432"/>
            <a:ext cx="3039229" cy="430887"/>
          </a:xfrm>
          <a:prstGeom prst="rect">
            <a:avLst/>
          </a:prstGeom>
          <a:noFill/>
        </p:spPr>
        <p:txBody>
          <a:bodyPr wrap="square" rtlCol="0">
            <a:spAutoFit/>
          </a:bodyPr>
          <a:lstStyle/>
          <a:p>
            <a:r>
              <a:rPr lang="en-US" sz="1100" dirty="0"/>
              <a:t>Based on responses and 3</a:t>
            </a:r>
            <a:r>
              <a:rPr lang="en-US" sz="1100" baseline="30000" dirty="0"/>
              <a:t>rd</a:t>
            </a:r>
            <a:r>
              <a:rPr lang="en-US" sz="1100" dirty="0"/>
              <a:t> party data, the script can adjust to reflect the call’s context</a:t>
            </a:r>
          </a:p>
        </p:txBody>
      </p:sp>
      <p:sp>
        <p:nvSpPr>
          <p:cNvPr id="15" name="TextBox 14">
            <a:extLst>
              <a:ext uri="{FF2B5EF4-FFF2-40B4-BE49-F238E27FC236}">
                <a16:creationId xmlns:a16="http://schemas.microsoft.com/office/drawing/2014/main" id="{3EE8954A-90DC-828E-9B25-A85EF4D7C009}"/>
              </a:ext>
            </a:extLst>
          </p:cNvPr>
          <p:cNvSpPr txBox="1"/>
          <p:nvPr/>
        </p:nvSpPr>
        <p:spPr>
          <a:xfrm>
            <a:off x="7747181" y="3258427"/>
            <a:ext cx="3403235" cy="600164"/>
          </a:xfrm>
          <a:prstGeom prst="rect">
            <a:avLst/>
          </a:prstGeom>
          <a:noFill/>
        </p:spPr>
        <p:txBody>
          <a:bodyPr wrap="square" rtlCol="0">
            <a:spAutoFit/>
          </a:bodyPr>
          <a:lstStyle/>
          <a:p>
            <a:r>
              <a:rPr lang="en-US" sz="1100" dirty="0"/>
              <a:t>Dynamically applies process and policy guardrails that adapt to context yet ensure required data is collected in the right format for correct next actions</a:t>
            </a:r>
          </a:p>
        </p:txBody>
      </p:sp>
      <p:sp>
        <p:nvSpPr>
          <p:cNvPr id="16" name="TextBox 15">
            <a:extLst>
              <a:ext uri="{FF2B5EF4-FFF2-40B4-BE49-F238E27FC236}">
                <a16:creationId xmlns:a16="http://schemas.microsoft.com/office/drawing/2014/main" id="{6A312320-D0A3-6AA1-4C0C-F2EB48E54DA8}"/>
              </a:ext>
            </a:extLst>
          </p:cNvPr>
          <p:cNvSpPr txBox="1"/>
          <p:nvPr/>
        </p:nvSpPr>
        <p:spPr>
          <a:xfrm>
            <a:off x="7747182" y="4342495"/>
            <a:ext cx="3210266" cy="600164"/>
          </a:xfrm>
          <a:prstGeom prst="rect">
            <a:avLst/>
          </a:prstGeom>
          <a:noFill/>
        </p:spPr>
        <p:txBody>
          <a:bodyPr wrap="square" rtlCol="0">
            <a:spAutoFit/>
          </a:bodyPr>
          <a:lstStyle/>
          <a:p>
            <a:r>
              <a:rPr lang="en-US" sz="1100" dirty="0"/>
              <a:t>At any point in the conversation, human agents can access expert-level support to respond to a sudden and unexpected question, in context</a:t>
            </a:r>
          </a:p>
        </p:txBody>
      </p:sp>
      <p:sp>
        <p:nvSpPr>
          <p:cNvPr id="17" name="TextBox 16">
            <a:extLst>
              <a:ext uri="{FF2B5EF4-FFF2-40B4-BE49-F238E27FC236}">
                <a16:creationId xmlns:a16="http://schemas.microsoft.com/office/drawing/2014/main" id="{19E0B96B-965A-79F2-ECCC-A32C1ECE6F0F}"/>
              </a:ext>
            </a:extLst>
          </p:cNvPr>
          <p:cNvSpPr txBox="1"/>
          <p:nvPr/>
        </p:nvSpPr>
        <p:spPr>
          <a:xfrm>
            <a:off x="7747182" y="5426563"/>
            <a:ext cx="3210266" cy="430887"/>
          </a:xfrm>
          <a:prstGeom prst="rect">
            <a:avLst/>
          </a:prstGeom>
          <a:noFill/>
        </p:spPr>
        <p:txBody>
          <a:bodyPr wrap="square" rtlCol="0">
            <a:spAutoFit/>
          </a:bodyPr>
          <a:lstStyle/>
          <a:p>
            <a:r>
              <a:rPr lang="en-US" sz="1100" dirty="0"/>
              <a:t>No need for post call wrap ups. The full call script is tracked and available for reporting and insights</a:t>
            </a:r>
          </a:p>
        </p:txBody>
      </p:sp>
      <p:sp>
        <p:nvSpPr>
          <p:cNvPr id="18" name="TextBox 17">
            <a:extLst>
              <a:ext uri="{FF2B5EF4-FFF2-40B4-BE49-F238E27FC236}">
                <a16:creationId xmlns:a16="http://schemas.microsoft.com/office/drawing/2014/main" id="{1546992A-38AB-B0BC-6015-47B5CD9D1D2A}"/>
              </a:ext>
            </a:extLst>
          </p:cNvPr>
          <p:cNvSpPr txBox="1"/>
          <p:nvPr/>
        </p:nvSpPr>
        <p:spPr>
          <a:xfrm>
            <a:off x="1127787" y="1106047"/>
            <a:ext cx="6316788" cy="823431"/>
          </a:xfrm>
          <a:prstGeom prst="rect">
            <a:avLst/>
          </a:prstGeom>
          <a:noFill/>
        </p:spPr>
        <p:txBody>
          <a:bodyPr wrap="square">
            <a:spAutoFit/>
          </a:bodyPr>
          <a:lstStyle/>
          <a:p>
            <a:pPr marL="0" marR="0">
              <a:lnSpc>
                <a:spcPct val="115000"/>
              </a:lnSpc>
              <a:spcAft>
                <a:spcPts val="800"/>
              </a:spcAft>
              <a:buNone/>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As the call comes through, the Call Navigator immediately offers the human agent scripted guidance on what to say and what to do, in context of the caller and intent. It can also answer any question related to product, policy or process. </a:t>
            </a:r>
          </a:p>
        </p:txBody>
      </p:sp>
      <p:sp>
        <p:nvSpPr>
          <p:cNvPr id="19" name="TextBox 18">
            <a:extLst>
              <a:ext uri="{FF2B5EF4-FFF2-40B4-BE49-F238E27FC236}">
                <a16:creationId xmlns:a16="http://schemas.microsoft.com/office/drawing/2014/main" id="{CD1FFCD6-AC6A-4DDB-EE90-241675D545E1}"/>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Channels – Agent Assist</a:t>
            </a:r>
            <a:endParaRPr lang="en-GB" sz="2400" dirty="0"/>
          </a:p>
        </p:txBody>
      </p:sp>
    </p:spTree>
    <p:extLst>
      <p:ext uri="{BB962C8B-B14F-4D97-AF65-F5344CB8AC3E}">
        <p14:creationId xmlns:p14="http://schemas.microsoft.com/office/powerpoint/2010/main" val="3954583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EF167-BC8B-7FCE-CBA2-CCC7FD6AC97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57243EA-1827-D67E-EBCC-BEBC84A0D59D}"/>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Modules</a:t>
            </a:r>
            <a:endParaRPr lang="en-GB" sz="2400" dirty="0"/>
          </a:p>
        </p:txBody>
      </p:sp>
      <p:sp>
        <p:nvSpPr>
          <p:cNvPr id="2" name="TextBox 1">
            <a:extLst>
              <a:ext uri="{FF2B5EF4-FFF2-40B4-BE49-F238E27FC236}">
                <a16:creationId xmlns:a16="http://schemas.microsoft.com/office/drawing/2014/main" id="{977FB29E-7A31-9B15-3CD7-48684F801589}"/>
              </a:ext>
            </a:extLst>
          </p:cNvPr>
          <p:cNvSpPr txBox="1"/>
          <p:nvPr/>
        </p:nvSpPr>
        <p:spPr>
          <a:xfrm>
            <a:off x="1012713" y="2076430"/>
            <a:ext cx="2420187" cy="410369"/>
          </a:xfrm>
          <a:prstGeom prst="rect">
            <a:avLst/>
          </a:prstGeom>
          <a:noFill/>
        </p:spPr>
        <p:txBody>
          <a:bodyPr wrap="square">
            <a:spAutoFit/>
          </a:bodyPr>
          <a:lstStyle/>
          <a:p>
            <a:pPr lvl="0" algn="ctr">
              <a:lnSpc>
                <a:spcPct val="107000"/>
              </a:lnSpc>
              <a:spcAft>
                <a:spcPts val="800"/>
              </a:spcAft>
              <a:buSzPts val="1000"/>
              <a:tabLst>
                <a:tab pos="457200" algn="l"/>
              </a:tabLst>
            </a:pPr>
            <a:r>
              <a:rPr lang="en-ZA" sz="2000" b="1" kern="100" dirty="0">
                <a:effectLst/>
                <a:ea typeface="Aptos" panose="020B0004020202020204" pitchFamily="34" charset="0"/>
                <a:cs typeface="Times New Roman" panose="02020603050405020304" pitchFamily="18" charset="0"/>
              </a:rPr>
              <a:t>Trust Studio</a:t>
            </a:r>
          </a:p>
        </p:txBody>
      </p:sp>
      <p:sp>
        <p:nvSpPr>
          <p:cNvPr id="3" name="Rectangle: Rounded Corners 2">
            <a:extLst>
              <a:ext uri="{FF2B5EF4-FFF2-40B4-BE49-F238E27FC236}">
                <a16:creationId xmlns:a16="http://schemas.microsoft.com/office/drawing/2014/main" id="{56643B16-0CA8-0F32-A198-4E5D9230919A}"/>
              </a:ext>
            </a:extLst>
          </p:cNvPr>
          <p:cNvSpPr/>
          <p:nvPr/>
        </p:nvSpPr>
        <p:spPr>
          <a:xfrm>
            <a:off x="593826" y="2736621"/>
            <a:ext cx="3429000" cy="14867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Trust Studio allows low/no code teams to define the rules of the conversational guardrails for targeted conversations</a:t>
            </a:r>
          </a:p>
        </p:txBody>
      </p:sp>
      <p:sp>
        <p:nvSpPr>
          <p:cNvPr id="5" name="Rectangle: Rounded Corners 4">
            <a:extLst>
              <a:ext uri="{FF2B5EF4-FFF2-40B4-BE49-F238E27FC236}">
                <a16:creationId xmlns:a16="http://schemas.microsoft.com/office/drawing/2014/main" id="{29AE9196-11FC-CED9-6310-2DDF2BFAA888}"/>
              </a:ext>
            </a:extLst>
          </p:cNvPr>
          <p:cNvSpPr/>
          <p:nvPr/>
        </p:nvSpPr>
        <p:spPr>
          <a:xfrm>
            <a:off x="4327626" y="2736621"/>
            <a:ext cx="3429000" cy="1486723"/>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Trust Engine applies the rules in context to each conversation and orchestrates the correct next response or action </a:t>
            </a:r>
          </a:p>
        </p:txBody>
      </p:sp>
      <p:sp>
        <p:nvSpPr>
          <p:cNvPr id="7" name="Rectangle: Rounded Corners 6">
            <a:extLst>
              <a:ext uri="{FF2B5EF4-FFF2-40B4-BE49-F238E27FC236}">
                <a16:creationId xmlns:a16="http://schemas.microsoft.com/office/drawing/2014/main" id="{95E5B178-EEBC-78E7-A3FA-00C08DC6EF3F}"/>
              </a:ext>
            </a:extLst>
          </p:cNvPr>
          <p:cNvSpPr/>
          <p:nvPr/>
        </p:nvSpPr>
        <p:spPr>
          <a:xfrm>
            <a:off x="8040644" y="2736621"/>
            <a:ext cx="3429000" cy="1486723"/>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Trust Manager controls the rules for access rights, global settings, reporting and logic maintenance</a:t>
            </a:r>
          </a:p>
        </p:txBody>
      </p:sp>
      <p:sp>
        <p:nvSpPr>
          <p:cNvPr id="9" name="TextBox 8">
            <a:extLst>
              <a:ext uri="{FF2B5EF4-FFF2-40B4-BE49-F238E27FC236}">
                <a16:creationId xmlns:a16="http://schemas.microsoft.com/office/drawing/2014/main" id="{8631A257-6076-8443-D767-3BCCF02841A3}"/>
              </a:ext>
            </a:extLst>
          </p:cNvPr>
          <p:cNvSpPr txBox="1"/>
          <p:nvPr/>
        </p:nvSpPr>
        <p:spPr>
          <a:xfrm>
            <a:off x="4887730" y="2076429"/>
            <a:ext cx="2420187" cy="410369"/>
          </a:xfrm>
          <a:prstGeom prst="rect">
            <a:avLst/>
          </a:prstGeom>
          <a:noFill/>
        </p:spPr>
        <p:txBody>
          <a:bodyPr wrap="square">
            <a:spAutoFit/>
          </a:bodyPr>
          <a:lstStyle/>
          <a:p>
            <a:pPr lvl="0">
              <a:lnSpc>
                <a:spcPct val="107000"/>
              </a:lnSpc>
              <a:spcAft>
                <a:spcPts val="800"/>
              </a:spcAft>
              <a:buSzPts val="1000"/>
              <a:tabLst>
                <a:tab pos="457200" algn="l"/>
              </a:tabLst>
            </a:pPr>
            <a:r>
              <a:rPr lang="en-ZA" sz="2000" b="1" kern="100" dirty="0">
                <a:effectLst/>
                <a:ea typeface="Aptos" panose="020B0004020202020204" pitchFamily="34" charset="0"/>
                <a:cs typeface="Times New Roman" panose="02020603050405020304" pitchFamily="18" charset="0"/>
              </a:rPr>
              <a:t>Trust Engine</a:t>
            </a:r>
          </a:p>
        </p:txBody>
      </p:sp>
      <p:sp>
        <p:nvSpPr>
          <p:cNvPr id="10" name="TextBox 9">
            <a:extLst>
              <a:ext uri="{FF2B5EF4-FFF2-40B4-BE49-F238E27FC236}">
                <a16:creationId xmlns:a16="http://schemas.microsoft.com/office/drawing/2014/main" id="{C4A1DDD2-B02A-F5BF-5022-1EE8669B298E}"/>
              </a:ext>
            </a:extLst>
          </p:cNvPr>
          <p:cNvSpPr txBox="1"/>
          <p:nvPr/>
        </p:nvSpPr>
        <p:spPr>
          <a:xfrm>
            <a:off x="8617274" y="2111803"/>
            <a:ext cx="2420187" cy="410369"/>
          </a:xfrm>
          <a:prstGeom prst="rect">
            <a:avLst/>
          </a:prstGeom>
          <a:noFill/>
        </p:spPr>
        <p:txBody>
          <a:bodyPr wrap="square">
            <a:spAutoFit/>
          </a:bodyPr>
          <a:lstStyle/>
          <a:p>
            <a:pPr lvl="0">
              <a:lnSpc>
                <a:spcPct val="107000"/>
              </a:lnSpc>
              <a:spcAft>
                <a:spcPts val="800"/>
              </a:spcAft>
              <a:buSzPts val="1000"/>
              <a:tabLst>
                <a:tab pos="457200" algn="l"/>
              </a:tabLst>
            </a:pPr>
            <a:r>
              <a:rPr lang="en-ZA" sz="2000" b="1" kern="100" dirty="0">
                <a:effectLst/>
                <a:ea typeface="Aptos" panose="020B0004020202020204" pitchFamily="34" charset="0"/>
                <a:cs typeface="Times New Roman" panose="02020603050405020304" pitchFamily="18" charset="0"/>
              </a:rPr>
              <a:t>Trust Manager</a:t>
            </a:r>
          </a:p>
        </p:txBody>
      </p:sp>
      <p:sp>
        <p:nvSpPr>
          <p:cNvPr id="11" name="TextBox 10">
            <a:extLst>
              <a:ext uri="{FF2B5EF4-FFF2-40B4-BE49-F238E27FC236}">
                <a16:creationId xmlns:a16="http://schemas.microsoft.com/office/drawing/2014/main" id="{9C450412-6B16-3CDD-0F66-FB5F80AAB8E5}"/>
              </a:ext>
            </a:extLst>
          </p:cNvPr>
          <p:cNvSpPr txBox="1"/>
          <p:nvPr/>
        </p:nvSpPr>
        <p:spPr>
          <a:xfrm>
            <a:off x="2147824" y="5406317"/>
            <a:ext cx="8447217" cy="378565"/>
          </a:xfrm>
          <a:prstGeom prst="rect">
            <a:avLst/>
          </a:prstGeom>
          <a:noFill/>
        </p:spPr>
        <p:txBody>
          <a:bodyPr wrap="square">
            <a:spAutoFit/>
          </a:bodyPr>
          <a:lstStyle/>
          <a:p>
            <a:pPr lvl="0" algn="ctr">
              <a:lnSpc>
                <a:spcPct val="107000"/>
              </a:lnSpc>
              <a:spcAft>
                <a:spcPts val="800"/>
              </a:spcAft>
              <a:buSzPts val="1000"/>
              <a:tabLst>
                <a:tab pos="457200" algn="l"/>
              </a:tabLst>
            </a:pPr>
            <a:r>
              <a:rPr lang="en-ZA" b="1" kern="100" dirty="0">
                <a:effectLst/>
                <a:ea typeface="Aptos" panose="020B0004020202020204" pitchFamily="34" charset="0"/>
                <a:cs typeface="Times New Roman" panose="02020603050405020304" pitchFamily="18" charset="0"/>
              </a:rPr>
              <a:t>Engineer trust into every conversation</a:t>
            </a:r>
          </a:p>
        </p:txBody>
      </p:sp>
      <p:sp>
        <p:nvSpPr>
          <p:cNvPr id="12" name="TextBox 11">
            <a:extLst>
              <a:ext uri="{FF2B5EF4-FFF2-40B4-BE49-F238E27FC236}">
                <a16:creationId xmlns:a16="http://schemas.microsoft.com/office/drawing/2014/main" id="{18428BFC-2750-C8AE-DC86-61881AC57CC1}"/>
              </a:ext>
            </a:extLst>
          </p:cNvPr>
          <p:cNvSpPr txBox="1"/>
          <p:nvPr/>
        </p:nvSpPr>
        <p:spPr>
          <a:xfrm>
            <a:off x="593826" y="1054087"/>
            <a:ext cx="10096103" cy="584775"/>
          </a:xfrm>
          <a:prstGeom prst="rect">
            <a:avLst/>
          </a:prstGeom>
          <a:noFill/>
        </p:spPr>
        <p:txBody>
          <a:bodyPr wrap="square">
            <a:spAutoFit/>
          </a:bodyPr>
          <a:lstStyle/>
          <a:p>
            <a:r>
              <a:rPr lang="en-US" sz="1600" dirty="0"/>
              <a:t>Trust Orchestrator consists of 3 modules that work in concert to orchestrate high volumes of sales, service and support conversations across multiple channels and systems, in line with business and regulatory rules.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737F98FF-E2C9-919F-7067-F7F56C81E392}"/>
              </a:ext>
            </a:extLst>
          </p:cNvPr>
          <p:cNvSpPr/>
          <p:nvPr/>
        </p:nvSpPr>
        <p:spPr>
          <a:xfrm>
            <a:off x="1745871" y="4516697"/>
            <a:ext cx="1059125" cy="37496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Learn More</a:t>
            </a:r>
          </a:p>
        </p:txBody>
      </p:sp>
      <p:sp>
        <p:nvSpPr>
          <p:cNvPr id="14" name="Rectangle: Rounded Corners 13">
            <a:extLst>
              <a:ext uri="{FF2B5EF4-FFF2-40B4-BE49-F238E27FC236}">
                <a16:creationId xmlns:a16="http://schemas.microsoft.com/office/drawing/2014/main" id="{02A83A2B-E825-30BA-D398-A1093F77DE77}"/>
              </a:ext>
            </a:extLst>
          </p:cNvPr>
          <p:cNvSpPr/>
          <p:nvPr/>
        </p:nvSpPr>
        <p:spPr>
          <a:xfrm>
            <a:off x="5533545" y="4450434"/>
            <a:ext cx="1059125" cy="37496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Learn More</a:t>
            </a:r>
          </a:p>
        </p:txBody>
      </p:sp>
      <p:sp>
        <p:nvSpPr>
          <p:cNvPr id="15" name="Rectangle: Rounded Corners 14">
            <a:extLst>
              <a:ext uri="{FF2B5EF4-FFF2-40B4-BE49-F238E27FC236}">
                <a16:creationId xmlns:a16="http://schemas.microsoft.com/office/drawing/2014/main" id="{3782863D-BAD7-9D76-B62B-22D8751DCB49}"/>
              </a:ext>
            </a:extLst>
          </p:cNvPr>
          <p:cNvSpPr/>
          <p:nvPr/>
        </p:nvSpPr>
        <p:spPr>
          <a:xfrm>
            <a:off x="9321219" y="4450434"/>
            <a:ext cx="1059125" cy="37496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Learn More</a:t>
            </a:r>
          </a:p>
        </p:txBody>
      </p:sp>
    </p:spTree>
    <p:extLst>
      <p:ext uri="{BB962C8B-B14F-4D97-AF65-F5344CB8AC3E}">
        <p14:creationId xmlns:p14="http://schemas.microsoft.com/office/powerpoint/2010/main" val="3711566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49F69-12FA-9633-16A1-34AA8B24C7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EEBDF7A-0335-367C-1F14-0A4FD7B2C0EE}"/>
              </a:ext>
            </a:extLst>
          </p:cNvPr>
          <p:cNvSpPr txBox="1"/>
          <p:nvPr/>
        </p:nvSpPr>
        <p:spPr>
          <a:xfrm>
            <a:off x="929324" y="695848"/>
            <a:ext cx="4005327" cy="400110"/>
          </a:xfrm>
          <a:prstGeom prst="rect">
            <a:avLst/>
          </a:prstGeom>
          <a:noFill/>
        </p:spPr>
        <p:txBody>
          <a:bodyPr wrap="none" rtlCol="0">
            <a:spAutoFit/>
          </a:bodyPr>
          <a:lstStyle/>
          <a:p>
            <a:r>
              <a:rPr lang="en-US" sz="2000" b="1" dirty="0"/>
              <a:t>Architect trusted conversations</a:t>
            </a:r>
          </a:p>
        </p:txBody>
      </p:sp>
      <p:sp>
        <p:nvSpPr>
          <p:cNvPr id="2" name="TextBox 1">
            <a:extLst>
              <a:ext uri="{FF2B5EF4-FFF2-40B4-BE49-F238E27FC236}">
                <a16:creationId xmlns:a16="http://schemas.microsoft.com/office/drawing/2014/main" id="{4FE3469C-552C-E2F7-6AAF-014946F5F82C}"/>
              </a:ext>
            </a:extLst>
          </p:cNvPr>
          <p:cNvSpPr txBox="1"/>
          <p:nvPr/>
        </p:nvSpPr>
        <p:spPr>
          <a:xfrm>
            <a:off x="929325" y="1185469"/>
            <a:ext cx="5438584" cy="4031873"/>
          </a:xfrm>
          <a:prstGeom prst="rect">
            <a:avLst/>
          </a:prstGeom>
          <a:noFill/>
        </p:spPr>
        <p:txBody>
          <a:bodyPr wrap="square">
            <a:spAutoFit/>
          </a:bodyPr>
          <a:lstStyle/>
          <a:p>
            <a:r>
              <a:rPr lang="en-US" sz="1600" dirty="0"/>
              <a:t>Trust Studio allows no/low code authors to architect the guardrails that control the conversational pathways of assisted and unassisted conversations.</a:t>
            </a:r>
          </a:p>
          <a:p>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kern="100" dirty="0">
                <a:effectLst/>
                <a:latin typeface="Aptos" panose="020B0004020202020204" pitchFamily="34" charset="0"/>
                <a:ea typeface="Aptos" panose="020B0004020202020204" pitchFamily="34" charset="0"/>
                <a:cs typeface="Times New Roman" panose="02020603050405020304" pitchFamily="18" charset="0"/>
              </a:rPr>
              <a:t>These </a:t>
            </a:r>
            <a:r>
              <a:rPr lang="en-US" sz="1600" kern="100" dirty="0">
                <a:latin typeface="Aptos" panose="020B0004020202020204" pitchFamily="34" charset="0"/>
                <a:ea typeface="Aptos" panose="020B0004020202020204" pitchFamily="34" charset="0"/>
                <a:cs typeface="Times New Roman" panose="02020603050405020304" pitchFamily="18" charset="0"/>
              </a:rPr>
              <a:t>guardrails are formed by data-driven logic objects that  contain specific conversational rules. </a:t>
            </a:r>
          </a:p>
          <a:p>
            <a:endParaRPr lang="en-US" sz="1600" kern="100" dirty="0">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Trust Studio makes it easy to capture these rules with context. Targeted conversation flows are crafted by connecting logic objects in sequence. Each flow can reflect thousands of possible pathways, based on combinations of data applied.</a:t>
            </a:r>
          </a:p>
          <a:p>
            <a:endParaRPr lang="en-US" sz="1600" kern="100" dirty="0">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The ability to create and re-use logic objects across conversational flows makes it possible to control hundreds of call flows with millions of possible pathways centrally.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72197D2-0BB6-3C01-9176-1298A1AC6D90}"/>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Modules – Trust Studio</a:t>
            </a:r>
            <a:endParaRPr lang="en-GB" sz="2400" dirty="0"/>
          </a:p>
        </p:txBody>
      </p:sp>
      <p:sp>
        <p:nvSpPr>
          <p:cNvPr id="6" name="Rectangle: Rounded Corners 5">
            <a:extLst>
              <a:ext uri="{FF2B5EF4-FFF2-40B4-BE49-F238E27FC236}">
                <a16:creationId xmlns:a16="http://schemas.microsoft.com/office/drawing/2014/main" id="{22D1FB6F-4C25-BCDC-D427-D77D29ECDBE3}"/>
              </a:ext>
            </a:extLst>
          </p:cNvPr>
          <p:cNvSpPr/>
          <p:nvPr/>
        </p:nvSpPr>
        <p:spPr>
          <a:xfrm>
            <a:off x="7038906" y="895903"/>
            <a:ext cx="3887845" cy="32260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with key features</a:t>
            </a:r>
          </a:p>
        </p:txBody>
      </p:sp>
    </p:spTree>
    <p:extLst>
      <p:ext uri="{BB962C8B-B14F-4D97-AF65-F5344CB8AC3E}">
        <p14:creationId xmlns:p14="http://schemas.microsoft.com/office/powerpoint/2010/main" val="1334800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937F9-F5FA-7987-1180-F559AEEA625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02097A-D80D-319B-EBD7-EE1678F47C6F}"/>
              </a:ext>
            </a:extLst>
          </p:cNvPr>
          <p:cNvSpPr txBox="1"/>
          <p:nvPr/>
        </p:nvSpPr>
        <p:spPr>
          <a:xfrm>
            <a:off x="929324" y="695848"/>
            <a:ext cx="4228209" cy="400110"/>
          </a:xfrm>
          <a:prstGeom prst="rect">
            <a:avLst/>
          </a:prstGeom>
          <a:noFill/>
        </p:spPr>
        <p:txBody>
          <a:bodyPr wrap="none" rtlCol="0">
            <a:spAutoFit/>
          </a:bodyPr>
          <a:lstStyle/>
          <a:p>
            <a:r>
              <a:rPr lang="en-US" sz="2000" b="1" dirty="0"/>
              <a:t>Powering conversations in context </a:t>
            </a:r>
          </a:p>
        </p:txBody>
      </p:sp>
      <p:sp>
        <p:nvSpPr>
          <p:cNvPr id="2" name="TextBox 1">
            <a:extLst>
              <a:ext uri="{FF2B5EF4-FFF2-40B4-BE49-F238E27FC236}">
                <a16:creationId xmlns:a16="http://schemas.microsoft.com/office/drawing/2014/main" id="{186A05A5-BE29-88DE-2158-4E3B075FECB8}"/>
              </a:ext>
            </a:extLst>
          </p:cNvPr>
          <p:cNvSpPr txBox="1"/>
          <p:nvPr/>
        </p:nvSpPr>
        <p:spPr>
          <a:xfrm>
            <a:off x="929324" y="1185469"/>
            <a:ext cx="5432005" cy="2062103"/>
          </a:xfrm>
          <a:prstGeom prst="rect">
            <a:avLst/>
          </a:prstGeom>
          <a:noFill/>
        </p:spPr>
        <p:txBody>
          <a:bodyPr wrap="square">
            <a:spAutoFit/>
          </a:bodyPr>
          <a:lstStyle/>
          <a:p>
            <a:r>
              <a:rPr lang="en-US" sz="1600" dirty="0"/>
              <a:t>While the Trust Studio defines the conversational rules (Build), Trust Engine carries them out in production (Run). </a:t>
            </a:r>
          </a:p>
          <a:p>
            <a:endParaRPr lang="en-US" sz="1600" dirty="0"/>
          </a:p>
          <a:p>
            <a:r>
              <a:rPr lang="en-US" sz="1600" dirty="0"/>
              <a:t>Leveraging rich APIs and connectors, Trust Engine gathers the required contextual data (customer data from a CRM, intent and sentiment data from an LLM and/or response data from the customer) and compiles the required instruction for the appropriate next response or action. </a:t>
            </a:r>
          </a:p>
        </p:txBody>
      </p:sp>
      <p:sp>
        <p:nvSpPr>
          <p:cNvPr id="3" name="TextBox 2">
            <a:extLst>
              <a:ext uri="{FF2B5EF4-FFF2-40B4-BE49-F238E27FC236}">
                <a16:creationId xmlns:a16="http://schemas.microsoft.com/office/drawing/2014/main" id="{7D358345-D87B-FB2F-6637-04467C8E7E3E}"/>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Modules – Trust Engine</a:t>
            </a:r>
            <a:endParaRPr lang="en-GB" sz="2400" dirty="0"/>
          </a:p>
        </p:txBody>
      </p:sp>
      <p:sp>
        <p:nvSpPr>
          <p:cNvPr id="5" name="Rectangle: Rounded Corners 4">
            <a:extLst>
              <a:ext uri="{FF2B5EF4-FFF2-40B4-BE49-F238E27FC236}">
                <a16:creationId xmlns:a16="http://schemas.microsoft.com/office/drawing/2014/main" id="{485D9928-597E-086D-92E1-6ECA9DDA74DC}"/>
              </a:ext>
            </a:extLst>
          </p:cNvPr>
          <p:cNvSpPr/>
          <p:nvPr/>
        </p:nvSpPr>
        <p:spPr>
          <a:xfrm>
            <a:off x="6968614" y="895903"/>
            <a:ext cx="3958138" cy="23516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with key features</a:t>
            </a:r>
          </a:p>
        </p:txBody>
      </p:sp>
    </p:spTree>
    <p:extLst>
      <p:ext uri="{BB962C8B-B14F-4D97-AF65-F5344CB8AC3E}">
        <p14:creationId xmlns:p14="http://schemas.microsoft.com/office/powerpoint/2010/main" val="24213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F566B-7896-D14A-AAB5-51290A634B75}"/>
            </a:ext>
          </a:extLst>
        </p:cNvPr>
        <p:cNvGrpSpPr/>
        <p:nvPr/>
      </p:nvGrpSpPr>
      <p:grpSpPr>
        <a:xfrm>
          <a:off x="0" y="0"/>
          <a:ext cx="0" cy="0"/>
          <a:chOff x="0" y="0"/>
          <a:chExt cx="0" cy="0"/>
        </a:xfrm>
      </p:grpSpPr>
      <p:sp>
        <p:nvSpPr>
          <p:cNvPr id="50" name="TextBox 49">
            <a:extLst>
              <a:ext uri="{FF2B5EF4-FFF2-40B4-BE49-F238E27FC236}">
                <a16:creationId xmlns:a16="http://schemas.microsoft.com/office/drawing/2014/main" id="{90E2F125-7058-E8AE-55F6-B1C1538166D2}"/>
              </a:ext>
            </a:extLst>
          </p:cNvPr>
          <p:cNvSpPr txBox="1"/>
          <p:nvPr/>
        </p:nvSpPr>
        <p:spPr>
          <a:xfrm>
            <a:off x="1015422" y="545263"/>
            <a:ext cx="10359753" cy="473976"/>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r>
              <a:rPr lang="en-US" dirty="0"/>
              <a:t>The challenge we solve</a:t>
            </a:r>
          </a:p>
        </p:txBody>
      </p:sp>
      <p:sp>
        <p:nvSpPr>
          <p:cNvPr id="2" name="TextBox 1">
            <a:extLst>
              <a:ext uri="{FF2B5EF4-FFF2-40B4-BE49-F238E27FC236}">
                <a16:creationId xmlns:a16="http://schemas.microsoft.com/office/drawing/2014/main" id="{8A327496-4B3D-A782-5145-1D28560C585D}"/>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Home</a:t>
            </a:r>
            <a:endParaRPr lang="en-GB" sz="2400" dirty="0"/>
          </a:p>
        </p:txBody>
      </p:sp>
      <p:pic>
        <p:nvPicPr>
          <p:cNvPr id="9" name="Picture 8">
            <a:extLst>
              <a:ext uri="{FF2B5EF4-FFF2-40B4-BE49-F238E27FC236}">
                <a16:creationId xmlns:a16="http://schemas.microsoft.com/office/drawing/2014/main" id="{3303575D-EB1B-7680-6795-D5942C8154C9}"/>
              </a:ext>
            </a:extLst>
          </p:cNvPr>
          <p:cNvPicPr>
            <a:picLocks noChangeAspect="1"/>
          </p:cNvPicPr>
          <p:nvPr/>
        </p:nvPicPr>
        <p:blipFill>
          <a:blip r:embed="rId3"/>
          <a:stretch>
            <a:fillRect/>
          </a:stretch>
        </p:blipFill>
        <p:spPr>
          <a:xfrm>
            <a:off x="7237275" y="2422191"/>
            <a:ext cx="2643507" cy="2276219"/>
          </a:xfrm>
          <a:prstGeom prst="rect">
            <a:avLst/>
          </a:prstGeom>
        </p:spPr>
      </p:pic>
      <p:pic>
        <p:nvPicPr>
          <p:cNvPr id="11" name="Picture 10">
            <a:extLst>
              <a:ext uri="{FF2B5EF4-FFF2-40B4-BE49-F238E27FC236}">
                <a16:creationId xmlns:a16="http://schemas.microsoft.com/office/drawing/2014/main" id="{589E4BE4-3F9F-C6DE-7672-050A5764891E}"/>
              </a:ext>
            </a:extLst>
          </p:cNvPr>
          <p:cNvPicPr>
            <a:picLocks noChangeAspect="1"/>
          </p:cNvPicPr>
          <p:nvPr/>
        </p:nvPicPr>
        <p:blipFill>
          <a:blip r:embed="rId4"/>
          <a:stretch>
            <a:fillRect/>
          </a:stretch>
        </p:blipFill>
        <p:spPr>
          <a:xfrm>
            <a:off x="2190612" y="2422193"/>
            <a:ext cx="3178015" cy="2276220"/>
          </a:xfrm>
          <a:prstGeom prst="rect">
            <a:avLst/>
          </a:prstGeom>
        </p:spPr>
      </p:pic>
      <p:sp>
        <p:nvSpPr>
          <p:cNvPr id="12" name="TextBox 11">
            <a:extLst>
              <a:ext uri="{FF2B5EF4-FFF2-40B4-BE49-F238E27FC236}">
                <a16:creationId xmlns:a16="http://schemas.microsoft.com/office/drawing/2014/main" id="{4904127F-4B25-4F1B-6D23-5A9C0F21AD17}"/>
              </a:ext>
            </a:extLst>
          </p:cNvPr>
          <p:cNvSpPr txBox="1"/>
          <p:nvPr/>
        </p:nvSpPr>
        <p:spPr>
          <a:xfrm>
            <a:off x="1524834" y="1784375"/>
            <a:ext cx="3964439" cy="410369"/>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pPr algn="ctr"/>
            <a:r>
              <a:rPr lang="en-US" sz="2000" dirty="0">
                <a:solidFill>
                  <a:schemeClr val="tx1"/>
                </a:solidFill>
              </a:rPr>
              <a:t>The Digital First vision</a:t>
            </a:r>
          </a:p>
        </p:txBody>
      </p:sp>
      <p:sp>
        <p:nvSpPr>
          <p:cNvPr id="13" name="TextBox 12">
            <a:extLst>
              <a:ext uri="{FF2B5EF4-FFF2-40B4-BE49-F238E27FC236}">
                <a16:creationId xmlns:a16="http://schemas.microsoft.com/office/drawing/2014/main" id="{96037982-7242-B409-B1F1-AEFA1501A89E}"/>
              </a:ext>
            </a:extLst>
          </p:cNvPr>
          <p:cNvSpPr txBox="1"/>
          <p:nvPr/>
        </p:nvSpPr>
        <p:spPr>
          <a:xfrm>
            <a:off x="6462120" y="1797955"/>
            <a:ext cx="3964439" cy="410369"/>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pPr algn="ctr"/>
            <a:r>
              <a:rPr lang="en-US" sz="2000" dirty="0">
                <a:solidFill>
                  <a:schemeClr val="tx1"/>
                </a:solidFill>
              </a:rPr>
              <a:t>The Digital First reality</a:t>
            </a:r>
          </a:p>
        </p:txBody>
      </p:sp>
      <p:sp>
        <p:nvSpPr>
          <p:cNvPr id="15" name="TextBox 14">
            <a:extLst>
              <a:ext uri="{FF2B5EF4-FFF2-40B4-BE49-F238E27FC236}">
                <a16:creationId xmlns:a16="http://schemas.microsoft.com/office/drawing/2014/main" id="{DAA7F7B2-0C33-C661-95A2-32684E726816}"/>
              </a:ext>
            </a:extLst>
          </p:cNvPr>
          <p:cNvSpPr txBox="1"/>
          <p:nvPr/>
        </p:nvSpPr>
        <p:spPr>
          <a:xfrm>
            <a:off x="1078859" y="4769626"/>
            <a:ext cx="10225779" cy="2031325"/>
          </a:xfrm>
          <a:prstGeom prst="rect">
            <a:avLst/>
          </a:prstGeom>
          <a:noFill/>
        </p:spPr>
        <p:txBody>
          <a:bodyPr wrap="square" rtlCol="0">
            <a:spAutoFit/>
          </a:bodyPr>
          <a:lstStyle/>
          <a:p>
            <a:pPr marL="342900" indent="-342900">
              <a:buFont typeface="Wingdings" panose="05000000000000000000" pitchFamily="2" charset="2"/>
              <a:buChar char="ü"/>
            </a:pPr>
            <a:r>
              <a:rPr lang="en-US" b="1" dirty="0"/>
              <a:t>Most companies get trapped in pilot purgatory</a:t>
            </a:r>
          </a:p>
          <a:p>
            <a:pPr marL="342900" indent="-342900">
              <a:buFont typeface="Wingdings" panose="05000000000000000000" pitchFamily="2" charset="2"/>
              <a:buChar char="ü"/>
            </a:pPr>
            <a:r>
              <a:rPr lang="en-US" b="1" dirty="0"/>
              <a:t>The last mile is proving costly and is taking longer than expected</a:t>
            </a:r>
          </a:p>
          <a:p>
            <a:pPr marL="342900" indent="-342900">
              <a:buFont typeface="Wingdings" panose="05000000000000000000" pitchFamily="2" charset="2"/>
              <a:buChar char="ü"/>
            </a:pPr>
            <a:r>
              <a:rPr lang="en-US" b="1" dirty="0"/>
              <a:t>Beyond FAQs and basic requests, AI-first chatbots, assistants and agents struggle to automate contextually-rich, rule-bound conversations </a:t>
            </a:r>
          </a:p>
          <a:p>
            <a:pPr marL="342900" indent="-342900">
              <a:buFont typeface="Wingdings" panose="05000000000000000000" pitchFamily="2" charset="2"/>
              <a:buChar char="ü"/>
            </a:pPr>
            <a:r>
              <a:rPr lang="en-US" b="1" dirty="0"/>
              <a:t>There is still a high reliance on ‘live’ human agents to handle digital conversations</a:t>
            </a:r>
          </a:p>
          <a:p>
            <a:pPr marL="342900" indent="-342900">
              <a:buFont typeface="Wingdings" panose="05000000000000000000" pitchFamily="2" charset="2"/>
              <a:buChar char="ü"/>
            </a:pPr>
            <a:endParaRPr lang="en-US" b="1" dirty="0"/>
          </a:p>
          <a:p>
            <a:pPr marL="342900" indent="-342900">
              <a:buFont typeface="Wingdings" panose="05000000000000000000" pitchFamily="2" charset="2"/>
              <a:buChar char="ü"/>
            </a:pPr>
            <a:endParaRPr lang="en-US" b="1" dirty="0"/>
          </a:p>
        </p:txBody>
      </p:sp>
      <p:sp>
        <p:nvSpPr>
          <p:cNvPr id="16" name="TextBox 15">
            <a:extLst>
              <a:ext uri="{FF2B5EF4-FFF2-40B4-BE49-F238E27FC236}">
                <a16:creationId xmlns:a16="http://schemas.microsoft.com/office/drawing/2014/main" id="{0CBDE9DE-B93C-196C-124C-1F613AABD1BA}"/>
              </a:ext>
            </a:extLst>
          </p:cNvPr>
          <p:cNvSpPr txBox="1"/>
          <p:nvPr/>
        </p:nvSpPr>
        <p:spPr>
          <a:xfrm>
            <a:off x="1078860" y="1006928"/>
            <a:ext cx="8905800" cy="707886"/>
          </a:xfrm>
          <a:prstGeom prst="rect">
            <a:avLst/>
          </a:prstGeom>
          <a:solidFill>
            <a:schemeClr val="tx2">
              <a:lumMod val="10000"/>
              <a:lumOff val="90000"/>
            </a:schemeClr>
          </a:solid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pPr>
              <a:lnSpc>
                <a:spcPct val="100000"/>
              </a:lnSpc>
            </a:pPr>
            <a:r>
              <a:rPr lang="en-US" sz="2000" dirty="0">
                <a:solidFill>
                  <a:schemeClr val="tx1"/>
                </a:solidFill>
              </a:rPr>
              <a:t>Automating the majority of CX conversations safely without relying on trained human agents being in the loop</a:t>
            </a:r>
          </a:p>
        </p:txBody>
      </p:sp>
      <p:sp>
        <p:nvSpPr>
          <p:cNvPr id="17" name="Rectangle: Rounded Corners 16">
            <a:extLst>
              <a:ext uri="{FF2B5EF4-FFF2-40B4-BE49-F238E27FC236}">
                <a16:creationId xmlns:a16="http://schemas.microsoft.com/office/drawing/2014/main" id="{8E253BCE-2E35-4EB5-BEAE-53AF94B7FC1B}"/>
              </a:ext>
            </a:extLst>
          </p:cNvPr>
          <p:cNvSpPr/>
          <p:nvPr/>
        </p:nvSpPr>
        <p:spPr>
          <a:xfrm>
            <a:off x="4555553" y="6312737"/>
            <a:ext cx="2611632"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More on the challenge</a:t>
            </a:r>
          </a:p>
        </p:txBody>
      </p:sp>
    </p:spTree>
    <p:extLst>
      <p:ext uri="{BB962C8B-B14F-4D97-AF65-F5344CB8AC3E}">
        <p14:creationId xmlns:p14="http://schemas.microsoft.com/office/powerpoint/2010/main" val="810661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13EF9-3411-4615-777A-022107B36F7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68E64C8-73AF-1536-9A6B-86B72A5CCF45}"/>
              </a:ext>
            </a:extLst>
          </p:cNvPr>
          <p:cNvSpPr txBox="1"/>
          <p:nvPr/>
        </p:nvSpPr>
        <p:spPr>
          <a:xfrm>
            <a:off x="929324" y="695848"/>
            <a:ext cx="4171270" cy="400110"/>
          </a:xfrm>
          <a:prstGeom prst="rect">
            <a:avLst/>
          </a:prstGeom>
          <a:noFill/>
        </p:spPr>
        <p:txBody>
          <a:bodyPr wrap="none" rtlCol="0">
            <a:spAutoFit/>
          </a:bodyPr>
          <a:lstStyle/>
          <a:p>
            <a:r>
              <a:rPr lang="en-US" sz="2000" b="1" dirty="0"/>
              <a:t>Controlling conversations at scale</a:t>
            </a:r>
          </a:p>
        </p:txBody>
      </p:sp>
      <p:sp>
        <p:nvSpPr>
          <p:cNvPr id="2" name="TextBox 1">
            <a:extLst>
              <a:ext uri="{FF2B5EF4-FFF2-40B4-BE49-F238E27FC236}">
                <a16:creationId xmlns:a16="http://schemas.microsoft.com/office/drawing/2014/main" id="{1937CBBC-3B09-FE1E-1B94-C9132D3005A7}"/>
              </a:ext>
            </a:extLst>
          </p:cNvPr>
          <p:cNvSpPr txBox="1"/>
          <p:nvPr/>
        </p:nvSpPr>
        <p:spPr>
          <a:xfrm>
            <a:off x="929324" y="1185469"/>
            <a:ext cx="5491211" cy="3046988"/>
          </a:xfrm>
          <a:prstGeom prst="rect">
            <a:avLst/>
          </a:prstGeom>
          <a:noFill/>
        </p:spPr>
        <p:txBody>
          <a:bodyPr wrap="square">
            <a:spAutoFit/>
          </a:bodyPr>
          <a:lstStyle/>
          <a:p>
            <a:r>
              <a:rPr lang="en-US" sz="1600" dirty="0"/>
              <a:t>Trust Manager is the overall control </a:t>
            </a:r>
            <a:r>
              <a:rPr lang="en-US" sz="1600" dirty="0" err="1"/>
              <a:t>centre</a:t>
            </a:r>
            <a:r>
              <a:rPr lang="en-US" sz="1600" dirty="0"/>
              <a:t>. It lets you to set higher level engagement rules, including authoring, interface and system access. It allows you to manage logic versions across accounts, and to set the data export rules and schedules for reporting. </a:t>
            </a:r>
          </a:p>
          <a:p>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Control is central to the design of Trust Orchestrator, and Trust Manager ensures you always have control of who can update different conversational logic rules, who can communicate with different AI Agents, what global rules should be applied to these engagements and what reporting should look like.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ECE1B74-D92B-0E02-88C3-5256A3D80A32}"/>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Modules – Trust Manager</a:t>
            </a:r>
            <a:endParaRPr lang="en-GB" sz="2400" dirty="0"/>
          </a:p>
        </p:txBody>
      </p:sp>
      <p:sp>
        <p:nvSpPr>
          <p:cNvPr id="5" name="Rectangle: Rounded Corners 4">
            <a:extLst>
              <a:ext uri="{FF2B5EF4-FFF2-40B4-BE49-F238E27FC236}">
                <a16:creationId xmlns:a16="http://schemas.microsoft.com/office/drawing/2014/main" id="{F15DEA52-4BCC-DF67-12D8-9E6BD9FC1D07}"/>
              </a:ext>
            </a:extLst>
          </p:cNvPr>
          <p:cNvSpPr/>
          <p:nvPr/>
        </p:nvSpPr>
        <p:spPr>
          <a:xfrm>
            <a:off x="7038906" y="895903"/>
            <a:ext cx="3887845" cy="32260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with key features</a:t>
            </a:r>
          </a:p>
        </p:txBody>
      </p:sp>
    </p:spTree>
    <p:extLst>
      <p:ext uri="{BB962C8B-B14F-4D97-AF65-F5344CB8AC3E}">
        <p14:creationId xmlns:p14="http://schemas.microsoft.com/office/powerpoint/2010/main" val="323913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1CEF3-BC4A-C196-5770-1BD825042D1A}"/>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5BE35DC6-99A0-5A39-FFE6-C70830327394}"/>
              </a:ext>
            </a:extLst>
          </p:cNvPr>
          <p:cNvSpPr/>
          <p:nvPr/>
        </p:nvSpPr>
        <p:spPr>
          <a:xfrm>
            <a:off x="7890811" y="1882481"/>
            <a:ext cx="3081916" cy="45891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7FA4544-9491-FA0F-7CA2-A8AB0BC888DF}"/>
              </a:ext>
            </a:extLst>
          </p:cNvPr>
          <p:cNvPicPr>
            <a:picLocks noChangeAspect="1"/>
          </p:cNvPicPr>
          <p:nvPr/>
        </p:nvPicPr>
        <p:blipFill>
          <a:blip r:embed="rId2"/>
          <a:stretch>
            <a:fillRect/>
          </a:stretch>
        </p:blipFill>
        <p:spPr>
          <a:xfrm>
            <a:off x="1466207" y="2185016"/>
            <a:ext cx="2010486" cy="4229853"/>
          </a:xfrm>
          <a:prstGeom prst="rect">
            <a:avLst/>
          </a:prstGeom>
          <a:noFill/>
        </p:spPr>
      </p:pic>
      <p:sp>
        <p:nvSpPr>
          <p:cNvPr id="4" name="Rectangle: Rounded Corners 3">
            <a:extLst>
              <a:ext uri="{FF2B5EF4-FFF2-40B4-BE49-F238E27FC236}">
                <a16:creationId xmlns:a16="http://schemas.microsoft.com/office/drawing/2014/main" id="{D064BD1E-FB8D-157D-AC37-7FF79546B65C}"/>
              </a:ext>
            </a:extLst>
          </p:cNvPr>
          <p:cNvSpPr/>
          <p:nvPr/>
        </p:nvSpPr>
        <p:spPr>
          <a:xfrm>
            <a:off x="2275690" y="5146581"/>
            <a:ext cx="757450" cy="2661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Chat Channel</a:t>
            </a:r>
          </a:p>
        </p:txBody>
      </p:sp>
      <p:sp>
        <p:nvSpPr>
          <p:cNvPr id="5" name="Rectangle: Rounded Corners 4">
            <a:extLst>
              <a:ext uri="{FF2B5EF4-FFF2-40B4-BE49-F238E27FC236}">
                <a16:creationId xmlns:a16="http://schemas.microsoft.com/office/drawing/2014/main" id="{715E9F98-C04F-9503-F2A2-ACFBF4B37103}"/>
              </a:ext>
            </a:extLst>
          </p:cNvPr>
          <p:cNvSpPr/>
          <p:nvPr/>
        </p:nvSpPr>
        <p:spPr>
          <a:xfrm>
            <a:off x="2329414" y="3190402"/>
            <a:ext cx="757450" cy="2661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Voice Channels</a:t>
            </a:r>
          </a:p>
        </p:txBody>
      </p:sp>
      <p:sp>
        <p:nvSpPr>
          <p:cNvPr id="6" name="Rectangle: Rounded Corners 5">
            <a:extLst>
              <a:ext uri="{FF2B5EF4-FFF2-40B4-BE49-F238E27FC236}">
                <a16:creationId xmlns:a16="http://schemas.microsoft.com/office/drawing/2014/main" id="{8DCC5D23-32CD-0F28-B072-B0C5343E9C12}"/>
              </a:ext>
            </a:extLst>
          </p:cNvPr>
          <p:cNvSpPr/>
          <p:nvPr/>
        </p:nvSpPr>
        <p:spPr>
          <a:xfrm>
            <a:off x="3476693" y="2894504"/>
            <a:ext cx="4414118" cy="28616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381BE12-C4D6-8665-16F3-3B8B01773344}"/>
              </a:ext>
            </a:extLst>
          </p:cNvPr>
          <p:cNvPicPr>
            <a:picLocks noChangeAspect="1"/>
          </p:cNvPicPr>
          <p:nvPr/>
        </p:nvPicPr>
        <p:blipFill>
          <a:blip r:embed="rId3"/>
          <a:stretch>
            <a:fillRect/>
          </a:stretch>
        </p:blipFill>
        <p:spPr>
          <a:xfrm>
            <a:off x="8762927" y="2128242"/>
            <a:ext cx="2209800" cy="4343400"/>
          </a:xfrm>
          <a:prstGeom prst="rect">
            <a:avLst/>
          </a:prstGeom>
        </p:spPr>
      </p:pic>
      <p:sp>
        <p:nvSpPr>
          <p:cNvPr id="18" name="TextBox 17">
            <a:extLst>
              <a:ext uri="{FF2B5EF4-FFF2-40B4-BE49-F238E27FC236}">
                <a16:creationId xmlns:a16="http://schemas.microsoft.com/office/drawing/2014/main" id="{6DD794DF-2D5E-2E9B-1814-989D3F688064}"/>
              </a:ext>
            </a:extLst>
          </p:cNvPr>
          <p:cNvSpPr txBox="1"/>
          <p:nvPr/>
        </p:nvSpPr>
        <p:spPr>
          <a:xfrm>
            <a:off x="1201003" y="723331"/>
            <a:ext cx="6016904" cy="400110"/>
          </a:xfrm>
          <a:prstGeom prst="rect">
            <a:avLst/>
          </a:prstGeom>
          <a:noFill/>
        </p:spPr>
        <p:txBody>
          <a:bodyPr wrap="none" rtlCol="0">
            <a:spAutoFit/>
          </a:bodyPr>
          <a:lstStyle/>
          <a:p>
            <a:r>
              <a:rPr lang="en-US" sz="2000" b="1" dirty="0"/>
              <a:t>Trust Orchestrator works within existing CX stacks</a:t>
            </a:r>
          </a:p>
        </p:txBody>
      </p:sp>
      <p:sp>
        <p:nvSpPr>
          <p:cNvPr id="19" name="TextBox 18">
            <a:extLst>
              <a:ext uri="{FF2B5EF4-FFF2-40B4-BE49-F238E27FC236}">
                <a16:creationId xmlns:a16="http://schemas.microsoft.com/office/drawing/2014/main" id="{96881C4C-B3FD-13AB-AB2F-01BCA44EE8E5}"/>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Platform – Architecture</a:t>
            </a:r>
            <a:endParaRPr lang="en-GB" sz="2400" dirty="0"/>
          </a:p>
        </p:txBody>
      </p:sp>
      <p:sp>
        <p:nvSpPr>
          <p:cNvPr id="20" name="TextBox 19">
            <a:extLst>
              <a:ext uri="{FF2B5EF4-FFF2-40B4-BE49-F238E27FC236}">
                <a16:creationId xmlns:a16="http://schemas.microsoft.com/office/drawing/2014/main" id="{2E40ACEE-92C2-D7E7-9C1C-EEC35DBDEB5B}"/>
              </a:ext>
            </a:extLst>
          </p:cNvPr>
          <p:cNvSpPr txBox="1"/>
          <p:nvPr/>
        </p:nvSpPr>
        <p:spPr>
          <a:xfrm>
            <a:off x="1201003" y="1213667"/>
            <a:ext cx="9923101" cy="584775"/>
          </a:xfrm>
          <a:prstGeom prst="rect">
            <a:avLst/>
          </a:prstGeom>
          <a:noFill/>
        </p:spPr>
        <p:txBody>
          <a:bodyPr wrap="square" rtlCol="0">
            <a:spAutoFit/>
          </a:bodyPr>
          <a:lstStyle/>
          <a:p>
            <a:r>
              <a:rPr lang="en-US" sz="1600" dirty="0"/>
              <a:t>Trust Orchestrator is designed to be agnostic of channel and system. Its role is to control the flow of every conversation across channels and systems, while keeping a detailed record of everything that is said or done. </a:t>
            </a:r>
          </a:p>
        </p:txBody>
      </p:sp>
      <p:pic>
        <p:nvPicPr>
          <p:cNvPr id="23" name="Picture 22">
            <a:extLst>
              <a:ext uri="{FF2B5EF4-FFF2-40B4-BE49-F238E27FC236}">
                <a16:creationId xmlns:a16="http://schemas.microsoft.com/office/drawing/2014/main" id="{0386A024-3AA5-0399-A3A9-AF3F59B2DFF9}"/>
              </a:ext>
            </a:extLst>
          </p:cNvPr>
          <p:cNvPicPr>
            <a:picLocks noChangeAspect="1"/>
          </p:cNvPicPr>
          <p:nvPr/>
        </p:nvPicPr>
        <p:blipFill>
          <a:blip r:embed="rId4"/>
          <a:stretch>
            <a:fillRect/>
          </a:stretch>
        </p:blipFill>
        <p:spPr>
          <a:xfrm>
            <a:off x="3646125" y="1882481"/>
            <a:ext cx="4075254" cy="967194"/>
          </a:xfrm>
          <a:prstGeom prst="rect">
            <a:avLst/>
          </a:prstGeom>
        </p:spPr>
      </p:pic>
      <p:cxnSp>
        <p:nvCxnSpPr>
          <p:cNvPr id="36" name="Straight Connector 35">
            <a:extLst>
              <a:ext uri="{FF2B5EF4-FFF2-40B4-BE49-F238E27FC236}">
                <a16:creationId xmlns:a16="http://schemas.microsoft.com/office/drawing/2014/main" id="{B997FE7F-8EB4-6DEA-D2BB-42A7E1634FA9}"/>
              </a:ext>
            </a:extLst>
          </p:cNvPr>
          <p:cNvCxnSpPr>
            <a:stCxn id="6" idx="3"/>
          </p:cNvCxnSpPr>
          <p:nvPr/>
        </p:nvCxnSpPr>
        <p:spPr>
          <a:xfrm flipV="1">
            <a:off x="7890811" y="4325309"/>
            <a:ext cx="720337" cy="1"/>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2EBE566A-245D-82FE-7703-8C7C31C5371A}"/>
              </a:ext>
            </a:extLst>
          </p:cNvPr>
          <p:cNvSpPr/>
          <p:nvPr/>
        </p:nvSpPr>
        <p:spPr>
          <a:xfrm>
            <a:off x="3749698" y="5844924"/>
            <a:ext cx="3890192" cy="677577"/>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14934AC-C0C1-A72C-51FE-69DF41983341}"/>
              </a:ext>
            </a:extLst>
          </p:cNvPr>
          <p:cNvSpPr txBox="1"/>
          <p:nvPr/>
        </p:nvSpPr>
        <p:spPr>
          <a:xfrm>
            <a:off x="9033784" y="1884807"/>
            <a:ext cx="1668085" cy="307777"/>
          </a:xfrm>
          <a:prstGeom prst="rect">
            <a:avLst/>
          </a:prstGeom>
          <a:noFill/>
        </p:spPr>
        <p:txBody>
          <a:bodyPr wrap="none" rtlCol="0">
            <a:spAutoFit/>
          </a:bodyPr>
          <a:lstStyle/>
          <a:p>
            <a:r>
              <a:rPr lang="en-US" sz="1400" b="1" dirty="0"/>
              <a:t>Business Systems</a:t>
            </a:r>
          </a:p>
        </p:txBody>
      </p:sp>
      <p:sp>
        <p:nvSpPr>
          <p:cNvPr id="39" name="TextBox 38">
            <a:extLst>
              <a:ext uri="{FF2B5EF4-FFF2-40B4-BE49-F238E27FC236}">
                <a16:creationId xmlns:a16="http://schemas.microsoft.com/office/drawing/2014/main" id="{366A7EFE-5B5C-A25F-B185-F0C917C71180}"/>
              </a:ext>
            </a:extLst>
          </p:cNvPr>
          <p:cNvSpPr txBox="1"/>
          <p:nvPr/>
        </p:nvSpPr>
        <p:spPr>
          <a:xfrm>
            <a:off x="4745050" y="2432414"/>
            <a:ext cx="1742144" cy="307777"/>
          </a:xfrm>
          <a:prstGeom prst="rect">
            <a:avLst/>
          </a:prstGeom>
          <a:solidFill>
            <a:schemeClr val="tx2"/>
          </a:solidFill>
        </p:spPr>
        <p:txBody>
          <a:bodyPr wrap="none" rtlCol="0">
            <a:spAutoFit/>
          </a:bodyPr>
          <a:lstStyle/>
          <a:p>
            <a:r>
              <a:rPr lang="en-US" sz="1400" b="1" dirty="0">
                <a:solidFill>
                  <a:schemeClr val="bg1"/>
                </a:solidFill>
              </a:rPr>
              <a:t>Cognitive Services</a:t>
            </a:r>
          </a:p>
        </p:txBody>
      </p:sp>
      <p:sp>
        <p:nvSpPr>
          <p:cNvPr id="40" name="TextBox 39">
            <a:extLst>
              <a:ext uri="{FF2B5EF4-FFF2-40B4-BE49-F238E27FC236}">
                <a16:creationId xmlns:a16="http://schemas.microsoft.com/office/drawing/2014/main" id="{F448A83B-0FA0-0E4F-0E9A-49E73C2E1327}"/>
              </a:ext>
            </a:extLst>
          </p:cNvPr>
          <p:cNvSpPr txBox="1"/>
          <p:nvPr/>
        </p:nvSpPr>
        <p:spPr>
          <a:xfrm>
            <a:off x="4623205" y="6133813"/>
            <a:ext cx="2121093" cy="307777"/>
          </a:xfrm>
          <a:prstGeom prst="rect">
            <a:avLst/>
          </a:prstGeom>
          <a:solidFill>
            <a:schemeClr val="tx2"/>
          </a:solidFill>
        </p:spPr>
        <p:txBody>
          <a:bodyPr wrap="none" rtlCol="0">
            <a:spAutoFit/>
          </a:bodyPr>
          <a:lstStyle/>
          <a:p>
            <a:r>
              <a:rPr lang="en-US" sz="1400" b="1" dirty="0">
                <a:solidFill>
                  <a:schemeClr val="bg1"/>
                </a:solidFill>
              </a:rPr>
              <a:t>Reporting and Analytics</a:t>
            </a:r>
          </a:p>
        </p:txBody>
      </p:sp>
      <p:pic>
        <p:nvPicPr>
          <p:cNvPr id="14" name="Picture 13">
            <a:extLst>
              <a:ext uri="{FF2B5EF4-FFF2-40B4-BE49-F238E27FC236}">
                <a16:creationId xmlns:a16="http://schemas.microsoft.com/office/drawing/2014/main" id="{7C9E0F05-5E49-5F09-937D-30926F3BB92B}"/>
              </a:ext>
            </a:extLst>
          </p:cNvPr>
          <p:cNvPicPr>
            <a:picLocks noChangeAspect="1"/>
          </p:cNvPicPr>
          <p:nvPr/>
        </p:nvPicPr>
        <p:blipFill>
          <a:blip r:embed="rId5"/>
          <a:stretch>
            <a:fillRect/>
          </a:stretch>
        </p:blipFill>
        <p:spPr>
          <a:xfrm>
            <a:off x="4074688" y="3221056"/>
            <a:ext cx="3174727" cy="2208506"/>
          </a:xfrm>
          <a:prstGeom prst="rect">
            <a:avLst/>
          </a:prstGeom>
        </p:spPr>
      </p:pic>
    </p:spTree>
    <p:extLst>
      <p:ext uri="{BB962C8B-B14F-4D97-AF65-F5344CB8AC3E}">
        <p14:creationId xmlns:p14="http://schemas.microsoft.com/office/powerpoint/2010/main" val="2503072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199C9-6E1F-160F-5AED-681F7D587E8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3AF8A56-D118-2B57-4066-F19FDDCC953C}"/>
              </a:ext>
            </a:extLst>
          </p:cNvPr>
          <p:cNvSpPr txBox="1"/>
          <p:nvPr/>
        </p:nvSpPr>
        <p:spPr>
          <a:xfrm>
            <a:off x="152537" y="83598"/>
            <a:ext cx="8327043" cy="461665"/>
          </a:xfrm>
          <a:prstGeom prst="rect">
            <a:avLst/>
          </a:prstGeom>
          <a:noFill/>
        </p:spPr>
        <p:txBody>
          <a:bodyPr wrap="square">
            <a:spAutoFit/>
          </a:bodyPr>
          <a:lstStyle/>
          <a:p>
            <a:r>
              <a:rPr lang="en-GB" sz="2400" b="1" dirty="0">
                <a:solidFill>
                  <a:schemeClr val="accent1"/>
                </a:solidFill>
              </a:rPr>
              <a:t>Platform – Architecture – Security and Compliance</a:t>
            </a:r>
            <a:endParaRPr lang="en-GB" sz="2400" dirty="0"/>
          </a:p>
        </p:txBody>
      </p:sp>
      <p:pic>
        <p:nvPicPr>
          <p:cNvPr id="21" name="Picture 20">
            <a:extLst>
              <a:ext uri="{FF2B5EF4-FFF2-40B4-BE49-F238E27FC236}">
                <a16:creationId xmlns:a16="http://schemas.microsoft.com/office/drawing/2014/main" id="{5C9129E7-614E-234D-A39B-ED2A0A8B984A}"/>
              </a:ext>
            </a:extLst>
          </p:cNvPr>
          <p:cNvPicPr>
            <a:picLocks noChangeAspect="1"/>
          </p:cNvPicPr>
          <p:nvPr/>
        </p:nvPicPr>
        <p:blipFill>
          <a:blip r:embed="rId2"/>
          <a:stretch>
            <a:fillRect/>
          </a:stretch>
        </p:blipFill>
        <p:spPr>
          <a:xfrm>
            <a:off x="677892" y="1894584"/>
            <a:ext cx="10169601" cy="4328599"/>
          </a:xfrm>
          <a:prstGeom prst="rect">
            <a:avLst/>
          </a:prstGeom>
        </p:spPr>
      </p:pic>
      <p:sp>
        <p:nvSpPr>
          <p:cNvPr id="23" name="TextBox 22">
            <a:extLst>
              <a:ext uri="{FF2B5EF4-FFF2-40B4-BE49-F238E27FC236}">
                <a16:creationId xmlns:a16="http://schemas.microsoft.com/office/drawing/2014/main" id="{B63B1A02-F794-9C68-6177-9B6EC9A9D194}"/>
              </a:ext>
            </a:extLst>
          </p:cNvPr>
          <p:cNvSpPr txBox="1"/>
          <p:nvPr/>
        </p:nvSpPr>
        <p:spPr>
          <a:xfrm>
            <a:off x="767340" y="967431"/>
            <a:ext cx="9287081" cy="395173"/>
          </a:xfrm>
          <a:prstGeom prst="rect">
            <a:avLst/>
          </a:prstGeom>
          <a:noFill/>
        </p:spPr>
        <p:txBody>
          <a:bodyPr wrap="square">
            <a:spAutoFit/>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Trust Orchestrator is designed with security and compliance top of mind.</a:t>
            </a:r>
          </a:p>
        </p:txBody>
      </p:sp>
    </p:spTree>
    <p:extLst>
      <p:ext uri="{BB962C8B-B14F-4D97-AF65-F5344CB8AC3E}">
        <p14:creationId xmlns:p14="http://schemas.microsoft.com/office/powerpoint/2010/main" val="2928899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247D0-35CE-A176-43DF-7B66342BB37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20F5C51-6144-6762-6267-7FC93A2E7F83}"/>
              </a:ext>
            </a:extLst>
          </p:cNvPr>
          <p:cNvPicPr>
            <a:picLocks noChangeAspect="1"/>
          </p:cNvPicPr>
          <p:nvPr/>
        </p:nvPicPr>
        <p:blipFill>
          <a:blip r:embed="rId2"/>
          <a:stretch>
            <a:fillRect/>
          </a:stretch>
        </p:blipFill>
        <p:spPr>
          <a:xfrm>
            <a:off x="588135" y="1470228"/>
            <a:ext cx="11348663" cy="3674978"/>
          </a:xfrm>
          <a:prstGeom prst="rect">
            <a:avLst/>
          </a:prstGeom>
        </p:spPr>
      </p:pic>
      <p:sp>
        <p:nvSpPr>
          <p:cNvPr id="7" name="TextBox 6">
            <a:extLst>
              <a:ext uri="{FF2B5EF4-FFF2-40B4-BE49-F238E27FC236}">
                <a16:creationId xmlns:a16="http://schemas.microsoft.com/office/drawing/2014/main" id="{89EB1067-DE26-CD29-C676-BA50EA765213}"/>
              </a:ext>
            </a:extLst>
          </p:cNvPr>
          <p:cNvSpPr txBox="1"/>
          <p:nvPr/>
        </p:nvSpPr>
        <p:spPr>
          <a:xfrm>
            <a:off x="152537" y="83598"/>
            <a:ext cx="7761299" cy="461665"/>
          </a:xfrm>
          <a:prstGeom prst="rect">
            <a:avLst/>
          </a:prstGeom>
          <a:noFill/>
        </p:spPr>
        <p:txBody>
          <a:bodyPr wrap="square">
            <a:spAutoFit/>
          </a:bodyPr>
          <a:lstStyle/>
          <a:p>
            <a:r>
              <a:rPr lang="en-GB" sz="2400" b="1" dirty="0">
                <a:solidFill>
                  <a:schemeClr val="accent1"/>
                </a:solidFill>
              </a:rPr>
              <a:t>Platform – Architecture – Hosting</a:t>
            </a:r>
            <a:endParaRPr lang="en-GB" sz="2400" dirty="0"/>
          </a:p>
        </p:txBody>
      </p:sp>
      <p:sp>
        <p:nvSpPr>
          <p:cNvPr id="3" name="Rectangle 2">
            <a:extLst>
              <a:ext uri="{FF2B5EF4-FFF2-40B4-BE49-F238E27FC236}">
                <a16:creationId xmlns:a16="http://schemas.microsoft.com/office/drawing/2014/main" id="{8E8E53F4-EF8F-8D58-A4A2-F27B1AD50C32}"/>
              </a:ext>
            </a:extLst>
          </p:cNvPr>
          <p:cNvSpPr/>
          <p:nvPr/>
        </p:nvSpPr>
        <p:spPr>
          <a:xfrm>
            <a:off x="7492817" y="4433853"/>
            <a:ext cx="2651102" cy="1578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Trust Orchestrator</a:t>
            </a:r>
          </a:p>
        </p:txBody>
      </p:sp>
      <p:sp>
        <p:nvSpPr>
          <p:cNvPr id="4" name="Rectangle 3">
            <a:extLst>
              <a:ext uri="{FF2B5EF4-FFF2-40B4-BE49-F238E27FC236}">
                <a16:creationId xmlns:a16="http://schemas.microsoft.com/office/drawing/2014/main" id="{1129D1A8-512E-40B9-F86B-1E230AC11CF0}"/>
              </a:ext>
            </a:extLst>
          </p:cNvPr>
          <p:cNvSpPr/>
          <p:nvPr/>
        </p:nvSpPr>
        <p:spPr>
          <a:xfrm>
            <a:off x="6552104" y="1006498"/>
            <a:ext cx="3591815" cy="7062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 please update to align with our approach</a:t>
            </a:r>
          </a:p>
        </p:txBody>
      </p:sp>
    </p:spTree>
    <p:extLst>
      <p:ext uri="{BB962C8B-B14F-4D97-AF65-F5344CB8AC3E}">
        <p14:creationId xmlns:p14="http://schemas.microsoft.com/office/powerpoint/2010/main" val="2917819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8E4F0-2EE0-011F-B1EE-02FC6B0C8A3D}"/>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3E6E6BFF-8CDC-EAEC-D24D-BDD32AD04674}"/>
              </a:ext>
            </a:extLst>
          </p:cNvPr>
          <p:cNvSpPr txBox="1"/>
          <p:nvPr/>
        </p:nvSpPr>
        <p:spPr>
          <a:xfrm>
            <a:off x="1165615" y="1227814"/>
            <a:ext cx="3537954" cy="707886"/>
          </a:xfrm>
          <a:prstGeom prst="rect">
            <a:avLst/>
          </a:prstGeom>
          <a:noFill/>
        </p:spPr>
        <p:txBody>
          <a:bodyPr wrap="square">
            <a:spAutoFit/>
          </a:bodyPr>
          <a:lstStyle/>
          <a:p>
            <a:r>
              <a:rPr lang="en-GB" sz="4000" b="1" dirty="0">
                <a:solidFill>
                  <a:schemeClr val="accent1"/>
                </a:solidFill>
              </a:rPr>
              <a:t>Use Cases</a:t>
            </a:r>
            <a:endParaRPr lang="en-GB" sz="4000" dirty="0"/>
          </a:p>
        </p:txBody>
      </p:sp>
      <p:sp>
        <p:nvSpPr>
          <p:cNvPr id="3" name="TextBox 2">
            <a:extLst>
              <a:ext uri="{FF2B5EF4-FFF2-40B4-BE49-F238E27FC236}">
                <a16:creationId xmlns:a16="http://schemas.microsoft.com/office/drawing/2014/main" id="{0BC01DDF-BD5B-43BC-0B36-2E3DC0909912}"/>
              </a:ext>
            </a:extLst>
          </p:cNvPr>
          <p:cNvSpPr txBox="1"/>
          <p:nvPr/>
        </p:nvSpPr>
        <p:spPr>
          <a:xfrm>
            <a:off x="1304171" y="2148484"/>
            <a:ext cx="6094902" cy="1272849"/>
          </a:xfrm>
          <a:prstGeom prst="rect">
            <a:avLst/>
          </a:prstGeom>
          <a:noFill/>
        </p:spPr>
        <p:txBody>
          <a:bodyPr wrap="square">
            <a:spAutoFit/>
          </a:bodyPr>
          <a:lstStyle/>
          <a:p>
            <a:pPr>
              <a:lnSpc>
                <a:spcPct val="115000"/>
              </a:lnSpc>
              <a:spcAft>
                <a:spcPts val="800"/>
              </a:spcAft>
            </a:pPr>
            <a:r>
              <a:rPr lang="en-US" b="1" i="1" kern="100" dirty="0">
                <a:latin typeface="Aptos" panose="020B0004020202020204" pitchFamily="34" charset="0"/>
                <a:ea typeface="Aptos" panose="020B0004020202020204" pitchFamily="34" charset="0"/>
                <a:cs typeface="Times New Roman" panose="02020603050405020304" pitchFamily="18" charset="0"/>
              </a:rPr>
              <a:t>Unassisted Voice</a:t>
            </a:r>
          </a:p>
          <a:p>
            <a:pPr>
              <a:lnSpc>
                <a:spcPct val="115000"/>
              </a:lnSpc>
              <a:spcAft>
                <a:spcPts val="800"/>
              </a:spcAft>
            </a:pPr>
            <a:r>
              <a:rPr lang="en-US" b="1" i="1" kern="100" dirty="0">
                <a:latin typeface="Aptos" panose="020B0004020202020204" pitchFamily="34" charset="0"/>
                <a:ea typeface="Aptos" panose="020B0004020202020204" pitchFamily="34" charset="0"/>
                <a:cs typeface="Times New Roman" panose="02020603050405020304" pitchFamily="18" charset="0"/>
              </a:rPr>
              <a:t>Unassisted Chat</a:t>
            </a:r>
            <a:endParaRPr lang="en-US" sz="160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Agent Assist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4795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92B1C-F8AF-8A03-9C00-77D896C1BF5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90437AB-C254-44B1-8F21-C6DFCDE4A0D7}"/>
              </a:ext>
            </a:extLst>
          </p:cNvPr>
          <p:cNvSpPr txBox="1"/>
          <p:nvPr/>
        </p:nvSpPr>
        <p:spPr>
          <a:xfrm>
            <a:off x="172272" y="103333"/>
            <a:ext cx="5531215" cy="461665"/>
          </a:xfrm>
          <a:prstGeom prst="rect">
            <a:avLst/>
          </a:prstGeom>
          <a:noFill/>
        </p:spPr>
        <p:txBody>
          <a:bodyPr wrap="square">
            <a:spAutoFit/>
          </a:bodyPr>
          <a:lstStyle/>
          <a:p>
            <a:r>
              <a:rPr lang="en-GB" sz="2400" b="1" dirty="0">
                <a:solidFill>
                  <a:schemeClr val="accent1"/>
                </a:solidFill>
              </a:rPr>
              <a:t> Use cases – for each one</a:t>
            </a:r>
            <a:endParaRPr lang="en-GB" sz="2400" dirty="0"/>
          </a:p>
        </p:txBody>
      </p:sp>
      <p:sp>
        <p:nvSpPr>
          <p:cNvPr id="7" name="TextBox 6">
            <a:extLst>
              <a:ext uri="{FF2B5EF4-FFF2-40B4-BE49-F238E27FC236}">
                <a16:creationId xmlns:a16="http://schemas.microsoft.com/office/drawing/2014/main" id="{E921C38D-6347-4815-2D9B-6903403F68D8}"/>
              </a:ext>
            </a:extLst>
          </p:cNvPr>
          <p:cNvSpPr txBox="1"/>
          <p:nvPr/>
        </p:nvSpPr>
        <p:spPr>
          <a:xfrm>
            <a:off x="348497" y="1940308"/>
            <a:ext cx="7385918" cy="4233403"/>
          </a:xfrm>
          <a:prstGeom prst="rect">
            <a:avLst/>
          </a:prstGeom>
          <a:noFill/>
        </p:spPr>
        <p:txBody>
          <a:bodyPr wrap="square">
            <a:spAutoFit/>
          </a:bodyPr>
          <a:lstStyle/>
          <a:p>
            <a:pPr marL="0" marR="0">
              <a:lnSpc>
                <a:spcPct val="115000"/>
              </a:lnSpc>
              <a:spcAft>
                <a:spcPts val="800"/>
              </a:spcAft>
              <a:buNone/>
            </a:pPr>
            <a:r>
              <a:rPr lang="en-US" b="1" i="1" kern="100" dirty="0">
                <a:latin typeface="Aptos" panose="020B0004020202020204" pitchFamily="34" charset="0"/>
                <a:ea typeface="Aptos" panose="020B0004020202020204" pitchFamily="34" charset="0"/>
                <a:cs typeface="Times New Roman" panose="02020603050405020304" pitchFamily="18" charset="0"/>
              </a:rPr>
              <a:t>Then l</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ike with CLEVVAs Resources/Examples, have a filter to view use case videos and written use cases (pdf’s) of:</a:t>
            </a:r>
          </a:p>
          <a:p>
            <a:pPr marL="0" marR="0">
              <a:lnSpc>
                <a:spcPct val="115000"/>
              </a:lnSpc>
              <a:spcAft>
                <a:spcPts val="800"/>
              </a:spcAft>
              <a:buNone/>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US" sz="1200" b="1" i="1" kern="100" dirty="0">
                <a:latin typeface="Aptos" panose="020B0004020202020204" pitchFamily="34" charset="0"/>
                <a:ea typeface="Aptos" panose="020B0004020202020204" pitchFamily="34" charset="0"/>
                <a:cs typeface="Times New Roman" panose="02020603050405020304" pitchFamily="18" charset="0"/>
              </a:rPr>
              <a:t>Industry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mj-lt"/>
              <a:buAutoNum type="arabicPeriod"/>
            </a:pPr>
            <a:r>
              <a:rPr lang="en-US" sz="1200" b="1" i="1" kern="100" dirty="0">
                <a:effectLst/>
                <a:latin typeface="Aptos" panose="020B0004020202020204" pitchFamily="34" charset="0"/>
                <a:ea typeface="Aptos" panose="020B0004020202020204" pitchFamily="34" charset="0"/>
                <a:cs typeface="Times New Roman" panose="02020603050405020304" pitchFamily="18" charset="0"/>
              </a:rPr>
              <a:t>Financial sector</a:t>
            </a:r>
          </a:p>
          <a:p>
            <a:pPr marL="342900" marR="0" lvl="0" indent="-342900">
              <a:lnSpc>
                <a:spcPct val="115000"/>
              </a:lnSpc>
              <a:buFont typeface="+mj-lt"/>
              <a:buAutoNum type="arabicPeriod"/>
            </a:pPr>
            <a:r>
              <a:rPr lang="en-US" sz="1200" b="1" i="1" kern="100" dirty="0">
                <a:latin typeface="Aptos" panose="020B0004020202020204" pitchFamily="34" charset="0"/>
                <a:ea typeface="Aptos" panose="020B0004020202020204" pitchFamily="34" charset="0"/>
                <a:cs typeface="Times New Roman" panose="02020603050405020304" pitchFamily="18" charset="0"/>
              </a:rPr>
              <a:t>Telecoms</a:t>
            </a:r>
          </a:p>
          <a:p>
            <a:pPr marL="342900" marR="0" lvl="0" indent="-342900">
              <a:lnSpc>
                <a:spcPct val="115000"/>
              </a:lnSpc>
              <a:buFont typeface="+mj-lt"/>
              <a:buAutoNum type="arabicPeriod"/>
            </a:pPr>
            <a:r>
              <a:rPr lang="en-US" sz="1200" b="1" i="1" kern="100" dirty="0">
                <a:effectLst/>
                <a:latin typeface="Aptos" panose="020B0004020202020204" pitchFamily="34" charset="0"/>
                <a:ea typeface="Aptos" panose="020B0004020202020204" pitchFamily="34" charset="0"/>
                <a:cs typeface="Times New Roman" panose="02020603050405020304" pitchFamily="18" charset="0"/>
              </a:rPr>
              <a:t>Public Sector</a:t>
            </a:r>
          </a:p>
          <a:p>
            <a:pPr marL="342900" marR="0" lvl="0" indent="-342900">
              <a:lnSpc>
                <a:spcPct val="115000"/>
              </a:lnSpc>
              <a:buFont typeface="+mj-lt"/>
              <a:buAutoNum type="arabicPeriod"/>
            </a:pPr>
            <a:r>
              <a:rPr lang="en-US" sz="1200" b="1" i="1" kern="100" dirty="0">
                <a:latin typeface="Aptos" panose="020B0004020202020204" pitchFamily="34" charset="0"/>
                <a:ea typeface="Aptos" panose="020B0004020202020204" pitchFamily="34" charset="0"/>
                <a:cs typeface="Times New Roman" panose="02020603050405020304" pitchFamily="18" charset="0"/>
              </a:rPr>
              <a:t>Healthcare</a:t>
            </a:r>
          </a:p>
          <a:p>
            <a:pPr marL="342900" marR="0" lvl="0" indent="-342900">
              <a:lnSpc>
                <a:spcPct val="115000"/>
              </a:lnSpc>
              <a:buFont typeface="+mj-lt"/>
              <a:buAutoNum type="arabicPeriod"/>
            </a:pPr>
            <a:r>
              <a:rPr lang="en-US" sz="1200" b="1" i="1" kern="100" dirty="0">
                <a:effectLst/>
                <a:latin typeface="Aptos" panose="020B0004020202020204" pitchFamily="34" charset="0"/>
                <a:ea typeface="Aptos" panose="020B0004020202020204" pitchFamily="34" charset="0"/>
                <a:cs typeface="Times New Roman" panose="02020603050405020304" pitchFamily="18" charset="0"/>
              </a:rPr>
              <a:t>Travel and hospitality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200" b="1" i="1" kern="100" dirty="0">
                <a:latin typeface="Aptos" panose="020B0004020202020204" pitchFamily="34" charset="0"/>
                <a:ea typeface="Aptos" panose="020B0004020202020204" pitchFamily="34" charset="0"/>
                <a:cs typeface="Times New Roman" panose="02020603050405020304" pitchFamily="18" charset="0"/>
              </a:rPr>
              <a:t>Media</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mj-lt"/>
              <a:buAutoNum type="arabicPeriod"/>
            </a:pPr>
            <a:r>
              <a:rPr lang="en-US" sz="1200" b="1" i="1" kern="100" dirty="0">
                <a:effectLst/>
                <a:latin typeface="Aptos" panose="020B0004020202020204" pitchFamily="34" charset="0"/>
                <a:ea typeface="Aptos" panose="020B0004020202020204" pitchFamily="34" charset="0"/>
                <a:cs typeface="Times New Roman" panose="02020603050405020304" pitchFamily="18" charset="0"/>
              </a:rPr>
              <a:t>Video</a:t>
            </a:r>
          </a:p>
          <a:p>
            <a:pPr marL="342900" marR="0" lvl="0" indent="-342900">
              <a:lnSpc>
                <a:spcPct val="115000"/>
              </a:lnSpc>
              <a:buFont typeface="+mj-lt"/>
              <a:buAutoNum type="arabicPeriod"/>
            </a:pPr>
            <a:r>
              <a:rPr lang="en-US" sz="1200" b="1" i="1" kern="100" dirty="0">
                <a:latin typeface="Aptos" panose="020B0004020202020204" pitchFamily="34" charset="0"/>
                <a:ea typeface="Aptos" panose="020B0004020202020204" pitchFamily="34" charset="0"/>
                <a:cs typeface="Times New Roman" panose="02020603050405020304" pitchFamily="18" charset="0"/>
              </a:rPr>
              <a:t>PDF</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A2BAE9DD-D2E0-E015-641F-2A7479FA2444}"/>
              </a:ext>
            </a:extLst>
          </p:cNvPr>
          <p:cNvSpPr txBox="1"/>
          <p:nvPr/>
        </p:nvSpPr>
        <p:spPr>
          <a:xfrm>
            <a:off x="6655555" y="4445307"/>
            <a:ext cx="4444230" cy="369332"/>
          </a:xfrm>
          <a:prstGeom prst="rect">
            <a:avLst/>
          </a:prstGeom>
          <a:noFill/>
        </p:spPr>
        <p:txBody>
          <a:bodyPr wrap="none" rtlCol="0">
            <a:spAutoFit/>
          </a:bodyPr>
          <a:lstStyle/>
          <a:p>
            <a:r>
              <a:rPr lang="en-US" dirty="0"/>
              <a:t>Filters – dynamic (so if nothing, don’t show)</a:t>
            </a:r>
          </a:p>
        </p:txBody>
      </p:sp>
      <p:sp>
        <p:nvSpPr>
          <p:cNvPr id="2" name="TextBox 1">
            <a:extLst>
              <a:ext uri="{FF2B5EF4-FFF2-40B4-BE49-F238E27FC236}">
                <a16:creationId xmlns:a16="http://schemas.microsoft.com/office/drawing/2014/main" id="{E487C460-CA78-2E77-90C9-DB6D2C9EC5F2}"/>
              </a:ext>
            </a:extLst>
          </p:cNvPr>
          <p:cNvSpPr txBox="1"/>
          <p:nvPr/>
        </p:nvSpPr>
        <p:spPr>
          <a:xfrm>
            <a:off x="348497" y="777272"/>
            <a:ext cx="7543988" cy="400110"/>
          </a:xfrm>
          <a:prstGeom prst="rect">
            <a:avLst/>
          </a:prstGeom>
          <a:noFill/>
        </p:spPr>
        <p:txBody>
          <a:bodyPr wrap="none" rtlCol="0">
            <a:spAutoFit/>
          </a:bodyPr>
          <a:lstStyle/>
          <a:p>
            <a:r>
              <a:rPr lang="en-US" sz="2000" b="1" dirty="0"/>
              <a:t>Possibly have a mini landing page that explains the channel e.g.</a:t>
            </a:r>
          </a:p>
        </p:txBody>
      </p:sp>
      <p:sp>
        <p:nvSpPr>
          <p:cNvPr id="3" name="TextBox 2">
            <a:extLst>
              <a:ext uri="{FF2B5EF4-FFF2-40B4-BE49-F238E27FC236}">
                <a16:creationId xmlns:a16="http://schemas.microsoft.com/office/drawing/2014/main" id="{AAE9A8E9-97DC-7C1B-1C5A-069B8E2C5A2E}"/>
              </a:ext>
            </a:extLst>
          </p:cNvPr>
          <p:cNvSpPr txBox="1"/>
          <p:nvPr/>
        </p:nvSpPr>
        <p:spPr>
          <a:xfrm>
            <a:off x="348497" y="1327923"/>
            <a:ext cx="8766006" cy="584775"/>
          </a:xfrm>
          <a:prstGeom prst="rect">
            <a:avLst/>
          </a:prstGeom>
          <a:noFill/>
        </p:spPr>
        <p:txBody>
          <a:bodyPr wrap="square">
            <a:spAutoFit/>
          </a:bodyPr>
          <a:lstStyle/>
          <a:p>
            <a:r>
              <a:rPr lang="en-US" sz="1600" dirty="0"/>
              <a:t>AI Agents automating real-time voice calls and resolving complex queries without requiring a human agent in the loop.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87403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EDCA1-B427-4E8C-3FE5-4694BF601D5B}"/>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9BB4223A-F99D-CD60-BB22-16E4BDA959DE}"/>
              </a:ext>
            </a:extLst>
          </p:cNvPr>
          <p:cNvSpPr txBox="1"/>
          <p:nvPr/>
        </p:nvSpPr>
        <p:spPr>
          <a:xfrm>
            <a:off x="1165615" y="1227814"/>
            <a:ext cx="3537954" cy="707886"/>
          </a:xfrm>
          <a:prstGeom prst="rect">
            <a:avLst/>
          </a:prstGeom>
          <a:noFill/>
        </p:spPr>
        <p:txBody>
          <a:bodyPr wrap="square">
            <a:spAutoFit/>
          </a:bodyPr>
          <a:lstStyle/>
          <a:p>
            <a:r>
              <a:rPr lang="en-GB" sz="4000" b="1" dirty="0">
                <a:solidFill>
                  <a:schemeClr val="accent1"/>
                </a:solidFill>
              </a:rPr>
              <a:t>Resources</a:t>
            </a:r>
            <a:endParaRPr lang="en-GB" sz="4000" dirty="0"/>
          </a:p>
        </p:txBody>
      </p:sp>
      <p:sp>
        <p:nvSpPr>
          <p:cNvPr id="3" name="TextBox 2">
            <a:extLst>
              <a:ext uri="{FF2B5EF4-FFF2-40B4-BE49-F238E27FC236}">
                <a16:creationId xmlns:a16="http://schemas.microsoft.com/office/drawing/2014/main" id="{88EABC46-EF48-6AEC-FAA2-44D724DD730C}"/>
              </a:ext>
            </a:extLst>
          </p:cNvPr>
          <p:cNvSpPr txBox="1"/>
          <p:nvPr/>
        </p:nvSpPr>
        <p:spPr>
          <a:xfrm>
            <a:off x="1304171" y="2148484"/>
            <a:ext cx="6094902" cy="1272849"/>
          </a:xfrm>
          <a:prstGeom prst="rect">
            <a:avLst/>
          </a:prstGeom>
          <a:noFill/>
        </p:spPr>
        <p:txBody>
          <a:bodyPr wrap="square">
            <a:spAutoFit/>
          </a:bodyPr>
          <a:lstStyle/>
          <a:p>
            <a:pPr>
              <a:lnSpc>
                <a:spcPct val="115000"/>
              </a:lnSpc>
              <a:spcAft>
                <a:spcPts val="800"/>
              </a:spcAft>
            </a:pPr>
            <a:r>
              <a:rPr lang="en-US" b="1" i="1" kern="100" dirty="0">
                <a:latin typeface="Aptos" panose="020B0004020202020204" pitchFamily="34" charset="0"/>
                <a:ea typeface="Aptos" panose="020B0004020202020204" pitchFamily="34" charset="0"/>
                <a:cs typeface="Times New Roman" panose="02020603050405020304" pitchFamily="18" charset="0"/>
              </a:rPr>
              <a:t>Blog</a:t>
            </a:r>
          </a:p>
          <a:p>
            <a:pPr>
              <a:lnSpc>
                <a:spcPct val="115000"/>
              </a:lnSpc>
              <a:spcAft>
                <a:spcPts val="800"/>
              </a:spcAft>
            </a:pPr>
            <a:r>
              <a:rPr lang="en-US" b="1" i="1" kern="100" dirty="0">
                <a:latin typeface="Aptos" panose="020B0004020202020204" pitchFamily="34" charset="0"/>
                <a:ea typeface="Aptos" panose="020B0004020202020204" pitchFamily="34" charset="0"/>
                <a:cs typeface="Times New Roman" panose="02020603050405020304" pitchFamily="18" charset="0"/>
              </a:rPr>
              <a:t>Documentation</a:t>
            </a:r>
            <a:r>
              <a:rPr lang="en-US" sz="2000" b="1" kern="100" dirty="0">
                <a:latin typeface="Aptos" panose="020B0004020202020204" pitchFamily="34" charset="0"/>
                <a:ea typeface="Aptos" panose="020B0004020202020204" pitchFamily="34" charset="0"/>
                <a:cs typeface="Times New Roman" panose="02020603050405020304" pitchFamily="18" charset="0"/>
              </a:rPr>
              <a:t> </a:t>
            </a:r>
            <a:endParaRPr lang="en-US" sz="160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Academy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32604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94306-6FDA-D843-45F5-EC4C16F85A4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5ED7417-9EC4-B29C-FBC5-3B888ACBE368}"/>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Resources – Blog</a:t>
            </a:r>
            <a:endParaRPr lang="en-GB" sz="2400" dirty="0"/>
          </a:p>
        </p:txBody>
      </p:sp>
      <p:sp>
        <p:nvSpPr>
          <p:cNvPr id="7" name="TextBox 6">
            <a:extLst>
              <a:ext uri="{FF2B5EF4-FFF2-40B4-BE49-F238E27FC236}">
                <a16:creationId xmlns:a16="http://schemas.microsoft.com/office/drawing/2014/main" id="{26013BAE-B588-CF56-8BDB-7EB72E260E27}"/>
              </a:ext>
            </a:extLst>
          </p:cNvPr>
          <p:cNvSpPr txBox="1"/>
          <p:nvPr/>
        </p:nvSpPr>
        <p:spPr>
          <a:xfrm>
            <a:off x="363458" y="1122250"/>
            <a:ext cx="7859564" cy="1168461"/>
          </a:xfrm>
          <a:prstGeom prst="rect">
            <a:avLst/>
          </a:prstGeom>
          <a:noFill/>
        </p:spPr>
        <p:txBody>
          <a:bodyPr wrap="square">
            <a:spAutoFit/>
          </a:bodyPr>
          <a:lstStyle/>
          <a:p>
            <a:pPr marL="0" marR="0">
              <a:lnSpc>
                <a:spcPct val="115000"/>
              </a:lnSpc>
              <a:spcAft>
                <a:spcPts val="800"/>
              </a:spcAft>
              <a:buNone/>
            </a:pPr>
            <a:r>
              <a:rPr lang="en-US" b="1" i="1" kern="100" dirty="0">
                <a:latin typeface="Aptos" panose="020B0004020202020204" pitchFamily="34" charset="0"/>
                <a:ea typeface="Aptos" panose="020B0004020202020204" pitchFamily="34" charset="0"/>
                <a:cs typeface="Times New Roman" panose="02020603050405020304" pitchFamily="18" charset="0"/>
              </a:rPr>
              <a:t>Similar to CLEVVA’s in the press?</a:t>
            </a:r>
            <a:endParaRPr lang="en-US" sz="1800" b="1" i="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45841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CF4FD-99FA-CDC4-4364-B30DAD37EBA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7317F33-328D-4521-85C9-50D851B6AF6D}"/>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Resources – Documentation</a:t>
            </a:r>
            <a:endParaRPr lang="en-GB" sz="2400" dirty="0"/>
          </a:p>
        </p:txBody>
      </p:sp>
      <p:sp>
        <p:nvSpPr>
          <p:cNvPr id="7" name="TextBox 6">
            <a:extLst>
              <a:ext uri="{FF2B5EF4-FFF2-40B4-BE49-F238E27FC236}">
                <a16:creationId xmlns:a16="http://schemas.microsoft.com/office/drawing/2014/main" id="{D5FB0443-50EC-5CBB-E56E-DC9983CC0F31}"/>
              </a:ext>
            </a:extLst>
          </p:cNvPr>
          <p:cNvSpPr txBox="1"/>
          <p:nvPr/>
        </p:nvSpPr>
        <p:spPr>
          <a:xfrm>
            <a:off x="363458" y="1122250"/>
            <a:ext cx="7859564" cy="1487010"/>
          </a:xfrm>
          <a:prstGeom prst="rect">
            <a:avLst/>
          </a:prstGeom>
          <a:noFill/>
        </p:spPr>
        <p:txBody>
          <a:bodyPr wrap="square">
            <a:spAutoFit/>
          </a:bodyPr>
          <a:lstStyle/>
          <a:p>
            <a:pPr marL="0" marR="0">
              <a:lnSpc>
                <a:spcPct val="115000"/>
              </a:lnSpc>
              <a:spcAft>
                <a:spcPts val="800"/>
              </a:spcAft>
              <a:buNone/>
            </a:pPr>
            <a:r>
              <a:rPr lang="en-US" b="1" i="1" kern="100" dirty="0">
                <a:latin typeface="Aptos" panose="020B0004020202020204" pitchFamily="34" charset="0"/>
                <a:ea typeface="Aptos" panose="020B0004020202020204" pitchFamily="34" charset="0"/>
                <a:cs typeface="Times New Roman" panose="02020603050405020304" pitchFamily="18" charset="0"/>
              </a:rPr>
              <a:t>Can we make this page offer different links to different support documentation that our team decide to add as they go?</a:t>
            </a:r>
            <a:endParaRPr lang="en-US" sz="1800" b="1" i="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90298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4426E-020D-A6B2-90D0-D29E5636F92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408978D-8A9F-9D40-A2B0-3407D5D1A2F6}"/>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Resources – Academy</a:t>
            </a:r>
            <a:endParaRPr lang="en-GB" sz="2400" dirty="0"/>
          </a:p>
        </p:txBody>
      </p:sp>
      <p:sp>
        <p:nvSpPr>
          <p:cNvPr id="7" name="TextBox 6">
            <a:extLst>
              <a:ext uri="{FF2B5EF4-FFF2-40B4-BE49-F238E27FC236}">
                <a16:creationId xmlns:a16="http://schemas.microsoft.com/office/drawing/2014/main" id="{677D0F7C-F443-51F8-2188-D29D1295FBC7}"/>
              </a:ext>
            </a:extLst>
          </p:cNvPr>
          <p:cNvSpPr txBox="1"/>
          <p:nvPr/>
        </p:nvSpPr>
        <p:spPr>
          <a:xfrm>
            <a:off x="304252" y="760437"/>
            <a:ext cx="7859564" cy="1168461"/>
          </a:xfrm>
          <a:prstGeom prst="rect">
            <a:avLst/>
          </a:prstGeom>
          <a:noFill/>
        </p:spPr>
        <p:txBody>
          <a:bodyPr wrap="square">
            <a:spAutoFit/>
          </a:bodyPr>
          <a:lstStyle/>
          <a:p>
            <a:pPr marL="0" marR="0">
              <a:lnSpc>
                <a:spcPct val="115000"/>
              </a:lnSpc>
              <a:spcAft>
                <a:spcPts val="800"/>
              </a:spcAft>
              <a:buNone/>
            </a:pPr>
            <a:r>
              <a:rPr lang="en-US" b="1" i="1" kern="100" dirty="0">
                <a:latin typeface="Aptos" panose="020B0004020202020204" pitchFamily="34" charset="0"/>
                <a:ea typeface="Aptos" panose="020B0004020202020204" pitchFamily="34" charset="0"/>
                <a:cs typeface="Times New Roman" panose="02020603050405020304" pitchFamily="18" charset="0"/>
              </a:rPr>
              <a:t>Get certified to work with Trust Orchestrator</a:t>
            </a:r>
            <a:endParaRPr lang="en-US" sz="1800" b="1" i="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56BBB0E-A549-0349-8460-DD59731D599B}"/>
              </a:ext>
            </a:extLst>
          </p:cNvPr>
          <p:cNvSpPr txBox="1"/>
          <p:nvPr/>
        </p:nvSpPr>
        <p:spPr>
          <a:xfrm>
            <a:off x="370160" y="1468341"/>
            <a:ext cx="5879336" cy="2062103"/>
          </a:xfrm>
          <a:prstGeom prst="rect">
            <a:avLst/>
          </a:prstGeom>
          <a:noFill/>
        </p:spPr>
        <p:txBody>
          <a:bodyPr wrap="square">
            <a:spAutoFit/>
          </a:bodyPr>
          <a:lstStyle/>
          <a:p>
            <a:r>
              <a:rPr lang="en-US" sz="1600" dirty="0"/>
              <a:t>The Trust Academy is designed to help aspiring Trust Engineers learn the art and craft of trusted conversational automation</a:t>
            </a:r>
            <a:r>
              <a:rPr lang="en-US" sz="1600" kern="100" dirty="0">
                <a:latin typeface="Aptos" panose="020B0004020202020204" pitchFamily="34" charset="0"/>
                <a:ea typeface="Aptos" panose="020B0004020202020204" pitchFamily="34" charset="0"/>
                <a:cs typeface="Times New Roman" panose="02020603050405020304" pitchFamily="18" charset="0"/>
              </a:rPr>
              <a:t>. </a:t>
            </a:r>
          </a:p>
          <a:p>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Offering a combination of self-learning modules, templates and real-time support, low/no code individuals can get themselves certified as Trust Engineers.</a:t>
            </a:r>
          </a:p>
          <a:p>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kern="100" dirty="0">
                <a:latin typeface="Aptos" panose="020B0004020202020204" pitchFamily="34" charset="0"/>
                <a:ea typeface="Aptos" panose="020B0004020202020204" pitchFamily="34" charset="0"/>
                <a:cs typeface="Times New Roman" panose="02020603050405020304" pitchFamily="18" charset="0"/>
              </a:rPr>
              <a:t>To apply, </a:t>
            </a:r>
            <a:r>
              <a:rPr lang="en-US" sz="1600" u="sng" kern="100" dirty="0">
                <a:latin typeface="Aptos" panose="020B0004020202020204" pitchFamily="34" charset="0"/>
                <a:ea typeface="Aptos" panose="020B0004020202020204" pitchFamily="34" charset="0"/>
                <a:cs typeface="Times New Roman" panose="02020603050405020304" pitchFamily="18" charset="0"/>
              </a:rPr>
              <a:t>click here</a:t>
            </a:r>
            <a:endParaRPr lang="en-US" sz="1600" u="sng"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B8CC7F29-D5CD-0383-1502-041087D3CA89}"/>
              </a:ext>
            </a:extLst>
          </p:cNvPr>
          <p:cNvSpPr/>
          <p:nvPr/>
        </p:nvSpPr>
        <p:spPr>
          <a:xfrm>
            <a:off x="6729721" y="927557"/>
            <a:ext cx="3979942" cy="28221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Tree>
    <p:extLst>
      <p:ext uri="{BB962C8B-B14F-4D97-AF65-F5344CB8AC3E}">
        <p14:creationId xmlns:p14="http://schemas.microsoft.com/office/powerpoint/2010/main" val="10367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14E0D-1F18-7D0D-36A1-A4051DF3CB91}"/>
            </a:ext>
          </a:extLst>
        </p:cNvPr>
        <p:cNvGrpSpPr/>
        <p:nvPr/>
      </p:nvGrpSpPr>
      <p:grpSpPr>
        <a:xfrm>
          <a:off x="0" y="0"/>
          <a:ext cx="0" cy="0"/>
          <a:chOff x="0" y="0"/>
          <a:chExt cx="0" cy="0"/>
        </a:xfrm>
      </p:grpSpPr>
      <p:sp>
        <p:nvSpPr>
          <p:cNvPr id="50" name="TextBox 49">
            <a:extLst>
              <a:ext uri="{FF2B5EF4-FFF2-40B4-BE49-F238E27FC236}">
                <a16:creationId xmlns:a16="http://schemas.microsoft.com/office/drawing/2014/main" id="{94B66F44-CA06-0219-4CE4-4ED8ABF95826}"/>
              </a:ext>
            </a:extLst>
          </p:cNvPr>
          <p:cNvSpPr txBox="1"/>
          <p:nvPr/>
        </p:nvSpPr>
        <p:spPr>
          <a:xfrm>
            <a:off x="1015422" y="741353"/>
            <a:ext cx="10359753" cy="473976"/>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r>
              <a:rPr lang="en-US" dirty="0"/>
              <a:t>The solution we offer</a:t>
            </a:r>
          </a:p>
        </p:txBody>
      </p:sp>
      <p:sp>
        <p:nvSpPr>
          <p:cNvPr id="2" name="TextBox 1">
            <a:extLst>
              <a:ext uri="{FF2B5EF4-FFF2-40B4-BE49-F238E27FC236}">
                <a16:creationId xmlns:a16="http://schemas.microsoft.com/office/drawing/2014/main" id="{B852E7E6-858E-A704-4931-FACFB0210B3E}"/>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Home</a:t>
            </a:r>
            <a:endParaRPr lang="en-GB" sz="2400" dirty="0"/>
          </a:p>
        </p:txBody>
      </p:sp>
      <p:sp>
        <p:nvSpPr>
          <p:cNvPr id="12" name="TextBox 11">
            <a:extLst>
              <a:ext uri="{FF2B5EF4-FFF2-40B4-BE49-F238E27FC236}">
                <a16:creationId xmlns:a16="http://schemas.microsoft.com/office/drawing/2014/main" id="{00BEBB90-1265-76AC-B8C1-B075AADF6497}"/>
              </a:ext>
            </a:extLst>
          </p:cNvPr>
          <p:cNvSpPr txBox="1"/>
          <p:nvPr/>
        </p:nvSpPr>
        <p:spPr>
          <a:xfrm>
            <a:off x="1015422" y="2329435"/>
            <a:ext cx="10163655" cy="1069011"/>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r>
              <a:rPr lang="en-US" sz="2000" dirty="0">
                <a:solidFill>
                  <a:schemeClr val="tx1"/>
                </a:solidFill>
              </a:rPr>
              <a:t>Trust Orchestrator is designed to help regulated companies significantly increase the percentage of conversations that are automated unassisted. Our unique logic models make expert-level engagements possible, at scale. </a:t>
            </a:r>
          </a:p>
        </p:txBody>
      </p:sp>
      <p:sp>
        <p:nvSpPr>
          <p:cNvPr id="15" name="TextBox 14">
            <a:extLst>
              <a:ext uri="{FF2B5EF4-FFF2-40B4-BE49-F238E27FC236}">
                <a16:creationId xmlns:a16="http://schemas.microsoft.com/office/drawing/2014/main" id="{0C56882A-D899-8C78-0779-AA15E83391DC}"/>
              </a:ext>
            </a:extLst>
          </p:cNvPr>
          <p:cNvSpPr txBox="1"/>
          <p:nvPr/>
        </p:nvSpPr>
        <p:spPr>
          <a:xfrm>
            <a:off x="1015422" y="3641704"/>
            <a:ext cx="10088946" cy="1631216"/>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t>Offer customers immediate, expert-level support, 24/7 no matter the channel</a:t>
            </a:r>
          </a:p>
          <a:p>
            <a:pPr marL="342900" indent="-342900">
              <a:buFont typeface="Wingdings" panose="05000000000000000000" pitchFamily="2" charset="2"/>
              <a:buChar char="ü"/>
            </a:pPr>
            <a:r>
              <a:rPr lang="en-US" sz="2000" b="1" dirty="0"/>
              <a:t>Automate the majority of CX conversations, without relying on human agents</a:t>
            </a:r>
          </a:p>
          <a:p>
            <a:pPr marL="342900" indent="-342900">
              <a:buFont typeface="Wingdings" panose="05000000000000000000" pitchFamily="2" charset="2"/>
              <a:buChar char="ü"/>
            </a:pPr>
            <a:r>
              <a:rPr lang="en-US" sz="2000" b="1" dirty="0"/>
              <a:t>Liberate human agents to focus on the lower volume, higher value calls</a:t>
            </a:r>
          </a:p>
          <a:p>
            <a:pPr marL="342900" indent="-342900">
              <a:buFont typeface="Wingdings" panose="05000000000000000000" pitchFamily="2" charset="2"/>
              <a:buChar char="ü"/>
            </a:pPr>
            <a:r>
              <a:rPr lang="en-US" sz="2000" b="1" dirty="0"/>
              <a:t>Reduce the cost and compliance risk of multi-channel self-service</a:t>
            </a:r>
          </a:p>
          <a:p>
            <a:pPr marL="342900" indent="-342900">
              <a:buFont typeface="Wingdings" panose="05000000000000000000" pitchFamily="2" charset="2"/>
              <a:buChar char="ü"/>
            </a:pPr>
            <a:endParaRPr lang="en-US" sz="2000" b="1" dirty="0"/>
          </a:p>
        </p:txBody>
      </p:sp>
      <p:sp>
        <p:nvSpPr>
          <p:cNvPr id="3" name="Rectangle: Rounded Corners 2">
            <a:extLst>
              <a:ext uri="{FF2B5EF4-FFF2-40B4-BE49-F238E27FC236}">
                <a16:creationId xmlns:a16="http://schemas.microsoft.com/office/drawing/2014/main" id="{272DEE7F-B6D5-C718-8CE5-C7868D22A2EE}"/>
              </a:ext>
            </a:extLst>
          </p:cNvPr>
          <p:cNvSpPr/>
          <p:nvPr/>
        </p:nvSpPr>
        <p:spPr>
          <a:xfrm>
            <a:off x="4426331" y="5516179"/>
            <a:ext cx="2611632"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More on the solution</a:t>
            </a:r>
          </a:p>
        </p:txBody>
      </p:sp>
      <p:sp>
        <p:nvSpPr>
          <p:cNvPr id="4" name="TextBox 3">
            <a:extLst>
              <a:ext uri="{FF2B5EF4-FFF2-40B4-BE49-F238E27FC236}">
                <a16:creationId xmlns:a16="http://schemas.microsoft.com/office/drawing/2014/main" id="{94CDBF53-0E56-7143-DE27-6D2D7D3774DF}"/>
              </a:ext>
            </a:extLst>
          </p:cNvPr>
          <p:cNvSpPr txBox="1"/>
          <p:nvPr/>
        </p:nvSpPr>
        <p:spPr>
          <a:xfrm>
            <a:off x="1015422" y="1402537"/>
            <a:ext cx="10163655" cy="739690"/>
          </a:xfrm>
          <a:prstGeom prst="rect">
            <a:avLst/>
          </a:prstGeom>
          <a:solidFill>
            <a:schemeClr val="tx2">
              <a:lumMod val="10000"/>
              <a:lumOff val="90000"/>
            </a:schemeClr>
          </a:solid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r>
              <a:rPr lang="en-US" sz="2000" dirty="0">
                <a:solidFill>
                  <a:schemeClr val="tx1"/>
                </a:solidFill>
              </a:rPr>
              <a:t>A Conversation Orchestrator that can automate &gt;80% of your rule-bound conversations in line with enterprise requirements </a:t>
            </a:r>
          </a:p>
        </p:txBody>
      </p:sp>
    </p:spTree>
    <p:extLst>
      <p:ext uri="{BB962C8B-B14F-4D97-AF65-F5344CB8AC3E}">
        <p14:creationId xmlns:p14="http://schemas.microsoft.com/office/powerpoint/2010/main" val="3574256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42156-5489-CC9A-8724-6A54210FF86E}"/>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D38C5805-DBA7-3E39-51D1-0ADBA9B1E2B9}"/>
              </a:ext>
            </a:extLst>
          </p:cNvPr>
          <p:cNvSpPr txBox="1"/>
          <p:nvPr/>
        </p:nvSpPr>
        <p:spPr>
          <a:xfrm>
            <a:off x="1330075" y="1661989"/>
            <a:ext cx="3537954" cy="707886"/>
          </a:xfrm>
          <a:prstGeom prst="rect">
            <a:avLst/>
          </a:prstGeom>
          <a:noFill/>
        </p:spPr>
        <p:txBody>
          <a:bodyPr wrap="square">
            <a:spAutoFit/>
          </a:bodyPr>
          <a:lstStyle/>
          <a:p>
            <a:r>
              <a:rPr lang="en-GB" sz="4000" b="1" dirty="0">
                <a:solidFill>
                  <a:schemeClr val="accent1"/>
                </a:solidFill>
              </a:rPr>
              <a:t>Company</a:t>
            </a:r>
            <a:endParaRPr lang="en-GB" sz="4000" dirty="0"/>
          </a:p>
        </p:txBody>
      </p:sp>
      <p:sp>
        <p:nvSpPr>
          <p:cNvPr id="2" name="TextBox 1">
            <a:extLst>
              <a:ext uri="{FF2B5EF4-FFF2-40B4-BE49-F238E27FC236}">
                <a16:creationId xmlns:a16="http://schemas.microsoft.com/office/drawing/2014/main" id="{320BF599-10EB-A24A-0AEC-7DDBD07EEB5C}"/>
              </a:ext>
            </a:extLst>
          </p:cNvPr>
          <p:cNvSpPr txBox="1"/>
          <p:nvPr/>
        </p:nvSpPr>
        <p:spPr>
          <a:xfrm>
            <a:off x="1811395" y="2787995"/>
            <a:ext cx="5957715" cy="523220"/>
          </a:xfrm>
          <a:prstGeom prst="rect">
            <a:avLst/>
          </a:prstGeom>
          <a:noFill/>
        </p:spPr>
        <p:txBody>
          <a:bodyPr wrap="square">
            <a:spAutoFit/>
          </a:bodyPr>
          <a:lstStyle/>
          <a:p>
            <a:r>
              <a:rPr lang="en-GB" sz="2800" b="1" dirty="0">
                <a:solidFill>
                  <a:schemeClr val="accent1"/>
                </a:solidFill>
              </a:rPr>
              <a:t>About </a:t>
            </a:r>
            <a:endParaRPr lang="en-GB" sz="2800" dirty="0"/>
          </a:p>
        </p:txBody>
      </p:sp>
      <p:sp>
        <p:nvSpPr>
          <p:cNvPr id="3" name="TextBox 2">
            <a:extLst>
              <a:ext uri="{FF2B5EF4-FFF2-40B4-BE49-F238E27FC236}">
                <a16:creationId xmlns:a16="http://schemas.microsoft.com/office/drawing/2014/main" id="{881767AF-6394-FB0E-1D5A-107C49D2F159}"/>
              </a:ext>
            </a:extLst>
          </p:cNvPr>
          <p:cNvSpPr txBox="1"/>
          <p:nvPr/>
        </p:nvSpPr>
        <p:spPr>
          <a:xfrm>
            <a:off x="1811395" y="3429000"/>
            <a:ext cx="6061873" cy="523220"/>
          </a:xfrm>
          <a:prstGeom prst="rect">
            <a:avLst/>
          </a:prstGeom>
          <a:noFill/>
        </p:spPr>
        <p:txBody>
          <a:bodyPr wrap="square">
            <a:spAutoFit/>
          </a:bodyPr>
          <a:lstStyle/>
          <a:p>
            <a:r>
              <a:rPr lang="en-GB" sz="2800" b="1" dirty="0">
                <a:solidFill>
                  <a:schemeClr val="accent1"/>
                </a:solidFill>
              </a:rPr>
              <a:t>Executive Team</a:t>
            </a:r>
            <a:endParaRPr lang="en-GB" sz="2800" dirty="0"/>
          </a:p>
        </p:txBody>
      </p:sp>
      <p:sp>
        <p:nvSpPr>
          <p:cNvPr id="5" name="TextBox 4">
            <a:extLst>
              <a:ext uri="{FF2B5EF4-FFF2-40B4-BE49-F238E27FC236}">
                <a16:creationId xmlns:a16="http://schemas.microsoft.com/office/drawing/2014/main" id="{CBDE05FD-63D4-B6EA-32C7-110467BE1794}"/>
              </a:ext>
            </a:extLst>
          </p:cNvPr>
          <p:cNvSpPr txBox="1"/>
          <p:nvPr/>
        </p:nvSpPr>
        <p:spPr>
          <a:xfrm>
            <a:off x="1811395" y="4111795"/>
            <a:ext cx="5093748" cy="523220"/>
          </a:xfrm>
          <a:prstGeom prst="rect">
            <a:avLst/>
          </a:prstGeom>
          <a:noFill/>
        </p:spPr>
        <p:txBody>
          <a:bodyPr wrap="square">
            <a:spAutoFit/>
          </a:bodyPr>
          <a:lstStyle/>
          <a:p>
            <a:r>
              <a:rPr lang="en-GB" sz="2800" b="1" dirty="0">
                <a:solidFill>
                  <a:schemeClr val="accent1"/>
                </a:solidFill>
              </a:rPr>
              <a:t>Values</a:t>
            </a:r>
            <a:endParaRPr lang="en-GB" sz="2800" dirty="0"/>
          </a:p>
        </p:txBody>
      </p:sp>
      <p:sp>
        <p:nvSpPr>
          <p:cNvPr id="6" name="TextBox 5">
            <a:extLst>
              <a:ext uri="{FF2B5EF4-FFF2-40B4-BE49-F238E27FC236}">
                <a16:creationId xmlns:a16="http://schemas.microsoft.com/office/drawing/2014/main" id="{D622A876-9869-1C59-5131-2DEA707F3EDD}"/>
              </a:ext>
            </a:extLst>
          </p:cNvPr>
          <p:cNvSpPr txBox="1"/>
          <p:nvPr/>
        </p:nvSpPr>
        <p:spPr>
          <a:xfrm>
            <a:off x="1811395" y="4839382"/>
            <a:ext cx="5093748" cy="523220"/>
          </a:xfrm>
          <a:prstGeom prst="rect">
            <a:avLst/>
          </a:prstGeom>
          <a:noFill/>
        </p:spPr>
        <p:txBody>
          <a:bodyPr wrap="square">
            <a:spAutoFit/>
          </a:bodyPr>
          <a:lstStyle/>
          <a:p>
            <a:r>
              <a:rPr lang="en-GB" sz="2800" b="1" dirty="0">
                <a:solidFill>
                  <a:schemeClr val="accent1"/>
                </a:solidFill>
              </a:rPr>
              <a:t>Partners</a:t>
            </a:r>
            <a:endParaRPr lang="en-GB" sz="2800" dirty="0"/>
          </a:p>
        </p:txBody>
      </p:sp>
    </p:spTree>
    <p:extLst>
      <p:ext uri="{BB962C8B-B14F-4D97-AF65-F5344CB8AC3E}">
        <p14:creationId xmlns:p14="http://schemas.microsoft.com/office/powerpoint/2010/main" val="2456993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87070-B868-AC6A-1592-A70C7FFE877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F01E244-264F-109E-CFCB-0105734C0E03}"/>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Company</a:t>
            </a:r>
            <a:endParaRPr lang="en-GB" sz="2400" dirty="0"/>
          </a:p>
        </p:txBody>
      </p:sp>
      <p:sp>
        <p:nvSpPr>
          <p:cNvPr id="2" name="Rectangle 2">
            <a:extLst>
              <a:ext uri="{FF2B5EF4-FFF2-40B4-BE49-F238E27FC236}">
                <a16:creationId xmlns:a16="http://schemas.microsoft.com/office/drawing/2014/main" id="{1969889F-4723-1592-B137-AB98B396E785}"/>
              </a:ext>
            </a:extLst>
          </p:cNvPr>
          <p:cNvSpPr>
            <a:spLocks noChangeArrowheads="1"/>
          </p:cNvSpPr>
          <p:nvPr/>
        </p:nvSpPr>
        <p:spPr bwMode="auto">
          <a:xfrm>
            <a:off x="218831" y="1092816"/>
            <a:ext cx="1073332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Company</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Trust Orchestrator is owned by RD MAK, a private company that specializes in intelligent automation technologies. RD MAK is based in London, United Kingdom.</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Executive Team</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Dayne Falkenberg: CEO</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Paul Pedersen: Head of Software Development </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Mark Pedersen: Head of Sales and Partner Support</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Maryke Snyman: Head of Operations</a:t>
            </a:r>
            <a:endParaRPr kumimoji="0" lang="en-US" altLang="en-US" sz="400" b="0" i="0" u="none" strike="noStrike" cap="none" normalizeH="0" baseline="0" dirty="0">
              <a:ln>
                <a:noFill/>
              </a:ln>
              <a:solidFill>
                <a:schemeClr val="tx1"/>
              </a:solidFill>
              <a:effectLst/>
            </a:endParaRPr>
          </a:p>
        </p:txBody>
      </p:sp>
      <p:pic>
        <p:nvPicPr>
          <p:cNvPr id="2049" name="Picture 1">
            <a:extLst>
              <a:ext uri="{FF2B5EF4-FFF2-40B4-BE49-F238E27FC236}">
                <a16:creationId xmlns:a16="http://schemas.microsoft.com/office/drawing/2014/main" id="{FEFA0033-9B0F-2B6F-ADFD-2822C3C03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731" y="1964836"/>
            <a:ext cx="2344738" cy="24241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A442209-0BC3-7B52-437A-0DAE1D65C87E}"/>
              </a:ext>
            </a:extLst>
          </p:cNvPr>
          <p:cNvSpPr>
            <a:spLocks noChangeArrowheads="1"/>
          </p:cNvSpPr>
          <p:nvPr/>
        </p:nvSpPr>
        <p:spPr bwMode="auto">
          <a:xfrm>
            <a:off x="218831" y="2718508"/>
            <a:ext cx="770596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Values</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We are a value-</a:t>
            </a: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centred</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company that puts care at our </a:t>
            </a: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centre</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Care for ourselves, our team, our company, our clients and our environment. This sense of care allows us to learn constantly, to innovate feverishly, to deliver on our promises and in so doing to build long term and healthy relationships with everyone we interact with.</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Partners</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We are proud to work closely with a team of trusted resellers and implementation partners. They include:</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CLEVVA</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OAS</a:t>
            </a:r>
            <a:endParaRPr kumimoji="0" lang="en-US" altLang="en-US" sz="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458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7FAC5-9807-EF34-467C-EA40B4E85A13}"/>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3B2AAFA1-AF37-D900-C2F9-CADA1E881DD9}"/>
              </a:ext>
            </a:extLst>
          </p:cNvPr>
          <p:cNvSpPr txBox="1"/>
          <p:nvPr/>
        </p:nvSpPr>
        <p:spPr>
          <a:xfrm>
            <a:off x="1165615" y="681805"/>
            <a:ext cx="3537954" cy="707886"/>
          </a:xfrm>
          <a:prstGeom prst="rect">
            <a:avLst/>
          </a:prstGeom>
          <a:noFill/>
        </p:spPr>
        <p:txBody>
          <a:bodyPr wrap="square">
            <a:spAutoFit/>
          </a:bodyPr>
          <a:lstStyle/>
          <a:p>
            <a:r>
              <a:rPr lang="en-GB" sz="4000" b="1" dirty="0">
                <a:solidFill>
                  <a:schemeClr val="accent1"/>
                </a:solidFill>
              </a:rPr>
              <a:t>Contact us</a:t>
            </a:r>
            <a:endParaRPr lang="en-GB" sz="4000" dirty="0"/>
          </a:p>
        </p:txBody>
      </p:sp>
      <p:sp>
        <p:nvSpPr>
          <p:cNvPr id="2" name="TextBox 1">
            <a:extLst>
              <a:ext uri="{FF2B5EF4-FFF2-40B4-BE49-F238E27FC236}">
                <a16:creationId xmlns:a16="http://schemas.microsoft.com/office/drawing/2014/main" id="{056F3B57-5871-AD40-1EDA-6545263C5A18}"/>
              </a:ext>
            </a:extLst>
          </p:cNvPr>
          <p:cNvSpPr txBox="1"/>
          <p:nvPr/>
        </p:nvSpPr>
        <p:spPr>
          <a:xfrm>
            <a:off x="1251135" y="1693394"/>
            <a:ext cx="6094902" cy="1522404"/>
          </a:xfrm>
          <a:prstGeom prst="rect">
            <a:avLst/>
          </a:prstGeom>
          <a:noFill/>
        </p:spPr>
        <p:txBody>
          <a:bodyPr wrap="square">
            <a:spAutoFit/>
          </a:bodyPr>
          <a:lstStyle/>
          <a:p>
            <a:pPr marL="0" marR="0">
              <a:lnSpc>
                <a:spcPct val="115000"/>
              </a:lnSpc>
              <a:spcAft>
                <a:spcPts val="800"/>
              </a:spcAft>
              <a:buNone/>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To arrange a demo or to be introduced to a partner, complete the following:</a:t>
            </a:r>
          </a:p>
          <a:p>
            <a:pPr marL="0" marR="0">
              <a:lnSpc>
                <a:spcPct val="115000"/>
              </a:lnSpc>
              <a:spcAft>
                <a:spcPts val="800"/>
              </a:spcAft>
              <a:buNone/>
            </a:pPr>
            <a:endParaRPr lang="en-US" b="1" i="1"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600" b="1" i="1" kern="100" dirty="0">
                <a:effectLst/>
                <a:latin typeface="Aptos" panose="020B0004020202020204" pitchFamily="34" charset="0"/>
                <a:ea typeface="Aptos" panose="020B0004020202020204" pitchFamily="34" charset="0"/>
                <a:cs typeface="Times New Roman" panose="02020603050405020304" pitchFamily="18" charset="0"/>
              </a:rPr>
              <a:t>Same as CLEVVA – form?</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7813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46B6C-8F1A-4FCB-DC0D-D8431FBF939B}"/>
            </a:ext>
          </a:extLst>
        </p:cNvPr>
        <p:cNvGrpSpPr/>
        <p:nvPr/>
      </p:nvGrpSpPr>
      <p:grpSpPr>
        <a:xfrm>
          <a:off x="0" y="0"/>
          <a:ext cx="0" cy="0"/>
          <a:chOff x="0" y="0"/>
          <a:chExt cx="0" cy="0"/>
        </a:xfrm>
      </p:grpSpPr>
      <p:sp>
        <p:nvSpPr>
          <p:cNvPr id="50" name="TextBox 49">
            <a:extLst>
              <a:ext uri="{FF2B5EF4-FFF2-40B4-BE49-F238E27FC236}">
                <a16:creationId xmlns:a16="http://schemas.microsoft.com/office/drawing/2014/main" id="{E23F950D-65FD-0BE7-9647-C613DEA9A919}"/>
              </a:ext>
            </a:extLst>
          </p:cNvPr>
          <p:cNvSpPr txBox="1"/>
          <p:nvPr/>
        </p:nvSpPr>
        <p:spPr>
          <a:xfrm>
            <a:off x="1015422" y="471639"/>
            <a:ext cx="10359753" cy="473976"/>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r>
              <a:rPr lang="en-US" dirty="0"/>
              <a:t>What makes Trust Orchestrator unique?</a:t>
            </a:r>
          </a:p>
        </p:txBody>
      </p:sp>
      <p:sp>
        <p:nvSpPr>
          <p:cNvPr id="2" name="TextBox 1">
            <a:extLst>
              <a:ext uri="{FF2B5EF4-FFF2-40B4-BE49-F238E27FC236}">
                <a16:creationId xmlns:a16="http://schemas.microsoft.com/office/drawing/2014/main" id="{90F3BA99-8912-D7BD-B86A-039F6F83F2EB}"/>
              </a:ext>
            </a:extLst>
          </p:cNvPr>
          <p:cNvSpPr txBox="1"/>
          <p:nvPr/>
        </p:nvSpPr>
        <p:spPr>
          <a:xfrm>
            <a:off x="152537" y="83598"/>
            <a:ext cx="5531215" cy="461665"/>
          </a:xfrm>
          <a:prstGeom prst="rect">
            <a:avLst/>
          </a:prstGeom>
          <a:noFill/>
        </p:spPr>
        <p:txBody>
          <a:bodyPr wrap="square">
            <a:spAutoFit/>
          </a:bodyPr>
          <a:lstStyle/>
          <a:p>
            <a:r>
              <a:rPr lang="en-GB" sz="2400" b="1" dirty="0">
                <a:solidFill>
                  <a:schemeClr val="accent1"/>
                </a:solidFill>
              </a:rPr>
              <a:t>Home</a:t>
            </a:r>
            <a:endParaRPr lang="en-GB" sz="2400" dirty="0"/>
          </a:p>
        </p:txBody>
      </p:sp>
      <p:sp>
        <p:nvSpPr>
          <p:cNvPr id="12" name="TextBox 11">
            <a:extLst>
              <a:ext uri="{FF2B5EF4-FFF2-40B4-BE49-F238E27FC236}">
                <a16:creationId xmlns:a16="http://schemas.microsoft.com/office/drawing/2014/main" id="{F50270CE-00A6-61FA-E58F-FC6EFB2A4D03}"/>
              </a:ext>
            </a:extLst>
          </p:cNvPr>
          <p:cNvSpPr txBox="1"/>
          <p:nvPr/>
        </p:nvSpPr>
        <p:spPr>
          <a:xfrm>
            <a:off x="1105174" y="1014981"/>
            <a:ext cx="10485997" cy="971292"/>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r>
              <a:rPr lang="en-US" sz="1800" b="0" dirty="0">
                <a:solidFill>
                  <a:schemeClr val="tx1"/>
                </a:solidFill>
              </a:rPr>
              <a:t>Unlike AI-first Conversation Orchestrators, Trust Orchestrator is deterministic first, probabilistic second </a:t>
            </a:r>
            <a:r>
              <a:rPr lang="en-US" sz="1800" u="sng" dirty="0">
                <a:solidFill>
                  <a:schemeClr val="tx1"/>
                </a:solidFill>
              </a:rPr>
              <a:t>by design</a:t>
            </a:r>
            <a:r>
              <a:rPr lang="en-US" sz="1800" b="0" dirty="0">
                <a:solidFill>
                  <a:schemeClr val="tx1"/>
                </a:solidFill>
              </a:rPr>
              <a:t>.  Our unique approach to conversational logic delivers a powerful blend of fluency and control, assistance and expertise, flexibility and structure. </a:t>
            </a:r>
          </a:p>
        </p:txBody>
      </p:sp>
      <p:graphicFrame>
        <p:nvGraphicFramePr>
          <p:cNvPr id="3" name="Table 2">
            <a:extLst>
              <a:ext uri="{FF2B5EF4-FFF2-40B4-BE49-F238E27FC236}">
                <a16:creationId xmlns:a16="http://schemas.microsoft.com/office/drawing/2014/main" id="{DAD665CD-A76F-32AC-935C-65E8EB1CAEA6}"/>
              </a:ext>
            </a:extLst>
          </p:cNvPr>
          <p:cNvGraphicFramePr>
            <a:graphicFrameLocks noGrp="1"/>
          </p:cNvGraphicFramePr>
          <p:nvPr>
            <p:extLst>
              <p:ext uri="{D42A27DB-BD31-4B8C-83A1-F6EECF244321}">
                <p14:modId xmlns:p14="http://schemas.microsoft.com/office/powerpoint/2010/main" val="1475126786"/>
              </p:ext>
            </p:extLst>
          </p:nvPr>
        </p:nvGraphicFramePr>
        <p:xfrm>
          <a:off x="1200560" y="2673053"/>
          <a:ext cx="10295224" cy="3479800"/>
        </p:xfrm>
        <a:graphic>
          <a:graphicData uri="http://schemas.openxmlformats.org/drawingml/2006/table">
            <a:tbl>
              <a:tblPr firstRow="1" bandRow="1">
                <a:tableStyleId>{5C22544A-7EE6-4342-B048-85BDC9FD1C3A}</a:tableStyleId>
              </a:tblPr>
              <a:tblGrid>
                <a:gridCol w="4905272">
                  <a:extLst>
                    <a:ext uri="{9D8B030D-6E8A-4147-A177-3AD203B41FA5}">
                      <a16:colId xmlns:a16="http://schemas.microsoft.com/office/drawing/2014/main" val="4110697003"/>
                    </a:ext>
                  </a:extLst>
                </a:gridCol>
                <a:gridCol w="5389952">
                  <a:extLst>
                    <a:ext uri="{9D8B030D-6E8A-4147-A177-3AD203B41FA5}">
                      <a16:colId xmlns:a16="http://schemas.microsoft.com/office/drawing/2014/main" val="2025138480"/>
                    </a:ext>
                  </a:extLst>
                </a:gridCol>
              </a:tblGrid>
              <a:tr h="370840">
                <a:tc>
                  <a:txBody>
                    <a:bodyPr/>
                    <a:lstStyle/>
                    <a:p>
                      <a:r>
                        <a:rPr lang="en-US" sz="1400" dirty="0"/>
                        <a:t>Feature</a:t>
                      </a:r>
                    </a:p>
                  </a:txBody>
                  <a:tcPr/>
                </a:tc>
                <a:tc>
                  <a:txBody>
                    <a:bodyPr/>
                    <a:lstStyle/>
                    <a:p>
                      <a:r>
                        <a:rPr lang="en-US" sz="1400" dirty="0"/>
                        <a:t>Benefit</a:t>
                      </a:r>
                    </a:p>
                  </a:txBody>
                  <a:tcPr/>
                </a:tc>
                <a:extLst>
                  <a:ext uri="{0D108BD9-81ED-4DB2-BD59-A6C34878D82A}">
                    <a16:rowId xmlns:a16="http://schemas.microsoft.com/office/drawing/2014/main" val="3217604329"/>
                  </a:ext>
                </a:extLst>
              </a:tr>
              <a:tr h="370840">
                <a:tc>
                  <a:txBody>
                    <a:bodyPr/>
                    <a:lstStyle/>
                    <a:p>
                      <a:r>
                        <a:rPr lang="en-US" sz="1400" dirty="0"/>
                        <a:t>Expert-level logic capable of automating any known rule-bound conversation, completely unassisted</a:t>
                      </a:r>
                    </a:p>
                  </a:txBody>
                  <a:tcPr/>
                </a:tc>
                <a:tc>
                  <a:txBody>
                    <a:bodyPr/>
                    <a:lstStyle/>
                    <a:p>
                      <a:r>
                        <a:rPr lang="en-US" sz="1400" dirty="0"/>
                        <a:t>You can </a:t>
                      </a:r>
                      <a:r>
                        <a:rPr lang="en-US" sz="1400" dirty="0" err="1"/>
                        <a:t>maximise</a:t>
                      </a:r>
                      <a:r>
                        <a:rPr lang="en-US" sz="1400" dirty="0"/>
                        <a:t> the range and volume of fully  automated conversations and free staff to focus on higher value calls</a:t>
                      </a:r>
                    </a:p>
                  </a:txBody>
                  <a:tcPr/>
                </a:tc>
                <a:extLst>
                  <a:ext uri="{0D108BD9-81ED-4DB2-BD59-A6C34878D82A}">
                    <a16:rowId xmlns:a16="http://schemas.microsoft.com/office/drawing/2014/main" val="25460465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Every conversation is rule-driven yet dynamically shapes to data (provided from customers, LLMs or systems)</a:t>
                      </a:r>
                    </a:p>
                  </a:txBody>
                  <a:tcPr/>
                </a:tc>
                <a:tc>
                  <a:txBody>
                    <a:bodyPr/>
                    <a:lstStyle/>
                    <a:p>
                      <a:r>
                        <a:rPr lang="en-US" sz="1400" dirty="0"/>
                        <a:t>You can trust your Conversational AI Agent to follow your rules while adapting to your customer’s context </a:t>
                      </a:r>
                      <a:r>
                        <a:rPr lang="en-US" sz="1400" b="0" dirty="0"/>
                        <a:t>(no brittle, decision tree hell)</a:t>
                      </a:r>
                      <a:endParaRPr lang="en-US" sz="1400" dirty="0"/>
                    </a:p>
                  </a:txBody>
                  <a:tcPr/>
                </a:tc>
                <a:extLst>
                  <a:ext uri="{0D108BD9-81ED-4DB2-BD59-A6C34878D82A}">
                    <a16:rowId xmlns:a16="http://schemas.microsoft.com/office/drawing/2014/main" val="3366257534"/>
                  </a:ext>
                </a:extLst>
              </a:tr>
              <a:tr h="370840">
                <a:tc>
                  <a:txBody>
                    <a:bodyPr/>
                    <a:lstStyle/>
                    <a:p>
                      <a:r>
                        <a:rPr lang="en-US" sz="1400" dirty="0"/>
                        <a:t>Conversations are engineered with full transparency and auditability</a:t>
                      </a:r>
                    </a:p>
                  </a:txBody>
                  <a:tcPr/>
                </a:tc>
                <a:tc>
                  <a:txBody>
                    <a:bodyPr/>
                    <a:lstStyle/>
                    <a:p>
                      <a:r>
                        <a:rPr lang="en-US" sz="1400" dirty="0"/>
                        <a:t>You can trust that the right things will always be said and done, irrespective of context, with full reporting to prove it</a:t>
                      </a:r>
                    </a:p>
                  </a:txBody>
                  <a:tcPr/>
                </a:tc>
                <a:extLst>
                  <a:ext uri="{0D108BD9-81ED-4DB2-BD59-A6C34878D82A}">
                    <a16:rowId xmlns:a16="http://schemas.microsoft.com/office/drawing/2014/main" val="3066153465"/>
                  </a:ext>
                </a:extLst>
              </a:tr>
              <a:tr h="370840">
                <a:tc>
                  <a:txBody>
                    <a:bodyPr/>
                    <a:lstStyle/>
                    <a:p>
                      <a:r>
                        <a:rPr lang="en-US" sz="1400" dirty="0"/>
                        <a:t>Conversations can flow between different AI and human agents, languages, channels and time periods</a:t>
                      </a:r>
                    </a:p>
                  </a:txBody>
                  <a:tcPr/>
                </a:tc>
                <a:tc>
                  <a:txBody>
                    <a:bodyPr/>
                    <a:lstStyle/>
                    <a:p>
                      <a:r>
                        <a:rPr lang="en-US" sz="1400" dirty="0"/>
                        <a:t>You can ensure every conversation gets completed even if it takes different forms at different times (keeps state)</a:t>
                      </a:r>
                    </a:p>
                  </a:txBody>
                  <a:tcPr/>
                </a:tc>
                <a:extLst>
                  <a:ext uri="{0D108BD9-81ED-4DB2-BD59-A6C34878D82A}">
                    <a16:rowId xmlns:a16="http://schemas.microsoft.com/office/drawing/2014/main" val="32708785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Next responses and actions are controlled through targeted context prompt engineering</a:t>
                      </a:r>
                    </a:p>
                  </a:txBody>
                  <a:tcPr/>
                </a:tc>
                <a:tc>
                  <a:txBody>
                    <a:bodyPr/>
                    <a:lstStyle/>
                    <a:p>
                      <a:r>
                        <a:rPr lang="en-US" sz="1400" dirty="0"/>
                        <a:t>You can trust that what gets said and done is based on your rules applied to the full context. </a:t>
                      </a:r>
                    </a:p>
                  </a:txBody>
                  <a:tcPr/>
                </a:tc>
                <a:extLst>
                  <a:ext uri="{0D108BD9-81ED-4DB2-BD59-A6C34878D82A}">
                    <a16:rowId xmlns:a16="http://schemas.microsoft.com/office/drawing/2014/main" val="2101669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Low/no code modules allow internal teams to architect and control conversations across channels and systems</a:t>
                      </a:r>
                    </a:p>
                  </a:txBody>
                  <a:tcPr/>
                </a:tc>
                <a:tc>
                  <a:txBody>
                    <a:bodyPr/>
                    <a:lstStyle/>
                    <a:p>
                      <a:r>
                        <a:rPr lang="en-US" sz="1400" dirty="0"/>
                        <a:t>You don’t need to worry about depending on expensive consultants to </a:t>
                      </a:r>
                      <a:r>
                        <a:rPr lang="en-US" sz="1400" dirty="0" err="1"/>
                        <a:t>realise</a:t>
                      </a:r>
                      <a:r>
                        <a:rPr lang="en-US" sz="1400" dirty="0"/>
                        <a:t> your Digital First strategy</a:t>
                      </a:r>
                    </a:p>
                  </a:txBody>
                  <a:tcPr/>
                </a:tc>
                <a:extLst>
                  <a:ext uri="{0D108BD9-81ED-4DB2-BD59-A6C34878D82A}">
                    <a16:rowId xmlns:a16="http://schemas.microsoft.com/office/drawing/2014/main" val="3742041065"/>
                  </a:ext>
                </a:extLst>
              </a:tr>
            </a:tbl>
          </a:graphicData>
        </a:graphic>
      </p:graphicFrame>
      <p:sp>
        <p:nvSpPr>
          <p:cNvPr id="5" name="Rectangle: Rounded Corners 4">
            <a:extLst>
              <a:ext uri="{FF2B5EF4-FFF2-40B4-BE49-F238E27FC236}">
                <a16:creationId xmlns:a16="http://schemas.microsoft.com/office/drawing/2014/main" id="{DFE5CE22-00AA-0DB7-29B4-05512E5A3F71}"/>
              </a:ext>
            </a:extLst>
          </p:cNvPr>
          <p:cNvSpPr/>
          <p:nvPr/>
        </p:nvSpPr>
        <p:spPr>
          <a:xfrm>
            <a:off x="4498694" y="6331858"/>
            <a:ext cx="4138768" cy="49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More on that special something </a:t>
            </a:r>
          </a:p>
        </p:txBody>
      </p:sp>
      <p:sp>
        <p:nvSpPr>
          <p:cNvPr id="6" name="TextBox 5">
            <a:extLst>
              <a:ext uri="{FF2B5EF4-FFF2-40B4-BE49-F238E27FC236}">
                <a16:creationId xmlns:a16="http://schemas.microsoft.com/office/drawing/2014/main" id="{FC5E392F-5D1A-7492-BC30-48B51EB5C8CA}"/>
              </a:ext>
            </a:extLst>
          </p:cNvPr>
          <p:cNvSpPr txBox="1"/>
          <p:nvPr/>
        </p:nvSpPr>
        <p:spPr>
          <a:xfrm>
            <a:off x="1200560" y="1972079"/>
            <a:ext cx="3958391" cy="646331"/>
          </a:xfrm>
          <a:prstGeom prst="rect">
            <a:avLst/>
          </a:prstGeom>
          <a:noFill/>
        </p:spPr>
        <p:txBody>
          <a:bodyPr wrap="none" rtlCol="0">
            <a:spAutoFit/>
          </a:bodyPr>
          <a:lstStyle/>
          <a:p>
            <a:pPr marL="285750" indent="-285750">
              <a:buFont typeface="Wingdings" panose="05000000000000000000" pitchFamily="2" charset="2"/>
              <a:buChar char="ü"/>
            </a:pPr>
            <a:r>
              <a:rPr lang="en-US" dirty="0"/>
              <a:t>Expert level conversations</a:t>
            </a:r>
          </a:p>
          <a:p>
            <a:pPr marL="285750" indent="-285750">
              <a:buFont typeface="Wingdings" panose="05000000000000000000" pitchFamily="2" charset="2"/>
              <a:buChar char="ü"/>
            </a:pPr>
            <a:r>
              <a:rPr lang="en-US" dirty="0"/>
              <a:t>Minimal transfers to human agents </a:t>
            </a:r>
          </a:p>
        </p:txBody>
      </p:sp>
      <p:sp>
        <p:nvSpPr>
          <p:cNvPr id="7" name="TextBox 6">
            <a:extLst>
              <a:ext uri="{FF2B5EF4-FFF2-40B4-BE49-F238E27FC236}">
                <a16:creationId xmlns:a16="http://schemas.microsoft.com/office/drawing/2014/main" id="{FD0C0B5B-D08C-A59D-3D19-F98F113F0AEF}"/>
              </a:ext>
            </a:extLst>
          </p:cNvPr>
          <p:cNvSpPr txBox="1"/>
          <p:nvPr/>
        </p:nvSpPr>
        <p:spPr>
          <a:xfrm>
            <a:off x="6195298" y="1966129"/>
            <a:ext cx="5183727" cy="646331"/>
          </a:xfrm>
          <a:prstGeom prst="rect">
            <a:avLst/>
          </a:prstGeom>
          <a:noFill/>
        </p:spPr>
        <p:txBody>
          <a:bodyPr wrap="none" rtlCol="0">
            <a:spAutoFit/>
          </a:bodyPr>
          <a:lstStyle/>
          <a:p>
            <a:pPr marL="285750" indent="-285750">
              <a:buFont typeface="Wingdings" panose="05000000000000000000" pitchFamily="2" charset="2"/>
              <a:buChar char="ü"/>
            </a:pPr>
            <a:r>
              <a:rPr lang="en-US" dirty="0"/>
              <a:t>Full control over context-rich conversation flows</a:t>
            </a:r>
          </a:p>
          <a:p>
            <a:pPr marL="285750" indent="-285750">
              <a:buFont typeface="Wingdings" panose="05000000000000000000" pitchFamily="2" charset="2"/>
              <a:buChar char="ü"/>
            </a:pPr>
            <a:r>
              <a:rPr lang="en-US" dirty="0"/>
              <a:t>Rich, detailed reporting and analytics</a:t>
            </a:r>
          </a:p>
        </p:txBody>
      </p:sp>
    </p:spTree>
    <p:extLst>
      <p:ext uri="{BB962C8B-B14F-4D97-AF65-F5344CB8AC3E}">
        <p14:creationId xmlns:p14="http://schemas.microsoft.com/office/powerpoint/2010/main" val="249183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2A5BE-F71F-5AC8-04D5-81B543A213A4}"/>
            </a:ext>
          </a:extLst>
        </p:cNvPr>
        <p:cNvGrpSpPr/>
        <p:nvPr/>
      </p:nvGrpSpPr>
      <p:grpSpPr>
        <a:xfrm>
          <a:off x="0" y="0"/>
          <a:ext cx="0" cy="0"/>
          <a:chOff x="0" y="0"/>
          <a:chExt cx="0" cy="0"/>
        </a:xfrm>
      </p:grpSpPr>
      <p:sp>
        <p:nvSpPr>
          <p:cNvPr id="38" name="TextBox 37">
            <a:extLst>
              <a:ext uri="{FF2B5EF4-FFF2-40B4-BE49-F238E27FC236}">
                <a16:creationId xmlns:a16="http://schemas.microsoft.com/office/drawing/2014/main" id="{657B3992-0AE8-1CD3-F633-C06ACFD75C89}"/>
              </a:ext>
            </a:extLst>
          </p:cNvPr>
          <p:cNvSpPr txBox="1"/>
          <p:nvPr/>
        </p:nvSpPr>
        <p:spPr>
          <a:xfrm>
            <a:off x="1107523" y="1350102"/>
            <a:ext cx="10359753" cy="400110"/>
          </a:xfrm>
          <a:prstGeom prst="rect">
            <a:avLst/>
          </a:prstGeom>
          <a:noFill/>
        </p:spPr>
        <p:txBody>
          <a:bodyPr wrap="square" rtlCol="0">
            <a:spAutoFit/>
          </a:bodyPr>
          <a:lstStyle/>
          <a:p>
            <a:r>
              <a:rPr lang="en-US" sz="2000" b="1" dirty="0"/>
              <a:t>Most find themselves trapped in pilot purgatory</a:t>
            </a:r>
          </a:p>
        </p:txBody>
      </p:sp>
      <p:sp>
        <p:nvSpPr>
          <p:cNvPr id="43" name="Rectangle 42">
            <a:extLst>
              <a:ext uri="{FF2B5EF4-FFF2-40B4-BE49-F238E27FC236}">
                <a16:creationId xmlns:a16="http://schemas.microsoft.com/office/drawing/2014/main" id="{4AA7C019-8A77-FF3C-00B4-88AD52121901}"/>
              </a:ext>
            </a:extLst>
          </p:cNvPr>
          <p:cNvSpPr/>
          <p:nvPr/>
        </p:nvSpPr>
        <p:spPr>
          <a:xfrm>
            <a:off x="4165959" y="2244541"/>
            <a:ext cx="1776046" cy="24755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40000"/>
                    <a:lumOff val="60000"/>
                  </a:schemeClr>
                </a:solidFill>
                <a:latin typeface="Ubuntu" panose="020B0504030602030204" pitchFamily="34" charset="0"/>
              </a:rPr>
              <a:t>46% </a:t>
            </a:r>
            <a:br>
              <a:rPr lang="en-US" sz="3200" b="1" dirty="0">
                <a:solidFill>
                  <a:schemeClr val="accent6">
                    <a:lumMod val="40000"/>
                    <a:lumOff val="60000"/>
                  </a:schemeClr>
                </a:solidFill>
                <a:latin typeface="Ubuntu" panose="020B0504030602030204" pitchFamily="34" charset="0"/>
              </a:rPr>
            </a:br>
            <a:r>
              <a:rPr lang="en-US" dirty="0">
                <a:latin typeface="Ubuntu" panose="020B0504030602030204" pitchFamily="34" charset="0"/>
              </a:rPr>
              <a:t>of AI pilots killed midstream</a:t>
            </a:r>
          </a:p>
        </p:txBody>
      </p:sp>
      <p:sp>
        <p:nvSpPr>
          <p:cNvPr id="44" name="Rectangle 43">
            <a:extLst>
              <a:ext uri="{FF2B5EF4-FFF2-40B4-BE49-F238E27FC236}">
                <a16:creationId xmlns:a16="http://schemas.microsoft.com/office/drawing/2014/main" id="{B0DA8E44-4299-8DCD-60EA-CC199F1D80A7}"/>
              </a:ext>
            </a:extLst>
          </p:cNvPr>
          <p:cNvSpPr/>
          <p:nvPr/>
        </p:nvSpPr>
        <p:spPr>
          <a:xfrm>
            <a:off x="6528159" y="2244541"/>
            <a:ext cx="1776046" cy="24755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dirty="0">
                <a:latin typeface="Ubuntu" panose="020B0504030602030204" pitchFamily="34" charset="0"/>
              </a:rPr>
            </a:br>
            <a:r>
              <a:rPr lang="en-US" dirty="0">
                <a:solidFill>
                  <a:schemeClr val="accent6">
                    <a:lumMod val="40000"/>
                    <a:lumOff val="60000"/>
                  </a:schemeClr>
                </a:solidFill>
                <a:latin typeface="Ubuntu" panose="020B0504030602030204" pitchFamily="34" charset="0"/>
              </a:rPr>
              <a:t> </a:t>
            </a:r>
            <a:r>
              <a:rPr lang="en-US" sz="3200" b="1" dirty="0">
                <a:solidFill>
                  <a:schemeClr val="accent6">
                    <a:lumMod val="40000"/>
                    <a:lumOff val="60000"/>
                  </a:schemeClr>
                </a:solidFill>
                <a:latin typeface="Ubuntu" panose="020B0504030602030204" pitchFamily="34" charset="0"/>
              </a:rPr>
              <a:t>65%</a:t>
            </a:r>
            <a:br>
              <a:rPr lang="en-US" sz="3200" b="1" dirty="0">
                <a:solidFill>
                  <a:schemeClr val="accent5">
                    <a:lumMod val="40000"/>
                    <a:lumOff val="60000"/>
                  </a:schemeClr>
                </a:solidFill>
                <a:latin typeface="Ubuntu" panose="020B0504030602030204" pitchFamily="34" charset="0"/>
              </a:rPr>
            </a:br>
            <a:r>
              <a:rPr lang="en-US" dirty="0">
                <a:latin typeface="Ubuntu" panose="020B0504030602030204" pitchFamily="34" charset="0"/>
              </a:rPr>
              <a:t>of firms</a:t>
            </a:r>
            <a:br>
              <a:rPr lang="en-US" dirty="0">
                <a:latin typeface="Ubuntu" panose="020B0504030602030204" pitchFamily="34" charset="0"/>
              </a:rPr>
            </a:br>
            <a:r>
              <a:rPr lang="en-US" dirty="0">
                <a:latin typeface="Ubuntu" panose="020B0504030602030204" pitchFamily="34" charset="0"/>
              </a:rPr>
              <a:t>don’t scale AI across departments</a:t>
            </a:r>
          </a:p>
        </p:txBody>
      </p:sp>
      <p:sp>
        <p:nvSpPr>
          <p:cNvPr id="45" name="Rectangle 44">
            <a:extLst>
              <a:ext uri="{FF2B5EF4-FFF2-40B4-BE49-F238E27FC236}">
                <a16:creationId xmlns:a16="http://schemas.microsoft.com/office/drawing/2014/main" id="{4D9E2C26-7101-1282-E5F9-C5CF80523934}"/>
              </a:ext>
            </a:extLst>
          </p:cNvPr>
          <p:cNvSpPr/>
          <p:nvPr/>
        </p:nvSpPr>
        <p:spPr>
          <a:xfrm>
            <a:off x="1932712" y="4890665"/>
            <a:ext cx="8404771" cy="1046357"/>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buntu" panose="020B0504030602030204" pitchFamily="34" charset="0"/>
              </a:rPr>
              <a:t>Almost </a:t>
            </a:r>
            <a:r>
              <a:rPr lang="en-US" sz="3600" b="1" dirty="0">
                <a:solidFill>
                  <a:schemeClr val="accent6">
                    <a:lumMod val="75000"/>
                  </a:schemeClr>
                </a:solidFill>
                <a:latin typeface="Ubuntu" panose="020B0504030602030204" pitchFamily="34" charset="0"/>
              </a:rPr>
              <a:t>none</a:t>
            </a:r>
            <a:r>
              <a:rPr lang="en-US" sz="2000" dirty="0">
                <a:solidFill>
                  <a:schemeClr val="tx1"/>
                </a:solidFill>
                <a:latin typeface="Ubuntu" panose="020B0504030602030204" pitchFamily="34" charset="0"/>
              </a:rPr>
              <a:t> deliver AI decision-making </a:t>
            </a:r>
            <a:br>
              <a:rPr lang="en-US" sz="2000" dirty="0">
                <a:solidFill>
                  <a:schemeClr val="tx1"/>
                </a:solidFill>
                <a:latin typeface="Ubuntu" panose="020B0504030602030204" pitchFamily="34" charset="0"/>
              </a:rPr>
            </a:br>
            <a:r>
              <a:rPr lang="en-US" sz="2000" dirty="0">
                <a:solidFill>
                  <a:schemeClr val="tx1"/>
                </a:solidFill>
                <a:latin typeface="Ubuntu" panose="020B0504030602030204" pitchFamily="34" charset="0"/>
              </a:rPr>
              <a:t>power at scale</a:t>
            </a:r>
          </a:p>
        </p:txBody>
      </p:sp>
      <p:sp>
        <p:nvSpPr>
          <p:cNvPr id="46" name="Rectangle 45">
            <a:extLst>
              <a:ext uri="{FF2B5EF4-FFF2-40B4-BE49-F238E27FC236}">
                <a16:creationId xmlns:a16="http://schemas.microsoft.com/office/drawing/2014/main" id="{158F1413-0325-F63C-97EC-2BADA934ADBA}"/>
              </a:ext>
            </a:extLst>
          </p:cNvPr>
          <p:cNvSpPr/>
          <p:nvPr/>
        </p:nvSpPr>
        <p:spPr>
          <a:xfrm>
            <a:off x="8561438" y="2244541"/>
            <a:ext cx="1776046" cy="24755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40000"/>
                    <a:lumOff val="60000"/>
                  </a:schemeClr>
                </a:solidFill>
                <a:latin typeface="Ubuntu" panose="020B0504030602030204" pitchFamily="34" charset="0"/>
              </a:rPr>
              <a:t>95% </a:t>
            </a:r>
            <a:br>
              <a:rPr lang="en-US" sz="3200" b="1" dirty="0">
                <a:solidFill>
                  <a:schemeClr val="accent6">
                    <a:lumMod val="40000"/>
                    <a:lumOff val="60000"/>
                  </a:schemeClr>
                </a:solidFill>
                <a:latin typeface="Ubuntu" panose="020B0504030602030204" pitchFamily="34" charset="0"/>
              </a:rPr>
            </a:br>
            <a:r>
              <a:rPr lang="en-GB" dirty="0">
                <a:latin typeface="Ubuntu" panose="020B0504030602030204" pitchFamily="34" charset="0"/>
              </a:rPr>
              <a:t>of GenAI pilots yield no business impact or tangible P&amp;L outcomes</a:t>
            </a:r>
            <a:endParaRPr lang="en-US" dirty="0">
              <a:latin typeface="Ubuntu" panose="020B0504030602030204" pitchFamily="34" charset="0"/>
            </a:endParaRPr>
          </a:p>
        </p:txBody>
      </p:sp>
      <p:sp>
        <p:nvSpPr>
          <p:cNvPr id="47" name="Rectangle 46">
            <a:extLst>
              <a:ext uri="{FF2B5EF4-FFF2-40B4-BE49-F238E27FC236}">
                <a16:creationId xmlns:a16="http://schemas.microsoft.com/office/drawing/2014/main" id="{8EB873FF-0924-8B2A-043C-3DB483A68A42}"/>
              </a:ext>
            </a:extLst>
          </p:cNvPr>
          <p:cNvSpPr/>
          <p:nvPr/>
        </p:nvSpPr>
        <p:spPr>
          <a:xfrm>
            <a:off x="1956365" y="2244541"/>
            <a:ext cx="1776046" cy="24755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40000"/>
                    <a:lumOff val="60000"/>
                  </a:schemeClr>
                </a:solidFill>
                <a:latin typeface="Ubuntu" panose="020B0504030602030204" pitchFamily="34" charset="0"/>
              </a:rPr>
              <a:t>42%</a:t>
            </a:r>
            <a:r>
              <a:rPr lang="en-US" dirty="0">
                <a:latin typeface="Ubuntu" panose="020B0504030602030204" pitchFamily="34" charset="0"/>
              </a:rPr>
              <a:t> </a:t>
            </a:r>
            <a:br>
              <a:rPr lang="en-US" dirty="0">
                <a:latin typeface="Ubuntu" panose="020B0504030602030204" pitchFamily="34" charset="0"/>
              </a:rPr>
            </a:br>
            <a:r>
              <a:rPr lang="en-US" dirty="0">
                <a:latin typeface="Ubuntu" panose="020B0504030602030204" pitchFamily="34" charset="0"/>
              </a:rPr>
              <a:t>of AI initiatives scrapped before production</a:t>
            </a:r>
          </a:p>
        </p:txBody>
      </p:sp>
      <p:sp>
        <p:nvSpPr>
          <p:cNvPr id="50" name="TextBox 49">
            <a:extLst>
              <a:ext uri="{FF2B5EF4-FFF2-40B4-BE49-F238E27FC236}">
                <a16:creationId xmlns:a16="http://schemas.microsoft.com/office/drawing/2014/main" id="{638EC2C4-C3B5-55C3-B44A-7F0C65AEF6A3}"/>
              </a:ext>
            </a:extLst>
          </p:cNvPr>
          <p:cNvSpPr txBox="1"/>
          <p:nvPr/>
        </p:nvSpPr>
        <p:spPr>
          <a:xfrm>
            <a:off x="1035161" y="690145"/>
            <a:ext cx="10359753" cy="461665"/>
          </a:xfrm>
          <a:prstGeom prst="rect">
            <a:avLst/>
          </a:prstGeom>
          <a:noFill/>
        </p:spPr>
        <p:txBody>
          <a:bodyPr wrap="square">
            <a:spAutoFit/>
          </a:bodyPr>
          <a:lstStyle>
            <a:defPPr>
              <a:defRPr lang="en-US"/>
            </a:defPPr>
            <a:lvl1pPr lvl="0">
              <a:lnSpc>
                <a:spcPct val="107000"/>
              </a:lnSpc>
              <a:spcAft>
                <a:spcPts val="800"/>
              </a:spcAft>
              <a:buSzPts val="1000"/>
              <a:tabLst>
                <a:tab pos="457200" algn="l"/>
              </a:tabLst>
              <a:defRPr sz="2400" b="1" kern="100">
                <a:solidFill>
                  <a:schemeClr val="accent1"/>
                </a:solidFill>
                <a:effectLst/>
                <a:ea typeface="Aptos" panose="020B0004020202020204" pitchFamily="34" charset="0"/>
                <a:cs typeface="Times New Roman" panose="02020603050405020304" pitchFamily="18" charset="0"/>
              </a:defRPr>
            </a:lvl1pPr>
          </a:lstStyle>
          <a:p>
            <a:r>
              <a:rPr lang="en-US" dirty="0"/>
              <a:t>The hard truth about CX automation in regulated companies</a:t>
            </a:r>
          </a:p>
        </p:txBody>
      </p:sp>
      <p:sp>
        <p:nvSpPr>
          <p:cNvPr id="2" name="TextBox 1">
            <a:extLst>
              <a:ext uri="{FF2B5EF4-FFF2-40B4-BE49-F238E27FC236}">
                <a16:creationId xmlns:a16="http://schemas.microsoft.com/office/drawing/2014/main" id="{873DF8D8-FA59-3FF3-A3C5-A0068C8E75DB}"/>
              </a:ext>
            </a:extLst>
          </p:cNvPr>
          <p:cNvSpPr txBox="1"/>
          <p:nvPr/>
        </p:nvSpPr>
        <p:spPr>
          <a:xfrm>
            <a:off x="152537" y="83598"/>
            <a:ext cx="6537713" cy="461665"/>
          </a:xfrm>
          <a:prstGeom prst="rect">
            <a:avLst/>
          </a:prstGeom>
          <a:noFill/>
        </p:spPr>
        <p:txBody>
          <a:bodyPr wrap="square">
            <a:spAutoFit/>
          </a:bodyPr>
          <a:lstStyle/>
          <a:p>
            <a:r>
              <a:rPr lang="en-GB" sz="2400" b="1" dirty="0">
                <a:solidFill>
                  <a:schemeClr val="accent1"/>
                </a:solidFill>
              </a:rPr>
              <a:t>Home – The Conversational AI challenge</a:t>
            </a:r>
            <a:endParaRPr lang="en-GB" sz="2400" dirty="0"/>
          </a:p>
        </p:txBody>
      </p:sp>
    </p:spTree>
    <p:extLst>
      <p:ext uri="{BB962C8B-B14F-4D97-AF65-F5344CB8AC3E}">
        <p14:creationId xmlns:p14="http://schemas.microsoft.com/office/powerpoint/2010/main" val="148684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8E961-6FCB-5C52-422A-D37189166BBB}"/>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6A7244AD-AA7A-CDFF-353B-E3422F165DA8}"/>
              </a:ext>
            </a:extLst>
          </p:cNvPr>
          <p:cNvSpPr txBox="1"/>
          <p:nvPr/>
        </p:nvSpPr>
        <p:spPr>
          <a:xfrm>
            <a:off x="152537" y="83598"/>
            <a:ext cx="8925679" cy="461665"/>
          </a:xfrm>
          <a:prstGeom prst="rect">
            <a:avLst/>
          </a:prstGeom>
          <a:noFill/>
        </p:spPr>
        <p:txBody>
          <a:bodyPr wrap="square">
            <a:spAutoFit/>
          </a:bodyPr>
          <a:lstStyle/>
          <a:p>
            <a:r>
              <a:rPr lang="en-GB" sz="2400" b="1" dirty="0">
                <a:solidFill>
                  <a:schemeClr val="accent1"/>
                </a:solidFill>
              </a:rPr>
              <a:t>Home – The Conversational AI challenge</a:t>
            </a:r>
            <a:endParaRPr lang="en-GB" sz="2400" dirty="0"/>
          </a:p>
        </p:txBody>
      </p:sp>
      <p:pic>
        <p:nvPicPr>
          <p:cNvPr id="3" name="Picture 2">
            <a:extLst>
              <a:ext uri="{FF2B5EF4-FFF2-40B4-BE49-F238E27FC236}">
                <a16:creationId xmlns:a16="http://schemas.microsoft.com/office/drawing/2014/main" id="{65C917C5-1440-BAD8-93D6-F615B443860E}"/>
              </a:ext>
            </a:extLst>
          </p:cNvPr>
          <p:cNvPicPr>
            <a:picLocks noChangeAspect="1"/>
          </p:cNvPicPr>
          <p:nvPr/>
        </p:nvPicPr>
        <p:blipFill>
          <a:blip r:embed="rId3"/>
          <a:stretch>
            <a:fillRect/>
          </a:stretch>
        </p:blipFill>
        <p:spPr>
          <a:xfrm>
            <a:off x="855194" y="537678"/>
            <a:ext cx="10722443" cy="5915509"/>
          </a:xfrm>
          <a:prstGeom prst="rect">
            <a:avLst/>
          </a:prstGeom>
        </p:spPr>
      </p:pic>
      <p:sp>
        <p:nvSpPr>
          <p:cNvPr id="4" name="TextBox 3">
            <a:extLst>
              <a:ext uri="{FF2B5EF4-FFF2-40B4-BE49-F238E27FC236}">
                <a16:creationId xmlns:a16="http://schemas.microsoft.com/office/drawing/2014/main" id="{D3B22C09-75E0-2AF7-B537-1AC20C818D6D}"/>
              </a:ext>
            </a:extLst>
          </p:cNvPr>
          <p:cNvSpPr txBox="1"/>
          <p:nvPr/>
        </p:nvSpPr>
        <p:spPr>
          <a:xfrm>
            <a:off x="9078216" y="6453187"/>
            <a:ext cx="2648802" cy="369332"/>
          </a:xfrm>
          <a:prstGeom prst="rect">
            <a:avLst/>
          </a:prstGeom>
          <a:noFill/>
        </p:spPr>
        <p:txBody>
          <a:bodyPr wrap="none" rtlCol="0">
            <a:spAutoFit/>
          </a:bodyPr>
          <a:lstStyle/>
          <a:p>
            <a:r>
              <a:rPr lang="en-US" dirty="0"/>
              <a:t>Source: Carin framework</a:t>
            </a:r>
          </a:p>
        </p:txBody>
      </p:sp>
    </p:spTree>
    <p:extLst>
      <p:ext uri="{BB962C8B-B14F-4D97-AF65-F5344CB8AC3E}">
        <p14:creationId xmlns:p14="http://schemas.microsoft.com/office/powerpoint/2010/main" val="233896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F0E5-CE93-DFBB-0C02-63C9A02B7493}"/>
            </a:ext>
          </a:extLst>
        </p:cNvPr>
        <p:cNvGrpSpPr/>
        <p:nvPr/>
      </p:nvGrpSpPr>
      <p:grpSpPr>
        <a:xfrm>
          <a:off x="0" y="0"/>
          <a:ext cx="0" cy="0"/>
          <a:chOff x="0" y="0"/>
          <a:chExt cx="0" cy="0"/>
        </a:xfrm>
      </p:grpSpPr>
      <p:pic>
        <p:nvPicPr>
          <p:cNvPr id="2" name="Picture 8" descr="Zigzag transparent background PNG cliparts free download | HiClipart">
            <a:extLst>
              <a:ext uri="{FF2B5EF4-FFF2-40B4-BE49-F238E27FC236}">
                <a16:creationId xmlns:a16="http://schemas.microsoft.com/office/drawing/2014/main" id="{16F79183-6BA9-85E1-BD45-5E4F98EB1C43}"/>
              </a:ext>
            </a:extLst>
          </p:cNvPr>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5400000">
            <a:off x="6533765" y="5222378"/>
            <a:ext cx="1181561" cy="11815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5B0D2F0-FFE4-63AB-FB77-628A55309782}"/>
              </a:ext>
            </a:extLst>
          </p:cNvPr>
          <p:cNvSpPr txBox="1"/>
          <p:nvPr/>
        </p:nvSpPr>
        <p:spPr>
          <a:xfrm>
            <a:off x="7639126" y="5222379"/>
            <a:ext cx="3614920" cy="674928"/>
          </a:xfrm>
          <a:prstGeom prst="rect">
            <a:avLst/>
          </a:prstGeom>
          <a:noFill/>
        </p:spPr>
        <p:txBody>
          <a:bodyPr wrap="square">
            <a:spAutoFit/>
          </a:bodyPr>
          <a:lstStyle/>
          <a:p>
            <a:pPr lvl="0">
              <a:lnSpc>
                <a:spcPct val="107000"/>
              </a:lnSpc>
              <a:spcAft>
                <a:spcPts val="800"/>
              </a:spcAft>
              <a:buSzPts val="1000"/>
              <a:tabLst>
                <a:tab pos="457200" algn="l"/>
              </a:tabLst>
            </a:pPr>
            <a:r>
              <a:rPr lang="en-ZA" b="1" kern="100" dirty="0">
                <a:solidFill>
                  <a:schemeClr val="accent1"/>
                </a:solidFill>
                <a:effectLst/>
                <a:ea typeface="Aptos" panose="020B0004020202020204" pitchFamily="34" charset="0"/>
                <a:cs typeface="Times New Roman" panose="02020603050405020304" pitchFamily="18" charset="0"/>
              </a:rPr>
              <a:t>Customers zig-zag</a:t>
            </a:r>
            <a:r>
              <a:rPr lang="en-ZA" kern="100" dirty="0">
                <a:effectLst/>
                <a:ea typeface="Aptos" panose="020B0004020202020204" pitchFamily="34" charset="0"/>
                <a:cs typeface="Times New Roman" panose="02020603050405020304" pitchFamily="18" charset="0"/>
              </a:rPr>
              <a:t>: change topics, sentiment, break scripts</a:t>
            </a:r>
          </a:p>
        </p:txBody>
      </p:sp>
      <p:pic>
        <p:nvPicPr>
          <p:cNvPr id="4" name="Picture 10" descr="Decision tree - Free computer icons">
            <a:extLst>
              <a:ext uri="{FF2B5EF4-FFF2-40B4-BE49-F238E27FC236}">
                <a16:creationId xmlns:a16="http://schemas.microsoft.com/office/drawing/2014/main" id="{2B8E0DE5-5023-4011-BCF6-9168D15A67C9}"/>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436777" y="3833257"/>
            <a:ext cx="1328535" cy="13285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0F6E0B-19FB-8A1A-5CC9-783D088DDB1C}"/>
              </a:ext>
            </a:extLst>
          </p:cNvPr>
          <p:cNvSpPr txBox="1"/>
          <p:nvPr/>
        </p:nvSpPr>
        <p:spPr>
          <a:xfrm>
            <a:off x="7967703" y="3860646"/>
            <a:ext cx="2874819" cy="674928"/>
          </a:xfrm>
          <a:prstGeom prst="rect">
            <a:avLst/>
          </a:prstGeom>
          <a:noFill/>
        </p:spPr>
        <p:txBody>
          <a:bodyPr wrap="square">
            <a:spAutoFit/>
          </a:bodyPr>
          <a:lstStyle/>
          <a:p>
            <a:pPr lvl="0">
              <a:lnSpc>
                <a:spcPct val="107000"/>
              </a:lnSpc>
              <a:spcAft>
                <a:spcPts val="800"/>
              </a:spcAft>
              <a:buSzPts val="1000"/>
              <a:tabLst>
                <a:tab pos="457200" algn="l"/>
              </a:tabLst>
            </a:pPr>
            <a:r>
              <a:rPr lang="en-ZA" b="1" kern="100" dirty="0">
                <a:solidFill>
                  <a:schemeClr val="accent1"/>
                </a:solidFill>
                <a:latin typeface="Aptos" panose="020B0004020202020204" pitchFamily="34" charset="0"/>
                <a:ea typeface="Aptos" panose="020B0004020202020204" pitchFamily="34" charset="0"/>
                <a:cs typeface="Times New Roman" panose="02020603050405020304" pitchFamily="18" charset="0"/>
              </a:rPr>
              <a:t>Decision trees collapse </a:t>
            </a:r>
            <a:r>
              <a:rPr lang="en-ZA" kern="100" dirty="0">
                <a:latin typeface="Aptos" panose="020B0004020202020204" pitchFamily="34" charset="0"/>
                <a:ea typeface="Aptos" panose="020B0004020202020204" pitchFamily="34" charset="0"/>
                <a:cs typeface="Times New Roman" panose="02020603050405020304" pitchFamily="18" charset="0"/>
              </a:rPr>
              <a:t>under complexity</a:t>
            </a:r>
          </a:p>
        </p:txBody>
      </p:sp>
      <p:pic>
        <p:nvPicPr>
          <p:cNvPr id="6" name="Graphic 5" descr="Dice with solid fill">
            <a:extLst>
              <a:ext uri="{FF2B5EF4-FFF2-40B4-BE49-F238E27FC236}">
                <a16:creationId xmlns:a16="http://schemas.microsoft.com/office/drawing/2014/main" id="{E19A9302-1CFF-D1DE-4702-24893DFE2F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1914" y="4003452"/>
            <a:ext cx="1181560" cy="1181560"/>
          </a:xfrm>
          <a:prstGeom prst="rect">
            <a:avLst/>
          </a:prstGeom>
        </p:spPr>
      </p:pic>
      <p:sp>
        <p:nvSpPr>
          <p:cNvPr id="7" name="TextBox 6">
            <a:extLst>
              <a:ext uri="{FF2B5EF4-FFF2-40B4-BE49-F238E27FC236}">
                <a16:creationId xmlns:a16="http://schemas.microsoft.com/office/drawing/2014/main" id="{A2BA4E8B-F5C1-02F3-F33B-A602BA951B38}"/>
              </a:ext>
            </a:extLst>
          </p:cNvPr>
          <p:cNvSpPr txBox="1"/>
          <p:nvPr/>
        </p:nvSpPr>
        <p:spPr>
          <a:xfrm>
            <a:off x="1990898" y="3966624"/>
            <a:ext cx="3808572" cy="674928"/>
          </a:xfrm>
          <a:prstGeom prst="rect">
            <a:avLst/>
          </a:prstGeom>
          <a:noFill/>
        </p:spPr>
        <p:txBody>
          <a:bodyPr wrap="square">
            <a:spAutoFit/>
          </a:bodyPr>
          <a:lstStyle/>
          <a:p>
            <a:pPr lvl="0">
              <a:lnSpc>
                <a:spcPct val="107000"/>
              </a:lnSpc>
              <a:spcAft>
                <a:spcPts val="800"/>
              </a:spcAft>
              <a:buSzPts val="1000"/>
              <a:tabLst>
                <a:tab pos="457200" algn="l"/>
              </a:tabLst>
            </a:pPr>
            <a:r>
              <a:rPr lang="en-GB" b="1" kern="100" dirty="0">
                <a:solidFill>
                  <a:schemeClr val="accent1"/>
                </a:solidFill>
                <a:effectLst/>
                <a:ea typeface="Aptos" panose="020B0004020202020204" pitchFamily="34" charset="0"/>
                <a:cs typeface="Times New Roman" panose="02020603050405020304" pitchFamily="18" charset="0"/>
              </a:rPr>
              <a:t>Probabilistic AI</a:t>
            </a:r>
            <a:r>
              <a:rPr lang="en-GB" b="1" kern="100" dirty="0">
                <a:effectLst/>
                <a:ea typeface="Aptos" panose="020B0004020202020204" pitchFamily="34" charset="0"/>
                <a:cs typeface="Times New Roman" panose="02020603050405020304" pitchFamily="18" charset="0"/>
              </a:rPr>
              <a:t> </a:t>
            </a:r>
            <a:r>
              <a:rPr lang="en-GB" kern="100" dirty="0">
                <a:effectLst/>
                <a:ea typeface="Aptos" panose="020B0004020202020204" pitchFamily="34" charset="0"/>
                <a:cs typeface="Times New Roman" panose="02020603050405020304" pitchFamily="18" charset="0"/>
              </a:rPr>
              <a:t>can’t assure required accuracy and transparency</a:t>
            </a:r>
          </a:p>
        </p:txBody>
      </p:sp>
      <p:pic>
        <p:nvPicPr>
          <p:cNvPr id="8" name="Graphic 7" descr="Radioactive with solid fill">
            <a:extLst>
              <a:ext uri="{FF2B5EF4-FFF2-40B4-BE49-F238E27FC236}">
                <a16:creationId xmlns:a16="http://schemas.microsoft.com/office/drawing/2014/main" id="{EF7A00F4-E9CF-9E9D-302E-1AF2DBF85D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1914" y="5284136"/>
            <a:ext cx="1121468" cy="1121468"/>
          </a:xfrm>
          <a:prstGeom prst="rect">
            <a:avLst/>
          </a:prstGeom>
        </p:spPr>
      </p:pic>
      <p:sp>
        <p:nvSpPr>
          <p:cNvPr id="9" name="TextBox 8">
            <a:extLst>
              <a:ext uri="{FF2B5EF4-FFF2-40B4-BE49-F238E27FC236}">
                <a16:creationId xmlns:a16="http://schemas.microsoft.com/office/drawing/2014/main" id="{4B7B4DFC-896F-EC46-8E80-CF948A7F83FD}"/>
              </a:ext>
            </a:extLst>
          </p:cNvPr>
          <p:cNvSpPr txBox="1"/>
          <p:nvPr/>
        </p:nvSpPr>
        <p:spPr>
          <a:xfrm>
            <a:off x="2245773" y="5315706"/>
            <a:ext cx="3456710" cy="971292"/>
          </a:xfrm>
          <a:prstGeom prst="rect">
            <a:avLst/>
          </a:prstGeom>
          <a:noFill/>
        </p:spPr>
        <p:txBody>
          <a:bodyPr wrap="square">
            <a:spAutoFit/>
          </a:bodyPr>
          <a:lstStyle/>
          <a:p>
            <a:pPr lvl="0">
              <a:lnSpc>
                <a:spcPct val="107000"/>
              </a:lnSpc>
              <a:spcAft>
                <a:spcPts val="800"/>
              </a:spcAft>
              <a:buSzPts val="1000"/>
              <a:tabLst>
                <a:tab pos="457200" algn="l"/>
              </a:tabLst>
            </a:pPr>
            <a:r>
              <a:rPr lang="en-GB" b="1" kern="100" dirty="0">
                <a:solidFill>
                  <a:schemeClr val="accent1"/>
                </a:solidFill>
                <a:latin typeface="Aptos" panose="020B0004020202020204" pitchFamily="34" charset="0"/>
                <a:ea typeface="Aptos" panose="020B0004020202020204" pitchFamily="34" charset="0"/>
                <a:cs typeface="Times New Roman" panose="02020603050405020304" pitchFamily="18" charset="0"/>
              </a:rPr>
              <a:t>Compliance failures </a:t>
            </a:r>
            <a:r>
              <a:rPr lang="en-GB" kern="100" dirty="0">
                <a:latin typeface="Aptos" panose="020B0004020202020204" pitchFamily="34" charset="0"/>
                <a:ea typeface="Aptos" panose="020B0004020202020204" pitchFamily="34" charset="0"/>
                <a:cs typeface="Times New Roman" panose="02020603050405020304" pitchFamily="18" charset="0"/>
              </a:rPr>
              <a:t>= high financial and reputational exposure</a:t>
            </a:r>
          </a:p>
        </p:txBody>
      </p:sp>
      <p:sp>
        <p:nvSpPr>
          <p:cNvPr id="10" name="TextBox 9">
            <a:extLst>
              <a:ext uri="{FF2B5EF4-FFF2-40B4-BE49-F238E27FC236}">
                <a16:creationId xmlns:a16="http://schemas.microsoft.com/office/drawing/2014/main" id="{7EA032B3-A22B-EAAB-8A6D-8EF51498B73A}"/>
              </a:ext>
            </a:extLst>
          </p:cNvPr>
          <p:cNvSpPr txBox="1"/>
          <p:nvPr/>
        </p:nvSpPr>
        <p:spPr>
          <a:xfrm>
            <a:off x="983322" y="748360"/>
            <a:ext cx="10331556" cy="461665"/>
          </a:xfrm>
          <a:prstGeom prst="rect">
            <a:avLst/>
          </a:prstGeom>
          <a:noFill/>
        </p:spPr>
        <p:txBody>
          <a:bodyPr wrap="square">
            <a:spAutoFit/>
          </a:bodyPr>
          <a:lstStyle/>
          <a:p>
            <a:r>
              <a:rPr lang="en-GB" sz="2400" b="1" dirty="0">
                <a:solidFill>
                  <a:schemeClr val="accent1"/>
                </a:solidFill>
              </a:rPr>
              <a:t>Few orchestration platforms are architected for trust</a:t>
            </a:r>
            <a:endParaRPr lang="en-GB" sz="2400" dirty="0"/>
          </a:p>
        </p:txBody>
      </p:sp>
      <p:sp>
        <p:nvSpPr>
          <p:cNvPr id="11" name="TextBox 10">
            <a:extLst>
              <a:ext uri="{FF2B5EF4-FFF2-40B4-BE49-F238E27FC236}">
                <a16:creationId xmlns:a16="http://schemas.microsoft.com/office/drawing/2014/main" id="{CB2A8FB3-13DC-6319-B9F7-18B64D871F89}"/>
              </a:ext>
            </a:extLst>
          </p:cNvPr>
          <p:cNvSpPr txBox="1"/>
          <p:nvPr/>
        </p:nvSpPr>
        <p:spPr>
          <a:xfrm>
            <a:off x="983321" y="1446363"/>
            <a:ext cx="10483549" cy="1938992"/>
          </a:xfrm>
          <a:prstGeom prst="rect">
            <a:avLst/>
          </a:prstGeom>
          <a:noFill/>
        </p:spPr>
        <p:txBody>
          <a:bodyPr wrap="square" rtlCol="0">
            <a:spAutoFit/>
          </a:bodyPr>
          <a:lstStyle/>
          <a:p>
            <a:r>
              <a:rPr lang="en-GB" sz="2000" dirty="0"/>
              <a:t>Conversational Orchestrators designed off an </a:t>
            </a:r>
            <a:r>
              <a:rPr lang="en-GB" sz="2000" b="1" dirty="0"/>
              <a:t>AI-first architecture </a:t>
            </a:r>
            <a:r>
              <a:rPr lang="en-GB" sz="2000" dirty="0"/>
              <a:t>power self-reasoning and self-learning AI Agents. These tend to perform well in </a:t>
            </a:r>
            <a:r>
              <a:rPr lang="en-GB" sz="2000" b="1" dirty="0"/>
              <a:t>unstructured</a:t>
            </a:r>
            <a:r>
              <a:rPr lang="en-GB" sz="2000" dirty="0"/>
              <a:t> and </a:t>
            </a:r>
            <a:r>
              <a:rPr lang="en-GB" sz="2000" b="1" dirty="0"/>
              <a:t>unregulated</a:t>
            </a:r>
            <a:r>
              <a:rPr lang="en-GB" sz="2000" dirty="0"/>
              <a:t> environments. </a:t>
            </a:r>
            <a:br>
              <a:rPr lang="en-GB" sz="2000" dirty="0"/>
            </a:br>
            <a:br>
              <a:rPr lang="en-GB" sz="2000" dirty="0"/>
            </a:br>
            <a:r>
              <a:rPr lang="en-GB" sz="2000" dirty="0"/>
              <a:t>They </a:t>
            </a:r>
            <a:r>
              <a:rPr lang="en-GB" sz="2000" b="1" dirty="0"/>
              <a:t>don’t</a:t>
            </a:r>
            <a:r>
              <a:rPr lang="en-GB" sz="2000" dirty="0"/>
              <a:t> perform well in environments where conversations must be trusted to follow prescribed rules and processes and to reach consistent, compliant and accurate outcomes. </a:t>
            </a:r>
            <a:endParaRPr lang="en-US" sz="2000" b="1" dirty="0"/>
          </a:p>
        </p:txBody>
      </p:sp>
      <p:sp>
        <p:nvSpPr>
          <p:cNvPr id="12" name="TextBox 11">
            <a:extLst>
              <a:ext uri="{FF2B5EF4-FFF2-40B4-BE49-F238E27FC236}">
                <a16:creationId xmlns:a16="http://schemas.microsoft.com/office/drawing/2014/main" id="{E20123A7-628B-A087-7F13-416FCFA9DC40}"/>
              </a:ext>
            </a:extLst>
          </p:cNvPr>
          <p:cNvSpPr txBox="1"/>
          <p:nvPr/>
        </p:nvSpPr>
        <p:spPr>
          <a:xfrm>
            <a:off x="152537" y="83598"/>
            <a:ext cx="8675699" cy="461665"/>
          </a:xfrm>
          <a:prstGeom prst="rect">
            <a:avLst/>
          </a:prstGeom>
          <a:noFill/>
        </p:spPr>
        <p:txBody>
          <a:bodyPr wrap="square">
            <a:spAutoFit/>
          </a:bodyPr>
          <a:lstStyle/>
          <a:p>
            <a:r>
              <a:rPr lang="en-GB" sz="2400" b="1" dirty="0">
                <a:solidFill>
                  <a:schemeClr val="accent1"/>
                </a:solidFill>
              </a:rPr>
              <a:t>Home – The Conversational AI challenge</a:t>
            </a:r>
            <a:endParaRPr lang="en-GB" sz="2400" dirty="0"/>
          </a:p>
        </p:txBody>
      </p:sp>
    </p:spTree>
    <p:extLst>
      <p:ext uri="{BB962C8B-B14F-4D97-AF65-F5344CB8AC3E}">
        <p14:creationId xmlns:p14="http://schemas.microsoft.com/office/powerpoint/2010/main" val="4036327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2ebf071-67e0-4a1b-90ff-9855387b2d19">
      <Terms xmlns="http://schemas.microsoft.com/office/infopath/2007/PartnerControls"/>
    </lcf76f155ced4ddcb4097134ff3c332f>
    <TaxCatchAll xmlns="8098e27b-dd8f-49c1-9405-7b1605b2042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09944838ED15B40A7A550CE56508153" ma:contentTypeVersion="11" ma:contentTypeDescription="Create a new document." ma:contentTypeScope="" ma:versionID="deb772a72631e89d99c67faab264bf13">
  <xsd:schema xmlns:xsd="http://www.w3.org/2001/XMLSchema" xmlns:xs="http://www.w3.org/2001/XMLSchema" xmlns:p="http://schemas.microsoft.com/office/2006/metadata/properties" xmlns:ns2="d2ebf071-67e0-4a1b-90ff-9855387b2d19" xmlns:ns3="8098e27b-dd8f-49c1-9405-7b1605b20426" targetNamespace="http://schemas.microsoft.com/office/2006/metadata/properties" ma:root="true" ma:fieldsID="7f3426c348410a164e33e87532f69378" ns2:_="" ns3:_="">
    <xsd:import namespace="d2ebf071-67e0-4a1b-90ff-9855387b2d19"/>
    <xsd:import namespace="8098e27b-dd8f-49c1-9405-7b1605b2042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bf071-67e0-4a1b-90ff-9855387b2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21caa6a-3796-4ae6-8fad-4c7fb1d2917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098e27b-dd8f-49c1-9405-7b1605b2042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d8f6257-3fc3-4ba7-9e11-2ef6951e2084}" ma:internalName="TaxCatchAll" ma:showField="CatchAllData" ma:web="8098e27b-dd8f-49c1-9405-7b1605b2042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2504FB-BA90-4CA4-AE06-7A2A0D41C6EF}">
  <ds:schemaRefs>
    <ds:schemaRef ds:uri="http://schemas.microsoft.com/sharepoint/v3/contenttype/forms"/>
  </ds:schemaRefs>
</ds:datastoreItem>
</file>

<file path=customXml/itemProps2.xml><?xml version="1.0" encoding="utf-8"?>
<ds:datastoreItem xmlns:ds="http://schemas.openxmlformats.org/officeDocument/2006/customXml" ds:itemID="{4307A0BF-D108-44CA-93CB-E6C865CDE098}">
  <ds:schemaRefs>
    <ds:schemaRef ds:uri="http://schemas.microsoft.com/office/infopath/2007/PartnerControls"/>
    <ds:schemaRef ds:uri="http://www.w3.org/XML/1998/namespace"/>
    <ds:schemaRef ds:uri="http://purl.org/dc/elements/1.1/"/>
    <ds:schemaRef ds:uri="http://purl.org/dc/terms/"/>
    <ds:schemaRef ds:uri="d2ebf071-67e0-4a1b-90ff-9855387b2d19"/>
    <ds:schemaRef ds:uri="http://schemas.microsoft.com/office/2006/documentManagement/types"/>
    <ds:schemaRef ds:uri="http://schemas.openxmlformats.org/package/2006/metadata/core-properties"/>
    <ds:schemaRef ds:uri="8098e27b-dd8f-49c1-9405-7b1605b20426"/>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4BEE563-3F1C-4920-ADA4-C94721A160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bf071-67e0-4a1b-90ff-9855387b2d19"/>
    <ds:schemaRef ds:uri="8098e27b-dd8f-49c1-9405-7b1605b204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15740</TotalTime>
  <Words>5213</Words>
  <Application>Microsoft Office PowerPoint</Application>
  <PresentationFormat>Widescreen</PresentationFormat>
  <Paragraphs>478</Paragraphs>
  <Slides>52</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vt:lpstr>
      <vt:lpstr>Aptos Display</vt:lpstr>
      <vt:lpstr>Arial</vt:lpstr>
      <vt:lpstr>Ubuntu</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Falkenberg</dc:creator>
  <cp:lastModifiedBy>Leonie Richter</cp:lastModifiedBy>
  <cp:revision>6</cp:revision>
  <dcterms:created xsi:type="dcterms:W3CDTF">2025-09-16T08:04:13Z</dcterms:created>
  <dcterms:modified xsi:type="dcterms:W3CDTF">2025-09-29T06:54:44Z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84f281-96b9-4988-b955-954de4f18f88_Enabled">
    <vt:lpwstr>true</vt:lpwstr>
  </property>
  <property fmtid="{D5CDD505-2E9C-101B-9397-08002B2CF9AE}" pid="3" name="MSIP_Label_5b84f281-96b9-4988-b955-954de4f18f88_SetDate">
    <vt:lpwstr>2025-09-16T12:24:37Z</vt:lpwstr>
  </property>
  <property fmtid="{D5CDD505-2E9C-101B-9397-08002B2CF9AE}" pid="4" name="MSIP_Label_5b84f281-96b9-4988-b955-954de4f18f88_Method">
    <vt:lpwstr>Standard</vt:lpwstr>
  </property>
  <property fmtid="{D5CDD505-2E9C-101B-9397-08002B2CF9AE}" pid="5" name="MSIP_Label_5b84f281-96b9-4988-b955-954de4f18f88_Name">
    <vt:lpwstr>Restricted</vt:lpwstr>
  </property>
  <property fmtid="{D5CDD505-2E9C-101B-9397-08002B2CF9AE}" pid="6" name="MSIP_Label_5b84f281-96b9-4988-b955-954de4f18f88_SiteId">
    <vt:lpwstr>d5744c98-60d3-4d75-9f68-8aad3784f67e</vt:lpwstr>
  </property>
  <property fmtid="{D5CDD505-2E9C-101B-9397-08002B2CF9AE}" pid="7" name="MSIP_Label_5b84f281-96b9-4988-b955-954de4f18f88_ActionId">
    <vt:lpwstr>ebea565e-1920-4c24-ae54-15bb8c0c8e20</vt:lpwstr>
  </property>
  <property fmtid="{D5CDD505-2E9C-101B-9397-08002B2CF9AE}" pid="8" name="MSIP_Label_5b84f281-96b9-4988-b955-954de4f18f88_ContentBits">
    <vt:lpwstr>0</vt:lpwstr>
  </property>
  <property fmtid="{D5CDD505-2E9C-101B-9397-08002B2CF9AE}" pid="9" name="MSIP_Label_5b84f281-96b9-4988-b955-954de4f18f88_Tag">
    <vt:lpwstr>10, 3, 0, 1</vt:lpwstr>
  </property>
  <property fmtid="{D5CDD505-2E9C-101B-9397-08002B2CF9AE}" pid="10" name="ContentTypeId">
    <vt:lpwstr>0x010100F09944838ED15B40A7A550CE56508153</vt:lpwstr>
  </property>
  <property fmtid="{D5CDD505-2E9C-101B-9397-08002B2CF9AE}" pid="11" name="MediaServiceImageTags">
    <vt:lpwstr/>
  </property>
</Properties>
</file>