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8"/>
  </p:notesMasterIdLst>
  <p:sldIdLst>
    <p:sldId id="256" r:id="rId2"/>
    <p:sldId id="260" r:id="rId3"/>
    <p:sldId id="264" r:id="rId4"/>
    <p:sldId id="265" r:id="rId5"/>
    <p:sldId id="267" r:id="rId6"/>
    <p:sldId id="345" r:id="rId7"/>
    <p:sldId id="289" r:id="rId8"/>
    <p:sldId id="357" r:id="rId9"/>
    <p:sldId id="353" r:id="rId10"/>
    <p:sldId id="356" r:id="rId11"/>
    <p:sldId id="364" r:id="rId12"/>
    <p:sldId id="351" r:id="rId13"/>
    <p:sldId id="290" r:id="rId14"/>
    <p:sldId id="346" r:id="rId15"/>
    <p:sldId id="293" r:id="rId16"/>
    <p:sldId id="350" r:id="rId17"/>
    <p:sldId id="294" r:id="rId18"/>
    <p:sldId id="299" r:id="rId19"/>
    <p:sldId id="355" r:id="rId20"/>
    <p:sldId id="354" r:id="rId21"/>
    <p:sldId id="358" r:id="rId22"/>
    <p:sldId id="359" r:id="rId23"/>
    <p:sldId id="361" r:id="rId24"/>
    <p:sldId id="348" r:id="rId25"/>
    <p:sldId id="363" r:id="rId26"/>
    <p:sldId id="315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Darker Grotesque" panose="020B0604020202020204" charset="0"/>
      <p:regular r:id="rId30"/>
      <p:bold r:id="rId31"/>
    </p:embeddedFont>
    <p:embeddedFont>
      <p:font typeface="Darker Grotesque Medium" panose="020B0604020202020204" charset="0"/>
      <p:regular r:id="rId32"/>
      <p:bold r:id="rId33"/>
    </p:embeddedFont>
    <p:embeddedFont>
      <p:font typeface="Nunito Light" pitchFamily="2" charset="0"/>
      <p:regular r:id="rId34"/>
      <p:italic r:id="rId35"/>
    </p:embeddedFont>
    <p:embeddedFont>
      <p:font typeface="Orbitron Black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B9588552-F87B-4E2B-89CC-83D8B3FD9239}">
          <p14:sldIdLst>
            <p14:sldId id="256"/>
            <p14:sldId id="260"/>
          </p14:sldIdLst>
        </p14:section>
        <p14:section name="Datensatz" id="{33AFA185-12AC-407E-A385-B94E520AE909}">
          <p14:sldIdLst>
            <p14:sldId id="264"/>
            <p14:sldId id="265"/>
            <p14:sldId id="267"/>
            <p14:sldId id="345"/>
          </p14:sldIdLst>
        </p14:section>
        <p14:section name="kNN" id="{855D3BDB-4468-4FC5-9168-374C10CA07D8}">
          <p14:sldIdLst>
            <p14:sldId id="289"/>
            <p14:sldId id="357"/>
            <p14:sldId id="353"/>
            <p14:sldId id="356"/>
            <p14:sldId id="364"/>
          </p14:sldIdLst>
        </p14:section>
        <p14:section name="Entscheidungsbaum" id="{53D735E0-33A5-42DF-882B-464ABD0556BC}">
          <p14:sldIdLst>
            <p14:sldId id="351"/>
            <p14:sldId id="290"/>
            <p14:sldId id="346"/>
          </p14:sldIdLst>
        </p14:section>
        <p14:section name="Decision Tree" id="{6EB3907C-18A2-4A79-8988-8F1C7E38BAB7}">
          <p14:sldIdLst>
            <p14:sldId id="293"/>
            <p14:sldId id="350"/>
            <p14:sldId id="294"/>
          </p14:sldIdLst>
        </p14:section>
        <p14:section name="Logistische Regression" id="{2EB05C6F-9BBF-4D84-BFE2-04F127FD15ED}">
          <p14:sldIdLst>
            <p14:sldId id="299"/>
            <p14:sldId id="355"/>
            <p14:sldId id="354"/>
          </p14:sldIdLst>
        </p14:section>
        <p14:section name="SVM" id="{A6425DF6-558F-43A0-A44E-8DB24C519AD1}">
          <p14:sldIdLst>
            <p14:sldId id="358"/>
            <p14:sldId id="359"/>
            <p14:sldId id="361"/>
          </p14:sldIdLst>
        </p14:section>
        <p14:section name="Fazit" id="{0C84FF52-AFD3-4EF0-B989-401344CE520E}">
          <p14:sldIdLst>
            <p14:sldId id="348"/>
            <p14:sldId id="363"/>
          </p14:sldIdLst>
        </p14:section>
        <p14:section name="Abschluss" id="{E40A9531-80DD-44EE-BDAB-7D2FF53FAE44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27A47-B958-46A5-A7B7-E5C5E2DED1E9}">
  <a:tblStyle styleId="{07127A47-B958-46A5-A7B7-E5C5E2DED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850540-F42F-478C-BC7B-B153FF9C97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9601" autoAdjust="0"/>
  </p:normalViewPr>
  <p:slideViewPr>
    <p:cSldViewPr snapToGrid="0">
      <p:cViewPr varScale="1">
        <p:scale>
          <a:sx n="33" d="100"/>
          <a:sy n="33" d="100"/>
        </p:scale>
        <p:origin x="18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527f784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527f784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1F7DFB8B-AF0F-F224-66F0-2635A80D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25F71AD9-93F3-F191-2A1B-606FF1F1A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74F12506-FE7A-1E8B-34D9-A2EEB468C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394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2826683D-D5E0-214D-6851-BB45C4A15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5C9D1760-9277-AA43-0444-BA856F24B7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EF492CEC-3D13-94EE-314E-4F987F9E6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94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>
          <a:extLst>
            <a:ext uri="{FF2B5EF4-FFF2-40B4-BE49-F238E27FC236}">
              <a16:creationId xmlns:a16="http://schemas.microsoft.com/office/drawing/2014/main" id="{BC18768C-EC3C-19D8-196A-334F28329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e337a1eed6_0_80:notes">
            <a:extLst>
              <a:ext uri="{FF2B5EF4-FFF2-40B4-BE49-F238E27FC236}">
                <a16:creationId xmlns:a16="http://schemas.microsoft.com/office/drawing/2014/main" id="{378F4BCC-C763-543D-2302-D386C1674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e337a1eed6_0_80:notes">
            <a:extLst>
              <a:ext uri="{FF2B5EF4-FFF2-40B4-BE49-F238E27FC236}">
                <a16:creationId xmlns:a16="http://schemas.microsoft.com/office/drawing/2014/main" id="{B081AE46-1048-AB9F-7901-1FEE9BE2B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86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60119967-1DEF-7131-0D68-8CF2CDB6D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32D38766-0267-38CB-CAE4-52E2175C1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18BA09CC-859B-C01D-2221-2D8AA1062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52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e337a1eed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e337a1eed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C4AC6FF8-B9F2-9999-C5AF-F90BAE8D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A7201E6F-FA15-F6BF-F384-E419E454AB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54C98FAA-EB1D-0794-3EA7-35A3BB9FC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640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d55b463498_4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d55b463498_4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e337a1eed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e337a1eed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4C4C166C-1AD8-C6CD-1F4A-FDAB34DF6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95C32515-572B-B95C-E2CA-319248B395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6A1E8AA9-691B-F045-419A-6BE64C1517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55b46349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55b46349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89CBE8F1-1D51-C57E-3536-1E4C3E88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739D29BE-8CCB-8CEA-AE88-E3D1A228D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B5CEBAE7-B2A5-9E94-0F26-EF942E02CD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6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>
          <a:extLst>
            <a:ext uri="{FF2B5EF4-FFF2-40B4-BE49-F238E27FC236}">
              <a16:creationId xmlns:a16="http://schemas.microsoft.com/office/drawing/2014/main" id="{A779224C-E68A-2F76-F81D-CAA16451D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e337a1eed6_0_134:notes">
            <a:extLst>
              <a:ext uri="{FF2B5EF4-FFF2-40B4-BE49-F238E27FC236}">
                <a16:creationId xmlns:a16="http://schemas.microsoft.com/office/drawing/2014/main" id="{FD07BC11-F12C-6E35-BE2C-29EE9AEDB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e337a1eed6_0_134:notes">
            <a:extLst>
              <a:ext uri="{FF2B5EF4-FFF2-40B4-BE49-F238E27FC236}">
                <a16:creationId xmlns:a16="http://schemas.microsoft.com/office/drawing/2014/main" id="{0B028D03-F547-D152-3AF2-A4FE1EE02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25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648509A1-6A48-93CA-B4C0-6997671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C918356A-49A9-22F6-A90D-27538023F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F4489E0D-41A0-A611-EDC3-53DA450D0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27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8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>
          <a:extLst>
            <a:ext uri="{FF2B5EF4-FFF2-40B4-BE49-F238E27FC236}">
              <a16:creationId xmlns:a16="http://schemas.microsoft.com/office/drawing/2014/main" id="{4DA2E7C0-4581-62DC-A09E-8640B0CCD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e337a1eed6_0_80:notes">
            <a:extLst>
              <a:ext uri="{FF2B5EF4-FFF2-40B4-BE49-F238E27FC236}">
                <a16:creationId xmlns:a16="http://schemas.microsoft.com/office/drawing/2014/main" id="{DACDC115-ED93-16BE-AAEE-E9B369C8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e337a1eed6_0_80:notes">
            <a:extLst>
              <a:ext uri="{FF2B5EF4-FFF2-40B4-BE49-F238E27FC236}">
                <a16:creationId xmlns:a16="http://schemas.microsoft.com/office/drawing/2014/main" id="{667F1550-A4BB-A894-1CC1-35270648F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79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E94F6-4559-FDC8-2ACA-A128EA38C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B3B507-8FBE-CE6A-1E5C-C63A1D2B7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A0977BA-BBAC-C7F7-DD80-201D25696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9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d55b463498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d55b463498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d55b463498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d55b463498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55b463498_4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55b463498_4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55b463498_4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d55b463498_4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E7688A6A-755F-8879-734E-FE6418FE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55b463498_4_293:notes">
            <a:extLst>
              <a:ext uri="{FF2B5EF4-FFF2-40B4-BE49-F238E27FC236}">
                <a16:creationId xmlns:a16="http://schemas.microsoft.com/office/drawing/2014/main" id="{60B77002-5459-B1BA-4292-47B9FCD63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d55b463498_4_293:notes">
            <a:extLst>
              <a:ext uri="{FF2B5EF4-FFF2-40B4-BE49-F238E27FC236}">
                <a16:creationId xmlns:a16="http://schemas.microsoft.com/office/drawing/2014/main" id="{BA85A75C-A99A-56B2-3D28-5152AB1A6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76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e337a1eed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e337a1eed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FEA22A4C-5A00-BC37-B975-C64763F3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A9D5D109-44C1-6FF7-EA39-10E29FB9C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AC6F79B6-3BB2-7F74-7F36-32FEFA48F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36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>
          <a:extLst>
            <a:ext uri="{FF2B5EF4-FFF2-40B4-BE49-F238E27FC236}">
              <a16:creationId xmlns:a16="http://schemas.microsoft.com/office/drawing/2014/main" id="{C0A0B090-FC25-EC88-CB6D-5FD204CE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e337a1eed6_0_1043:notes">
            <a:extLst>
              <a:ext uri="{FF2B5EF4-FFF2-40B4-BE49-F238E27FC236}">
                <a16:creationId xmlns:a16="http://schemas.microsoft.com/office/drawing/2014/main" id="{E6C308DB-C7AF-56C6-F8FC-D0DFE7E4F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e337a1eed6_0_1043:notes">
            <a:extLst>
              <a:ext uri="{FF2B5EF4-FFF2-40B4-BE49-F238E27FC236}">
                <a16:creationId xmlns:a16="http://schemas.microsoft.com/office/drawing/2014/main" id="{F373F38A-0885-E463-6FF2-F5E53C919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7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24" name="Google Shape;24;p5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5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5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41" name="Google Shape;41;p7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42;p7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84" name="Google Shape;84;p13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8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8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148" name="Google Shape;148;p18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9900020" flipH="1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9967875" flipH="1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8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9298886" flipH="1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8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3056069" flipH="1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100026" flipH="1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10800000">
            <a:off x="7183173" y="-1812784"/>
            <a:ext cx="3467152" cy="3438908"/>
          </a:xfrm>
          <a:custGeom>
            <a:avLst/>
            <a:gdLst/>
            <a:ahLst/>
            <a:cxnLst/>
            <a:rect l="l" t="t" r="r" b="b"/>
            <a:pathLst>
              <a:path w="45673" h="45292" extrusionOk="0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 rot="10800000" flipH="1">
            <a:off x="-591848" y="3966991"/>
            <a:ext cx="2522748" cy="2502157"/>
          </a:xfrm>
          <a:custGeom>
            <a:avLst/>
            <a:gdLst/>
            <a:ahLst/>
            <a:cxnLst/>
            <a:rect l="l" t="t" r="r" b="b"/>
            <a:pathLst>
              <a:path w="45673" h="45292" extrusionOk="0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1404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191" name="Google Shape;191;p2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96" name="Google Shape;196;p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9" name="Google Shape;199;p21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3154105" flipH="1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2716200" y="1168450"/>
            <a:ext cx="37116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title" idx="2" hasCustomPrompt="1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1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1"/>
          </p:nvPr>
        </p:nvSpPr>
        <p:spPr>
          <a:xfrm>
            <a:off x="713225" y="25721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4572000" y="1168450"/>
            <a:ext cx="38589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 idx="2" hasCustomPrompt="1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1" name="Google Shape;301;p36"/>
          <p:cNvSpPr txBox="1">
            <a:spLocks noGrp="1"/>
          </p:cNvSpPr>
          <p:nvPr>
            <p:ph type="subTitle" idx="1"/>
          </p:nvPr>
        </p:nvSpPr>
        <p:spPr>
          <a:xfrm>
            <a:off x="5460300" y="25721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3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7" name="Google Shape;497;p53"/>
          <p:cNvSpPr txBox="1">
            <a:spLocks noGrp="1"/>
          </p:cNvSpPr>
          <p:nvPr>
            <p:ph type="subTitle" idx="1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8" name="Google Shape;498;p53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sz="1000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499" name="Google Shape;499;p53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500" name="Google Shape;500;p5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01" name="Google Shape;501;p5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5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5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05" name="Google Shape;505;p5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5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5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E8B401E-F2B5-C7E5-C969-E7D4F63903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817753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2" imgW="395" imgH="394" progId="TCLayout.ActiveDocument.1">
                  <p:embed/>
                </p:oleObj>
              </mc:Choice>
              <mc:Fallback>
                <p:oleObj name="think-cell Folie" r:id="rId62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8B401E-F2B5-C7E5-C969-E7D4F63903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DCC646-D91A-D20D-B428-D0D4651A41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53637" y="4958080"/>
            <a:ext cx="1258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ZEISS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4755" r:id="rId6"/>
    <p:sldLayoutId id="2147483763" r:id="rId7"/>
    <p:sldLayoutId id="2147483765" r:id="rId8"/>
    <p:sldLayoutId id="2147483771" r:id="rId9"/>
    <p:sldLayoutId id="2147483772" r:id="rId10"/>
    <p:sldLayoutId id="2147483766" r:id="rId11"/>
    <p:sldLayoutId id="2147483767" r:id="rId12"/>
    <p:sldLayoutId id="2147483779" r:id="rId13"/>
    <p:sldLayoutId id="2147483776" r:id="rId14"/>
    <p:sldLayoutId id="2147483778" r:id="rId15"/>
    <p:sldLayoutId id="2147483793" r:id="rId16"/>
    <p:sldLayoutId id="2147483782" r:id="rId17"/>
    <p:sldLayoutId id="2147483784" r:id="rId18"/>
    <p:sldLayoutId id="2147483790" r:id="rId19"/>
    <p:sldLayoutId id="2147483791" r:id="rId20"/>
    <p:sldLayoutId id="2147483785" r:id="rId21"/>
    <p:sldLayoutId id="2147483786" r:id="rId22"/>
    <p:sldLayoutId id="2147483805" r:id="rId23"/>
    <p:sldLayoutId id="2147483808" r:id="rId24"/>
    <p:sldLayoutId id="2147483810" r:id="rId25"/>
    <p:sldLayoutId id="2147483796" r:id="rId26"/>
    <p:sldLayoutId id="2147483797" r:id="rId27"/>
    <p:sldLayoutId id="2147483811" r:id="rId28"/>
    <p:sldLayoutId id="2147483812" r:id="rId29"/>
    <p:sldLayoutId id="2147483804" r:id="rId30"/>
    <p:sldLayoutId id="2147483801" r:id="rId31"/>
    <p:sldLayoutId id="2147483803" r:id="rId32"/>
    <p:sldLayoutId id="2147483859" r:id="rId33"/>
    <p:sldLayoutId id="2147483881" r:id="rId34"/>
    <p:sldLayoutId id="2147483885" r:id="rId35"/>
    <p:sldLayoutId id="2147483842" r:id="rId36"/>
    <p:sldLayoutId id="2147483843" r:id="rId37"/>
    <p:sldLayoutId id="2147483887" r:id="rId38"/>
    <p:sldLayoutId id="2147483889" r:id="rId39"/>
    <p:sldLayoutId id="2147483850" r:id="rId40"/>
    <p:sldLayoutId id="2147483847" r:id="rId41"/>
    <p:sldLayoutId id="2147483849" r:id="rId42"/>
    <p:sldLayoutId id="2147483865" r:id="rId43"/>
    <p:sldLayoutId id="2147483853" r:id="rId44"/>
    <p:sldLayoutId id="2147483855" r:id="rId45"/>
    <p:sldLayoutId id="2147483862" r:id="rId46"/>
    <p:sldLayoutId id="2147484708" r:id="rId47"/>
    <p:sldLayoutId id="2147484723" r:id="rId48"/>
    <p:sldLayoutId id="2147485054" r:id="rId49"/>
    <p:sldLayoutId id="2147485077" r:id="rId50"/>
    <p:sldLayoutId id="2147483659" r:id="rId51"/>
    <p:sldLayoutId id="2147483664" r:id="rId52"/>
    <p:sldLayoutId id="2147483667" r:id="rId53"/>
    <p:sldLayoutId id="2147483680" r:id="rId54"/>
    <p:sldLayoutId id="2147483681" r:id="rId55"/>
    <p:sldLayoutId id="2147483682" r:id="rId56"/>
    <p:sldLayoutId id="2147483699" r:id="rId57"/>
    <p:sldLayoutId id="2147483701" r:id="rId58"/>
    <p:sldLayoutId id="2147483702" r:id="rId5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Relationship Id="rId4" Type="http://schemas.openxmlformats.org/officeDocument/2006/relationships/hyperlink" Target="https://www.ibm.com/de-de/think/topics/decision-tre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.jpeg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1.png"/><Relationship Id="rId4" Type="http://schemas.openxmlformats.org/officeDocument/2006/relationships/hyperlink" Target="https://www.ibm.com/de-de/think/topics/random-fores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Relationship Id="rId5" Type="http://schemas.openxmlformats.org/officeDocument/2006/relationships/hyperlink" Target="https://www.ibm.com/think/topics/logistic-regression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22.xml"/><Relationship Id="rId7" Type="http://schemas.openxmlformats.org/officeDocument/2006/relationships/hyperlink" Target="https://www.ibm.com/de-de/think/topics/support-vector-machine" TargetMode="Externa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4.xml"/><Relationship Id="rId6" Type="http://schemas.openxmlformats.org/officeDocument/2006/relationships/slide" Target="slide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Relationship Id="rId5" Type="http://schemas.openxmlformats.org/officeDocument/2006/relationships/hyperlink" Target="https://www.ibm.com/de-de/think/topics/knn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D01511B-1F9E-94E2-34EF-67003D3A9B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452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01511B-1F9E-94E2-34EF-67003D3A9B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" name="Google Shape;536;p59"/>
          <p:cNvSpPr txBox="1">
            <a:spLocks noGrp="1"/>
          </p:cNvSpPr>
          <p:nvPr>
            <p:ph type="ctrTitle"/>
          </p:nvPr>
        </p:nvSpPr>
        <p:spPr>
          <a:xfrm>
            <a:off x="1962389" y="2075571"/>
            <a:ext cx="58044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und alternative Algorithmen</a:t>
            </a:r>
            <a:endParaRPr/>
          </a:p>
        </p:txBody>
      </p:sp>
      <p:grpSp>
        <p:nvGrpSpPr>
          <p:cNvPr id="538" name="Google Shape;538;p59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539" name="Google Shape;539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0" name="Google Shape;540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4" name="Google Shape;544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59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548" name="Google Shape;548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9" name="Google Shape;549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53" name="Google Shape;553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6" name="Google Shape;556;p59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9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9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9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4" name="Google Shape;564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9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E906365D-33A1-9239-E000-2576688C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D4CB9C7F-DEE6-0E4E-B98A-0DF8F7D06C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Ergebnisse</a:t>
            </a:r>
            <a:endParaRPr/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23BC2FF6-D666-8795-EC2F-0F9119722C7C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BCA4B8C8-6B42-E302-C88A-C29B3F32D8D4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9BAD4B-7618-5DCF-860A-BD95ECD555E3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B4FC96-D1B2-61FF-5B28-C126280345AA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94946B5-AFBB-C21B-6213-13F9EDA77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763" y="1017725"/>
            <a:ext cx="4949757" cy="36807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67417E7-5AE6-345C-2DE7-C4E0F1FEF5F9}"/>
              </a:ext>
            </a:extLst>
          </p:cNvPr>
          <p:cNvSpPr txBox="1"/>
          <p:nvPr/>
        </p:nvSpPr>
        <p:spPr>
          <a:xfrm>
            <a:off x="165244" y="1457716"/>
            <a:ext cx="250247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Genauigkeit auf Trainingsdaten: 0.5038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Genauigkeit auf Testdaten: 0.4000</a:t>
            </a:r>
          </a:p>
          <a:p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Klasse 1 und 3 wird am zuverlässigsten erkannt</a:t>
            </a:r>
          </a:p>
          <a:p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Klasse 4 am schwächsten (häufige Verwechslung)</a:t>
            </a:r>
          </a:p>
        </p:txBody>
      </p:sp>
    </p:spTree>
    <p:extLst>
      <p:ext uri="{BB962C8B-B14F-4D97-AF65-F5344CB8AC3E}">
        <p14:creationId xmlns:p14="http://schemas.microsoft.com/office/powerpoint/2010/main" val="264480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2760E25E-2A66-A1F7-8BC4-E1BDEC81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4A463211-5B9F-229C-9470-8D83A1FAEC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Ergebnisse</a:t>
            </a:r>
            <a:endParaRPr/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20527A1F-7047-017F-9917-52189F3542D9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E23D6678-9BAA-AEF1-50BA-2AEF71FBADED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4175F7-6F72-11CC-7053-1A97ECDF6A54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66BF41-464A-8E2C-97B0-F50743FBDF06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204CBC31-864A-1EEC-F8F7-E43EA2FDA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81" y="1017725"/>
            <a:ext cx="5832638" cy="33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>
          <a:extLst>
            <a:ext uri="{FF2B5EF4-FFF2-40B4-BE49-F238E27FC236}">
              <a16:creationId xmlns:a16="http://schemas.microsoft.com/office/drawing/2014/main" id="{40EA3179-50CF-0678-EB22-38A00215F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2">
            <a:extLst>
              <a:ext uri="{FF2B5EF4-FFF2-40B4-BE49-F238E27FC236}">
                <a16:creationId xmlns:a16="http://schemas.microsoft.com/office/drawing/2014/main" id="{A28F0F89-5704-A711-03EB-43D239019099}"/>
              </a:ext>
            </a:extLst>
          </p:cNvPr>
          <p:cNvSpPr/>
          <p:nvPr/>
        </p:nvSpPr>
        <p:spPr>
          <a:xfrm flipH="1">
            <a:off x="7281250" y="-113707"/>
            <a:ext cx="4833000" cy="483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56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92">
            <a:extLst>
              <a:ext uri="{FF2B5EF4-FFF2-40B4-BE49-F238E27FC236}">
                <a16:creationId xmlns:a16="http://schemas.microsoft.com/office/drawing/2014/main" id="{D90CF8B9-0C74-85C6-5690-934EB3B233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1152" y="1176305"/>
            <a:ext cx="5869552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ENTSCHEIDUNGS-BAUM</a:t>
            </a:r>
            <a:endParaRPr/>
          </a:p>
        </p:txBody>
      </p:sp>
      <p:sp>
        <p:nvSpPr>
          <p:cNvPr id="1544" name="Google Shape;1544;p92">
            <a:extLst>
              <a:ext uri="{FF2B5EF4-FFF2-40B4-BE49-F238E27FC236}">
                <a16:creationId xmlns:a16="http://schemas.microsoft.com/office/drawing/2014/main" id="{5983508E-CEF0-2F36-D003-BE4D121653B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5" name="Google Shape;1545;p92">
            <a:extLst>
              <a:ext uri="{FF2B5EF4-FFF2-40B4-BE49-F238E27FC236}">
                <a16:creationId xmlns:a16="http://schemas.microsoft.com/office/drawing/2014/main" id="{B06FD7B8-034D-F193-645B-3C4BBA6B0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92">
            <a:extLst>
              <a:ext uri="{FF2B5EF4-FFF2-40B4-BE49-F238E27FC236}">
                <a16:creationId xmlns:a16="http://schemas.microsoft.com/office/drawing/2014/main" id="{6500477E-936A-81A6-6E37-0B9134093491}"/>
              </a:ext>
            </a:extLst>
          </p:cNvPr>
          <p:cNvSpPr/>
          <p:nvPr/>
        </p:nvSpPr>
        <p:spPr>
          <a:xfrm>
            <a:off x="6574975" y="3532125"/>
            <a:ext cx="3711600" cy="3711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8" name="Google Shape;1548;p92">
            <a:extLst>
              <a:ext uri="{FF2B5EF4-FFF2-40B4-BE49-F238E27FC236}">
                <a16:creationId xmlns:a16="http://schemas.microsoft.com/office/drawing/2014/main" id="{51156C8C-6E69-E285-F97F-048D4830AE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8099993">
            <a:off x="-1419550" y="-1306300"/>
            <a:ext cx="3498423" cy="2413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0" name="Google Shape;1550;p92">
            <a:extLst>
              <a:ext uri="{FF2B5EF4-FFF2-40B4-BE49-F238E27FC236}">
                <a16:creationId xmlns:a16="http://schemas.microsoft.com/office/drawing/2014/main" id="{7B066F91-F187-31E0-C8E2-A2D8A52DD997}"/>
              </a:ext>
            </a:extLst>
          </p:cNvPr>
          <p:cNvGrpSpPr/>
          <p:nvPr/>
        </p:nvGrpSpPr>
        <p:grpSpPr>
          <a:xfrm rot="5400000">
            <a:off x="4550361" y="3202983"/>
            <a:ext cx="43276" cy="411646"/>
            <a:chOff x="1256711" y="1178908"/>
            <a:chExt cx="43276" cy="411646"/>
          </a:xfrm>
        </p:grpSpPr>
        <p:grpSp>
          <p:nvGrpSpPr>
            <p:cNvPr id="1551" name="Google Shape;1551;p92">
              <a:extLst>
                <a:ext uri="{FF2B5EF4-FFF2-40B4-BE49-F238E27FC236}">
                  <a16:creationId xmlns:a16="http://schemas.microsoft.com/office/drawing/2014/main" id="{FAA8576B-80C5-FA3E-3574-63E6E21255DE}"/>
                </a:ext>
              </a:extLst>
            </p:cNvPr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52" name="Google Shape;1552;p92">
                <a:extLst>
                  <a:ext uri="{FF2B5EF4-FFF2-40B4-BE49-F238E27FC236}">
                    <a16:creationId xmlns:a16="http://schemas.microsoft.com/office/drawing/2014/main" id="{E9148831-07EB-D48D-40C9-0A06E317AC1E}"/>
                  </a:ext>
                </a:extLst>
              </p:cNvPr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2">
                <a:extLst>
                  <a:ext uri="{FF2B5EF4-FFF2-40B4-BE49-F238E27FC236}">
                    <a16:creationId xmlns:a16="http://schemas.microsoft.com/office/drawing/2014/main" id="{DA3C91BE-FB80-731A-45F7-829AB41594A6}"/>
                  </a:ext>
                </a:extLst>
              </p:cNvPr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2">
                <a:extLst>
                  <a:ext uri="{FF2B5EF4-FFF2-40B4-BE49-F238E27FC236}">
                    <a16:creationId xmlns:a16="http://schemas.microsoft.com/office/drawing/2014/main" id="{38546A74-6D5C-F6F7-E416-2AC0627E9523}"/>
                  </a:ext>
                </a:extLst>
              </p:cNvPr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92">
              <a:extLst>
                <a:ext uri="{FF2B5EF4-FFF2-40B4-BE49-F238E27FC236}">
                  <a16:creationId xmlns:a16="http://schemas.microsoft.com/office/drawing/2014/main" id="{E9FF028F-0F7B-5FD3-32A0-2712315C64E2}"/>
                </a:ext>
              </a:extLst>
            </p:cNvPr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56" name="Google Shape;1556;p92">
                <a:extLst>
                  <a:ext uri="{FF2B5EF4-FFF2-40B4-BE49-F238E27FC236}">
                    <a16:creationId xmlns:a16="http://schemas.microsoft.com/office/drawing/2014/main" id="{ED014632-0A59-F0C3-CB22-9B1E969E20E2}"/>
                  </a:ext>
                </a:extLst>
              </p:cNvPr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2">
                <a:extLst>
                  <a:ext uri="{FF2B5EF4-FFF2-40B4-BE49-F238E27FC236}">
                    <a16:creationId xmlns:a16="http://schemas.microsoft.com/office/drawing/2014/main" id="{B3C3F2EF-E9DA-0E9E-1B17-84343ACD96A9}"/>
                  </a:ext>
                </a:extLst>
              </p:cNvPr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2">
                <a:extLst>
                  <a:ext uri="{FF2B5EF4-FFF2-40B4-BE49-F238E27FC236}">
                    <a16:creationId xmlns:a16="http://schemas.microsoft.com/office/drawing/2014/main" id="{EBC1F951-21BC-EC35-E073-21B38804CF43}"/>
                  </a:ext>
                </a:extLst>
              </p:cNvPr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60" name="Google Shape;1560;p92">
            <a:extLst>
              <a:ext uri="{FF2B5EF4-FFF2-40B4-BE49-F238E27FC236}">
                <a16:creationId xmlns:a16="http://schemas.microsoft.com/office/drawing/2014/main" id="{2275B1EC-8395-4DB2-77FA-03FE2C15E9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99953">
            <a:off x="7467624" y="2620283"/>
            <a:ext cx="984379" cy="74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69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ENTSCHEIDUNGSBAUM - Funktionsweise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AD9856-455C-D157-2059-B5F76B07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19" y="1159809"/>
            <a:ext cx="5486761" cy="326724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0456156-7177-5E05-98CB-043FEDF1ABC7}"/>
              </a:ext>
            </a:extLst>
          </p:cNvPr>
          <p:cNvSpPr txBox="1"/>
          <p:nvPr/>
        </p:nvSpPr>
        <p:spPr>
          <a:xfrm>
            <a:off x="1828618" y="4427051"/>
            <a:ext cx="5486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Quelle: </a:t>
            </a:r>
            <a:r>
              <a:rPr lang="de-DE" sz="800">
                <a:hlinkClick r:id="rId4"/>
              </a:rPr>
              <a:t>https://www.ibm.com/de-de/think/topics/decision-trees - </a:t>
            </a:r>
            <a:endParaRPr lang="en-US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5FEC7883-635B-99AE-27F3-B2F9DCAF5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85D989F2-1B94-792D-831E-69A9FEC90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ENTSCHEIDUNGSBAUM - Ergebnisse</a:t>
            </a:r>
            <a:endParaRPr/>
          </a:p>
        </p:txBody>
      </p:sp>
      <p:pic>
        <p:nvPicPr>
          <p:cNvPr id="1026" name="Picture 2" descr="Ein Bild, das Text, Screenshot, Rechteck, Quadrat enthält.&#10;&#10;KI-generierte Inhalte können fehlerhaft sein.">
            <a:extLst>
              <a:ext uri="{FF2B5EF4-FFF2-40B4-BE49-F238E27FC236}">
                <a16:creationId xmlns:a16="http://schemas.microsoft.com/office/drawing/2014/main" id="{20418346-201E-773A-574F-19681487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29" y="1082712"/>
            <a:ext cx="4313509" cy="322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E15971A-FDD4-A8E8-3FF9-B4AB8B988606}"/>
              </a:ext>
            </a:extLst>
          </p:cNvPr>
          <p:cNvSpPr txBox="1"/>
          <p:nvPr/>
        </p:nvSpPr>
        <p:spPr>
          <a:xfrm>
            <a:off x="423333" y="1834227"/>
            <a:ext cx="2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Darker Grotesque"/>
              </a:rPr>
              <a:t>Cross-Validation Accuracy (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Mittelwert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): 0.3800 </a:t>
            </a:r>
          </a:p>
          <a:p>
            <a:endParaRPr lang="en-US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Trainingsdaten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: 0.4587 </a:t>
            </a:r>
          </a:p>
          <a:p>
            <a:endParaRPr lang="en-US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Testdaten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: 0.3850 </a:t>
            </a:r>
          </a:p>
        </p:txBody>
      </p:sp>
    </p:spTree>
    <p:extLst>
      <p:ext uri="{BB962C8B-B14F-4D97-AF65-F5344CB8AC3E}">
        <p14:creationId xmlns:p14="http://schemas.microsoft.com/office/powerpoint/2010/main" val="147740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96"/>
          <p:cNvSpPr/>
          <p:nvPr/>
        </p:nvSpPr>
        <p:spPr>
          <a:xfrm flipH="1">
            <a:off x="7258850" y="-229007"/>
            <a:ext cx="4833000" cy="483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56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96"/>
          <p:cNvSpPr txBox="1">
            <a:spLocks noGrp="1"/>
          </p:cNvSpPr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666" name="Google Shape;1666;p96"/>
          <p:cNvSpPr txBox="1">
            <a:spLocks noGrp="1"/>
          </p:cNvSpPr>
          <p:nvPr>
            <p:ph type="title" idx="2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670" name="Google Shape;1670;p96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7916920">
            <a:off x="7049359" y="2175323"/>
            <a:ext cx="5546208" cy="382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19">
            <a:off x="4073469" y="259281"/>
            <a:ext cx="1203287" cy="91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96"/>
          <p:cNvSpPr/>
          <p:nvPr/>
        </p:nvSpPr>
        <p:spPr>
          <a:xfrm>
            <a:off x="-1071200" y="-1982687"/>
            <a:ext cx="2802900" cy="28029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96"/>
          <p:cNvSpPr/>
          <p:nvPr/>
        </p:nvSpPr>
        <p:spPr>
          <a:xfrm flipH="1">
            <a:off x="3170550" y="4373913"/>
            <a:ext cx="2802900" cy="28029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96">
            <a:hlinkClick r:id="rId5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96">
            <a:hlinkClick r:id="rId5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0" name="Google Shape;1680;p96">
            <a:hlinkClick r:id=""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" name="Google Shape;669;p64">
            <a:extLst>
              <a:ext uri="{FF2B5EF4-FFF2-40B4-BE49-F238E27FC236}">
                <a16:creationId xmlns:a16="http://schemas.microsoft.com/office/drawing/2014/main" id="{52871F20-EADE-814C-32BD-0EE4CFEEC38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3070" t="2116" r="23064" b="2125"/>
          <a:stretch/>
        </p:blipFill>
        <p:spPr>
          <a:xfrm>
            <a:off x="4677452" y="860392"/>
            <a:ext cx="3613500" cy="3613500"/>
          </a:xfrm>
          <a:prstGeom prst="ellipse">
            <a:avLst/>
          </a:prstGeom>
          <a:noFill/>
          <a:ln>
            <a:noFill/>
          </a:ln>
          <a:effectLst>
            <a:outerShdw blurRad="128588" dist="28575" dir="11040000" algn="bl" rotWithShape="0">
              <a:schemeClr val="accent1">
                <a:alpha val="23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3CEEE84C-1870-2AA1-A514-F1FA1896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E2B80BDD-9805-A91B-EC11-3E53D8307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FOREST- Funktionsweise</a:t>
            </a:r>
            <a:endParaRPr/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ADBF5F39-1851-616F-43C0-F20FE2903FCC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07AED741-F868-A743-EFFB-DF7B5D9986E4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8D452A-F225-93EC-CD2C-04C98C7E794C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5467357C-19AA-720A-DFE3-F97496BBB333}"/>
              </a:ext>
            </a:extLst>
          </p:cNvPr>
          <p:cNvSpPr txBox="1"/>
          <p:nvPr/>
        </p:nvSpPr>
        <p:spPr>
          <a:xfrm>
            <a:off x="1828617" y="4375688"/>
            <a:ext cx="5486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Quelle: </a:t>
            </a:r>
            <a:r>
              <a:rPr lang="en-US" sz="800">
                <a:hlinkClick r:id="rId4"/>
              </a:rPr>
              <a:t>https://www.ibm.com/de-de/think/topics/random-forest - </a:t>
            </a:r>
            <a:endParaRPr lang="en-US" sz="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B0B1AD-5D3B-1D06-1752-8E8AF6692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908" y="1057932"/>
            <a:ext cx="5262180" cy="32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/>
              <a:t>RANDOM FOREST- Ergebnisse</a:t>
            </a:r>
          </a:p>
        </p:txBody>
      </p:sp>
      <p:sp>
        <p:nvSpPr>
          <p:cNvPr id="1721" name="Google Shape;1721;p97"/>
          <p:cNvSpPr txBox="1"/>
          <p:nvPr/>
        </p:nvSpPr>
        <p:spPr>
          <a:xfrm>
            <a:off x="720000" y="1888067"/>
            <a:ext cx="3064500" cy="207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Cross-Validation Accuracy (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Mittelwert</a:t>
            </a:r>
            <a:r>
              <a:rPr lang="en-US" sz="1600" dirty="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): 0.3900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Trainingsdaten</a:t>
            </a:r>
            <a:r>
              <a:rPr lang="en-US" sz="1600" dirty="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: 0.9413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Testdaten</a:t>
            </a:r>
            <a:r>
              <a:rPr lang="en-US" sz="1600" dirty="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: 0.3900 </a:t>
            </a:r>
            <a:endParaRPr sz="1600" dirty="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2050" name="Picture 2" descr="Ein Bild, das Screenshot, Text, Rechteck, Quadrat enthält.&#10;&#10;KI-generierte Inhalte können fehlerhaft sein.">
            <a:extLst>
              <a:ext uri="{FF2B5EF4-FFF2-40B4-BE49-F238E27FC236}">
                <a16:creationId xmlns:a16="http://schemas.microsoft.com/office/drawing/2014/main" id="{FF7E8EF6-79F9-4F88-C748-104C6929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62" y="1392746"/>
            <a:ext cx="3878246" cy="310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02"/>
          <p:cNvSpPr/>
          <p:nvPr/>
        </p:nvSpPr>
        <p:spPr>
          <a:xfrm rot="10800000" flipH="1">
            <a:off x="-1700150" y="2571745"/>
            <a:ext cx="4833000" cy="483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698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02"/>
          <p:cNvSpPr/>
          <p:nvPr/>
        </p:nvSpPr>
        <p:spPr>
          <a:xfrm>
            <a:off x="3509475" y="-3172112"/>
            <a:ext cx="3711600" cy="3711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1" name="Google Shape;1911;p102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3591002" flipH="1">
            <a:off x="611729" y="4616060"/>
            <a:ext cx="6884144" cy="474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102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8688988" flipH="1">
            <a:off x="-2632541" y="-2369747"/>
            <a:ext cx="5546205" cy="3826439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102"/>
          <p:cNvSpPr txBox="1">
            <a:spLocks noGrp="1"/>
          </p:cNvSpPr>
          <p:nvPr>
            <p:ph type="title"/>
          </p:nvPr>
        </p:nvSpPr>
        <p:spPr>
          <a:xfrm>
            <a:off x="1357538" y="1233303"/>
            <a:ext cx="7073362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LOGISTISCHE REGRESSION</a:t>
            </a:r>
            <a:endParaRPr/>
          </a:p>
        </p:txBody>
      </p:sp>
      <p:sp>
        <p:nvSpPr>
          <p:cNvPr id="1914" name="Google Shape;1914;p102"/>
          <p:cNvSpPr txBox="1">
            <a:spLocks noGrp="1"/>
          </p:cNvSpPr>
          <p:nvPr>
            <p:ph type="title" idx="2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1917" name="Google Shape;191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0">
            <a:off x="83900" y="3984322"/>
            <a:ext cx="797027" cy="603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3" name="Google Shape;1923;p102">
            <a:hlinkClick r:id="" action="ppaction://hlinkshowjump?jump=nextslide"/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4" name="Google Shape;1924;p102">
            <a:hlinkClick r:id=""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3AF2322D-6C0C-7506-409F-2245E8EE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595AC874-40EB-8A8B-89BA-61537396E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LOGISTISCHE REGRESSION - Funktionsweise</a:t>
            </a:r>
            <a:endParaRPr/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E270A934-BD9C-B3DF-96C5-8309E2D2A43C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A0646480-CD72-6F27-CF9B-9F6A013A39CA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E17747-A0B4-2E29-FDAA-FBC82565801E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C9609AE-FCC9-8CEA-C9C2-C857F8AD0267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0DD10EF5-0D36-1967-8C60-D4D38998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02"/>
          <a:stretch>
            <a:fillRect/>
          </a:stretch>
        </p:blipFill>
        <p:spPr>
          <a:xfrm>
            <a:off x="4086445" y="994228"/>
            <a:ext cx="3374276" cy="354049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EA4D46-268B-966B-C3F2-64C24D05006B}"/>
              </a:ext>
            </a:extLst>
          </p:cNvPr>
          <p:cNvSpPr txBox="1"/>
          <p:nvPr/>
        </p:nvSpPr>
        <p:spPr>
          <a:xfrm>
            <a:off x="4086445" y="4590753"/>
            <a:ext cx="36268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E1F24"/>
              </a:buClr>
              <a:buSzPts val="1100"/>
            </a:pPr>
            <a:r>
              <a:rPr lang="en-US" sz="800" dirty="0"/>
              <a:t>Quelle: </a:t>
            </a:r>
            <a:r>
              <a:rPr lang="en-US" sz="800" dirty="0">
                <a:hlinkClick r:id="rId5"/>
              </a:rPr>
              <a:t>What Is Logistic Regression? | IBM</a:t>
            </a:r>
            <a:endParaRPr lang="en-U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0EE5D0-425D-7FBA-1DCF-9814766B40FD}"/>
              </a:ext>
            </a:extLst>
          </p:cNvPr>
          <p:cNvSpPr txBox="1"/>
          <p:nvPr/>
        </p:nvSpPr>
        <p:spPr>
          <a:xfrm>
            <a:off x="720000" y="1610311"/>
            <a:ext cx="2712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1E1F24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Linearer Klassifikator</a:t>
            </a:r>
          </a:p>
          <a:p>
            <a:pPr marL="285750" indent="-285750">
              <a:buClr>
                <a:srgbClr val="1E1F24"/>
              </a:buClr>
              <a:buSzPts val="1100"/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Clr>
                <a:srgbClr val="1E1F24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Berechnet Wahrscheinlichkeiten für Klassenzugehörigkeit</a:t>
            </a:r>
          </a:p>
          <a:p>
            <a:pPr marL="285750" indent="-285750">
              <a:buClr>
                <a:srgbClr val="1E1F24"/>
              </a:buClr>
              <a:buSzPts val="1100"/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Clr>
                <a:srgbClr val="1E1F24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Nutzt die logistische Funktion zur Transformation von Werten zwischen 0 und 1</a:t>
            </a:r>
          </a:p>
        </p:txBody>
      </p:sp>
    </p:spTree>
    <p:extLst>
      <p:ext uri="{BB962C8B-B14F-4D97-AF65-F5344CB8AC3E}">
        <p14:creationId xmlns:p14="http://schemas.microsoft.com/office/powerpoint/2010/main" val="28203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Datensatz</a:t>
            </a:r>
            <a:endParaRPr/>
          </a:p>
        </p:txBody>
      </p:sp>
      <p:sp>
        <p:nvSpPr>
          <p:cNvPr id="621" name="Google Shape;621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622" name="Google Shape;622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kNN</a:t>
            </a:r>
            <a:endParaRPr/>
          </a:p>
        </p:txBody>
      </p:sp>
      <p:sp>
        <p:nvSpPr>
          <p:cNvPr id="623" name="Google Shape;623;p63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625" name="Google Shape;625;p63">
            <a:hlinkClick r:id="rId4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6087600" y="1945975"/>
            <a:ext cx="278490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Entscheidungsbaum</a:t>
            </a:r>
            <a:endParaRPr/>
          </a:p>
        </p:txBody>
      </p:sp>
      <p:sp>
        <p:nvSpPr>
          <p:cNvPr id="626" name="Google Shape;626;p63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628" name="Google Shape;628;p63">
            <a:hlinkClick r:id="rId5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20000" y="305707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Random Forest</a:t>
            </a:r>
            <a:endParaRPr/>
          </a:p>
        </p:txBody>
      </p:sp>
      <p:sp>
        <p:nvSpPr>
          <p:cNvPr id="629" name="Google Shape;629;p63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720000" y="26684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04</a:t>
            </a:r>
            <a:endParaRPr/>
          </a:p>
        </p:txBody>
      </p:sp>
      <p:sp>
        <p:nvSpPr>
          <p:cNvPr id="631" name="Google Shape;631;p63">
            <a:hlinkClick r:id="rId6" action="ppaction://hlinksldjump"/>
          </p:cNvPr>
          <p:cNvSpPr txBox="1">
            <a:spLocks noGrp="1"/>
          </p:cNvSpPr>
          <p:nvPr>
            <p:ph type="title" idx="15"/>
          </p:nvPr>
        </p:nvSpPr>
        <p:spPr>
          <a:xfrm>
            <a:off x="3403800" y="3084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LOGISTISCHE</a:t>
            </a:r>
            <a:br>
              <a:rPr lang="en">
                <a:solidFill>
                  <a:schemeClr val="hlink"/>
                </a:solidFill>
                <a:uFill>
                  <a:noFill/>
                </a:uFill>
              </a:rPr>
            </a:b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REGRESSION</a:t>
            </a:r>
            <a:endParaRPr/>
          </a:p>
        </p:txBody>
      </p:sp>
      <p:sp>
        <p:nvSpPr>
          <p:cNvPr id="632" name="Google Shape;632;p63">
            <a:hlinkClick r:id="rId6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3403800" y="262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 action="ppaction://hlinksldjump"/>
              </a:rPr>
              <a:t>05</a:t>
            </a:r>
            <a:endParaRPr/>
          </a:p>
        </p:txBody>
      </p:sp>
      <p:sp>
        <p:nvSpPr>
          <p:cNvPr id="634" name="Google Shape;634;p6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6087600" y="301879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SVM</a:t>
            </a:r>
            <a:endParaRPr/>
          </a:p>
        </p:txBody>
      </p:sp>
      <p:sp>
        <p:nvSpPr>
          <p:cNvPr id="635" name="Google Shape;635;p63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6087600" y="257970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06</a:t>
            </a:r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INHALTE</a:t>
            </a:r>
            <a:endParaRPr/>
          </a:p>
        </p:txBody>
      </p:sp>
      <p:grpSp>
        <p:nvGrpSpPr>
          <p:cNvPr id="638" name="Google Shape;638;p63"/>
          <p:cNvGrpSpPr/>
          <p:nvPr/>
        </p:nvGrpSpPr>
        <p:grpSpPr>
          <a:xfrm>
            <a:off x="8605274" y="3747208"/>
            <a:ext cx="43276" cy="411646"/>
            <a:chOff x="1256711" y="1178908"/>
            <a:chExt cx="43276" cy="411646"/>
          </a:xfrm>
        </p:grpSpPr>
        <p:grpSp>
          <p:nvGrpSpPr>
            <p:cNvPr id="639" name="Google Shape;639;p6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40" name="Google Shape;640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6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44" name="Google Shape;644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7" name="Google Shape;647;p63"/>
          <p:cNvGrpSpPr/>
          <p:nvPr/>
        </p:nvGrpSpPr>
        <p:grpSpPr>
          <a:xfrm>
            <a:off x="364449" y="1505208"/>
            <a:ext cx="43276" cy="411646"/>
            <a:chOff x="1256711" y="1178908"/>
            <a:chExt cx="43276" cy="411646"/>
          </a:xfrm>
        </p:grpSpPr>
        <p:grpSp>
          <p:nvGrpSpPr>
            <p:cNvPr id="648" name="Google Shape;648;p6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49" name="Google Shape;649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6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53" name="Google Shape;653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9" name="Google Shape;659;p63">
            <a:hlinkClick r:id="rId7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3">
            <a:hlinkClick r:id="rId7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5;p63">
            <a:hlinkClick r:id="" action="ppaction://noaction"/>
            <a:extLst>
              <a:ext uri="{FF2B5EF4-FFF2-40B4-BE49-F238E27FC236}">
                <a16:creationId xmlns:a16="http://schemas.microsoft.com/office/drawing/2014/main" id="{A598EFBD-74FD-D72E-C023-2FD4626A2C50}"/>
              </a:ext>
            </a:extLst>
          </p:cNvPr>
          <p:cNvSpPr txBox="1">
            <a:spLocks/>
          </p:cNvSpPr>
          <p:nvPr/>
        </p:nvSpPr>
        <p:spPr>
          <a:xfrm>
            <a:off x="3403800" y="3734346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26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07</a:t>
            </a:r>
            <a:endParaRPr lang="en"/>
          </a:p>
        </p:txBody>
      </p:sp>
      <p:sp>
        <p:nvSpPr>
          <p:cNvPr id="9" name="Google Shape;634;p63">
            <a:hlinkClick r:id="" action="ppaction://noaction"/>
            <a:extLst>
              <a:ext uri="{FF2B5EF4-FFF2-40B4-BE49-F238E27FC236}">
                <a16:creationId xmlns:a16="http://schemas.microsoft.com/office/drawing/2014/main" id="{458CCEB8-D615-3A4E-9B28-68F740881EE6}"/>
              </a:ext>
            </a:extLst>
          </p:cNvPr>
          <p:cNvSpPr txBox="1">
            <a:spLocks/>
          </p:cNvSpPr>
          <p:nvPr/>
        </p:nvSpPr>
        <p:spPr>
          <a:xfrm>
            <a:off x="3403800" y="412869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18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US" err="1">
                <a:solidFill>
                  <a:schemeClr val="hlink"/>
                </a:solidFill>
                <a:uFill>
                  <a:noFill/>
                </a:uFill>
              </a:rPr>
              <a:t>Fazit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0E5ADEEA-53B4-3767-A9FA-98871F5A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EE93C2A5-BCE2-8AE7-871E-71E5D1819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LOGISTISCHE REGRESSION - Ergebnisse</a:t>
            </a:r>
            <a:endParaRPr/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EA403F2C-7D8F-FC5D-7C24-787823F88F88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46215963-2DFC-C590-A65D-43C073A55A54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B940AF-3CA5-EB0F-818F-E6DFAAB40EBB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31156D-37FC-DC4F-0E1A-759EB8274B2B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A358EB9-C80C-1D03-3955-5E6E6308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464" y="1017725"/>
            <a:ext cx="4476500" cy="347503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1D475B-68C4-6779-65CB-D028271F8CCD}"/>
              </a:ext>
            </a:extLst>
          </p:cNvPr>
          <p:cNvSpPr txBox="1"/>
          <p:nvPr/>
        </p:nvSpPr>
        <p:spPr>
          <a:xfrm>
            <a:off x="312597" y="1540698"/>
            <a:ext cx="26925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Darker Grotesque"/>
              </a:rPr>
              <a:t>Cross-Validation Accuracy (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Mittelwert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): 0.4100</a:t>
            </a:r>
          </a:p>
          <a:p>
            <a:endParaRPr lang="en-US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Trainingsdaten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: 0.4238 </a:t>
            </a:r>
          </a:p>
          <a:p>
            <a:endParaRPr lang="en-US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Testdaten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: 0.4050 </a:t>
            </a:r>
          </a:p>
        </p:txBody>
      </p:sp>
    </p:spTree>
    <p:extLst>
      <p:ext uri="{BB962C8B-B14F-4D97-AF65-F5344CB8AC3E}">
        <p14:creationId xmlns:p14="http://schemas.microsoft.com/office/powerpoint/2010/main" val="311770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>
          <a:extLst>
            <a:ext uri="{FF2B5EF4-FFF2-40B4-BE49-F238E27FC236}">
              <a16:creationId xmlns:a16="http://schemas.microsoft.com/office/drawing/2014/main" id="{AEE74D01-D996-94BE-8FB8-360CD2B3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88C6CD3-E670-8BC7-0023-9039595ED0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5929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8C6CD3-E670-8BC7-0023-9039595ED0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9" name="Google Shape;1909;p102">
            <a:extLst>
              <a:ext uri="{FF2B5EF4-FFF2-40B4-BE49-F238E27FC236}">
                <a16:creationId xmlns:a16="http://schemas.microsoft.com/office/drawing/2014/main" id="{9E73E701-8698-E6E9-342C-8E233D9D4DB6}"/>
              </a:ext>
            </a:extLst>
          </p:cNvPr>
          <p:cNvSpPr/>
          <p:nvPr/>
        </p:nvSpPr>
        <p:spPr>
          <a:xfrm rot="10800000" flipH="1">
            <a:off x="-1700150" y="2571745"/>
            <a:ext cx="4833000" cy="483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698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02">
            <a:extLst>
              <a:ext uri="{FF2B5EF4-FFF2-40B4-BE49-F238E27FC236}">
                <a16:creationId xmlns:a16="http://schemas.microsoft.com/office/drawing/2014/main" id="{9B4757D6-88BC-EC0F-EF47-37E2CD3B9FFC}"/>
              </a:ext>
            </a:extLst>
          </p:cNvPr>
          <p:cNvSpPr/>
          <p:nvPr/>
        </p:nvSpPr>
        <p:spPr>
          <a:xfrm>
            <a:off x="3509475" y="-3172112"/>
            <a:ext cx="3711600" cy="3711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1" name="Google Shape;1911;p102">
            <a:extLst>
              <a:ext uri="{FF2B5EF4-FFF2-40B4-BE49-F238E27FC236}">
                <a16:creationId xmlns:a16="http://schemas.microsoft.com/office/drawing/2014/main" id="{153BA5C0-6C37-D818-3353-0378C03AC4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340" r="4538" b="19768"/>
          <a:stretch/>
        </p:blipFill>
        <p:spPr>
          <a:xfrm rot="-3591002" flipH="1">
            <a:off x="611729" y="4616060"/>
            <a:ext cx="6884144" cy="474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102">
            <a:extLst>
              <a:ext uri="{FF2B5EF4-FFF2-40B4-BE49-F238E27FC236}">
                <a16:creationId xmlns:a16="http://schemas.microsoft.com/office/drawing/2014/main" id="{BEC15BCA-80A4-4B67-39EB-AAB61AA7A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33303"/>
            <a:ext cx="84309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Support Vector Machines </a:t>
            </a:r>
            <a:endParaRPr/>
          </a:p>
        </p:txBody>
      </p:sp>
      <p:sp>
        <p:nvSpPr>
          <p:cNvPr id="1914" name="Google Shape;1914;p102">
            <a:extLst>
              <a:ext uri="{FF2B5EF4-FFF2-40B4-BE49-F238E27FC236}">
                <a16:creationId xmlns:a16="http://schemas.microsoft.com/office/drawing/2014/main" id="{223886E9-AC26-1259-3DBD-7FE07E5FA9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1917" name="Google Shape;1917;p102">
            <a:extLst>
              <a:ext uri="{FF2B5EF4-FFF2-40B4-BE49-F238E27FC236}">
                <a16:creationId xmlns:a16="http://schemas.microsoft.com/office/drawing/2014/main" id="{84BB3E92-1CF6-0019-5B7D-80FFC0E7ADA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51220">
            <a:off x="83900" y="3984322"/>
            <a:ext cx="797027" cy="603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3" name="Google Shape;1923;p10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62BD17-2769-D9F5-ED93-2E68485139DD}"/>
              </a:ext>
            </a:extLst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4" name="Google Shape;1924;p10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8A60EE5-7AC6-3116-CEB3-7ABCF9621DC4}"/>
              </a:ext>
            </a:extLst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25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856CE671-4412-3FB5-F3D9-C2D2ED5ED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6422865-E05B-5D83-CA84-939DDAF2FD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754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6422865-E05B-5D83-CA84-939DDAF2F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3C77F91A-E4DD-30F4-D001-FFD28F05C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Support Vector Machines </a:t>
            </a:r>
            <a:r>
              <a:rPr lang="en"/>
              <a:t>- Funktionsweise</a:t>
            </a:r>
            <a:endParaRPr/>
          </a:p>
        </p:txBody>
      </p:sp>
      <p:sp>
        <p:nvSpPr>
          <p:cNvPr id="1577" name="Google Shape;1577;p93">
            <a:hlinkClick r:id="rId6" action="ppaction://hlinksldjump"/>
            <a:extLst>
              <a:ext uri="{FF2B5EF4-FFF2-40B4-BE49-F238E27FC236}">
                <a16:creationId xmlns:a16="http://schemas.microsoft.com/office/drawing/2014/main" id="{A460AD83-6C40-40AE-CEF4-D7CC7C6E45ED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6" action="ppaction://hlinksldjump"/>
            <a:extLst>
              <a:ext uri="{FF2B5EF4-FFF2-40B4-BE49-F238E27FC236}">
                <a16:creationId xmlns:a16="http://schemas.microsoft.com/office/drawing/2014/main" id="{50EBF9D2-40C6-AAA4-526B-E70AC2C96447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850919-3633-ABDE-90AB-C9C285F1697E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C991C4-2AB2-6FF2-41E9-07A13D6A73D2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AA319DB-9D78-710A-AB95-F42ECD5B1087}"/>
              </a:ext>
            </a:extLst>
          </p:cNvPr>
          <p:cNvSpPr txBox="1"/>
          <p:nvPr/>
        </p:nvSpPr>
        <p:spPr>
          <a:xfrm>
            <a:off x="958539" y="4698475"/>
            <a:ext cx="36268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E1F24"/>
              </a:buClr>
              <a:buSzPts val="1100"/>
            </a:pPr>
            <a:r>
              <a:rPr lang="en-US" sz="800" dirty="0"/>
              <a:t>Quelle:</a:t>
            </a:r>
            <a:r>
              <a:rPr lang="de-DE" sz="800" dirty="0">
                <a:hlinkClick r:id="rId7"/>
              </a:rPr>
              <a:t>Was ist eine Support-Vektor-Maschine? | IBM</a:t>
            </a:r>
            <a:endParaRPr lang="en-US" sz="800" dirty="0"/>
          </a:p>
        </p:txBody>
      </p:sp>
      <p:pic>
        <p:nvPicPr>
          <p:cNvPr id="1026" name="Picture 2" descr="Ermittlung des maximalen Spielraums zur Erzeugung einer optimalen Hyperebene ">
            <a:extLst>
              <a:ext uri="{FF2B5EF4-FFF2-40B4-BE49-F238E27FC236}">
                <a16:creationId xmlns:a16="http://schemas.microsoft.com/office/drawing/2014/main" id="{D99520FC-661E-FD64-61A9-68D1083E3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9" t="16537" r="23677" b="15959"/>
          <a:stretch>
            <a:fillRect/>
          </a:stretch>
        </p:blipFill>
        <p:spPr bwMode="auto">
          <a:xfrm>
            <a:off x="1061877" y="998278"/>
            <a:ext cx="4537800" cy="37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E6EAF8B-C457-21F2-28D2-5AAE45AC51C4}"/>
              </a:ext>
            </a:extLst>
          </p:cNvPr>
          <p:cNvSpPr txBox="1"/>
          <p:nvPr/>
        </p:nvSpPr>
        <p:spPr>
          <a:xfrm>
            <a:off x="4849091" y="1232922"/>
            <a:ext cx="3574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6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ED69E22-45C7-611A-BA7F-C260E03FC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9978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ED69E22-45C7-611A-BA7F-C260E03FC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F35B5A5-6256-6E33-9263-90BE50E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"/>
              <a:t>SVM- Ergebnisse</a:t>
            </a:r>
            <a:endParaRPr lang="en-US"/>
          </a:p>
        </p:txBody>
      </p:sp>
      <p:pic>
        <p:nvPicPr>
          <p:cNvPr id="1026" name="Picture 2" descr="Ein Bild, das Text, Screenshot, Rechteck, Diagramm enthält.&#10;&#10;KI-generierte Inhalte können fehlerhaft sein.">
            <a:extLst>
              <a:ext uri="{FF2B5EF4-FFF2-40B4-BE49-F238E27FC236}">
                <a16:creationId xmlns:a16="http://schemas.microsoft.com/office/drawing/2014/main" id="{5DC74D50-DA3C-B402-C40E-8C41976F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160" y="1017725"/>
            <a:ext cx="4458767" cy="362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05814E2-4BEA-A32B-6D41-E8FDA97BDAE9}"/>
              </a:ext>
            </a:extLst>
          </p:cNvPr>
          <p:cNvSpPr txBox="1"/>
          <p:nvPr/>
        </p:nvSpPr>
        <p:spPr>
          <a:xfrm>
            <a:off x="405687" y="1378414"/>
            <a:ext cx="24814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Darker Grotesque"/>
              </a:rPr>
              <a:t>Cross-Validation Accuracy (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Mittelwert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): 0.4150</a:t>
            </a:r>
          </a:p>
          <a:p>
            <a:endParaRPr lang="en-US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Trainingsdaten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: 0,4250 </a:t>
            </a:r>
          </a:p>
          <a:p>
            <a:endParaRPr lang="en-US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Genauigkeit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auf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Testdaten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: 0.4000</a:t>
            </a:r>
          </a:p>
        </p:txBody>
      </p:sp>
    </p:spTree>
    <p:extLst>
      <p:ext uri="{BB962C8B-B14F-4D97-AF65-F5344CB8AC3E}">
        <p14:creationId xmlns:p14="http://schemas.microsoft.com/office/powerpoint/2010/main" val="7352586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>
          <a:extLst>
            <a:ext uri="{FF2B5EF4-FFF2-40B4-BE49-F238E27FC236}">
              <a16:creationId xmlns:a16="http://schemas.microsoft.com/office/drawing/2014/main" id="{60C2507D-36B8-1D7E-7454-166D04AA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E01DCCD-BB9D-6820-ED59-A3A2D0FC3C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845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01DCCD-BB9D-6820-ED59-A3A2D0FC3C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" name="Google Shape;1542;p92">
            <a:extLst>
              <a:ext uri="{FF2B5EF4-FFF2-40B4-BE49-F238E27FC236}">
                <a16:creationId xmlns:a16="http://schemas.microsoft.com/office/drawing/2014/main" id="{C8418538-AB74-33D3-7AB2-9525D577C4B1}"/>
              </a:ext>
            </a:extLst>
          </p:cNvPr>
          <p:cNvSpPr/>
          <p:nvPr/>
        </p:nvSpPr>
        <p:spPr>
          <a:xfrm flipH="1">
            <a:off x="7281250" y="-113707"/>
            <a:ext cx="4833000" cy="483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56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92">
            <a:extLst>
              <a:ext uri="{FF2B5EF4-FFF2-40B4-BE49-F238E27FC236}">
                <a16:creationId xmlns:a16="http://schemas.microsoft.com/office/drawing/2014/main" id="{8D38A8C4-AF8E-2544-D2AC-F93927E50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40" y="1176305"/>
            <a:ext cx="4832999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Fazit</a:t>
            </a:r>
            <a:endParaRPr/>
          </a:p>
        </p:txBody>
      </p:sp>
      <p:sp>
        <p:nvSpPr>
          <p:cNvPr id="1544" name="Google Shape;1544;p92">
            <a:extLst>
              <a:ext uri="{FF2B5EF4-FFF2-40B4-BE49-F238E27FC236}">
                <a16:creationId xmlns:a16="http://schemas.microsoft.com/office/drawing/2014/main" id="{B784216D-6B41-F67E-4DE6-197141B7C98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545" name="Google Shape;1545;p92">
            <a:extLst>
              <a:ext uri="{FF2B5EF4-FFF2-40B4-BE49-F238E27FC236}">
                <a16:creationId xmlns:a16="http://schemas.microsoft.com/office/drawing/2014/main" id="{BBC3DC2B-09B9-BE00-D665-060A11F730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92">
            <a:extLst>
              <a:ext uri="{FF2B5EF4-FFF2-40B4-BE49-F238E27FC236}">
                <a16:creationId xmlns:a16="http://schemas.microsoft.com/office/drawing/2014/main" id="{404B962C-87EA-FDDE-E74A-771CC8AD7B8B}"/>
              </a:ext>
            </a:extLst>
          </p:cNvPr>
          <p:cNvSpPr/>
          <p:nvPr/>
        </p:nvSpPr>
        <p:spPr>
          <a:xfrm>
            <a:off x="6574975" y="3532125"/>
            <a:ext cx="3711600" cy="3711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8" name="Google Shape;1548;p92">
            <a:extLst>
              <a:ext uri="{FF2B5EF4-FFF2-40B4-BE49-F238E27FC236}">
                <a16:creationId xmlns:a16="http://schemas.microsoft.com/office/drawing/2014/main" id="{E286E5D0-9893-A33A-4378-ED0DE129485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340" r="4538" b="19768"/>
          <a:stretch/>
        </p:blipFill>
        <p:spPr>
          <a:xfrm rot="-8099993">
            <a:off x="-1419550" y="-1306300"/>
            <a:ext cx="3498423" cy="2413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0" name="Google Shape;1550;p92">
            <a:extLst>
              <a:ext uri="{FF2B5EF4-FFF2-40B4-BE49-F238E27FC236}">
                <a16:creationId xmlns:a16="http://schemas.microsoft.com/office/drawing/2014/main" id="{E7E7FD7B-A271-069D-6EB5-490173E24E9E}"/>
              </a:ext>
            </a:extLst>
          </p:cNvPr>
          <p:cNvGrpSpPr/>
          <p:nvPr/>
        </p:nvGrpSpPr>
        <p:grpSpPr>
          <a:xfrm rot="5400000">
            <a:off x="4550361" y="3202983"/>
            <a:ext cx="43276" cy="411646"/>
            <a:chOff x="1256711" y="1178908"/>
            <a:chExt cx="43276" cy="411646"/>
          </a:xfrm>
        </p:grpSpPr>
        <p:grpSp>
          <p:nvGrpSpPr>
            <p:cNvPr id="1551" name="Google Shape;1551;p92">
              <a:extLst>
                <a:ext uri="{FF2B5EF4-FFF2-40B4-BE49-F238E27FC236}">
                  <a16:creationId xmlns:a16="http://schemas.microsoft.com/office/drawing/2014/main" id="{101BFE7F-7B6C-B698-95C2-F480E93EE808}"/>
                </a:ext>
              </a:extLst>
            </p:cNvPr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52" name="Google Shape;1552;p92">
                <a:extLst>
                  <a:ext uri="{FF2B5EF4-FFF2-40B4-BE49-F238E27FC236}">
                    <a16:creationId xmlns:a16="http://schemas.microsoft.com/office/drawing/2014/main" id="{51B085B3-D48D-7011-A229-1A11418E6A0D}"/>
                  </a:ext>
                </a:extLst>
              </p:cNvPr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2">
                <a:extLst>
                  <a:ext uri="{FF2B5EF4-FFF2-40B4-BE49-F238E27FC236}">
                    <a16:creationId xmlns:a16="http://schemas.microsoft.com/office/drawing/2014/main" id="{0C16AA1B-5A68-0DF3-C0B9-34EA9F6B247B}"/>
                  </a:ext>
                </a:extLst>
              </p:cNvPr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2">
                <a:extLst>
                  <a:ext uri="{FF2B5EF4-FFF2-40B4-BE49-F238E27FC236}">
                    <a16:creationId xmlns:a16="http://schemas.microsoft.com/office/drawing/2014/main" id="{A990C31A-D2C5-FAC8-8EA7-558CB612D259}"/>
                  </a:ext>
                </a:extLst>
              </p:cNvPr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92">
              <a:extLst>
                <a:ext uri="{FF2B5EF4-FFF2-40B4-BE49-F238E27FC236}">
                  <a16:creationId xmlns:a16="http://schemas.microsoft.com/office/drawing/2014/main" id="{F318CEC9-B54B-1417-B1E6-A12AD20E3CF3}"/>
                </a:ext>
              </a:extLst>
            </p:cNvPr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56" name="Google Shape;1556;p92">
                <a:extLst>
                  <a:ext uri="{FF2B5EF4-FFF2-40B4-BE49-F238E27FC236}">
                    <a16:creationId xmlns:a16="http://schemas.microsoft.com/office/drawing/2014/main" id="{643695D2-8D88-2E50-6BCC-AA2A46E57AE9}"/>
                  </a:ext>
                </a:extLst>
              </p:cNvPr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2">
                <a:extLst>
                  <a:ext uri="{FF2B5EF4-FFF2-40B4-BE49-F238E27FC236}">
                    <a16:creationId xmlns:a16="http://schemas.microsoft.com/office/drawing/2014/main" id="{E14494A4-B2C7-5290-F035-21869AA90F23}"/>
                  </a:ext>
                </a:extLst>
              </p:cNvPr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2">
                <a:extLst>
                  <a:ext uri="{FF2B5EF4-FFF2-40B4-BE49-F238E27FC236}">
                    <a16:creationId xmlns:a16="http://schemas.microsoft.com/office/drawing/2014/main" id="{694F6F99-9E12-D872-F643-651618BC22AF}"/>
                  </a:ext>
                </a:extLst>
              </p:cNvPr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59" name="Google Shape;1559;p92">
            <a:extLst>
              <a:ext uri="{FF2B5EF4-FFF2-40B4-BE49-F238E27FC236}">
                <a16:creationId xmlns:a16="http://schemas.microsoft.com/office/drawing/2014/main" id="{24D4F421-3C78-85F5-E4C6-1DCA5F5981B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051219">
            <a:off x="959118" y="1575431"/>
            <a:ext cx="1203287" cy="91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92">
            <a:extLst>
              <a:ext uri="{FF2B5EF4-FFF2-40B4-BE49-F238E27FC236}">
                <a16:creationId xmlns:a16="http://schemas.microsoft.com/office/drawing/2014/main" id="{C6A15460-9878-7755-7B65-DD4D5C72FB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99953">
            <a:off x="7467624" y="2620283"/>
            <a:ext cx="984379" cy="745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92">
            <a:hlinkClick r:id="rId8" action="ppaction://hlinksldjump"/>
            <a:extLst>
              <a:ext uri="{FF2B5EF4-FFF2-40B4-BE49-F238E27FC236}">
                <a16:creationId xmlns:a16="http://schemas.microsoft.com/office/drawing/2014/main" id="{D8871B99-9D92-32FB-F181-EDF8D26B21A0}"/>
              </a:ext>
            </a:extLst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470A-CBA9-2EAB-E50F-CC4E0CBA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E73C236-82C0-D738-7AD0-7EC9DF5907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3839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E73C236-82C0-D738-7AD0-7EC9DF590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3CC184F-2C70-6239-095A-C3ECA897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"/>
              <a:t>Fazit</a:t>
            </a:r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D1FCC5-66A4-5913-C205-D0A039BE2CB6}"/>
              </a:ext>
            </a:extLst>
          </p:cNvPr>
          <p:cNvSpPr txBox="1"/>
          <p:nvPr/>
        </p:nvSpPr>
        <p:spPr>
          <a:xfrm>
            <a:off x="605642" y="1017725"/>
            <a:ext cx="7818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dk1"/>
                </a:solidFill>
                <a:latin typeface="Darker Grotesque"/>
              </a:rPr>
              <a:t>Problemstellung:</a:t>
            </a:r>
            <a:r>
              <a:rPr lang="en" sz="1600" dirty="0">
                <a:solidFill>
                  <a:schemeClr val="dk1"/>
                </a:solidFill>
                <a:latin typeface="Darker Grotesque"/>
              </a:rPr>
              <a:t> Typische Merkmale für Kunden mit hohem Serviceumfang </a:t>
            </a:r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endParaRPr lang="en-US" dirty="0"/>
          </a:p>
        </p:txBody>
      </p:sp>
      <p:pic>
        <p:nvPicPr>
          <p:cNvPr id="2050" name="Picture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48F7C37-E24F-01C5-F5B8-8EEE071F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58071"/>
            <a:ext cx="4652100" cy="342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779F83-4B26-3BC0-B308-E658CCEC54AC}"/>
              </a:ext>
            </a:extLst>
          </p:cNvPr>
          <p:cNvSpPr txBox="1"/>
          <p:nvPr/>
        </p:nvSpPr>
        <p:spPr>
          <a:xfrm>
            <a:off x="5566834" y="2644946"/>
            <a:ext cx="306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Darker Grotesque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Bestes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Modell: </a:t>
            </a:r>
            <a:r>
              <a:rPr lang="en-US" sz="1600" dirty="0" err="1">
                <a:solidFill>
                  <a:schemeClr val="dk1"/>
                </a:solidFill>
                <a:latin typeface="Darker Grotesque"/>
              </a:rPr>
              <a:t>Logistische</a:t>
            </a:r>
            <a:r>
              <a:rPr lang="en-US" sz="1600" dirty="0">
                <a:solidFill>
                  <a:schemeClr val="dk1"/>
                </a:solidFill>
                <a:latin typeface="Darker Grotesque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90251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118"/>
          <p:cNvSpPr txBox="1">
            <a:spLocks noGrp="1"/>
          </p:cNvSpPr>
          <p:nvPr>
            <p:ph type="subTitle" idx="1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Habt ihr Fragen?</a:t>
            </a:r>
            <a:endParaRPr lang="de-DE" b="1"/>
          </a:p>
        </p:txBody>
      </p:sp>
      <p:sp>
        <p:nvSpPr>
          <p:cNvPr id="2419" name="Google Shape;2419;p118"/>
          <p:cNvSpPr txBox="1">
            <a:spLocks noGrp="1"/>
          </p:cNvSpPr>
          <p:nvPr>
            <p:ph type="ctrTitle"/>
          </p:nvPr>
        </p:nvSpPr>
        <p:spPr>
          <a:xfrm>
            <a:off x="969540" y="539978"/>
            <a:ext cx="4284000" cy="8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436" name="Google Shape;2436;p118"/>
          <p:cNvSpPr txBox="1"/>
          <p:nvPr/>
        </p:nvSpPr>
        <p:spPr>
          <a:xfrm flipH="1">
            <a:off x="720000" y="3315100"/>
            <a:ext cx="3132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Jannik Maier, Leonie Fetzer, Lena Bäurle</a:t>
            </a:r>
            <a:endParaRPr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7"/>
          <p:cNvSpPr txBox="1">
            <a:spLocks noGrp="1"/>
          </p:cNvSpPr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Datensatz</a:t>
            </a:r>
            <a:endParaRPr/>
          </a:p>
        </p:txBody>
      </p:sp>
      <p:sp>
        <p:nvSpPr>
          <p:cNvPr id="735" name="Google Shape;735;p67"/>
          <p:cNvSpPr txBox="1">
            <a:spLocks noGrp="1"/>
          </p:cNvSpPr>
          <p:nvPr>
            <p:ph type="subTitle" idx="1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Beschreibung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Fragestellungen</a:t>
            </a:r>
            <a:endParaRPr/>
          </a:p>
        </p:txBody>
      </p:sp>
      <p:sp>
        <p:nvSpPr>
          <p:cNvPr id="736" name="Google Shape;736;p67"/>
          <p:cNvSpPr txBox="1">
            <a:spLocks noGrp="1"/>
          </p:cNvSpPr>
          <p:nvPr>
            <p:ph type="title" idx="2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grpSp>
        <p:nvGrpSpPr>
          <p:cNvPr id="737" name="Google Shape;737;p67"/>
          <p:cNvGrpSpPr/>
          <p:nvPr/>
        </p:nvGrpSpPr>
        <p:grpSpPr>
          <a:xfrm>
            <a:off x="604274" y="3899608"/>
            <a:ext cx="43276" cy="411646"/>
            <a:chOff x="1256711" y="1178908"/>
            <a:chExt cx="43276" cy="411646"/>
          </a:xfrm>
        </p:grpSpPr>
        <p:grpSp>
          <p:nvGrpSpPr>
            <p:cNvPr id="738" name="Google Shape;738;p6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739" name="Google Shape;739;p6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6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6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6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743" name="Google Shape;743;p6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6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6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9" name="Google Shape;749;p67">
            <a:hlinkClick r:id="rId3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7">
            <a:hlinkClick r:id="rId3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3" name="Google Shape;753;p67"/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-2147249">
            <a:off x="-1200452" y="-746207"/>
            <a:ext cx="3055748" cy="21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7"/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-2147249">
            <a:off x="1521898" y="4378968"/>
            <a:ext cx="3055748" cy="21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69;p64">
            <a:extLst>
              <a:ext uri="{FF2B5EF4-FFF2-40B4-BE49-F238E27FC236}">
                <a16:creationId xmlns:a16="http://schemas.microsoft.com/office/drawing/2014/main" id="{4CA2B929-285A-D005-300F-3FAFA71C6C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3070" t="2116" r="23064" b="2125"/>
          <a:stretch/>
        </p:blipFill>
        <p:spPr>
          <a:xfrm>
            <a:off x="4810500" y="901525"/>
            <a:ext cx="3613500" cy="3613500"/>
          </a:xfrm>
          <a:prstGeom prst="ellipse">
            <a:avLst/>
          </a:prstGeom>
          <a:noFill/>
          <a:ln>
            <a:noFill/>
          </a:ln>
          <a:effectLst>
            <a:outerShdw blurRad="128588" dist="28575" dir="11040000" algn="bl" rotWithShape="0">
              <a:schemeClr val="accent1">
                <a:alpha val="23000"/>
              </a:schemeClr>
            </a:outerShdw>
          </a:effectLst>
        </p:spPr>
      </p:pic>
      <p:pic>
        <p:nvPicPr>
          <p:cNvPr id="3" name="Google Shape;753;p67">
            <a:extLst>
              <a:ext uri="{FF2B5EF4-FFF2-40B4-BE49-F238E27FC236}">
                <a16:creationId xmlns:a16="http://schemas.microsoft.com/office/drawing/2014/main" id="{2D85E792-FD14-D069-EDE8-1EF137909C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15082063">
            <a:off x="7616127" y="-1034596"/>
            <a:ext cx="3055748" cy="210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8"/>
          <p:cNvSpPr txBox="1">
            <a:spLocks noGrp="1"/>
          </p:cNvSpPr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DATENSATZ - Telefonkunden</a:t>
            </a:r>
            <a:endParaRPr/>
          </a:p>
        </p:txBody>
      </p:sp>
      <p:sp>
        <p:nvSpPr>
          <p:cNvPr id="761" name="Google Shape;761;p6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025506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dirty="0"/>
              <a:t>1000 Kundenprofile </a:t>
            </a:r>
            <a:r>
              <a:rPr lang="de-DE" sz="1600" dirty="0">
                <a:sym typeface="Wingdings" panose="05000000000000000000" pitchFamily="2" charset="2"/>
              </a:rPr>
              <a:t>mit 12 Merkmalen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dirty="0">
                <a:sym typeface="Wingdings" panose="05000000000000000000" pitchFamily="2" charset="2"/>
              </a:rPr>
              <a:t>Demografische Informationen, numerisch</a:t>
            </a:r>
            <a:endParaRPr lang="de-DE" sz="16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dirty="0"/>
              <a:t>Zielvariable: „</a:t>
            </a:r>
            <a:r>
              <a:rPr lang="de-DE" sz="1600" dirty="0" err="1"/>
              <a:t>custcat</a:t>
            </a:r>
            <a:r>
              <a:rPr lang="de-DE" sz="1600" dirty="0"/>
              <a:t>“ </a:t>
            </a:r>
            <a:r>
              <a:rPr lang="de-DE" sz="1600" dirty="0">
                <a:sym typeface="Wingdings" panose="05000000000000000000" pitchFamily="2" charset="2"/>
              </a:rPr>
              <a:t> Service-Umfang</a:t>
            </a:r>
            <a:endParaRPr lang="de-DE" sz="16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de-DE" sz="16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dirty="0"/>
              <a:t>Mögliche Probleme: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dirty="0"/>
              <a:t>Geringe Anzahl pro Beispiele </a:t>
            </a:r>
            <a:r>
              <a:rPr lang="de-DE" sz="1600" dirty="0">
                <a:sym typeface="Wingdings" panose="05000000000000000000" pitchFamily="2" charset="2"/>
              </a:rPr>
              <a:t> Eingeschränkte Lernfähigkeit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dirty="0">
                <a:sym typeface="Wingdings" panose="05000000000000000000" pitchFamily="2" charset="2"/>
              </a:rPr>
              <a:t>Unterschiedliche Bereich der numerischen Werte  Feature-Skalierung bei bestimmten Algorithmen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de-DE" sz="1600" dirty="0">
              <a:sym typeface="Wingdings" panose="05000000000000000000" pitchFamily="2" charset="2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de-DE" sz="1600" b="1" dirty="0">
                <a:sym typeface="Wingdings" panose="05000000000000000000" pitchFamily="2" charset="2"/>
              </a:rPr>
              <a:t>Aufgabenstellung: </a:t>
            </a:r>
            <a:r>
              <a:rPr lang="de-DE" sz="1600" dirty="0">
                <a:sym typeface="Wingdings" panose="05000000000000000000" pitchFamily="2" charset="2"/>
              </a:rPr>
              <a:t>Welcher Serviceumfang wird vermutlich von dem Kunden gewünscht?</a:t>
            </a:r>
            <a:endParaRPr lang="de-DE" sz="1600" dirty="0"/>
          </a:p>
        </p:txBody>
      </p:sp>
      <p:sp>
        <p:nvSpPr>
          <p:cNvPr id="765" name="Google Shape;765;p68">
            <a:hlinkClick r:id="rId3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68">
            <a:hlinkClick r:id="rId3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7" name="Google Shape;767;p68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68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0"/>
          <p:cNvSpPr txBox="1">
            <a:spLocks noGrp="1"/>
          </p:cNvSpPr>
          <p:nvPr>
            <p:ph type="subTitle" idx="1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VORHERSAGE</a:t>
            </a:r>
            <a:endParaRPr/>
          </a:p>
        </p:txBody>
      </p:sp>
      <p:sp>
        <p:nvSpPr>
          <p:cNvPr id="795" name="Google Shape;795;p70"/>
          <p:cNvSpPr txBox="1">
            <a:spLocks noGrp="1"/>
          </p:cNvSpPr>
          <p:nvPr>
            <p:ph type="subTitle" idx="2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MERKMALE</a:t>
            </a:r>
            <a:endParaRPr/>
          </a:p>
        </p:txBody>
      </p:sp>
      <p:sp>
        <p:nvSpPr>
          <p:cNvPr id="796" name="Google Shape;796;p70"/>
          <p:cNvSpPr txBox="1">
            <a:spLocks noGrp="1"/>
          </p:cNvSpPr>
          <p:nvPr>
            <p:ph type="subTitle" idx="3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Möglichst korrekte Vorhersage des Serviceumfangs anhand der Daten der Kunden</a:t>
            </a:r>
            <a:endParaRPr sz="1600" dirty="0"/>
          </a:p>
        </p:txBody>
      </p:sp>
      <p:sp>
        <p:nvSpPr>
          <p:cNvPr id="797" name="Google Shape;797;p70"/>
          <p:cNvSpPr txBox="1">
            <a:spLocks noGrp="1"/>
          </p:cNvSpPr>
          <p:nvPr>
            <p:ph type="subTitle" idx="4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Typische Merkmale für Kunden mit hohem Serviceumfang </a:t>
            </a:r>
            <a:r>
              <a:rPr lang="en" sz="1600" dirty="0">
                <a:sym typeface="Wingdings" panose="05000000000000000000" pitchFamily="2" charset="2"/>
              </a:rPr>
              <a:t> gezielter Vertrieb</a:t>
            </a:r>
            <a:endParaRPr sz="1600" dirty="0"/>
          </a:p>
        </p:txBody>
      </p:sp>
      <p:sp>
        <p:nvSpPr>
          <p:cNvPr id="798" name="Google Shape;798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DATENSATZ - Problemstellungen</a:t>
            </a:r>
            <a:endParaRPr/>
          </a:p>
        </p:txBody>
      </p:sp>
      <p:grpSp>
        <p:nvGrpSpPr>
          <p:cNvPr id="801" name="Google Shape;801;p70"/>
          <p:cNvGrpSpPr/>
          <p:nvPr/>
        </p:nvGrpSpPr>
        <p:grpSpPr>
          <a:xfrm>
            <a:off x="4625099" y="2014408"/>
            <a:ext cx="43276" cy="411646"/>
            <a:chOff x="1256711" y="1178908"/>
            <a:chExt cx="43276" cy="411646"/>
          </a:xfrm>
        </p:grpSpPr>
        <p:grpSp>
          <p:nvGrpSpPr>
            <p:cNvPr id="802" name="Google Shape;802;p7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803" name="Google Shape;803;p7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7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7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7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807" name="Google Shape;807;p7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7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7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3" name="Google Shape;813;p70">
            <a:hlinkClick r:id="rId3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70">
            <a:hlinkClick r:id="rId3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824;p71">
            <a:extLst>
              <a:ext uri="{FF2B5EF4-FFF2-40B4-BE49-F238E27FC236}">
                <a16:creationId xmlns:a16="http://schemas.microsoft.com/office/drawing/2014/main" id="{76532E7D-1233-2653-46C5-570202D1238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8099981">
            <a:off x="2648854" y="1930353"/>
            <a:ext cx="1302260" cy="89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825;p71">
            <a:extLst>
              <a:ext uri="{FF2B5EF4-FFF2-40B4-BE49-F238E27FC236}">
                <a16:creationId xmlns:a16="http://schemas.microsoft.com/office/drawing/2014/main" id="{3253B3D7-50AB-93C0-08AE-B9E3C3C77AC7}"/>
              </a:ext>
            </a:extLst>
          </p:cNvPr>
          <p:cNvSpPr/>
          <p:nvPr/>
        </p:nvSpPr>
        <p:spPr>
          <a:xfrm>
            <a:off x="2457694" y="1611130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88;p119">
            <a:extLst>
              <a:ext uri="{FF2B5EF4-FFF2-40B4-BE49-F238E27FC236}">
                <a16:creationId xmlns:a16="http://schemas.microsoft.com/office/drawing/2014/main" id="{3FA1FEE8-4570-CE45-25D0-7FEC671BBE6E}"/>
              </a:ext>
            </a:extLst>
          </p:cNvPr>
          <p:cNvGrpSpPr/>
          <p:nvPr/>
        </p:nvGrpSpPr>
        <p:grpSpPr>
          <a:xfrm>
            <a:off x="2608222" y="1694608"/>
            <a:ext cx="908440" cy="935408"/>
            <a:chOff x="4836849" y="2189239"/>
            <a:chExt cx="358541" cy="359824"/>
          </a:xfrm>
        </p:grpSpPr>
        <p:sp>
          <p:nvSpPr>
            <p:cNvPr id="3" name="Google Shape;2589;p119">
              <a:extLst>
                <a:ext uri="{FF2B5EF4-FFF2-40B4-BE49-F238E27FC236}">
                  <a16:creationId xmlns:a16="http://schemas.microsoft.com/office/drawing/2014/main" id="{E854999C-AF14-4655-DF20-13525C38E4C3}"/>
                </a:ext>
              </a:extLst>
            </p:cNvPr>
            <p:cNvSpPr/>
            <p:nvPr/>
          </p:nvSpPr>
          <p:spPr>
            <a:xfrm>
              <a:off x="4963536" y="2326147"/>
              <a:ext cx="63179" cy="84320"/>
            </a:xfrm>
            <a:custGeom>
              <a:avLst/>
              <a:gdLst/>
              <a:ahLst/>
              <a:cxnLst/>
              <a:rect l="l" t="t" r="r" b="b"/>
              <a:pathLst>
                <a:path w="2343" h="3127" extrusionOk="0">
                  <a:moveTo>
                    <a:pt x="1557" y="786"/>
                  </a:moveTo>
                  <a:lnTo>
                    <a:pt x="1557" y="1572"/>
                  </a:lnTo>
                  <a:lnTo>
                    <a:pt x="786" y="1572"/>
                  </a:lnTo>
                  <a:lnTo>
                    <a:pt x="786" y="786"/>
                  </a:lnTo>
                  <a:close/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2341"/>
                  </a:lnTo>
                  <a:lnTo>
                    <a:pt x="1557" y="2341"/>
                  </a:lnTo>
                  <a:lnTo>
                    <a:pt x="1557" y="3127"/>
                  </a:lnTo>
                  <a:lnTo>
                    <a:pt x="2343" y="3127"/>
                  </a:lnTo>
                  <a:lnTo>
                    <a:pt x="2343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90;p119">
              <a:extLst>
                <a:ext uri="{FF2B5EF4-FFF2-40B4-BE49-F238E27FC236}">
                  <a16:creationId xmlns:a16="http://schemas.microsoft.com/office/drawing/2014/main" id="{35EF63EB-AAEE-08BB-E554-7AAF01C0B824}"/>
                </a:ext>
              </a:extLst>
            </p:cNvPr>
            <p:cNvSpPr/>
            <p:nvPr/>
          </p:nvSpPr>
          <p:spPr>
            <a:xfrm>
              <a:off x="5047886" y="2326147"/>
              <a:ext cx="21221" cy="84320"/>
            </a:xfrm>
            <a:custGeom>
              <a:avLst/>
              <a:gdLst/>
              <a:ahLst/>
              <a:cxnLst/>
              <a:rect l="l" t="t" r="r" b="b"/>
              <a:pathLst>
                <a:path w="787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91;p119">
              <a:extLst>
                <a:ext uri="{FF2B5EF4-FFF2-40B4-BE49-F238E27FC236}">
                  <a16:creationId xmlns:a16="http://schemas.microsoft.com/office/drawing/2014/main" id="{B78C908F-7554-6826-8A94-778683263187}"/>
                </a:ext>
              </a:extLst>
            </p:cNvPr>
            <p:cNvSpPr/>
            <p:nvPr/>
          </p:nvSpPr>
          <p:spPr>
            <a:xfrm>
              <a:off x="4899976" y="2252394"/>
              <a:ext cx="232250" cy="296669"/>
            </a:xfrm>
            <a:custGeom>
              <a:avLst/>
              <a:gdLst/>
              <a:ahLst/>
              <a:cxnLst/>
              <a:rect l="l" t="t" r="r" b="b"/>
              <a:pathLst>
                <a:path w="8613" h="11002" extrusionOk="0">
                  <a:moveTo>
                    <a:pt x="4306" y="787"/>
                  </a:moveTo>
                  <a:cubicBezTo>
                    <a:pt x="5249" y="787"/>
                    <a:pt x="6129" y="1147"/>
                    <a:pt x="6789" y="1807"/>
                  </a:cubicBezTo>
                  <a:cubicBezTo>
                    <a:pt x="7466" y="2467"/>
                    <a:pt x="7826" y="3347"/>
                    <a:pt x="7826" y="4307"/>
                  </a:cubicBezTo>
                  <a:cubicBezTo>
                    <a:pt x="7826" y="5407"/>
                    <a:pt x="7324" y="6427"/>
                    <a:pt x="6460" y="7087"/>
                  </a:cubicBezTo>
                  <a:cubicBezTo>
                    <a:pt x="5941" y="7481"/>
                    <a:pt x="5611" y="8047"/>
                    <a:pt x="5517" y="8659"/>
                  </a:cubicBezTo>
                  <a:lnTo>
                    <a:pt x="3112" y="8659"/>
                  </a:lnTo>
                  <a:cubicBezTo>
                    <a:pt x="3003" y="8047"/>
                    <a:pt x="2672" y="7481"/>
                    <a:pt x="2169" y="7087"/>
                  </a:cubicBezTo>
                  <a:cubicBezTo>
                    <a:pt x="1289" y="6427"/>
                    <a:pt x="803" y="5407"/>
                    <a:pt x="786" y="4307"/>
                  </a:cubicBezTo>
                  <a:cubicBezTo>
                    <a:pt x="786" y="2373"/>
                    <a:pt x="2358" y="802"/>
                    <a:pt x="4291" y="787"/>
                  </a:cubicBezTo>
                  <a:close/>
                  <a:moveTo>
                    <a:pt x="5486" y="9445"/>
                  </a:moveTo>
                  <a:lnTo>
                    <a:pt x="5486" y="10215"/>
                  </a:lnTo>
                  <a:lnTo>
                    <a:pt x="3143" y="10215"/>
                  </a:lnTo>
                  <a:lnTo>
                    <a:pt x="3143" y="9445"/>
                  </a:lnTo>
                  <a:close/>
                  <a:moveTo>
                    <a:pt x="4275" y="1"/>
                  </a:moveTo>
                  <a:cubicBezTo>
                    <a:pt x="1918" y="16"/>
                    <a:pt x="1" y="1949"/>
                    <a:pt x="17" y="4307"/>
                  </a:cubicBezTo>
                  <a:cubicBezTo>
                    <a:pt x="17" y="5658"/>
                    <a:pt x="629" y="6899"/>
                    <a:pt x="1698" y="7716"/>
                  </a:cubicBezTo>
                  <a:cubicBezTo>
                    <a:pt x="2123" y="8030"/>
                    <a:pt x="2358" y="8518"/>
                    <a:pt x="2358" y="9052"/>
                  </a:cubicBezTo>
                  <a:lnTo>
                    <a:pt x="2358" y="11001"/>
                  </a:lnTo>
                  <a:lnTo>
                    <a:pt x="6271" y="11001"/>
                  </a:lnTo>
                  <a:lnTo>
                    <a:pt x="6271" y="9052"/>
                  </a:lnTo>
                  <a:cubicBezTo>
                    <a:pt x="6271" y="8518"/>
                    <a:pt x="6506" y="8030"/>
                    <a:pt x="6931" y="7716"/>
                  </a:cubicBezTo>
                  <a:cubicBezTo>
                    <a:pt x="8000" y="6884"/>
                    <a:pt x="8612" y="5642"/>
                    <a:pt x="8612" y="4307"/>
                  </a:cubicBezTo>
                  <a:cubicBezTo>
                    <a:pt x="8612" y="3144"/>
                    <a:pt x="8157" y="2059"/>
                    <a:pt x="7340" y="1242"/>
                  </a:cubicBezTo>
                  <a:cubicBezTo>
                    <a:pt x="6538" y="441"/>
                    <a:pt x="5454" y="1"/>
                    <a:pt x="4306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92;p119">
              <a:extLst>
                <a:ext uri="{FF2B5EF4-FFF2-40B4-BE49-F238E27FC236}">
                  <a16:creationId xmlns:a16="http://schemas.microsoft.com/office/drawing/2014/main" id="{0449963A-8436-BF14-DB56-660677AB8666}"/>
                </a:ext>
              </a:extLst>
            </p:cNvPr>
            <p:cNvSpPr/>
            <p:nvPr/>
          </p:nvSpPr>
          <p:spPr>
            <a:xfrm>
              <a:off x="5005522" y="2189239"/>
              <a:ext cx="21194" cy="42011"/>
            </a:xfrm>
            <a:custGeom>
              <a:avLst/>
              <a:gdLst/>
              <a:ahLst/>
              <a:cxnLst/>
              <a:rect l="l" t="t" r="r" b="b"/>
              <a:pathLst>
                <a:path w="786" h="1558" extrusionOk="0">
                  <a:moveTo>
                    <a:pt x="0" y="1"/>
                  </a:moveTo>
                  <a:lnTo>
                    <a:pt x="0" y="1557"/>
                  </a:lnTo>
                  <a:lnTo>
                    <a:pt x="786" y="1557"/>
                  </a:lnTo>
                  <a:lnTo>
                    <a:pt x="78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93;p119">
              <a:extLst>
                <a:ext uri="{FF2B5EF4-FFF2-40B4-BE49-F238E27FC236}">
                  <a16:creationId xmlns:a16="http://schemas.microsoft.com/office/drawing/2014/main" id="{C54DDA16-6FFA-93B9-7207-399159F8DB0A}"/>
                </a:ext>
              </a:extLst>
            </p:cNvPr>
            <p:cNvSpPr/>
            <p:nvPr/>
          </p:nvSpPr>
          <p:spPr>
            <a:xfrm>
              <a:off x="4937702" y="2198570"/>
              <a:ext cx="36025" cy="47081"/>
            </a:xfrm>
            <a:custGeom>
              <a:avLst/>
              <a:gdLst/>
              <a:ahLst/>
              <a:cxnLst/>
              <a:rect l="l" t="t" r="r" b="b"/>
              <a:pathLst>
                <a:path w="1336" h="1746" extrusionOk="0">
                  <a:moveTo>
                    <a:pt x="724" y="0"/>
                  </a:moveTo>
                  <a:lnTo>
                    <a:pt x="1" y="300"/>
                  </a:lnTo>
                  <a:lnTo>
                    <a:pt x="613" y="1745"/>
                  </a:lnTo>
                  <a:lnTo>
                    <a:pt x="1336" y="1446"/>
                  </a:lnTo>
                  <a:lnTo>
                    <a:pt x="724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94;p119">
              <a:extLst>
                <a:ext uri="{FF2B5EF4-FFF2-40B4-BE49-F238E27FC236}">
                  <a16:creationId xmlns:a16="http://schemas.microsoft.com/office/drawing/2014/main" id="{FDDE71F2-170B-6947-9464-4C5B40409F64}"/>
                </a:ext>
              </a:extLst>
            </p:cNvPr>
            <p:cNvSpPr/>
            <p:nvPr/>
          </p:nvSpPr>
          <p:spPr>
            <a:xfrm>
              <a:off x="4882179" y="2234165"/>
              <a:ext cx="44546" cy="44546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551" y="0"/>
                  </a:moveTo>
                  <a:lnTo>
                    <a:pt x="1" y="551"/>
                  </a:lnTo>
                  <a:lnTo>
                    <a:pt x="1101" y="1651"/>
                  </a:lnTo>
                  <a:lnTo>
                    <a:pt x="1651" y="1101"/>
                  </a:lnTo>
                  <a:lnTo>
                    <a:pt x="551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95;p119">
              <a:extLst>
                <a:ext uri="{FF2B5EF4-FFF2-40B4-BE49-F238E27FC236}">
                  <a16:creationId xmlns:a16="http://schemas.microsoft.com/office/drawing/2014/main" id="{52294647-1E39-0842-3BD6-7661696869A0}"/>
                </a:ext>
              </a:extLst>
            </p:cNvPr>
            <p:cNvSpPr/>
            <p:nvPr/>
          </p:nvSpPr>
          <p:spPr>
            <a:xfrm>
              <a:off x="4846583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1"/>
                  </a:moveTo>
                  <a:lnTo>
                    <a:pt x="1" y="724"/>
                  </a:lnTo>
                  <a:lnTo>
                    <a:pt x="1446" y="1321"/>
                  </a:lnTo>
                  <a:lnTo>
                    <a:pt x="1745" y="598"/>
                  </a:lnTo>
                  <a:lnTo>
                    <a:pt x="300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6;p119">
              <a:extLst>
                <a:ext uri="{FF2B5EF4-FFF2-40B4-BE49-F238E27FC236}">
                  <a16:creationId xmlns:a16="http://schemas.microsoft.com/office/drawing/2014/main" id="{DB1ED1E5-887B-6AA9-09C2-CE069B157A22}"/>
                </a:ext>
              </a:extLst>
            </p:cNvPr>
            <p:cNvSpPr/>
            <p:nvPr/>
          </p:nvSpPr>
          <p:spPr>
            <a:xfrm>
              <a:off x="4836849" y="2357913"/>
              <a:ext cx="42416" cy="21194"/>
            </a:xfrm>
            <a:custGeom>
              <a:avLst/>
              <a:gdLst/>
              <a:ahLst/>
              <a:cxnLst/>
              <a:rect l="l" t="t" r="r" b="b"/>
              <a:pathLst>
                <a:path w="1573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72" y="786"/>
                  </a:lnTo>
                  <a:lnTo>
                    <a:pt x="1572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97;p119">
              <a:extLst>
                <a:ext uri="{FF2B5EF4-FFF2-40B4-BE49-F238E27FC236}">
                  <a16:creationId xmlns:a16="http://schemas.microsoft.com/office/drawing/2014/main" id="{3C6AD285-8AF3-C156-72D2-85074FF1F51A}"/>
                </a:ext>
              </a:extLst>
            </p:cNvPr>
            <p:cNvSpPr/>
            <p:nvPr/>
          </p:nvSpPr>
          <p:spPr>
            <a:xfrm>
              <a:off x="4846583" y="2410902"/>
              <a:ext cx="47081" cy="36025"/>
            </a:xfrm>
            <a:custGeom>
              <a:avLst/>
              <a:gdLst/>
              <a:ahLst/>
              <a:cxnLst/>
              <a:rect l="l" t="t" r="r" b="b"/>
              <a:pathLst>
                <a:path w="1746" h="1336" extrusionOk="0">
                  <a:moveTo>
                    <a:pt x="1446" y="0"/>
                  </a:moveTo>
                  <a:lnTo>
                    <a:pt x="1" y="612"/>
                  </a:lnTo>
                  <a:lnTo>
                    <a:pt x="300" y="1335"/>
                  </a:lnTo>
                  <a:lnTo>
                    <a:pt x="1745" y="723"/>
                  </a:lnTo>
                  <a:lnTo>
                    <a:pt x="144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98;p119">
              <a:extLst>
                <a:ext uri="{FF2B5EF4-FFF2-40B4-BE49-F238E27FC236}">
                  <a16:creationId xmlns:a16="http://schemas.microsoft.com/office/drawing/2014/main" id="{B375C0CD-C227-E484-954A-13154D88CF9A}"/>
                </a:ext>
              </a:extLst>
            </p:cNvPr>
            <p:cNvSpPr/>
            <p:nvPr/>
          </p:nvSpPr>
          <p:spPr>
            <a:xfrm>
              <a:off x="4881774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1116" y="1"/>
                  </a:moveTo>
                  <a:lnTo>
                    <a:pt x="0" y="1101"/>
                  </a:lnTo>
                  <a:lnTo>
                    <a:pt x="566" y="1651"/>
                  </a:lnTo>
                  <a:lnTo>
                    <a:pt x="1666" y="551"/>
                  </a:lnTo>
                  <a:lnTo>
                    <a:pt x="111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99;p119">
              <a:extLst>
                <a:ext uri="{FF2B5EF4-FFF2-40B4-BE49-F238E27FC236}">
                  <a16:creationId xmlns:a16="http://schemas.microsoft.com/office/drawing/2014/main" id="{F51E51D1-3F99-2D2F-AEA5-E94FBFF8C9B3}"/>
                </a:ext>
              </a:extLst>
            </p:cNvPr>
            <p:cNvSpPr/>
            <p:nvPr/>
          </p:nvSpPr>
          <p:spPr>
            <a:xfrm>
              <a:off x="5105513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566" y="1"/>
                  </a:moveTo>
                  <a:lnTo>
                    <a:pt x="1" y="551"/>
                  </a:lnTo>
                  <a:lnTo>
                    <a:pt x="1116" y="1651"/>
                  </a:lnTo>
                  <a:lnTo>
                    <a:pt x="1666" y="1101"/>
                  </a:lnTo>
                  <a:lnTo>
                    <a:pt x="56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0;p119">
              <a:extLst>
                <a:ext uri="{FF2B5EF4-FFF2-40B4-BE49-F238E27FC236}">
                  <a16:creationId xmlns:a16="http://schemas.microsoft.com/office/drawing/2014/main" id="{8251BFF4-8D31-947C-BAAD-170535AF6753}"/>
                </a:ext>
              </a:extLst>
            </p:cNvPr>
            <p:cNvSpPr/>
            <p:nvPr/>
          </p:nvSpPr>
          <p:spPr>
            <a:xfrm>
              <a:off x="5138978" y="2411306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0"/>
                  </a:moveTo>
                  <a:lnTo>
                    <a:pt x="1" y="723"/>
                  </a:lnTo>
                  <a:lnTo>
                    <a:pt x="1446" y="1320"/>
                  </a:lnTo>
                  <a:lnTo>
                    <a:pt x="1746" y="597"/>
                  </a:lnTo>
                  <a:lnTo>
                    <a:pt x="300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01;p119">
              <a:extLst>
                <a:ext uri="{FF2B5EF4-FFF2-40B4-BE49-F238E27FC236}">
                  <a16:creationId xmlns:a16="http://schemas.microsoft.com/office/drawing/2014/main" id="{C38E24E8-163C-CC5F-020C-A6BBBBC202BC}"/>
                </a:ext>
              </a:extLst>
            </p:cNvPr>
            <p:cNvSpPr/>
            <p:nvPr/>
          </p:nvSpPr>
          <p:spPr>
            <a:xfrm>
              <a:off x="5153378" y="2357913"/>
              <a:ext cx="42011" cy="21194"/>
            </a:xfrm>
            <a:custGeom>
              <a:avLst/>
              <a:gdLst/>
              <a:ahLst/>
              <a:cxnLst/>
              <a:rect l="l" t="t" r="r" b="b"/>
              <a:pathLst>
                <a:path w="1558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57" y="786"/>
                  </a:lnTo>
                  <a:lnTo>
                    <a:pt x="155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2;p119">
              <a:extLst>
                <a:ext uri="{FF2B5EF4-FFF2-40B4-BE49-F238E27FC236}">
                  <a16:creationId xmlns:a16="http://schemas.microsoft.com/office/drawing/2014/main" id="{7C28B118-59CF-1E9C-3145-F86353396600}"/>
                </a:ext>
              </a:extLst>
            </p:cNvPr>
            <p:cNvSpPr/>
            <p:nvPr/>
          </p:nvSpPr>
          <p:spPr>
            <a:xfrm>
              <a:off x="5138978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1446" y="1"/>
                  </a:moveTo>
                  <a:lnTo>
                    <a:pt x="1" y="598"/>
                  </a:lnTo>
                  <a:lnTo>
                    <a:pt x="300" y="1321"/>
                  </a:lnTo>
                  <a:lnTo>
                    <a:pt x="1746" y="709"/>
                  </a:lnTo>
                  <a:lnTo>
                    <a:pt x="144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3;p119">
              <a:extLst>
                <a:ext uri="{FF2B5EF4-FFF2-40B4-BE49-F238E27FC236}">
                  <a16:creationId xmlns:a16="http://schemas.microsoft.com/office/drawing/2014/main" id="{44DCE191-2BC3-0D0B-B23D-6D2CC6530C77}"/>
                </a:ext>
              </a:extLst>
            </p:cNvPr>
            <p:cNvSpPr/>
            <p:nvPr/>
          </p:nvSpPr>
          <p:spPr>
            <a:xfrm>
              <a:off x="5105513" y="2234165"/>
              <a:ext cx="44951" cy="44951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1116" y="0"/>
                  </a:moveTo>
                  <a:lnTo>
                    <a:pt x="1" y="1101"/>
                  </a:lnTo>
                  <a:lnTo>
                    <a:pt x="566" y="1666"/>
                  </a:lnTo>
                  <a:lnTo>
                    <a:pt x="1666" y="551"/>
                  </a:lnTo>
                  <a:lnTo>
                    <a:pt x="111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04;p119">
              <a:extLst>
                <a:ext uri="{FF2B5EF4-FFF2-40B4-BE49-F238E27FC236}">
                  <a16:creationId xmlns:a16="http://schemas.microsoft.com/office/drawing/2014/main" id="{F1BD33E6-6B3D-BA25-AD25-6693175D639E}"/>
                </a:ext>
              </a:extLst>
            </p:cNvPr>
            <p:cNvSpPr/>
            <p:nvPr/>
          </p:nvSpPr>
          <p:spPr>
            <a:xfrm>
              <a:off x="5058915" y="2198570"/>
              <a:ext cx="35621" cy="47081"/>
            </a:xfrm>
            <a:custGeom>
              <a:avLst/>
              <a:gdLst/>
              <a:ahLst/>
              <a:cxnLst/>
              <a:rect l="l" t="t" r="r" b="b"/>
              <a:pathLst>
                <a:path w="1321" h="1746" extrusionOk="0">
                  <a:moveTo>
                    <a:pt x="597" y="0"/>
                  </a:moveTo>
                  <a:lnTo>
                    <a:pt x="0" y="1446"/>
                  </a:lnTo>
                  <a:lnTo>
                    <a:pt x="723" y="1745"/>
                  </a:lnTo>
                  <a:lnTo>
                    <a:pt x="1320" y="300"/>
                  </a:lnTo>
                  <a:lnTo>
                    <a:pt x="59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7" name="Google Shape;824;p71">
            <a:extLst>
              <a:ext uri="{FF2B5EF4-FFF2-40B4-BE49-F238E27FC236}">
                <a16:creationId xmlns:a16="http://schemas.microsoft.com/office/drawing/2014/main" id="{4A87B983-6822-D2C4-2B22-D976C75B3C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8099981">
            <a:off x="5453167" y="1930354"/>
            <a:ext cx="1302260" cy="89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825;p71">
            <a:extLst>
              <a:ext uri="{FF2B5EF4-FFF2-40B4-BE49-F238E27FC236}">
                <a16:creationId xmlns:a16="http://schemas.microsoft.com/office/drawing/2014/main" id="{9E34719E-6017-F2CC-B8B3-338C41BF9576}"/>
              </a:ext>
            </a:extLst>
          </p:cNvPr>
          <p:cNvSpPr/>
          <p:nvPr/>
        </p:nvSpPr>
        <p:spPr>
          <a:xfrm>
            <a:off x="5262007" y="1611131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2588;p119">
            <a:extLst>
              <a:ext uri="{FF2B5EF4-FFF2-40B4-BE49-F238E27FC236}">
                <a16:creationId xmlns:a16="http://schemas.microsoft.com/office/drawing/2014/main" id="{28868925-8F57-777D-E924-FACACDF29633}"/>
              </a:ext>
            </a:extLst>
          </p:cNvPr>
          <p:cNvGrpSpPr/>
          <p:nvPr/>
        </p:nvGrpSpPr>
        <p:grpSpPr>
          <a:xfrm>
            <a:off x="5412492" y="1694621"/>
            <a:ext cx="908434" cy="935410"/>
            <a:chOff x="4836849" y="2189239"/>
            <a:chExt cx="358540" cy="359824"/>
          </a:xfrm>
        </p:grpSpPr>
        <p:sp>
          <p:nvSpPr>
            <p:cNvPr id="780" name="Google Shape;2589;p119">
              <a:extLst>
                <a:ext uri="{FF2B5EF4-FFF2-40B4-BE49-F238E27FC236}">
                  <a16:creationId xmlns:a16="http://schemas.microsoft.com/office/drawing/2014/main" id="{D3300100-D7B7-6FF5-D7E7-FE50D92F207B}"/>
                </a:ext>
              </a:extLst>
            </p:cNvPr>
            <p:cNvSpPr/>
            <p:nvPr/>
          </p:nvSpPr>
          <p:spPr>
            <a:xfrm>
              <a:off x="4963536" y="2326147"/>
              <a:ext cx="63179" cy="84320"/>
            </a:xfrm>
            <a:custGeom>
              <a:avLst/>
              <a:gdLst/>
              <a:ahLst/>
              <a:cxnLst/>
              <a:rect l="l" t="t" r="r" b="b"/>
              <a:pathLst>
                <a:path w="2343" h="3127" extrusionOk="0">
                  <a:moveTo>
                    <a:pt x="1557" y="786"/>
                  </a:moveTo>
                  <a:lnTo>
                    <a:pt x="1557" y="1572"/>
                  </a:lnTo>
                  <a:lnTo>
                    <a:pt x="786" y="1572"/>
                  </a:lnTo>
                  <a:lnTo>
                    <a:pt x="786" y="786"/>
                  </a:lnTo>
                  <a:close/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2341"/>
                  </a:lnTo>
                  <a:lnTo>
                    <a:pt x="1557" y="2341"/>
                  </a:lnTo>
                  <a:lnTo>
                    <a:pt x="1557" y="3127"/>
                  </a:lnTo>
                  <a:lnTo>
                    <a:pt x="2343" y="3127"/>
                  </a:lnTo>
                  <a:lnTo>
                    <a:pt x="2343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590;p119">
              <a:extLst>
                <a:ext uri="{FF2B5EF4-FFF2-40B4-BE49-F238E27FC236}">
                  <a16:creationId xmlns:a16="http://schemas.microsoft.com/office/drawing/2014/main" id="{AE19114B-915E-6200-ABB7-F910A9433488}"/>
                </a:ext>
              </a:extLst>
            </p:cNvPr>
            <p:cNvSpPr/>
            <p:nvPr/>
          </p:nvSpPr>
          <p:spPr>
            <a:xfrm>
              <a:off x="5047886" y="2326147"/>
              <a:ext cx="21221" cy="84320"/>
            </a:xfrm>
            <a:custGeom>
              <a:avLst/>
              <a:gdLst/>
              <a:ahLst/>
              <a:cxnLst/>
              <a:rect l="l" t="t" r="r" b="b"/>
              <a:pathLst>
                <a:path w="787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591;p119">
              <a:extLst>
                <a:ext uri="{FF2B5EF4-FFF2-40B4-BE49-F238E27FC236}">
                  <a16:creationId xmlns:a16="http://schemas.microsoft.com/office/drawing/2014/main" id="{E108D2C8-AF8F-3239-7A87-504C82DE7C97}"/>
                </a:ext>
              </a:extLst>
            </p:cNvPr>
            <p:cNvSpPr/>
            <p:nvPr/>
          </p:nvSpPr>
          <p:spPr>
            <a:xfrm>
              <a:off x="4899976" y="2252394"/>
              <a:ext cx="232250" cy="296669"/>
            </a:xfrm>
            <a:custGeom>
              <a:avLst/>
              <a:gdLst/>
              <a:ahLst/>
              <a:cxnLst/>
              <a:rect l="l" t="t" r="r" b="b"/>
              <a:pathLst>
                <a:path w="8613" h="11002" extrusionOk="0">
                  <a:moveTo>
                    <a:pt x="4306" y="787"/>
                  </a:moveTo>
                  <a:cubicBezTo>
                    <a:pt x="5249" y="787"/>
                    <a:pt x="6129" y="1147"/>
                    <a:pt x="6789" y="1807"/>
                  </a:cubicBezTo>
                  <a:cubicBezTo>
                    <a:pt x="7466" y="2467"/>
                    <a:pt x="7826" y="3347"/>
                    <a:pt x="7826" y="4307"/>
                  </a:cubicBezTo>
                  <a:cubicBezTo>
                    <a:pt x="7826" y="5407"/>
                    <a:pt x="7324" y="6427"/>
                    <a:pt x="6460" y="7087"/>
                  </a:cubicBezTo>
                  <a:cubicBezTo>
                    <a:pt x="5941" y="7481"/>
                    <a:pt x="5611" y="8047"/>
                    <a:pt x="5517" y="8659"/>
                  </a:cubicBezTo>
                  <a:lnTo>
                    <a:pt x="3112" y="8659"/>
                  </a:lnTo>
                  <a:cubicBezTo>
                    <a:pt x="3003" y="8047"/>
                    <a:pt x="2672" y="7481"/>
                    <a:pt x="2169" y="7087"/>
                  </a:cubicBezTo>
                  <a:cubicBezTo>
                    <a:pt x="1289" y="6427"/>
                    <a:pt x="803" y="5407"/>
                    <a:pt x="786" y="4307"/>
                  </a:cubicBezTo>
                  <a:cubicBezTo>
                    <a:pt x="786" y="2373"/>
                    <a:pt x="2358" y="802"/>
                    <a:pt x="4291" y="787"/>
                  </a:cubicBezTo>
                  <a:close/>
                  <a:moveTo>
                    <a:pt x="5486" y="9445"/>
                  </a:moveTo>
                  <a:lnTo>
                    <a:pt x="5486" y="10215"/>
                  </a:lnTo>
                  <a:lnTo>
                    <a:pt x="3143" y="10215"/>
                  </a:lnTo>
                  <a:lnTo>
                    <a:pt x="3143" y="9445"/>
                  </a:lnTo>
                  <a:close/>
                  <a:moveTo>
                    <a:pt x="4275" y="1"/>
                  </a:moveTo>
                  <a:cubicBezTo>
                    <a:pt x="1918" y="16"/>
                    <a:pt x="1" y="1949"/>
                    <a:pt x="17" y="4307"/>
                  </a:cubicBezTo>
                  <a:cubicBezTo>
                    <a:pt x="17" y="5658"/>
                    <a:pt x="629" y="6899"/>
                    <a:pt x="1698" y="7716"/>
                  </a:cubicBezTo>
                  <a:cubicBezTo>
                    <a:pt x="2123" y="8030"/>
                    <a:pt x="2358" y="8518"/>
                    <a:pt x="2358" y="9052"/>
                  </a:cubicBezTo>
                  <a:lnTo>
                    <a:pt x="2358" y="11001"/>
                  </a:lnTo>
                  <a:lnTo>
                    <a:pt x="6271" y="11001"/>
                  </a:lnTo>
                  <a:lnTo>
                    <a:pt x="6271" y="9052"/>
                  </a:lnTo>
                  <a:cubicBezTo>
                    <a:pt x="6271" y="8518"/>
                    <a:pt x="6506" y="8030"/>
                    <a:pt x="6931" y="7716"/>
                  </a:cubicBezTo>
                  <a:cubicBezTo>
                    <a:pt x="8000" y="6884"/>
                    <a:pt x="8612" y="5642"/>
                    <a:pt x="8612" y="4307"/>
                  </a:cubicBezTo>
                  <a:cubicBezTo>
                    <a:pt x="8612" y="3144"/>
                    <a:pt x="8157" y="2059"/>
                    <a:pt x="7340" y="1242"/>
                  </a:cubicBezTo>
                  <a:cubicBezTo>
                    <a:pt x="6538" y="441"/>
                    <a:pt x="5454" y="1"/>
                    <a:pt x="4306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592;p119">
              <a:extLst>
                <a:ext uri="{FF2B5EF4-FFF2-40B4-BE49-F238E27FC236}">
                  <a16:creationId xmlns:a16="http://schemas.microsoft.com/office/drawing/2014/main" id="{4A88DD14-23EC-DC1E-CE36-D8B5B08350AE}"/>
                </a:ext>
              </a:extLst>
            </p:cNvPr>
            <p:cNvSpPr/>
            <p:nvPr/>
          </p:nvSpPr>
          <p:spPr>
            <a:xfrm>
              <a:off x="5005522" y="2189239"/>
              <a:ext cx="21194" cy="42011"/>
            </a:xfrm>
            <a:custGeom>
              <a:avLst/>
              <a:gdLst/>
              <a:ahLst/>
              <a:cxnLst/>
              <a:rect l="l" t="t" r="r" b="b"/>
              <a:pathLst>
                <a:path w="786" h="1558" extrusionOk="0">
                  <a:moveTo>
                    <a:pt x="0" y="1"/>
                  </a:moveTo>
                  <a:lnTo>
                    <a:pt x="0" y="1557"/>
                  </a:lnTo>
                  <a:lnTo>
                    <a:pt x="786" y="1557"/>
                  </a:lnTo>
                  <a:lnTo>
                    <a:pt x="78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593;p119">
              <a:extLst>
                <a:ext uri="{FF2B5EF4-FFF2-40B4-BE49-F238E27FC236}">
                  <a16:creationId xmlns:a16="http://schemas.microsoft.com/office/drawing/2014/main" id="{80DFC084-B4A8-C579-921D-8F9E4B36CDC9}"/>
                </a:ext>
              </a:extLst>
            </p:cNvPr>
            <p:cNvSpPr/>
            <p:nvPr/>
          </p:nvSpPr>
          <p:spPr>
            <a:xfrm>
              <a:off x="4937702" y="2198570"/>
              <a:ext cx="36025" cy="47081"/>
            </a:xfrm>
            <a:custGeom>
              <a:avLst/>
              <a:gdLst/>
              <a:ahLst/>
              <a:cxnLst/>
              <a:rect l="l" t="t" r="r" b="b"/>
              <a:pathLst>
                <a:path w="1336" h="1746" extrusionOk="0">
                  <a:moveTo>
                    <a:pt x="724" y="0"/>
                  </a:moveTo>
                  <a:lnTo>
                    <a:pt x="1" y="300"/>
                  </a:lnTo>
                  <a:lnTo>
                    <a:pt x="613" y="1745"/>
                  </a:lnTo>
                  <a:lnTo>
                    <a:pt x="1336" y="1446"/>
                  </a:lnTo>
                  <a:lnTo>
                    <a:pt x="724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594;p119">
              <a:extLst>
                <a:ext uri="{FF2B5EF4-FFF2-40B4-BE49-F238E27FC236}">
                  <a16:creationId xmlns:a16="http://schemas.microsoft.com/office/drawing/2014/main" id="{A83422F0-4E6B-F9A7-1ADE-D4C522158224}"/>
                </a:ext>
              </a:extLst>
            </p:cNvPr>
            <p:cNvSpPr/>
            <p:nvPr/>
          </p:nvSpPr>
          <p:spPr>
            <a:xfrm>
              <a:off x="4882179" y="2234165"/>
              <a:ext cx="44546" cy="44546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551" y="0"/>
                  </a:moveTo>
                  <a:lnTo>
                    <a:pt x="1" y="551"/>
                  </a:lnTo>
                  <a:lnTo>
                    <a:pt x="1101" y="1651"/>
                  </a:lnTo>
                  <a:lnTo>
                    <a:pt x="1651" y="1101"/>
                  </a:lnTo>
                  <a:lnTo>
                    <a:pt x="551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595;p119">
              <a:extLst>
                <a:ext uri="{FF2B5EF4-FFF2-40B4-BE49-F238E27FC236}">
                  <a16:creationId xmlns:a16="http://schemas.microsoft.com/office/drawing/2014/main" id="{FA1783BA-DFFA-ED9D-8107-ED096AF58433}"/>
                </a:ext>
              </a:extLst>
            </p:cNvPr>
            <p:cNvSpPr/>
            <p:nvPr/>
          </p:nvSpPr>
          <p:spPr>
            <a:xfrm>
              <a:off x="4846583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1"/>
                  </a:moveTo>
                  <a:lnTo>
                    <a:pt x="1" y="724"/>
                  </a:lnTo>
                  <a:lnTo>
                    <a:pt x="1446" y="1321"/>
                  </a:lnTo>
                  <a:lnTo>
                    <a:pt x="1745" y="598"/>
                  </a:lnTo>
                  <a:lnTo>
                    <a:pt x="300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596;p119">
              <a:extLst>
                <a:ext uri="{FF2B5EF4-FFF2-40B4-BE49-F238E27FC236}">
                  <a16:creationId xmlns:a16="http://schemas.microsoft.com/office/drawing/2014/main" id="{AE3AE3F8-2BA8-361C-43D5-900754ED2043}"/>
                </a:ext>
              </a:extLst>
            </p:cNvPr>
            <p:cNvSpPr/>
            <p:nvPr/>
          </p:nvSpPr>
          <p:spPr>
            <a:xfrm>
              <a:off x="4836849" y="2357913"/>
              <a:ext cx="42416" cy="21194"/>
            </a:xfrm>
            <a:custGeom>
              <a:avLst/>
              <a:gdLst/>
              <a:ahLst/>
              <a:cxnLst/>
              <a:rect l="l" t="t" r="r" b="b"/>
              <a:pathLst>
                <a:path w="1573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72" y="786"/>
                  </a:lnTo>
                  <a:lnTo>
                    <a:pt x="1572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597;p119">
              <a:extLst>
                <a:ext uri="{FF2B5EF4-FFF2-40B4-BE49-F238E27FC236}">
                  <a16:creationId xmlns:a16="http://schemas.microsoft.com/office/drawing/2014/main" id="{B19DFADB-C46F-329C-E564-61F30158A392}"/>
                </a:ext>
              </a:extLst>
            </p:cNvPr>
            <p:cNvSpPr/>
            <p:nvPr/>
          </p:nvSpPr>
          <p:spPr>
            <a:xfrm>
              <a:off x="4846583" y="2410902"/>
              <a:ext cx="47081" cy="36025"/>
            </a:xfrm>
            <a:custGeom>
              <a:avLst/>
              <a:gdLst/>
              <a:ahLst/>
              <a:cxnLst/>
              <a:rect l="l" t="t" r="r" b="b"/>
              <a:pathLst>
                <a:path w="1746" h="1336" extrusionOk="0">
                  <a:moveTo>
                    <a:pt x="1446" y="0"/>
                  </a:moveTo>
                  <a:lnTo>
                    <a:pt x="1" y="612"/>
                  </a:lnTo>
                  <a:lnTo>
                    <a:pt x="300" y="1335"/>
                  </a:lnTo>
                  <a:lnTo>
                    <a:pt x="1745" y="723"/>
                  </a:lnTo>
                  <a:lnTo>
                    <a:pt x="144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598;p119">
              <a:extLst>
                <a:ext uri="{FF2B5EF4-FFF2-40B4-BE49-F238E27FC236}">
                  <a16:creationId xmlns:a16="http://schemas.microsoft.com/office/drawing/2014/main" id="{6A165534-6A0E-902B-7833-4A37C837A8F9}"/>
                </a:ext>
              </a:extLst>
            </p:cNvPr>
            <p:cNvSpPr/>
            <p:nvPr/>
          </p:nvSpPr>
          <p:spPr>
            <a:xfrm>
              <a:off x="4881774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1116" y="1"/>
                  </a:moveTo>
                  <a:lnTo>
                    <a:pt x="0" y="1101"/>
                  </a:lnTo>
                  <a:lnTo>
                    <a:pt x="566" y="1651"/>
                  </a:lnTo>
                  <a:lnTo>
                    <a:pt x="1666" y="551"/>
                  </a:lnTo>
                  <a:lnTo>
                    <a:pt x="111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599;p119">
              <a:extLst>
                <a:ext uri="{FF2B5EF4-FFF2-40B4-BE49-F238E27FC236}">
                  <a16:creationId xmlns:a16="http://schemas.microsoft.com/office/drawing/2014/main" id="{763E9FAF-A5AC-1A10-1174-B540733E40A4}"/>
                </a:ext>
              </a:extLst>
            </p:cNvPr>
            <p:cNvSpPr/>
            <p:nvPr/>
          </p:nvSpPr>
          <p:spPr>
            <a:xfrm>
              <a:off x="5105513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566" y="1"/>
                  </a:moveTo>
                  <a:lnTo>
                    <a:pt x="1" y="551"/>
                  </a:lnTo>
                  <a:lnTo>
                    <a:pt x="1116" y="1651"/>
                  </a:lnTo>
                  <a:lnTo>
                    <a:pt x="1666" y="1101"/>
                  </a:lnTo>
                  <a:lnTo>
                    <a:pt x="56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600;p119">
              <a:extLst>
                <a:ext uri="{FF2B5EF4-FFF2-40B4-BE49-F238E27FC236}">
                  <a16:creationId xmlns:a16="http://schemas.microsoft.com/office/drawing/2014/main" id="{203D3144-2349-9799-73B0-720E28DBA476}"/>
                </a:ext>
              </a:extLst>
            </p:cNvPr>
            <p:cNvSpPr/>
            <p:nvPr/>
          </p:nvSpPr>
          <p:spPr>
            <a:xfrm>
              <a:off x="5138978" y="2411306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0"/>
                  </a:moveTo>
                  <a:lnTo>
                    <a:pt x="1" y="723"/>
                  </a:lnTo>
                  <a:lnTo>
                    <a:pt x="1446" y="1320"/>
                  </a:lnTo>
                  <a:lnTo>
                    <a:pt x="1746" y="597"/>
                  </a:lnTo>
                  <a:lnTo>
                    <a:pt x="300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601;p119">
              <a:extLst>
                <a:ext uri="{FF2B5EF4-FFF2-40B4-BE49-F238E27FC236}">
                  <a16:creationId xmlns:a16="http://schemas.microsoft.com/office/drawing/2014/main" id="{697EA74E-DDEB-B938-82BC-242D22F1B22E}"/>
                </a:ext>
              </a:extLst>
            </p:cNvPr>
            <p:cNvSpPr/>
            <p:nvPr/>
          </p:nvSpPr>
          <p:spPr>
            <a:xfrm>
              <a:off x="5153378" y="2357913"/>
              <a:ext cx="42011" cy="21194"/>
            </a:xfrm>
            <a:custGeom>
              <a:avLst/>
              <a:gdLst/>
              <a:ahLst/>
              <a:cxnLst/>
              <a:rect l="l" t="t" r="r" b="b"/>
              <a:pathLst>
                <a:path w="1558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57" y="786"/>
                  </a:lnTo>
                  <a:lnTo>
                    <a:pt x="155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602;p119">
              <a:extLst>
                <a:ext uri="{FF2B5EF4-FFF2-40B4-BE49-F238E27FC236}">
                  <a16:creationId xmlns:a16="http://schemas.microsoft.com/office/drawing/2014/main" id="{F94EC4C7-8153-5EC4-28B3-9A3D98EEF9FC}"/>
                </a:ext>
              </a:extLst>
            </p:cNvPr>
            <p:cNvSpPr/>
            <p:nvPr/>
          </p:nvSpPr>
          <p:spPr>
            <a:xfrm>
              <a:off x="5138978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1446" y="1"/>
                  </a:moveTo>
                  <a:lnTo>
                    <a:pt x="1" y="598"/>
                  </a:lnTo>
                  <a:lnTo>
                    <a:pt x="300" y="1321"/>
                  </a:lnTo>
                  <a:lnTo>
                    <a:pt x="1746" y="709"/>
                  </a:lnTo>
                  <a:lnTo>
                    <a:pt x="144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603;p119">
              <a:extLst>
                <a:ext uri="{FF2B5EF4-FFF2-40B4-BE49-F238E27FC236}">
                  <a16:creationId xmlns:a16="http://schemas.microsoft.com/office/drawing/2014/main" id="{E329F162-B75C-76C7-0944-D898B06669EA}"/>
                </a:ext>
              </a:extLst>
            </p:cNvPr>
            <p:cNvSpPr/>
            <p:nvPr/>
          </p:nvSpPr>
          <p:spPr>
            <a:xfrm>
              <a:off x="5105513" y="2234165"/>
              <a:ext cx="44951" cy="44951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1116" y="0"/>
                  </a:moveTo>
                  <a:lnTo>
                    <a:pt x="1" y="1101"/>
                  </a:lnTo>
                  <a:lnTo>
                    <a:pt x="566" y="1666"/>
                  </a:lnTo>
                  <a:lnTo>
                    <a:pt x="1666" y="551"/>
                  </a:lnTo>
                  <a:lnTo>
                    <a:pt x="111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604;p119">
              <a:extLst>
                <a:ext uri="{FF2B5EF4-FFF2-40B4-BE49-F238E27FC236}">
                  <a16:creationId xmlns:a16="http://schemas.microsoft.com/office/drawing/2014/main" id="{55E77B6F-CE54-26E7-2ACD-25998DFD9446}"/>
                </a:ext>
              </a:extLst>
            </p:cNvPr>
            <p:cNvSpPr/>
            <p:nvPr/>
          </p:nvSpPr>
          <p:spPr>
            <a:xfrm>
              <a:off x="5058915" y="2198570"/>
              <a:ext cx="35621" cy="47081"/>
            </a:xfrm>
            <a:custGeom>
              <a:avLst/>
              <a:gdLst/>
              <a:ahLst/>
              <a:cxnLst/>
              <a:rect l="l" t="t" r="r" b="b"/>
              <a:pathLst>
                <a:path w="1321" h="1746" extrusionOk="0">
                  <a:moveTo>
                    <a:pt x="597" y="0"/>
                  </a:moveTo>
                  <a:lnTo>
                    <a:pt x="0" y="1446"/>
                  </a:lnTo>
                  <a:lnTo>
                    <a:pt x="723" y="1745"/>
                  </a:lnTo>
                  <a:lnTo>
                    <a:pt x="1320" y="300"/>
                  </a:lnTo>
                  <a:lnTo>
                    <a:pt x="59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0A90580D-0CA0-517A-FBE8-00871E9A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0">
            <a:extLst>
              <a:ext uri="{FF2B5EF4-FFF2-40B4-BE49-F238E27FC236}">
                <a16:creationId xmlns:a16="http://schemas.microsoft.com/office/drawing/2014/main" id="{A5CCDB34-D6EA-7D27-EC2A-7BE1BE52CB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KUNDENGRUPPEN</a:t>
            </a:r>
            <a:endParaRPr/>
          </a:p>
        </p:txBody>
      </p:sp>
      <p:sp>
        <p:nvSpPr>
          <p:cNvPr id="795" name="Google Shape;795;p70">
            <a:extLst>
              <a:ext uri="{FF2B5EF4-FFF2-40B4-BE49-F238E27FC236}">
                <a16:creationId xmlns:a16="http://schemas.microsoft.com/office/drawing/2014/main" id="{A4D93F30-150C-9696-47C0-455476C26F6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UNTERSCHIEDE</a:t>
            </a:r>
            <a:endParaRPr/>
          </a:p>
        </p:txBody>
      </p:sp>
      <p:sp>
        <p:nvSpPr>
          <p:cNvPr id="796" name="Google Shape;796;p70">
            <a:extLst>
              <a:ext uri="{FF2B5EF4-FFF2-40B4-BE49-F238E27FC236}">
                <a16:creationId xmlns:a16="http://schemas.microsoft.com/office/drawing/2014/main" id="{DAC0AAE6-446C-16EA-93F4-BD9C0EEAFA2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Unterschied der einzelnen Kundengruppen </a:t>
            </a:r>
            <a:r>
              <a:rPr lang="en" sz="1600" dirty="0">
                <a:sym typeface="Wingdings" panose="05000000000000000000" pitchFamily="2" charset="2"/>
              </a:rPr>
              <a:t> Grundlage für Marketingsmaßnahmen</a:t>
            </a:r>
            <a:endParaRPr sz="1600" dirty="0"/>
          </a:p>
        </p:txBody>
      </p:sp>
      <p:sp>
        <p:nvSpPr>
          <p:cNvPr id="797" name="Google Shape;797;p70">
            <a:extLst>
              <a:ext uri="{FF2B5EF4-FFF2-40B4-BE49-F238E27FC236}">
                <a16:creationId xmlns:a16="http://schemas.microsoft.com/office/drawing/2014/main" id="{DE75EF7E-2BB2-ECE8-F952-80FF35E4E1D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Konkrete Unterschiede in Bezug auf Region und Geschlecht </a:t>
            </a:r>
            <a:r>
              <a:rPr lang="en" sz="1600" dirty="0">
                <a:sym typeface="Wingdings" panose="05000000000000000000" pitchFamily="2" charset="2"/>
              </a:rPr>
              <a:t> Gezielte Kommunikation/Vertrieb</a:t>
            </a:r>
            <a:endParaRPr sz="1600" dirty="0"/>
          </a:p>
        </p:txBody>
      </p:sp>
      <p:sp>
        <p:nvSpPr>
          <p:cNvPr id="798" name="Google Shape;798;p70">
            <a:extLst>
              <a:ext uri="{FF2B5EF4-FFF2-40B4-BE49-F238E27FC236}">
                <a16:creationId xmlns:a16="http://schemas.microsoft.com/office/drawing/2014/main" id="{A93CA3A1-429F-1230-A8FD-6F4D08B198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DATENSATZ - Problemstellungen</a:t>
            </a:r>
            <a:endParaRPr/>
          </a:p>
        </p:txBody>
      </p:sp>
      <p:grpSp>
        <p:nvGrpSpPr>
          <p:cNvPr id="801" name="Google Shape;801;p70">
            <a:extLst>
              <a:ext uri="{FF2B5EF4-FFF2-40B4-BE49-F238E27FC236}">
                <a16:creationId xmlns:a16="http://schemas.microsoft.com/office/drawing/2014/main" id="{0CB27FB2-D048-BA56-5013-4D6C909DA16C}"/>
              </a:ext>
            </a:extLst>
          </p:cNvPr>
          <p:cNvGrpSpPr/>
          <p:nvPr/>
        </p:nvGrpSpPr>
        <p:grpSpPr>
          <a:xfrm>
            <a:off x="4625099" y="2014408"/>
            <a:ext cx="43276" cy="411646"/>
            <a:chOff x="1256711" y="1178908"/>
            <a:chExt cx="43276" cy="411646"/>
          </a:xfrm>
        </p:grpSpPr>
        <p:grpSp>
          <p:nvGrpSpPr>
            <p:cNvPr id="802" name="Google Shape;802;p70">
              <a:extLst>
                <a:ext uri="{FF2B5EF4-FFF2-40B4-BE49-F238E27FC236}">
                  <a16:creationId xmlns:a16="http://schemas.microsoft.com/office/drawing/2014/main" id="{5D5284A5-BA65-5AA1-2F86-346A9325B4C2}"/>
                </a:ext>
              </a:extLst>
            </p:cNvPr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803" name="Google Shape;803;p70">
                <a:extLst>
                  <a:ext uri="{FF2B5EF4-FFF2-40B4-BE49-F238E27FC236}">
                    <a16:creationId xmlns:a16="http://schemas.microsoft.com/office/drawing/2014/main" id="{D8D611B4-AC2B-0D8C-D3B9-EBE7DD2FE56B}"/>
                  </a:ext>
                </a:extLst>
              </p:cNvPr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70">
                <a:extLst>
                  <a:ext uri="{FF2B5EF4-FFF2-40B4-BE49-F238E27FC236}">
                    <a16:creationId xmlns:a16="http://schemas.microsoft.com/office/drawing/2014/main" id="{3D44AA47-850E-412C-1DE1-A0C5329CD36A}"/>
                  </a:ext>
                </a:extLst>
              </p:cNvPr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70">
                <a:extLst>
                  <a:ext uri="{FF2B5EF4-FFF2-40B4-BE49-F238E27FC236}">
                    <a16:creationId xmlns:a16="http://schemas.microsoft.com/office/drawing/2014/main" id="{E967C4B1-2C2A-7ACE-8FC6-C84DC3B7FBE3}"/>
                  </a:ext>
                </a:extLst>
              </p:cNvPr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70">
              <a:extLst>
                <a:ext uri="{FF2B5EF4-FFF2-40B4-BE49-F238E27FC236}">
                  <a16:creationId xmlns:a16="http://schemas.microsoft.com/office/drawing/2014/main" id="{1A37BFC1-41C9-2266-B105-A462C11A328E}"/>
                </a:ext>
              </a:extLst>
            </p:cNvPr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807" name="Google Shape;807;p70">
                <a:extLst>
                  <a:ext uri="{FF2B5EF4-FFF2-40B4-BE49-F238E27FC236}">
                    <a16:creationId xmlns:a16="http://schemas.microsoft.com/office/drawing/2014/main" id="{6FF242A9-7A61-2AE4-2B08-4AD9F2CFB003}"/>
                  </a:ext>
                </a:extLst>
              </p:cNvPr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70">
                <a:extLst>
                  <a:ext uri="{FF2B5EF4-FFF2-40B4-BE49-F238E27FC236}">
                    <a16:creationId xmlns:a16="http://schemas.microsoft.com/office/drawing/2014/main" id="{953DBCB6-6F33-5824-223C-9F68BDBA0A54}"/>
                  </a:ext>
                </a:extLst>
              </p:cNvPr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70">
                <a:extLst>
                  <a:ext uri="{FF2B5EF4-FFF2-40B4-BE49-F238E27FC236}">
                    <a16:creationId xmlns:a16="http://schemas.microsoft.com/office/drawing/2014/main" id="{F9D0DE7D-1F72-421B-8E65-92C7944BFDBC}"/>
                  </a:ext>
                </a:extLst>
              </p:cNvPr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4" name="Google Shape;814;p70">
            <a:hlinkClick r:id="rId3" action="ppaction://hlinksldjump"/>
            <a:extLst>
              <a:ext uri="{FF2B5EF4-FFF2-40B4-BE49-F238E27FC236}">
                <a16:creationId xmlns:a16="http://schemas.microsoft.com/office/drawing/2014/main" id="{C1DA0FAB-B42B-EB51-82D7-3A1A1E67FE0B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824;p71">
            <a:extLst>
              <a:ext uri="{FF2B5EF4-FFF2-40B4-BE49-F238E27FC236}">
                <a16:creationId xmlns:a16="http://schemas.microsoft.com/office/drawing/2014/main" id="{3A99F50F-FABB-AC68-7FAD-A2E1D3B4AC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8099981">
            <a:off x="2648854" y="1930353"/>
            <a:ext cx="1302260" cy="89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825;p71">
            <a:extLst>
              <a:ext uri="{FF2B5EF4-FFF2-40B4-BE49-F238E27FC236}">
                <a16:creationId xmlns:a16="http://schemas.microsoft.com/office/drawing/2014/main" id="{11BF5037-12DF-36DC-28D8-A7ABA198EB98}"/>
              </a:ext>
            </a:extLst>
          </p:cNvPr>
          <p:cNvSpPr/>
          <p:nvPr/>
        </p:nvSpPr>
        <p:spPr>
          <a:xfrm>
            <a:off x="2457694" y="1611130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88;p119">
            <a:extLst>
              <a:ext uri="{FF2B5EF4-FFF2-40B4-BE49-F238E27FC236}">
                <a16:creationId xmlns:a16="http://schemas.microsoft.com/office/drawing/2014/main" id="{905C1E05-F684-D2EE-603A-161A349AC33B}"/>
              </a:ext>
            </a:extLst>
          </p:cNvPr>
          <p:cNvGrpSpPr/>
          <p:nvPr/>
        </p:nvGrpSpPr>
        <p:grpSpPr>
          <a:xfrm>
            <a:off x="2608222" y="1694608"/>
            <a:ext cx="908440" cy="935408"/>
            <a:chOff x="4836849" y="2189239"/>
            <a:chExt cx="358541" cy="359824"/>
          </a:xfrm>
        </p:grpSpPr>
        <p:sp>
          <p:nvSpPr>
            <p:cNvPr id="3" name="Google Shape;2589;p119">
              <a:extLst>
                <a:ext uri="{FF2B5EF4-FFF2-40B4-BE49-F238E27FC236}">
                  <a16:creationId xmlns:a16="http://schemas.microsoft.com/office/drawing/2014/main" id="{1A74427F-60DF-1ED1-0688-9242C4E86DE9}"/>
                </a:ext>
              </a:extLst>
            </p:cNvPr>
            <p:cNvSpPr/>
            <p:nvPr/>
          </p:nvSpPr>
          <p:spPr>
            <a:xfrm>
              <a:off x="4963536" y="2326147"/>
              <a:ext cx="63179" cy="84320"/>
            </a:xfrm>
            <a:custGeom>
              <a:avLst/>
              <a:gdLst/>
              <a:ahLst/>
              <a:cxnLst/>
              <a:rect l="l" t="t" r="r" b="b"/>
              <a:pathLst>
                <a:path w="2343" h="3127" extrusionOk="0">
                  <a:moveTo>
                    <a:pt x="1557" y="786"/>
                  </a:moveTo>
                  <a:lnTo>
                    <a:pt x="1557" y="1572"/>
                  </a:lnTo>
                  <a:lnTo>
                    <a:pt x="786" y="1572"/>
                  </a:lnTo>
                  <a:lnTo>
                    <a:pt x="786" y="786"/>
                  </a:lnTo>
                  <a:close/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2341"/>
                  </a:lnTo>
                  <a:lnTo>
                    <a:pt x="1557" y="2341"/>
                  </a:lnTo>
                  <a:lnTo>
                    <a:pt x="1557" y="3127"/>
                  </a:lnTo>
                  <a:lnTo>
                    <a:pt x="2343" y="3127"/>
                  </a:lnTo>
                  <a:lnTo>
                    <a:pt x="2343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90;p119">
              <a:extLst>
                <a:ext uri="{FF2B5EF4-FFF2-40B4-BE49-F238E27FC236}">
                  <a16:creationId xmlns:a16="http://schemas.microsoft.com/office/drawing/2014/main" id="{D1411A26-52E4-3636-B8F5-394370E104CF}"/>
                </a:ext>
              </a:extLst>
            </p:cNvPr>
            <p:cNvSpPr/>
            <p:nvPr/>
          </p:nvSpPr>
          <p:spPr>
            <a:xfrm>
              <a:off x="5047886" y="2326147"/>
              <a:ext cx="21221" cy="84320"/>
            </a:xfrm>
            <a:custGeom>
              <a:avLst/>
              <a:gdLst/>
              <a:ahLst/>
              <a:cxnLst/>
              <a:rect l="l" t="t" r="r" b="b"/>
              <a:pathLst>
                <a:path w="787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91;p119">
              <a:extLst>
                <a:ext uri="{FF2B5EF4-FFF2-40B4-BE49-F238E27FC236}">
                  <a16:creationId xmlns:a16="http://schemas.microsoft.com/office/drawing/2014/main" id="{B1E589C9-3943-2FDA-ED8B-08AB0B9D7391}"/>
                </a:ext>
              </a:extLst>
            </p:cNvPr>
            <p:cNvSpPr/>
            <p:nvPr/>
          </p:nvSpPr>
          <p:spPr>
            <a:xfrm>
              <a:off x="4899976" y="2252394"/>
              <a:ext cx="232250" cy="296669"/>
            </a:xfrm>
            <a:custGeom>
              <a:avLst/>
              <a:gdLst/>
              <a:ahLst/>
              <a:cxnLst/>
              <a:rect l="l" t="t" r="r" b="b"/>
              <a:pathLst>
                <a:path w="8613" h="11002" extrusionOk="0">
                  <a:moveTo>
                    <a:pt x="4306" y="787"/>
                  </a:moveTo>
                  <a:cubicBezTo>
                    <a:pt x="5249" y="787"/>
                    <a:pt x="6129" y="1147"/>
                    <a:pt x="6789" y="1807"/>
                  </a:cubicBezTo>
                  <a:cubicBezTo>
                    <a:pt x="7466" y="2467"/>
                    <a:pt x="7826" y="3347"/>
                    <a:pt x="7826" y="4307"/>
                  </a:cubicBezTo>
                  <a:cubicBezTo>
                    <a:pt x="7826" y="5407"/>
                    <a:pt x="7324" y="6427"/>
                    <a:pt x="6460" y="7087"/>
                  </a:cubicBezTo>
                  <a:cubicBezTo>
                    <a:pt x="5941" y="7481"/>
                    <a:pt x="5611" y="8047"/>
                    <a:pt x="5517" y="8659"/>
                  </a:cubicBezTo>
                  <a:lnTo>
                    <a:pt x="3112" y="8659"/>
                  </a:lnTo>
                  <a:cubicBezTo>
                    <a:pt x="3003" y="8047"/>
                    <a:pt x="2672" y="7481"/>
                    <a:pt x="2169" y="7087"/>
                  </a:cubicBezTo>
                  <a:cubicBezTo>
                    <a:pt x="1289" y="6427"/>
                    <a:pt x="803" y="5407"/>
                    <a:pt x="786" y="4307"/>
                  </a:cubicBezTo>
                  <a:cubicBezTo>
                    <a:pt x="786" y="2373"/>
                    <a:pt x="2358" y="802"/>
                    <a:pt x="4291" y="787"/>
                  </a:cubicBezTo>
                  <a:close/>
                  <a:moveTo>
                    <a:pt x="5486" y="9445"/>
                  </a:moveTo>
                  <a:lnTo>
                    <a:pt x="5486" y="10215"/>
                  </a:lnTo>
                  <a:lnTo>
                    <a:pt x="3143" y="10215"/>
                  </a:lnTo>
                  <a:lnTo>
                    <a:pt x="3143" y="9445"/>
                  </a:lnTo>
                  <a:close/>
                  <a:moveTo>
                    <a:pt x="4275" y="1"/>
                  </a:moveTo>
                  <a:cubicBezTo>
                    <a:pt x="1918" y="16"/>
                    <a:pt x="1" y="1949"/>
                    <a:pt x="17" y="4307"/>
                  </a:cubicBezTo>
                  <a:cubicBezTo>
                    <a:pt x="17" y="5658"/>
                    <a:pt x="629" y="6899"/>
                    <a:pt x="1698" y="7716"/>
                  </a:cubicBezTo>
                  <a:cubicBezTo>
                    <a:pt x="2123" y="8030"/>
                    <a:pt x="2358" y="8518"/>
                    <a:pt x="2358" y="9052"/>
                  </a:cubicBezTo>
                  <a:lnTo>
                    <a:pt x="2358" y="11001"/>
                  </a:lnTo>
                  <a:lnTo>
                    <a:pt x="6271" y="11001"/>
                  </a:lnTo>
                  <a:lnTo>
                    <a:pt x="6271" y="9052"/>
                  </a:lnTo>
                  <a:cubicBezTo>
                    <a:pt x="6271" y="8518"/>
                    <a:pt x="6506" y="8030"/>
                    <a:pt x="6931" y="7716"/>
                  </a:cubicBezTo>
                  <a:cubicBezTo>
                    <a:pt x="8000" y="6884"/>
                    <a:pt x="8612" y="5642"/>
                    <a:pt x="8612" y="4307"/>
                  </a:cubicBezTo>
                  <a:cubicBezTo>
                    <a:pt x="8612" y="3144"/>
                    <a:pt x="8157" y="2059"/>
                    <a:pt x="7340" y="1242"/>
                  </a:cubicBezTo>
                  <a:cubicBezTo>
                    <a:pt x="6538" y="441"/>
                    <a:pt x="5454" y="1"/>
                    <a:pt x="4306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92;p119">
              <a:extLst>
                <a:ext uri="{FF2B5EF4-FFF2-40B4-BE49-F238E27FC236}">
                  <a16:creationId xmlns:a16="http://schemas.microsoft.com/office/drawing/2014/main" id="{66C258A2-A264-106E-C8DD-192C5342B5A3}"/>
                </a:ext>
              </a:extLst>
            </p:cNvPr>
            <p:cNvSpPr/>
            <p:nvPr/>
          </p:nvSpPr>
          <p:spPr>
            <a:xfrm>
              <a:off x="5005522" y="2189239"/>
              <a:ext cx="21194" cy="42011"/>
            </a:xfrm>
            <a:custGeom>
              <a:avLst/>
              <a:gdLst/>
              <a:ahLst/>
              <a:cxnLst/>
              <a:rect l="l" t="t" r="r" b="b"/>
              <a:pathLst>
                <a:path w="786" h="1558" extrusionOk="0">
                  <a:moveTo>
                    <a:pt x="0" y="1"/>
                  </a:moveTo>
                  <a:lnTo>
                    <a:pt x="0" y="1557"/>
                  </a:lnTo>
                  <a:lnTo>
                    <a:pt x="786" y="1557"/>
                  </a:lnTo>
                  <a:lnTo>
                    <a:pt x="78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93;p119">
              <a:extLst>
                <a:ext uri="{FF2B5EF4-FFF2-40B4-BE49-F238E27FC236}">
                  <a16:creationId xmlns:a16="http://schemas.microsoft.com/office/drawing/2014/main" id="{CF1B9693-9EE2-13C8-CC79-EEB7C921A33C}"/>
                </a:ext>
              </a:extLst>
            </p:cNvPr>
            <p:cNvSpPr/>
            <p:nvPr/>
          </p:nvSpPr>
          <p:spPr>
            <a:xfrm>
              <a:off x="4937702" y="2198570"/>
              <a:ext cx="36025" cy="47081"/>
            </a:xfrm>
            <a:custGeom>
              <a:avLst/>
              <a:gdLst/>
              <a:ahLst/>
              <a:cxnLst/>
              <a:rect l="l" t="t" r="r" b="b"/>
              <a:pathLst>
                <a:path w="1336" h="1746" extrusionOk="0">
                  <a:moveTo>
                    <a:pt x="724" y="0"/>
                  </a:moveTo>
                  <a:lnTo>
                    <a:pt x="1" y="300"/>
                  </a:lnTo>
                  <a:lnTo>
                    <a:pt x="613" y="1745"/>
                  </a:lnTo>
                  <a:lnTo>
                    <a:pt x="1336" y="1446"/>
                  </a:lnTo>
                  <a:lnTo>
                    <a:pt x="724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94;p119">
              <a:extLst>
                <a:ext uri="{FF2B5EF4-FFF2-40B4-BE49-F238E27FC236}">
                  <a16:creationId xmlns:a16="http://schemas.microsoft.com/office/drawing/2014/main" id="{A5D9D96A-E056-6AC9-23D0-AF518557F90F}"/>
                </a:ext>
              </a:extLst>
            </p:cNvPr>
            <p:cNvSpPr/>
            <p:nvPr/>
          </p:nvSpPr>
          <p:spPr>
            <a:xfrm>
              <a:off x="4882179" y="2234165"/>
              <a:ext cx="44546" cy="44546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551" y="0"/>
                  </a:moveTo>
                  <a:lnTo>
                    <a:pt x="1" y="551"/>
                  </a:lnTo>
                  <a:lnTo>
                    <a:pt x="1101" y="1651"/>
                  </a:lnTo>
                  <a:lnTo>
                    <a:pt x="1651" y="1101"/>
                  </a:lnTo>
                  <a:lnTo>
                    <a:pt x="551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95;p119">
              <a:extLst>
                <a:ext uri="{FF2B5EF4-FFF2-40B4-BE49-F238E27FC236}">
                  <a16:creationId xmlns:a16="http://schemas.microsoft.com/office/drawing/2014/main" id="{7648C654-C9CA-1C86-3826-FB1C631C7E54}"/>
                </a:ext>
              </a:extLst>
            </p:cNvPr>
            <p:cNvSpPr/>
            <p:nvPr/>
          </p:nvSpPr>
          <p:spPr>
            <a:xfrm>
              <a:off x="4846583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1"/>
                  </a:moveTo>
                  <a:lnTo>
                    <a:pt x="1" y="724"/>
                  </a:lnTo>
                  <a:lnTo>
                    <a:pt x="1446" y="1321"/>
                  </a:lnTo>
                  <a:lnTo>
                    <a:pt x="1745" y="598"/>
                  </a:lnTo>
                  <a:lnTo>
                    <a:pt x="300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6;p119">
              <a:extLst>
                <a:ext uri="{FF2B5EF4-FFF2-40B4-BE49-F238E27FC236}">
                  <a16:creationId xmlns:a16="http://schemas.microsoft.com/office/drawing/2014/main" id="{9F9D699F-B611-60F4-3232-6D59231CB156}"/>
                </a:ext>
              </a:extLst>
            </p:cNvPr>
            <p:cNvSpPr/>
            <p:nvPr/>
          </p:nvSpPr>
          <p:spPr>
            <a:xfrm>
              <a:off x="4836849" y="2357913"/>
              <a:ext cx="42416" cy="21194"/>
            </a:xfrm>
            <a:custGeom>
              <a:avLst/>
              <a:gdLst/>
              <a:ahLst/>
              <a:cxnLst/>
              <a:rect l="l" t="t" r="r" b="b"/>
              <a:pathLst>
                <a:path w="1573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72" y="786"/>
                  </a:lnTo>
                  <a:lnTo>
                    <a:pt x="1572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97;p119">
              <a:extLst>
                <a:ext uri="{FF2B5EF4-FFF2-40B4-BE49-F238E27FC236}">
                  <a16:creationId xmlns:a16="http://schemas.microsoft.com/office/drawing/2014/main" id="{AF5F82AC-59D2-BFA9-3508-C1F410A0327C}"/>
                </a:ext>
              </a:extLst>
            </p:cNvPr>
            <p:cNvSpPr/>
            <p:nvPr/>
          </p:nvSpPr>
          <p:spPr>
            <a:xfrm>
              <a:off x="4846583" y="2410902"/>
              <a:ext cx="47081" cy="36025"/>
            </a:xfrm>
            <a:custGeom>
              <a:avLst/>
              <a:gdLst/>
              <a:ahLst/>
              <a:cxnLst/>
              <a:rect l="l" t="t" r="r" b="b"/>
              <a:pathLst>
                <a:path w="1746" h="1336" extrusionOk="0">
                  <a:moveTo>
                    <a:pt x="1446" y="0"/>
                  </a:moveTo>
                  <a:lnTo>
                    <a:pt x="1" y="612"/>
                  </a:lnTo>
                  <a:lnTo>
                    <a:pt x="300" y="1335"/>
                  </a:lnTo>
                  <a:lnTo>
                    <a:pt x="1745" y="723"/>
                  </a:lnTo>
                  <a:lnTo>
                    <a:pt x="144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98;p119">
              <a:extLst>
                <a:ext uri="{FF2B5EF4-FFF2-40B4-BE49-F238E27FC236}">
                  <a16:creationId xmlns:a16="http://schemas.microsoft.com/office/drawing/2014/main" id="{75466CD4-22CA-B3BB-F781-7B0A837FDC0A}"/>
                </a:ext>
              </a:extLst>
            </p:cNvPr>
            <p:cNvSpPr/>
            <p:nvPr/>
          </p:nvSpPr>
          <p:spPr>
            <a:xfrm>
              <a:off x="4881774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1116" y="1"/>
                  </a:moveTo>
                  <a:lnTo>
                    <a:pt x="0" y="1101"/>
                  </a:lnTo>
                  <a:lnTo>
                    <a:pt x="566" y="1651"/>
                  </a:lnTo>
                  <a:lnTo>
                    <a:pt x="1666" y="551"/>
                  </a:lnTo>
                  <a:lnTo>
                    <a:pt x="111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99;p119">
              <a:extLst>
                <a:ext uri="{FF2B5EF4-FFF2-40B4-BE49-F238E27FC236}">
                  <a16:creationId xmlns:a16="http://schemas.microsoft.com/office/drawing/2014/main" id="{E2BB08F7-68A6-92FC-3FAF-2F1CE0243B4B}"/>
                </a:ext>
              </a:extLst>
            </p:cNvPr>
            <p:cNvSpPr/>
            <p:nvPr/>
          </p:nvSpPr>
          <p:spPr>
            <a:xfrm>
              <a:off x="5105513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566" y="1"/>
                  </a:moveTo>
                  <a:lnTo>
                    <a:pt x="1" y="551"/>
                  </a:lnTo>
                  <a:lnTo>
                    <a:pt x="1116" y="1651"/>
                  </a:lnTo>
                  <a:lnTo>
                    <a:pt x="1666" y="1101"/>
                  </a:lnTo>
                  <a:lnTo>
                    <a:pt x="56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0;p119">
              <a:extLst>
                <a:ext uri="{FF2B5EF4-FFF2-40B4-BE49-F238E27FC236}">
                  <a16:creationId xmlns:a16="http://schemas.microsoft.com/office/drawing/2014/main" id="{F4D283F4-6DE9-2B78-104B-E5D37F791E96}"/>
                </a:ext>
              </a:extLst>
            </p:cNvPr>
            <p:cNvSpPr/>
            <p:nvPr/>
          </p:nvSpPr>
          <p:spPr>
            <a:xfrm>
              <a:off x="5138978" y="2411306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0"/>
                  </a:moveTo>
                  <a:lnTo>
                    <a:pt x="1" y="723"/>
                  </a:lnTo>
                  <a:lnTo>
                    <a:pt x="1446" y="1320"/>
                  </a:lnTo>
                  <a:lnTo>
                    <a:pt x="1746" y="597"/>
                  </a:lnTo>
                  <a:lnTo>
                    <a:pt x="300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01;p119">
              <a:extLst>
                <a:ext uri="{FF2B5EF4-FFF2-40B4-BE49-F238E27FC236}">
                  <a16:creationId xmlns:a16="http://schemas.microsoft.com/office/drawing/2014/main" id="{804413CD-4375-A140-1D73-EAA0FD82AB26}"/>
                </a:ext>
              </a:extLst>
            </p:cNvPr>
            <p:cNvSpPr/>
            <p:nvPr/>
          </p:nvSpPr>
          <p:spPr>
            <a:xfrm>
              <a:off x="5153378" y="2357913"/>
              <a:ext cx="42011" cy="21194"/>
            </a:xfrm>
            <a:custGeom>
              <a:avLst/>
              <a:gdLst/>
              <a:ahLst/>
              <a:cxnLst/>
              <a:rect l="l" t="t" r="r" b="b"/>
              <a:pathLst>
                <a:path w="1558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57" y="786"/>
                  </a:lnTo>
                  <a:lnTo>
                    <a:pt x="155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2;p119">
              <a:extLst>
                <a:ext uri="{FF2B5EF4-FFF2-40B4-BE49-F238E27FC236}">
                  <a16:creationId xmlns:a16="http://schemas.microsoft.com/office/drawing/2014/main" id="{30D036CE-825E-E9B8-269A-D1099C00B3D5}"/>
                </a:ext>
              </a:extLst>
            </p:cNvPr>
            <p:cNvSpPr/>
            <p:nvPr/>
          </p:nvSpPr>
          <p:spPr>
            <a:xfrm>
              <a:off x="5138978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1446" y="1"/>
                  </a:moveTo>
                  <a:lnTo>
                    <a:pt x="1" y="598"/>
                  </a:lnTo>
                  <a:lnTo>
                    <a:pt x="300" y="1321"/>
                  </a:lnTo>
                  <a:lnTo>
                    <a:pt x="1746" y="709"/>
                  </a:lnTo>
                  <a:lnTo>
                    <a:pt x="144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3;p119">
              <a:extLst>
                <a:ext uri="{FF2B5EF4-FFF2-40B4-BE49-F238E27FC236}">
                  <a16:creationId xmlns:a16="http://schemas.microsoft.com/office/drawing/2014/main" id="{AA18DA9F-FA15-D74C-3A7E-5D1C85BF26F3}"/>
                </a:ext>
              </a:extLst>
            </p:cNvPr>
            <p:cNvSpPr/>
            <p:nvPr/>
          </p:nvSpPr>
          <p:spPr>
            <a:xfrm>
              <a:off x="5105513" y="2234165"/>
              <a:ext cx="44951" cy="44951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1116" y="0"/>
                  </a:moveTo>
                  <a:lnTo>
                    <a:pt x="1" y="1101"/>
                  </a:lnTo>
                  <a:lnTo>
                    <a:pt x="566" y="1666"/>
                  </a:lnTo>
                  <a:lnTo>
                    <a:pt x="1666" y="551"/>
                  </a:lnTo>
                  <a:lnTo>
                    <a:pt x="111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04;p119">
              <a:extLst>
                <a:ext uri="{FF2B5EF4-FFF2-40B4-BE49-F238E27FC236}">
                  <a16:creationId xmlns:a16="http://schemas.microsoft.com/office/drawing/2014/main" id="{26DF539A-3F38-E7F4-8A33-ADA5A33EF933}"/>
                </a:ext>
              </a:extLst>
            </p:cNvPr>
            <p:cNvSpPr/>
            <p:nvPr/>
          </p:nvSpPr>
          <p:spPr>
            <a:xfrm>
              <a:off x="5058915" y="2198570"/>
              <a:ext cx="35621" cy="47081"/>
            </a:xfrm>
            <a:custGeom>
              <a:avLst/>
              <a:gdLst/>
              <a:ahLst/>
              <a:cxnLst/>
              <a:rect l="l" t="t" r="r" b="b"/>
              <a:pathLst>
                <a:path w="1321" h="1746" extrusionOk="0">
                  <a:moveTo>
                    <a:pt x="597" y="0"/>
                  </a:moveTo>
                  <a:lnTo>
                    <a:pt x="0" y="1446"/>
                  </a:lnTo>
                  <a:lnTo>
                    <a:pt x="723" y="1745"/>
                  </a:lnTo>
                  <a:lnTo>
                    <a:pt x="1320" y="300"/>
                  </a:lnTo>
                  <a:lnTo>
                    <a:pt x="59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7" name="Google Shape;824;p71">
            <a:extLst>
              <a:ext uri="{FF2B5EF4-FFF2-40B4-BE49-F238E27FC236}">
                <a16:creationId xmlns:a16="http://schemas.microsoft.com/office/drawing/2014/main" id="{1FBC7C3E-3292-2301-3D00-19B10F928E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340" r="4538" b="19768"/>
          <a:stretch/>
        </p:blipFill>
        <p:spPr>
          <a:xfrm rot="8099981">
            <a:off x="5453167" y="1930354"/>
            <a:ext cx="1302260" cy="89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825;p71">
            <a:extLst>
              <a:ext uri="{FF2B5EF4-FFF2-40B4-BE49-F238E27FC236}">
                <a16:creationId xmlns:a16="http://schemas.microsoft.com/office/drawing/2014/main" id="{E63BD4DB-F4ED-0B7F-ECC4-14A94EB8864B}"/>
              </a:ext>
            </a:extLst>
          </p:cNvPr>
          <p:cNvSpPr/>
          <p:nvPr/>
        </p:nvSpPr>
        <p:spPr>
          <a:xfrm>
            <a:off x="5262007" y="1611131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2588;p119">
            <a:extLst>
              <a:ext uri="{FF2B5EF4-FFF2-40B4-BE49-F238E27FC236}">
                <a16:creationId xmlns:a16="http://schemas.microsoft.com/office/drawing/2014/main" id="{3C389ED9-6D4C-90BD-C8AB-C2E5B146F03D}"/>
              </a:ext>
            </a:extLst>
          </p:cNvPr>
          <p:cNvGrpSpPr/>
          <p:nvPr/>
        </p:nvGrpSpPr>
        <p:grpSpPr>
          <a:xfrm>
            <a:off x="5412535" y="1694609"/>
            <a:ext cx="908440" cy="935408"/>
            <a:chOff x="4836849" y="2189239"/>
            <a:chExt cx="358541" cy="359824"/>
          </a:xfrm>
        </p:grpSpPr>
        <p:sp>
          <p:nvSpPr>
            <p:cNvPr id="780" name="Google Shape;2589;p119">
              <a:extLst>
                <a:ext uri="{FF2B5EF4-FFF2-40B4-BE49-F238E27FC236}">
                  <a16:creationId xmlns:a16="http://schemas.microsoft.com/office/drawing/2014/main" id="{D5AC6DA6-2C6A-9DB2-A339-615F81E77A87}"/>
                </a:ext>
              </a:extLst>
            </p:cNvPr>
            <p:cNvSpPr/>
            <p:nvPr/>
          </p:nvSpPr>
          <p:spPr>
            <a:xfrm>
              <a:off x="4963536" y="2326147"/>
              <a:ext cx="63179" cy="84320"/>
            </a:xfrm>
            <a:custGeom>
              <a:avLst/>
              <a:gdLst/>
              <a:ahLst/>
              <a:cxnLst/>
              <a:rect l="l" t="t" r="r" b="b"/>
              <a:pathLst>
                <a:path w="2343" h="3127" extrusionOk="0">
                  <a:moveTo>
                    <a:pt x="1557" y="786"/>
                  </a:moveTo>
                  <a:lnTo>
                    <a:pt x="1557" y="1572"/>
                  </a:lnTo>
                  <a:lnTo>
                    <a:pt x="786" y="1572"/>
                  </a:lnTo>
                  <a:lnTo>
                    <a:pt x="786" y="786"/>
                  </a:lnTo>
                  <a:close/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2341"/>
                  </a:lnTo>
                  <a:lnTo>
                    <a:pt x="1557" y="2341"/>
                  </a:lnTo>
                  <a:lnTo>
                    <a:pt x="1557" y="3127"/>
                  </a:lnTo>
                  <a:lnTo>
                    <a:pt x="2343" y="3127"/>
                  </a:lnTo>
                  <a:lnTo>
                    <a:pt x="2343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590;p119">
              <a:extLst>
                <a:ext uri="{FF2B5EF4-FFF2-40B4-BE49-F238E27FC236}">
                  <a16:creationId xmlns:a16="http://schemas.microsoft.com/office/drawing/2014/main" id="{C422FD09-4015-4873-9714-B8043BF4AE14}"/>
                </a:ext>
              </a:extLst>
            </p:cNvPr>
            <p:cNvSpPr/>
            <p:nvPr/>
          </p:nvSpPr>
          <p:spPr>
            <a:xfrm>
              <a:off x="5047886" y="2326147"/>
              <a:ext cx="21221" cy="84320"/>
            </a:xfrm>
            <a:custGeom>
              <a:avLst/>
              <a:gdLst/>
              <a:ahLst/>
              <a:cxnLst/>
              <a:rect l="l" t="t" r="r" b="b"/>
              <a:pathLst>
                <a:path w="787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786" y="3127"/>
                  </a:lnTo>
                  <a:lnTo>
                    <a:pt x="78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591;p119">
              <a:extLst>
                <a:ext uri="{FF2B5EF4-FFF2-40B4-BE49-F238E27FC236}">
                  <a16:creationId xmlns:a16="http://schemas.microsoft.com/office/drawing/2014/main" id="{7CE28FF0-CC40-B2F8-5FA0-7F7D49C39E48}"/>
                </a:ext>
              </a:extLst>
            </p:cNvPr>
            <p:cNvSpPr/>
            <p:nvPr/>
          </p:nvSpPr>
          <p:spPr>
            <a:xfrm>
              <a:off x="4899976" y="2252394"/>
              <a:ext cx="232250" cy="296669"/>
            </a:xfrm>
            <a:custGeom>
              <a:avLst/>
              <a:gdLst/>
              <a:ahLst/>
              <a:cxnLst/>
              <a:rect l="l" t="t" r="r" b="b"/>
              <a:pathLst>
                <a:path w="8613" h="11002" extrusionOk="0">
                  <a:moveTo>
                    <a:pt x="4306" y="787"/>
                  </a:moveTo>
                  <a:cubicBezTo>
                    <a:pt x="5249" y="787"/>
                    <a:pt x="6129" y="1147"/>
                    <a:pt x="6789" y="1807"/>
                  </a:cubicBezTo>
                  <a:cubicBezTo>
                    <a:pt x="7466" y="2467"/>
                    <a:pt x="7826" y="3347"/>
                    <a:pt x="7826" y="4307"/>
                  </a:cubicBezTo>
                  <a:cubicBezTo>
                    <a:pt x="7826" y="5407"/>
                    <a:pt x="7324" y="6427"/>
                    <a:pt x="6460" y="7087"/>
                  </a:cubicBezTo>
                  <a:cubicBezTo>
                    <a:pt x="5941" y="7481"/>
                    <a:pt x="5611" y="8047"/>
                    <a:pt x="5517" y="8659"/>
                  </a:cubicBezTo>
                  <a:lnTo>
                    <a:pt x="3112" y="8659"/>
                  </a:lnTo>
                  <a:cubicBezTo>
                    <a:pt x="3003" y="8047"/>
                    <a:pt x="2672" y="7481"/>
                    <a:pt x="2169" y="7087"/>
                  </a:cubicBezTo>
                  <a:cubicBezTo>
                    <a:pt x="1289" y="6427"/>
                    <a:pt x="803" y="5407"/>
                    <a:pt x="786" y="4307"/>
                  </a:cubicBezTo>
                  <a:cubicBezTo>
                    <a:pt x="786" y="2373"/>
                    <a:pt x="2358" y="802"/>
                    <a:pt x="4291" y="787"/>
                  </a:cubicBezTo>
                  <a:close/>
                  <a:moveTo>
                    <a:pt x="5486" y="9445"/>
                  </a:moveTo>
                  <a:lnTo>
                    <a:pt x="5486" y="10215"/>
                  </a:lnTo>
                  <a:lnTo>
                    <a:pt x="3143" y="10215"/>
                  </a:lnTo>
                  <a:lnTo>
                    <a:pt x="3143" y="9445"/>
                  </a:lnTo>
                  <a:close/>
                  <a:moveTo>
                    <a:pt x="4275" y="1"/>
                  </a:moveTo>
                  <a:cubicBezTo>
                    <a:pt x="1918" y="16"/>
                    <a:pt x="1" y="1949"/>
                    <a:pt x="17" y="4307"/>
                  </a:cubicBezTo>
                  <a:cubicBezTo>
                    <a:pt x="17" y="5658"/>
                    <a:pt x="629" y="6899"/>
                    <a:pt x="1698" y="7716"/>
                  </a:cubicBezTo>
                  <a:cubicBezTo>
                    <a:pt x="2123" y="8030"/>
                    <a:pt x="2358" y="8518"/>
                    <a:pt x="2358" y="9052"/>
                  </a:cubicBezTo>
                  <a:lnTo>
                    <a:pt x="2358" y="11001"/>
                  </a:lnTo>
                  <a:lnTo>
                    <a:pt x="6271" y="11001"/>
                  </a:lnTo>
                  <a:lnTo>
                    <a:pt x="6271" y="9052"/>
                  </a:lnTo>
                  <a:cubicBezTo>
                    <a:pt x="6271" y="8518"/>
                    <a:pt x="6506" y="8030"/>
                    <a:pt x="6931" y="7716"/>
                  </a:cubicBezTo>
                  <a:cubicBezTo>
                    <a:pt x="8000" y="6884"/>
                    <a:pt x="8612" y="5642"/>
                    <a:pt x="8612" y="4307"/>
                  </a:cubicBezTo>
                  <a:cubicBezTo>
                    <a:pt x="8612" y="3144"/>
                    <a:pt x="8157" y="2059"/>
                    <a:pt x="7340" y="1242"/>
                  </a:cubicBezTo>
                  <a:cubicBezTo>
                    <a:pt x="6538" y="441"/>
                    <a:pt x="5454" y="1"/>
                    <a:pt x="4306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592;p119">
              <a:extLst>
                <a:ext uri="{FF2B5EF4-FFF2-40B4-BE49-F238E27FC236}">
                  <a16:creationId xmlns:a16="http://schemas.microsoft.com/office/drawing/2014/main" id="{AEBE6503-45CE-6270-3274-677A650F900D}"/>
                </a:ext>
              </a:extLst>
            </p:cNvPr>
            <p:cNvSpPr/>
            <p:nvPr/>
          </p:nvSpPr>
          <p:spPr>
            <a:xfrm>
              <a:off x="5005522" y="2189239"/>
              <a:ext cx="21194" cy="42011"/>
            </a:xfrm>
            <a:custGeom>
              <a:avLst/>
              <a:gdLst/>
              <a:ahLst/>
              <a:cxnLst/>
              <a:rect l="l" t="t" r="r" b="b"/>
              <a:pathLst>
                <a:path w="786" h="1558" extrusionOk="0">
                  <a:moveTo>
                    <a:pt x="0" y="1"/>
                  </a:moveTo>
                  <a:lnTo>
                    <a:pt x="0" y="1557"/>
                  </a:lnTo>
                  <a:lnTo>
                    <a:pt x="786" y="1557"/>
                  </a:lnTo>
                  <a:lnTo>
                    <a:pt x="78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593;p119">
              <a:extLst>
                <a:ext uri="{FF2B5EF4-FFF2-40B4-BE49-F238E27FC236}">
                  <a16:creationId xmlns:a16="http://schemas.microsoft.com/office/drawing/2014/main" id="{7A553DF5-7BB9-6666-2FA8-52409BC0D3F6}"/>
                </a:ext>
              </a:extLst>
            </p:cNvPr>
            <p:cNvSpPr/>
            <p:nvPr/>
          </p:nvSpPr>
          <p:spPr>
            <a:xfrm>
              <a:off x="4937702" y="2198570"/>
              <a:ext cx="36025" cy="47081"/>
            </a:xfrm>
            <a:custGeom>
              <a:avLst/>
              <a:gdLst/>
              <a:ahLst/>
              <a:cxnLst/>
              <a:rect l="l" t="t" r="r" b="b"/>
              <a:pathLst>
                <a:path w="1336" h="1746" extrusionOk="0">
                  <a:moveTo>
                    <a:pt x="724" y="0"/>
                  </a:moveTo>
                  <a:lnTo>
                    <a:pt x="1" y="300"/>
                  </a:lnTo>
                  <a:lnTo>
                    <a:pt x="613" y="1745"/>
                  </a:lnTo>
                  <a:lnTo>
                    <a:pt x="1336" y="1446"/>
                  </a:lnTo>
                  <a:lnTo>
                    <a:pt x="724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594;p119">
              <a:extLst>
                <a:ext uri="{FF2B5EF4-FFF2-40B4-BE49-F238E27FC236}">
                  <a16:creationId xmlns:a16="http://schemas.microsoft.com/office/drawing/2014/main" id="{9C0382EC-1E83-A3D5-0107-317F8A7A0E41}"/>
                </a:ext>
              </a:extLst>
            </p:cNvPr>
            <p:cNvSpPr/>
            <p:nvPr/>
          </p:nvSpPr>
          <p:spPr>
            <a:xfrm>
              <a:off x="4882179" y="2234165"/>
              <a:ext cx="44546" cy="44546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551" y="0"/>
                  </a:moveTo>
                  <a:lnTo>
                    <a:pt x="1" y="551"/>
                  </a:lnTo>
                  <a:lnTo>
                    <a:pt x="1101" y="1651"/>
                  </a:lnTo>
                  <a:lnTo>
                    <a:pt x="1651" y="1101"/>
                  </a:lnTo>
                  <a:lnTo>
                    <a:pt x="551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595;p119">
              <a:extLst>
                <a:ext uri="{FF2B5EF4-FFF2-40B4-BE49-F238E27FC236}">
                  <a16:creationId xmlns:a16="http://schemas.microsoft.com/office/drawing/2014/main" id="{94C12222-A2AB-C389-1E80-EB3DC67CC808}"/>
                </a:ext>
              </a:extLst>
            </p:cNvPr>
            <p:cNvSpPr/>
            <p:nvPr/>
          </p:nvSpPr>
          <p:spPr>
            <a:xfrm>
              <a:off x="4846583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1"/>
                  </a:moveTo>
                  <a:lnTo>
                    <a:pt x="1" y="724"/>
                  </a:lnTo>
                  <a:lnTo>
                    <a:pt x="1446" y="1321"/>
                  </a:lnTo>
                  <a:lnTo>
                    <a:pt x="1745" y="598"/>
                  </a:lnTo>
                  <a:lnTo>
                    <a:pt x="300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596;p119">
              <a:extLst>
                <a:ext uri="{FF2B5EF4-FFF2-40B4-BE49-F238E27FC236}">
                  <a16:creationId xmlns:a16="http://schemas.microsoft.com/office/drawing/2014/main" id="{0F8EC922-061D-D31C-BC04-A9568E6375ED}"/>
                </a:ext>
              </a:extLst>
            </p:cNvPr>
            <p:cNvSpPr/>
            <p:nvPr/>
          </p:nvSpPr>
          <p:spPr>
            <a:xfrm>
              <a:off x="4836849" y="2357913"/>
              <a:ext cx="42416" cy="21194"/>
            </a:xfrm>
            <a:custGeom>
              <a:avLst/>
              <a:gdLst/>
              <a:ahLst/>
              <a:cxnLst/>
              <a:rect l="l" t="t" r="r" b="b"/>
              <a:pathLst>
                <a:path w="1573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72" y="786"/>
                  </a:lnTo>
                  <a:lnTo>
                    <a:pt x="1572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597;p119">
              <a:extLst>
                <a:ext uri="{FF2B5EF4-FFF2-40B4-BE49-F238E27FC236}">
                  <a16:creationId xmlns:a16="http://schemas.microsoft.com/office/drawing/2014/main" id="{26D97403-CF46-5699-0455-1F2312317067}"/>
                </a:ext>
              </a:extLst>
            </p:cNvPr>
            <p:cNvSpPr/>
            <p:nvPr/>
          </p:nvSpPr>
          <p:spPr>
            <a:xfrm>
              <a:off x="4846583" y="2410902"/>
              <a:ext cx="47081" cy="36025"/>
            </a:xfrm>
            <a:custGeom>
              <a:avLst/>
              <a:gdLst/>
              <a:ahLst/>
              <a:cxnLst/>
              <a:rect l="l" t="t" r="r" b="b"/>
              <a:pathLst>
                <a:path w="1746" h="1336" extrusionOk="0">
                  <a:moveTo>
                    <a:pt x="1446" y="0"/>
                  </a:moveTo>
                  <a:lnTo>
                    <a:pt x="1" y="612"/>
                  </a:lnTo>
                  <a:lnTo>
                    <a:pt x="300" y="1335"/>
                  </a:lnTo>
                  <a:lnTo>
                    <a:pt x="1745" y="723"/>
                  </a:lnTo>
                  <a:lnTo>
                    <a:pt x="144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598;p119">
              <a:extLst>
                <a:ext uri="{FF2B5EF4-FFF2-40B4-BE49-F238E27FC236}">
                  <a16:creationId xmlns:a16="http://schemas.microsoft.com/office/drawing/2014/main" id="{4A7F9CC7-12EE-184F-8F31-254E82DFA9D9}"/>
                </a:ext>
              </a:extLst>
            </p:cNvPr>
            <p:cNvSpPr/>
            <p:nvPr/>
          </p:nvSpPr>
          <p:spPr>
            <a:xfrm>
              <a:off x="4881774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1116" y="1"/>
                  </a:moveTo>
                  <a:lnTo>
                    <a:pt x="0" y="1101"/>
                  </a:lnTo>
                  <a:lnTo>
                    <a:pt x="566" y="1651"/>
                  </a:lnTo>
                  <a:lnTo>
                    <a:pt x="1666" y="551"/>
                  </a:lnTo>
                  <a:lnTo>
                    <a:pt x="111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599;p119">
              <a:extLst>
                <a:ext uri="{FF2B5EF4-FFF2-40B4-BE49-F238E27FC236}">
                  <a16:creationId xmlns:a16="http://schemas.microsoft.com/office/drawing/2014/main" id="{7685068B-609F-399E-D0B9-88A23B7E762F}"/>
                </a:ext>
              </a:extLst>
            </p:cNvPr>
            <p:cNvSpPr/>
            <p:nvPr/>
          </p:nvSpPr>
          <p:spPr>
            <a:xfrm>
              <a:off x="5105513" y="2457904"/>
              <a:ext cx="44951" cy="44546"/>
            </a:xfrm>
            <a:custGeom>
              <a:avLst/>
              <a:gdLst/>
              <a:ahLst/>
              <a:cxnLst/>
              <a:rect l="l" t="t" r="r" b="b"/>
              <a:pathLst>
                <a:path w="1667" h="1652" extrusionOk="0">
                  <a:moveTo>
                    <a:pt x="566" y="1"/>
                  </a:moveTo>
                  <a:lnTo>
                    <a:pt x="1" y="551"/>
                  </a:lnTo>
                  <a:lnTo>
                    <a:pt x="1116" y="1651"/>
                  </a:lnTo>
                  <a:lnTo>
                    <a:pt x="1666" y="1101"/>
                  </a:lnTo>
                  <a:lnTo>
                    <a:pt x="56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600;p119">
              <a:extLst>
                <a:ext uri="{FF2B5EF4-FFF2-40B4-BE49-F238E27FC236}">
                  <a16:creationId xmlns:a16="http://schemas.microsoft.com/office/drawing/2014/main" id="{B60974F3-4331-C99F-A4F9-2CC2DD903DA9}"/>
                </a:ext>
              </a:extLst>
            </p:cNvPr>
            <p:cNvSpPr/>
            <p:nvPr/>
          </p:nvSpPr>
          <p:spPr>
            <a:xfrm>
              <a:off x="5138978" y="2411306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300" y="0"/>
                  </a:moveTo>
                  <a:lnTo>
                    <a:pt x="1" y="723"/>
                  </a:lnTo>
                  <a:lnTo>
                    <a:pt x="1446" y="1320"/>
                  </a:lnTo>
                  <a:lnTo>
                    <a:pt x="1746" y="597"/>
                  </a:lnTo>
                  <a:lnTo>
                    <a:pt x="300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601;p119">
              <a:extLst>
                <a:ext uri="{FF2B5EF4-FFF2-40B4-BE49-F238E27FC236}">
                  <a16:creationId xmlns:a16="http://schemas.microsoft.com/office/drawing/2014/main" id="{99D92262-A89C-C0DA-4331-9B47657E6C51}"/>
                </a:ext>
              </a:extLst>
            </p:cNvPr>
            <p:cNvSpPr/>
            <p:nvPr/>
          </p:nvSpPr>
          <p:spPr>
            <a:xfrm>
              <a:off x="5153378" y="2357913"/>
              <a:ext cx="42011" cy="21194"/>
            </a:xfrm>
            <a:custGeom>
              <a:avLst/>
              <a:gdLst/>
              <a:ahLst/>
              <a:cxnLst/>
              <a:rect l="l" t="t" r="r" b="b"/>
              <a:pathLst>
                <a:path w="1558" h="786" extrusionOk="0">
                  <a:moveTo>
                    <a:pt x="1" y="0"/>
                  </a:moveTo>
                  <a:lnTo>
                    <a:pt x="1" y="786"/>
                  </a:lnTo>
                  <a:lnTo>
                    <a:pt x="1557" y="786"/>
                  </a:lnTo>
                  <a:lnTo>
                    <a:pt x="155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602;p119">
              <a:extLst>
                <a:ext uri="{FF2B5EF4-FFF2-40B4-BE49-F238E27FC236}">
                  <a16:creationId xmlns:a16="http://schemas.microsoft.com/office/drawing/2014/main" id="{55A38BA5-0BEE-F074-13BF-F40EB95CF548}"/>
                </a:ext>
              </a:extLst>
            </p:cNvPr>
            <p:cNvSpPr/>
            <p:nvPr/>
          </p:nvSpPr>
          <p:spPr>
            <a:xfrm>
              <a:off x="5138978" y="2290093"/>
              <a:ext cx="47081" cy="35621"/>
            </a:xfrm>
            <a:custGeom>
              <a:avLst/>
              <a:gdLst/>
              <a:ahLst/>
              <a:cxnLst/>
              <a:rect l="l" t="t" r="r" b="b"/>
              <a:pathLst>
                <a:path w="1746" h="1321" extrusionOk="0">
                  <a:moveTo>
                    <a:pt x="1446" y="1"/>
                  </a:moveTo>
                  <a:lnTo>
                    <a:pt x="1" y="598"/>
                  </a:lnTo>
                  <a:lnTo>
                    <a:pt x="300" y="1321"/>
                  </a:lnTo>
                  <a:lnTo>
                    <a:pt x="1746" y="709"/>
                  </a:lnTo>
                  <a:lnTo>
                    <a:pt x="144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603;p119">
              <a:extLst>
                <a:ext uri="{FF2B5EF4-FFF2-40B4-BE49-F238E27FC236}">
                  <a16:creationId xmlns:a16="http://schemas.microsoft.com/office/drawing/2014/main" id="{77209B42-6FDE-F030-845E-1CDA79337D76}"/>
                </a:ext>
              </a:extLst>
            </p:cNvPr>
            <p:cNvSpPr/>
            <p:nvPr/>
          </p:nvSpPr>
          <p:spPr>
            <a:xfrm>
              <a:off x="5105513" y="2234165"/>
              <a:ext cx="44951" cy="44951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1116" y="0"/>
                  </a:moveTo>
                  <a:lnTo>
                    <a:pt x="1" y="1101"/>
                  </a:lnTo>
                  <a:lnTo>
                    <a:pt x="566" y="1666"/>
                  </a:lnTo>
                  <a:lnTo>
                    <a:pt x="1666" y="551"/>
                  </a:lnTo>
                  <a:lnTo>
                    <a:pt x="111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604;p119">
              <a:extLst>
                <a:ext uri="{FF2B5EF4-FFF2-40B4-BE49-F238E27FC236}">
                  <a16:creationId xmlns:a16="http://schemas.microsoft.com/office/drawing/2014/main" id="{D794DD9C-72CB-8684-BAE2-EB4F3AB8B698}"/>
                </a:ext>
              </a:extLst>
            </p:cNvPr>
            <p:cNvSpPr/>
            <p:nvPr/>
          </p:nvSpPr>
          <p:spPr>
            <a:xfrm>
              <a:off x="5058915" y="2198570"/>
              <a:ext cx="35621" cy="47081"/>
            </a:xfrm>
            <a:custGeom>
              <a:avLst/>
              <a:gdLst/>
              <a:ahLst/>
              <a:cxnLst/>
              <a:rect l="l" t="t" r="r" b="b"/>
              <a:pathLst>
                <a:path w="1321" h="1746" extrusionOk="0">
                  <a:moveTo>
                    <a:pt x="597" y="0"/>
                  </a:moveTo>
                  <a:lnTo>
                    <a:pt x="0" y="1446"/>
                  </a:lnTo>
                  <a:lnTo>
                    <a:pt x="723" y="1745"/>
                  </a:lnTo>
                  <a:lnTo>
                    <a:pt x="1320" y="300"/>
                  </a:lnTo>
                  <a:lnTo>
                    <a:pt x="59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2"/>
          <p:cNvSpPr/>
          <p:nvPr/>
        </p:nvSpPr>
        <p:spPr>
          <a:xfrm flipH="1">
            <a:off x="7281250" y="-113707"/>
            <a:ext cx="4833000" cy="483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56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92"/>
          <p:cNvSpPr txBox="1">
            <a:spLocks noGrp="1"/>
          </p:cNvSpPr>
          <p:nvPr>
            <p:ph type="title"/>
          </p:nvPr>
        </p:nvSpPr>
        <p:spPr>
          <a:xfrm>
            <a:off x="1521152" y="1176305"/>
            <a:ext cx="5869552" cy="14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b="1"/>
              <a:t>k-</a:t>
            </a:r>
            <a:r>
              <a:rPr lang="de-DE" b="1" err="1"/>
              <a:t>Nearest</a:t>
            </a:r>
            <a:r>
              <a:rPr lang="de-DE" b="1"/>
              <a:t>-</a:t>
            </a:r>
            <a:r>
              <a:rPr lang="de-DE" b="1" err="1"/>
              <a:t>Neighbors</a:t>
            </a:r>
            <a:r>
              <a:rPr lang="de-DE" b="1"/>
              <a:t>-Algorithmus</a:t>
            </a:r>
            <a:endParaRPr/>
          </a:p>
        </p:txBody>
      </p:sp>
      <p:sp>
        <p:nvSpPr>
          <p:cNvPr id="1544" name="Google Shape;1544;p92"/>
          <p:cNvSpPr txBox="1">
            <a:spLocks noGrp="1"/>
          </p:cNvSpPr>
          <p:nvPr>
            <p:ph type="title" idx="2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6" name="Google Shape;1546;p92"/>
          <p:cNvSpPr/>
          <p:nvPr/>
        </p:nvSpPr>
        <p:spPr>
          <a:xfrm>
            <a:off x="6574975" y="3532125"/>
            <a:ext cx="3711600" cy="3711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8" name="Google Shape;1548;p92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8099993">
            <a:off x="-1617955" y="-1264760"/>
            <a:ext cx="3797115" cy="28510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0" name="Google Shape;1550;p92"/>
          <p:cNvGrpSpPr/>
          <p:nvPr/>
        </p:nvGrpSpPr>
        <p:grpSpPr>
          <a:xfrm rot="5400000">
            <a:off x="4550361" y="3202983"/>
            <a:ext cx="43276" cy="411646"/>
            <a:chOff x="1256711" y="1178908"/>
            <a:chExt cx="43276" cy="411646"/>
          </a:xfrm>
        </p:grpSpPr>
        <p:grpSp>
          <p:nvGrpSpPr>
            <p:cNvPr id="1551" name="Google Shape;1551;p92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552" name="Google Shape;1552;p9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92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56" name="Google Shape;1556;p92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2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2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59" name="Google Shape;155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2443">
            <a:off x="-38646" y="1749046"/>
            <a:ext cx="1522255" cy="115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599953">
            <a:off x="7467624" y="2620283"/>
            <a:ext cx="984379" cy="74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12E08F05-4B0E-A8E4-121C-C293B7B3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338BC525-E430-E2C7-889B-779D52907F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/>
              <a:t>Wie </a:t>
            </a:r>
            <a:r>
              <a:rPr lang="de-DE" err="1"/>
              <a:t>kNN</a:t>
            </a:r>
            <a:r>
              <a:rPr lang="de-DE"/>
              <a:t> bei unseren Kundendaten funktioniert</a:t>
            </a:r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454B8DA1-362C-1417-854A-79531A11260A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D629860B-B9B3-A191-E518-E47DBAEC0EF2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512721-0D54-6F3C-567F-9356CC894232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C58B58-F254-7BBB-88C8-32E24FA077D3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6F4A537-8D2A-0BD6-25CE-8B35D4C55D38}"/>
              </a:ext>
            </a:extLst>
          </p:cNvPr>
          <p:cNvSpPr txBox="1"/>
          <p:nvPr/>
        </p:nvSpPr>
        <p:spPr>
          <a:xfrm>
            <a:off x="485588" y="1537902"/>
            <a:ext cx="30136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Neue Kunden werden mit bestehenden Kunden verglichen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Distanzmaß = euklidische Distanz (Luftlinienabstand im Merkmalsraum)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dk1"/>
                </a:solidFill>
                <a:latin typeface="Darker Grotesque"/>
              </a:rPr>
              <a:t>Klasse des neuen Kunden = Mehrheit der k nächsten Nachbarn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FCD61C-A94D-3E56-0F79-F7D3FA0C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64" y="1291545"/>
            <a:ext cx="3303365" cy="29730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F1451A-FF82-E90E-35E8-F1DE0293F49F}"/>
              </a:ext>
            </a:extLst>
          </p:cNvPr>
          <p:cNvSpPr txBox="1"/>
          <p:nvPr/>
        </p:nvSpPr>
        <p:spPr>
          <a:xfrm>
            <a:off x="4049767" y="4264572"/>
            <a:ext cx="3070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Quelle: </a:t>
            </a:r>
            <a:r>
              <a:rPr lang="de-DE" sz="800" dirty="0">
                <a:hlinkClick r:id="rId5"/>
              </a:rPr>
              <a:t>Was ist der K-</a:t>
            </a:r>
            <a:r>
              <a:rPr lang="de-DE" sz="800" dirty="0" err="1">
                <a:hlinkClick r:id="rId5"/>
              </a:rPr>
              <a:t>Nearest</a:t>
            </a:r>
            <a:r>
              <a:rPr lang="de-DE" sz="800" dirty="0">
                <a:hlinkClick r:id="rId5"/>
              </a:rPr>
              <a:t>-</a:t>
            </a:r>
            <a:r>
              <a:rPr lang="de-DE" sz="800" dirty="0" err="1">
                <a:hlinkClick r:id="rId5"/>
              </a:rPr>
              <a:t>Neighbor</a:t>
            </a:r>
            <a:r>
              <a:rPr lang="de-DE" sz="800" dirty="0">
                <a:hlinkClick r:id="rId5"/>
              </a:rPr>
              <a:t>-Algorithmus? | IBM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276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>
          <a:extLst>
            <a:ext uri="{FF2B5EF4-FFF2-40B4-BE49-F238E27FC236}">
              <a16:creationId xmlns:a16="http://schemas.microsoft.com/office/drawing/2014/main" id="{8F4CF572-8C53-C8DE-3C51-97ADB888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3">
            <a:extLst>
              <a:ext uri="{FF2B5EF4-FFF2-40B4-BE49-F238E27FC236}">
                <a16:creationId xmlns:a16="http://schemas.microsoft.com/office/drawing/2014/main" id="{7A276B36-8851-B2D3-0FB5-78E1253B1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– optimales k finden</a:t>
            </a:r>
            <a:endParaRPr/>
          </a:p>
        </p:txBody>
      </p:sp>
      <p:sp>
        <p:nvSpPr>
          <p:cNvPr id="1577" name="Google Shape;1577;p93">
            <a:hlinkClick r:id="rId3" action="ppaction://hlinksldjump"/>
            <a:extLst>
              <a:ext uri="{FF2B5EF4-FFF2-40B4-BE49-F238E27FC236}">
                <a16:creationId xmlns:a16="http://schemas.microsoft.com/office/drawing/2014/main" id="{AF2F5B62-4AC2-2C22-FE0B-87EA967C4009}"/>
              </a:ext>
            </a:extLst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93">
            <a:hlinkClick r:id="rId3" action="ppaction://hlinksldjump"/>
            <a:extLst>
              <a:ext uri="{FF2B5EF4-FFF2-40B4-BE49-F238E27FC236}">
                <a16:creationId xmlns:a16="http://schemas.microsoft.com/office/drawing/2014/main" id="{99290C28-27C4-8596-979F-7E4492D5F367}"/>
              </a:ext>
            </a:extLst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9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51434F-B626-2A31-4A4F-D2122CFF9D03}"/>
              </a:ext>
            </a:extLst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1" name="Google Shape;1581;p9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E387C6-C94C-5D5E-5942-BD5590E8821B}"/>
              </a:ext>
            </a:extLst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2E0136D7-DBA1-A0D3-3592-DD164591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271" y="1017725"/>
            <a:ext cx="5555089" cy="3271017"/>
          </a:xfrm>
          <a:prstGeom prst="rect">
            <a:avLst/>
          </a:prstGeom>
        </p:spPr>
      </p:pic>
      <p:sp>
        <p:nvSpPr>
          <p:cNvPr id="5" name="Google Shape;796;p70">
            <a:extLst>
              <a:ext uri="{FF2B5EF4-FFF2-40B4-BE49-F238E27FC236}">
                <a16:creationId xmlns:a16="http://schemas.microsoft.com/office/drawing/2014/main" id="{4FCBB3AE-D8EB-B0C9-7C78-61E2B79FD76E}"/>
              </a:ext>
            </a:extLst>
          </p:cNvPr>
          <p:cNvSpPr txBox="1">
            <a:spLocks/>
          </p:cNvSpPr>
          <p:nvPr/>
        </p:nvSpPr>
        <p:spPr>
          <a:xfrm>
            <a:off x="200596" y="1972578"/>
            <a:ext cx="23577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8DB4D9-A255-99D1-DA30-D621734C322D}"/>
              </a:ext>
            </a:extLst>
          </p:cNvPr>
          <p:cNvSpPr txBox="1"/>
          <p:nvPr/>
        </p:nvSpPr>
        <p:spPr>
          <a:xfrm>
            <a:off x="62311" y="1556087"/>
            <a:ext cx="24959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dk1"/>
                </a:solidFill>
                <a:latin typeface="Darker Grotesque"/>
              </a:rPr>
              <a:t>Vergleich Train/ Test für k=1 bis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dk1"/>
                </a:solidFill>
                <a:latin typeface="Darker Grotesque"/>
              </a:rPr>
              <a:t>k=6 liefert bestes Ergebnis auf Testdaten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>
              <a:solidFill>
                <a:schemeClr val="dk1"/>
              </a:solidFill>
              <a:latin typeface="Darker 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dk1"/>
                </a:solidFill>
                <a:latin typeface="Darker Grotesque"/>
              </a:rPr>
              <a:t>Balance zwischen </a:t>
            </a:r>
            <a:r>
              <a:rPr lang="de-DE" sz="1600" err="1">
                <a:solidFill>
                  <a:schemeClr val="dk1"/>
                </a:solidFill>
                <a:latin typeface="Darker Grotesque"/>
              </a:rPr>
              <a:t>Overfitting</a:t>
            </a:r>
            <a:r>
              <a:rPr lang="de-DE" sz="1600">
                <a:solidFill>
                  <a:schemeClr val="dk1"/>
                </a:solidFill>
                <a:latin typeface="Darker Grotesque"/>
              </a:rPr>
              <a:t> (kleines k) und </a:t>
            </a:r>
            <a:r>
              <a:rPr lang="de-DE" sz="1600" err="1">
                <a:solidFill>
                  <a:schemeClr val="dk1"/>
                </a:solidFill>
                <a:latin typeface="Darker Grotesque"/>
              </a:rPr>
              <a:t>Underfitting</a:t>
            </a:r>
            <a:r>
              <a:rPr lang="de-DE" sz="1600">
                <a:solidFill>
                  <a:schemeClr val="dk1"/>
                </a:solidFill>
                <a:latin typeface="Darker Grotesque"/>
              </a:rPr>
              <a:t> (großes k)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4385E3-A73D-82A5-6898-046D1A578D2B}"/>
              </a:ext>
            </a:extLst>
          </p:cNvPr>
          <p:cNvSpPr/>
          <p:nvPr/>
        </p:nvSpPr>
        <p:spPr>
          <a:xfrm>
            <a:off x="4212785" y="2895600"/>
            <a:ext cx="657225" cy="82198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88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91919"/>
    </a:dk1>
    <a:lt1>
      <a:srgbClr val="FFFFFF"/>
    </a:lt1>
    <a:dk2>
      <a:srgbClr val="E8E8E8"/>
    </a:dk2>
    <a:lt2>
      <a:srgbClr val="FFFFFF"/>
    </a:lt2>
    <a:accent1>
      <a:srgbClr val="0445FF"/>
    </a:accent1>
    <a:accent2>
      <a:srgbClr val="F2CEFF"/>
    </a:accent2>
    <a:accent3>
      <a:srgbClr val="8DF1FF"/>
    </a:accent3>
    <a:accent4>
      <a:srgbClr val="FFFFFF"/>
    </a:accent4>
    <a:accent5>
      <a:srgbClr val="FFFFFF"/>
    </a:accent5>
    <a:accent6>
      <a:srgbClr val="FFFFFF"/>
    </a:accent6>
    <a:hlink>
      <a:srgbClr val="191919"/>
    </a:hlink>
    <a:folHlink>
      <a:srgbClr val="0097A7"/>
    </a:folHlink>
  </a:clrScheme>
</a:themeOverride>
</file>

<file path=docMetadata/LabelInfo.xml><?xml version="1.0" encoding="utf-8"?>
<clbl:labelList xmlns:clbl="http://schemas.microsoft.com/office/2020/mipLabelMetadata">
  <clbl:label id="{88954f85-bbb0-4033-b7a8-f3e56d671078}" enabled="1" method="Privileged" siteId="{28042244-bb51-4cd6-8034-7776fa3703e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Bildschirmpräsentation (16:9)</PresentationFormat>
  <Paragraphs>121</Paragraphs>
  <Slides>26</Slides>
  <Notes>26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6" baseType="lpstr">
      <vt:lpstr>Arial</vt:lpstr>
      <vt:lpstr>Calibri</vt:lpstr>
      <vt:lpstr>Orbitron Black</vt:lpstr>
      <vt:lpstr>Darker Grotesque Medium</vt:lpstr>
      <vt:lpstr>Wingdings</vt:lpstr>
      <vt:lpstr>Bebas Neue</vt:lpstr>
      <vt:lpstr>Darker Grotesque</vt:lpstr>
      <vt:lpstr>Nunito Light</vt:lpstr>
      <vt:lpstr>The Use of AI in Marketing by Slidesgo</vt:lpstr>
      <vt:lpstr>think-cell Folie</vt:lpstr>
      <vt:lpstr>kNN und alternative Algorithmen</vt:lpstr>
      <vt:lpstr>Datensatz</vt:lpstr>
      <vt:lpstr>Datensatz</vt:lpstr>
      <vt:lpstr>DATENSATZ - Telefonkunden</vt:lpstr>
      <vt:lpstr>DATENSATZ - Problemstellungen</vt:lpstr>
      <vt:lpstr>DATENSATZ - Problemstellungen</vt:lpstr>
      <vt:lpstr>k-Nearest-Neighbors-Algorithmus</vt:lpstr>
      <vt:lpstr>Wie kNN bei unseren Kundendaten funktioniert</vt:lpstr>
      <vt:lpstr>kNN – optimales k finden</vt:lpstr>
      <vt:lpstr>kNN - Ergebnisse</vt:lpstr>
      <vt:lpstr>kNN - Ergebnisse</vt:lpstr>
      <vt:lpstr>ENTSCHEIDUNGS-BAUM</vt:lpstr>
      <vt:lpstr>ENTSCHEIDUNGSBAUM - Funktionsweise</vt:lpstr>
      <vt:lpstr>ENTSCHEIDUNGSBAUM - Ergebnisse</vt:lpstr>
      <vt:lpstr>DECISION TREE</vt:lpstr>
      <vt:lpstr>RANDOM FOREST- Funktionsweise</vt:lpstr>
      <vt:lpstr>RANDOM FOREST- Ergebnisse</vt:lpstr>
      <vt:lpstr>LOGISTISCHE REGRESSION</vt:lpstr>
      <vt:lpstr>LOGISTISCHE REGRESSION - Funktionsweise</vt:lpstr>
      <vt:lpstr>LOGISTISCHE REGRESSION - Ergebnisse</vt:lpstr>
      <vt:lpstr>Support Vector Machines </vt:lpstr>
      <vt:lpstr>Support Vector Machines - Funktionsweise</vt:lpstr>
      <vt:lpstr>SVM- Ergebnisse</vt:lpstr>
      <vt:lpstr>Fazit</vt:lpstr>
      <vt:lpstr>Fazit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Fetzer, Leonie</dc:creator>
  <cp:lastModifiedBy>Fetzer, Leonie</cp:lastModifiedBy>
  <cp:revision>3</cp:revision>
  <dcterms:modified xsi:type="dcterms:W3CDTF">2025-09-14T21:03:35Z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ZEISS classification: Restricted</vt:lpwstr>
  </property>
  <property fmtid="{D5CDD505-2E9C-101B-9397-08002B2CF9AE}" pid="3" name="ClassificationContentMarkingFooterLocations">
    <vt:lpwstr>The Use of AI in Marketing by Slidesgo:4\Slidesgo Final Pages:4</vt:lpwstr>
  </property>
</Properties>
</file>