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7" r:id="rId3"/>
    <p:sldId id="266" r:id="rId4"/>
    <p:sldId id="265" r:id="rId5"/>
    <p:sldId id="264" r:id="rId6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344" autoAdjust="0"/>
  </p:normalViewPr>
  <p:slideViewPr>
    <p:cSldViewPr snapToGrid="0" snapToObjects="1">
      <p:cViewPr varScale="1">
        <p:scale>
          <a:sx n="110" d="100"/>
          <a:sy n="110" d="100"/>
        </p:scale>
        <p:origin x="-16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82FEE5-269B-9B49-A8C4-823C45BE6055}" type="datetimeFigureOut">
              <a:rPr kumimoji="1" lang="ja-JP" altLang="en-US" smtClean="0"/>
              <a:t>17/05/01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1B25B-30E5-7A42-A56A-DF1A6F86BC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5930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17/05/01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435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17/05/01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4011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17/05/01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5343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17/05/01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756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17/05/01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2047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17/05/01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2116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17/05/01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312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17/05/01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5966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17/05/01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7029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17/05/01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4778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17/05/01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545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A01A1-4899-9944-833D-6A66CDE659CB}" type="datetimeFigureOut">
              <a:rPr kumimoji="1" lang="ja-JP" altLang="en-US" smtClean="0"/>
              <a:t>17/05/01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4466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619935"/>
            <a:ext cx="7772400" cy="1470025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家計簿プログラム</a:t>
            </a:r>
            <a:r>
              <a:rPr kumimoji="1" lang="en-US" altLang="ja-JP" dirty="0" smtClean="0"/>
              <a:t>(Register)</a:t>
            </a:r>
            <a:br>
              <a:rPr kumimoji="1" lang="en-US" altLang="ja-JP" dirty="0" smtClean="0"/>
            </a:br>
            <a:r>
              <a:rPr lang="en-US" altLang="ja-JP" dirty="0" smtClean="0"/>
              <a:t>GUI</a:t>
            </a:r>
            <a:r>
              <a:rPr lang="ja-JP" altLang="en-US" dirty="0" smtClean="0"/>
              <a:t>レイアウト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/>
              <a:t>最終更新日：</a:t>
            </a:r>
            <a:r>
              <a:rPr lang="en-US" altLang="ja-JP" sz="2800" dirty="0" smtClean="0"/>
              <a:t>2017/05/01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en-US" altLang="ja-JP" sz="2800" dirty="0" err="1" smtClean="0"/>
              <a:t>ver</a:t>
            </a:r>
            <a:r>
              <a:rPr lang="en-US" altLang="ja-JP" sz="2800" dirty="0" smtClean="0"/>
              <a:t> </a:t>
            </a:r>
            <a:r>
              <a:rPr lang="en-US" altLang="ja-JP" sz="2800" dirty="0" smtClean="0"/>
              <a:t>2.1.0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3423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0532" y="18716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登録画面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grpSp>
        <p:nvGrpSpPr>
          <p:cNvPr id="6" name="図形グループ 5"/>
          <p:cNvGrpSpPr/>
          <p:nvPr/>
        </p:nvGrpSpPr>
        <p:grpSpPr>
          <a:xfrm>
            <a:off x="2399632" y="815476"/>
            <a:ext cx="4130842" cy="5788523"/>
            <a:chOff x="2399632" y="815476"/>
            <a:chExt cx="4130842" cy="5788523"/>
          </a:xfrm>
        </p:grpSpPr>
        <p:sp>
          <p:nvSpPr>
            <p:cNvPr id="5" name="正方形/長方形 4"/>
            <p:cNvSpPr/>
            <p:nvPr/>
          </p:nvSpPr>
          <p:spPr>
            <a:xfrm>
              <a:off x="2399632" y="815476"/>
              <a:ext cx="4130842" cy="578852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3041515" y="1295947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>
                  <a:latin typeface="メイリオ"/>
                  <a:ea typeface="メイリオ"/>
                  <a:cs typeface="メイリオ"/>
                </a:rPr>
                <a:t>日付：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3041515" y="1811337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内容</a:t>
              </a:r>
              <a:r>
                <a:rPr kumimoji="1" lang="ja-JP" altLang="en-US" dirty="0" smtClean="0">
                  <a:latin typeface="メイリオ"/>
                  <a:ea typeface="メイリオ"/>
                  <a:cs typeface="メイリオ"/>
                </a:rPr>
                <a:t>：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2579850" y="2326727"/>
              <a:ext cx="13388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カテゴリ</a:t>
              </a:r>
              <a:r>
                <a:rPr kumimoji="1" lang="ja-JP" altLang="en-US" dirty="0" smtClean="0">
                  <a:latin typeface="メイリオ"/>
                  <a:ea typeface="メイリオ"/>
                  <a:cs typeface="メイリオ"/>
                </a:rPr>
                <a:t>：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3041515" y="2842117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金額</a:t>
              </a:r>
              <a:r>
                <a:rPr kumimoji="1" lang="ja-JP" altLang="en-US" dirty="0" smtClean="0">
                  <a:latin typeface="メイリオ"/>
                  <a:ea typeface="メイリオ"/>
                  <a:cs typeface="メイリオ"/>
                </a:rPr>
                <a:t>：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8" name="角丸四角形 17"/>
            <p:cNvSpPr/>
            <p:nvPr/>
          </p:nvSpPr>
          <p:spPr>
            <a:xfrm>
              <a:off x="3041515" y="5982125"/>
              <a:ext cx="1243263" cy="360947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登録</a:t>
              </a:r>
              <a:endParaRPr lang="en-US" altLang="ja-JP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9" name="角丸四角形 18"/>
            <p:cNvSpPr/>
            <p:nvPr/>
          </p:nvSpPr>
          <p:spPr>
            <a:xfrm>
              <a:off x="4610962" y="5982125"/>
              <a:ext cx="1243263" cy="360947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取消</a:t>
              </a:r>
              <a:endParaRPr lang="en-US" altLang="ja-JP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3918678" y="1295947"/>
              <a:ext cx="1935547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3918678" y="1814570"/>
              <a:ext cx="1935547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3918678" y="2842117"/>
              <a:ext cx="1935547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3918678" y="2326727"/>
              <a:ext cx="1935547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円/楕円 23"/>
            <p:cNvSpPr/>
            <p:nvPr/>
          </p:nvSpPr>
          <p:spPr>
            <a:xfrm>
              <a:off x="3635449" y="3464224"/>
              <a:ext cx="163286" cy="179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3814371" y="3370783"/>
              <a:ext cx="6463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収入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6" name="円/楕円 25"/>
            <p:cNvSpPr/>
            <p:nvPr/>
          </p:nvSpPr>
          <p:spPr>
            <a:xfrm>
              <a:off x="4530000" y="3467034"/>
              <a:ext cx="163286" cy="1794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4708922" y="3360225"/>
              <a:ext cx="6463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支出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3" name="テキスト ボックス 2"/>
            <p:cNvSpPr txBox="1"/>
            <p:nvPr/>
          </p:nvSpPr>
          <p:spPr>
            <a:xfrm>
              <a:off x="3974436" y="1295947"/>
              <a:ext cx="14689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 err="1" smtClean="0">
                  <a:latin typeface="メイリオ"/>
                  <a:ea typeface="メイリオ"/>
                  <a:cs typeface="メイリオ"/>
                </a:rPr>
                <a:t>yyyy</a:t>
              </a:r>
              <a:r>
                <a:rPr kumimoji="1" lang="en-US" altLang="ja-JP" sz="1600" dirty="0" smtClean="0">
                  <a:latin typeface="メイリオ"/>
                  <a:ea typeface="メイリオ"/>
                  <a:cs typeface="メイリオ"/>
                </a:rPr>
                <a:t>-mm-</a:t>
              </a:r>
              <a:r>
                <a:rPr kumimoji="1" lang="en-US" altLang="ja-JP" sz="1600" dirty="0" err="1" smtClean="0">
                  <a:latin typeface="メイリオ"/>
                  <a:ea typeface="メイリオ"/>
                  <a:cs typeface="メイリオ"/>
                </a:rPr>
                <a:t>dd</a:t>
              </a:r>
              <a:endParaRPr kumimoji="1" lang="ja-JP" altLang="en-US" sz="1600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3041515" y="4056699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dirty="0" smtClean="0">
                  <a:latin typeface="メイリオ"/>
                  <a:ea typeface="メイリオ"/>
                  <a:cs typeface="メイリオ"/>
                </a:rPr>
                <a:t>収支</a:t>
              </a:r>
              <a:r>
                <a:rPr kumimoji="1" lang="ja-JP" altLang="en-US" dirty="0" smtClean="0">
                  <a:latin typeface="メイリオ"/>
                  <a:ea typeface="メイリオ"/>
                  <a:cs typeface="メイリオ"/>
                </a:rPr>
                <a:t>：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4669812" y="4056699"/>
              <a:ext cx="118441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dirty="0" err="1" smtClean="0">
                  <a:latin typeface="メイリオ"/>
                  <a:ea typeface="メイリオ"/>
                  <a:cs typeface="メイリオ"/>
                </a:rPr>
                <a:t>xxxxx</a:t>
              </a:r>
              <a:r>
                <a:rPr lang="en-US" altLang="ja-JP" dirty="0">
                  <a:latin typeface="メイリオ"/>
                  <a:ea typeface="メイリオ"/>
                  <a:cs typeface="メイリオ"/>
                </a:rPr>
                <a:t> </a:t>
              </a:r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円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</p:grpSp>
      <p:grpSp>
        <p:nvGrpSpPr>
          <p:cNvPr id="8" name="図形グループ 7"/>
          <p:cNvGrpSpPr/>
          <p:nvPr/>
        </p:nvGrpSpPr>
        <p:grpSpPr>
          <a:xfrm>
            <a:off x="5133990" y="4623225"/>
            <a:ext cx="2409517" cy="872852"/>
            <a:chOff x="5133990" y="4623225"/>
            <a:chExt cx="2409517" cy="872852"/>
          </a:xfrm>
        </p:grpSpPr>
        <p:sp>
          <p:nvSpPr>
            <p:cNvPr id="32" name="円形吹き出し 31"/>
            <p:cNvSpPr/>
            <p:nvPr/>
          </p:nvSpPr>
          <p:spPr>
            <a:xfrm>
              <a:off x="5133990" y="4623225"/>
              <a:ext cx="2409517" cy="872852"/>
            </a:xfrm>
            <a:prstGeom prst="wedgeEllipseCallout">
              <a:avLst>
                <a:gd name="adj1" fmla="val -47434"/>
                <a:gd name="adj2" fmla="val -62691"/>
              </a:avLst>
            </a:prstGeom>
            <a:solidFill>
              <a:schemeClr val="bg1"/>
            </a:solidFill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5285980" y="4807152"/>
              <a:ext cx="21595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400" dirty="0" smtClean="0">
                  <a:latin typeface="メイリオ"/>
                  <a:ea typeface="メイリオ"/>
                  <a:cs typeface="メイリオ"/>
                </a:rPr>
                <a:t>アプリ起動時の月の収支</a:t>
              </a:r>
            </a:p>
            <a:p>
              <a:r>
                <a:rPr lang="en-US" altLang="en-US" sz="1400" dirty="0" smtClean="0">
                  <a:latin typeface="メイリオ"/>
                  <a:ea typeface="メイリオ"/>
                  <a:cs typeface="メイリオ"/>
                </a:rPr>
                <a:t>が表示される</a:t>
              </a:r>
            </a:p>
          </p:txBody>
        </p:sp>
      </p:grpSp>
      <p:grpSp>
        <p:nvGrpSpPr>
          <p:cNvPr id="2" name="図形グループ 1"/>
          <p:cNvGrpSpPr/>
          <p:nvPr/>
        </p:nvGrpSpPr>
        <p:grpSpPr>
          <a:xfrm>
            <a:off x="5951388" y="1272749"/>
            <a:ext cx="2409517" cy="872852"/>
            <a:chOff x="5443408" y="1665279"/>
            <a:chExt cx="2409517" cy="872852"/>
          </a:xfrm>
        </p:grpSpPr>
        <p:sp>
          <p:nvSpPr>
            <p:cNvPr id="28" name="円形吹き出し 27"/>
            <p:cNvSpPr/>
            <p:nvPr/>
          </p:nvSpPr>
          <p:spPr>
            <a:xfrm>
              <a:off x="5443408" y="1665279"/>
              <a:ext cx="2409517" cy="872852"/>
            </a:xfrm>
            <a:prstGeom prst="wedgeEllipseCallout">
              <a:avLst>
                <a:gd name="adj1" fmla="val -68517"/>
                <a:gd name="adj2" fmla="val -29623"/>
              </a:avLst>
            </a:prstGeom>
            <a:solidFill>
              <a:schemeClr val="bg1"/>
            </a:solidFill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5648428" y="1837660"/>
              <a:ext cx="1980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 smtClean="0">
                  <a:latin typeface="メイリオ"/>
                  <a:ea typeface="メイリオ"/>
                  <a:cs typeface="メイリオ"/>
                </a:rPr>
                <a:t>アプリ起動時の</a:t>
              </a:r>
              <a:r>
                <a:rPr lang="en-US" altLang="en-US" sz="1400" dirty="0" smtClean="0">
                  <a:latin typeface="メイリオ"/>
                  <a:ea typeface="メイリオ"/>
                  <a:cs typeface="メイリオ"/>
                </a:rPr>
                <a:t>日付が</a:t>
              </a:r>
            </a:p>
            <a:p>
              <a:r>
                <a:rPr lang="ja-JP" altLang="en-US" sz="1400" dirty="0" smtClean="0">
                  <a:latin typeface="メイリオ"/>
                  <a:ea typeface="メイリオ"/>
                  <a:cs typeface="メイリオ"/>
                </a:rPr>
                <a:t>入力されている</a:t>
              </a:r>
              <a:endParaRPr lang="en-US" altLang="ja-JP" sz="1400" dirty="0" smtClean="0">
                <a:latin typeface="メイリオ"/>
                <a:ea typeface="メイリオ"/>
                <a:cs typeface="メイリオ"/>
              </a:endParaRPr>
            </a:p>
          </p:txBody>
        </p:sp>
      </p:grpSp>
      <p:sp>
        <p:nvSpPr>
          <p:cNvPr id="7" name="二等辺三角形 6"/>
          <p:cNvSpPr/>
          <p:nvPr/>
        </p:nvSpPr>
        <p:spPr>
          <a:xfrm rot="10800000">
            <a:off x="5590680" y="2436092"/>
            <a:ext cx="182047" cy="15605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4" name="図形グループ 33"/>
          <p:cNvGrpSpPr/>
          <p:nvPr/>
        </p:nvGrpSpPr>
        <p:grpSpPr>
          <a:xfrm>
            <a:off x="5772727" y="2934356"/>
            <a:ext cx="2409517" cy="1065921"/>
            <a:chOff x="5443408" y="1665278"/>
            <a:chExt cx="2409517" cy="1065921"/>
          </a:xfrm>
        </p:grpSpPr>
        <p:sp>
          <p:nvSpPr>
            <p:cNvPr id="35" name="円形吹き出し 34"/>
            <p:cNvSpPr/>
            <p:nvPr/>
          </p:nvSpPr>
          <p:spPr>
            <a:xfrm>
              <a:off x="5443408" y="1665278"/>
              <a:ext cx="2409517" cy="1065921"/>
            </a:xfrm>
            <a:prstGeom prst="wedgeEllipseCallout">
              <a:avLst>
                <a:gd name="adj1" fmla="val -46476"/>
                <a:gd name="adj2" fmla="val -71950"/>
              </a:avLst>
            </a:prstGeom>
            <a:solidFill>
              <a:schemeClr val="bg1"/>
            </a:solidFill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5648428" y="1837660"/>
              <a:ext cx="204414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400" dirty="0" smtClean="0">
                  <a:latin typeface="メイリオ"/>
                  <a:ea typeface="メイリオ"/>
                  <a:cs typeface="メイリオ"/>
                </a:rPr>
                <a:t>カテゴリ選択ボタンが</a:t>
              </a:r>
            </a:p>
            <a:p>
              <a:r>
                <a:rPr lang="en-US" altLang="en-US" sz="1400" dirty="0" smtClean="0">
                  <a:latin typeface="メイリオ"/>
                  <a:ea typeface="メイリオ"/>
                  <a:cs typeface="メイリオ"/>
                </a:rPr>
                <a:t>表示されている</a:t>
              </a:r>
              <a:endParaRPr lang="en-US" altLang="en-US" sz="1400" dirty="0">
                <a:latin typeface="メイリオ"/>
                <a:ea typeface="メイリオ"/>
                <a:cs typeface="メイリオ"/>
              </a:endParaRPr>
            </a:p>
            <a:p>
              <a:r>
                <a:rPr lang="en-US" altLang="ja-JP" sz="1400" dirty="0" smtClean="0">
                  <a:latin typeface="メイリオ"/>
                  <a:ea typeface="メイリオ"/>
                  <a:cs typeface="メイリオ"/>
                </a:rPr>
                <a:t>→ </a:t>
              </a:r>
              <a:r>
                <a:rPr lang="ja-JP" altLang="en-US" sz="1400" dirty="0" smtClean="0">
                  <a:latin typeface="メイリオ"/>
                  <a:ea typeface="メイリオ"/>
                  <a:cs typeface="メイリオ"/>
                </a:rPr>
                <a:t>カテゴリ選択画面へ</a:t>
              </a:r>
              <a:endParaRPr lang="en-US" altLang="en-US" sz="1400" dirty="0" smtClean="0">
                <a:latin typeface="メイリオ"/>
                <a:ea typeface="メイリオ"/>
                <a:cs typeface="メイリオ"/>
              </a:endParaRPr>
            </a:p>
          </p:txBody>
        </p:sp>
      </p:grpSp>
      <p:grpSp>
        <p:nvGrpSpPr>
          <p:cNvPr id="37" name="図形グループ 36"/>
          <p:cNvGrpSpPr/>
          <p:nvPr/>
        </p:nvGrpSpPr>
        <p:grpSpPr>
          <a:xfrm>
            <a:off x="1073727" y="3293131"/>
            <a:ext cx="2119453" cy="872852"/>
            <a:chOff x="5424054" y="4623225"/>
            <a:chExt cx="2119453" cy="872852"/>
          </a:xfrm>
        </p:grpSpPr>
        <p:sp>
          <p:nvSpPr>
            <p:cNvPr id="38" name="円形吹き出し 37"/>
            <p:cNvSpPr/>
            <p:nvPr/>
          </p:nvSpPr>
          <p:spPr>
            <a:xfrm>
              <a:off x="5424054" y="4623225"/>
              <a:ext cx="2119453" cy="872852"/>
            </a:xfrm>
            <a:prstGeom prst="wedgeEllipseCallout">
              <a:avLst>
                <a:gd name="adj1" fmla="val 62773"/>
                <a:gd name="adj2" fmla="val -16396"/>
              </a:avLst>
            </a:prstGeom>
            <a:solidFill>
              <a:schemeClr val="bg1"/>
            </a:solidFill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39" name="テキスト ボックス 38"/>
            <p:cNvSpPr txBox="1"/>
            <p:nvPr/>
          </p:nvSpPr>
          <p:spPr>
            <a:xfrm>
              <a:off x="5586150" y="4807152"/>
              <a:ext cx="18004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400" dirty="0" smtClean="0">
                  <a:latin typeface="メイリオ"/>
                  <a:ea typeface="メイリオ"/>
                  <a:cs typeface="メイリオ"/>
                </a:rPr>
                <a:t>デフォルトは支出が</a:t>
              </a:r>
            </a:p>
            <a:p>
              <a:r>
                <a:rPr lang="en-US" altLang="en-US" sz="1400" dirty="0" smtClean="0">
                  <a:latin typeface="メイリオ"/>
                  <a:ea typeface="メイリオ"/>
                  <a:cs typeface="メイリオ"/>
                </a:rPr>
                <a:t>チェックされている</a:t>
              </a:r>
              <a:endParaRPr lang="en-US" altLang="en-US" sz="1400" dirty="0" smtClean="0">
                <a:latin typeface="メイリオ"/>
                <a:ea typeface="メイリオ"/>
                <a:cs typeface="メイリオ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4035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0532" y="187161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カテゴリ選択</a:t>
            </a:r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画面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grpSp>
        <p:nvGrpSpPr>
          <p:cNvPr id="6" name="図形グループ 5"/>
          <p:cNvGrpSpPr/>
          <p:nvPr/>
        </p:nvGrpSpPr>
        <p:grpSpPr>
          <a:xfrm>
            <a:off x="2399632" y="815476"/>
            <a:ext cx="4130842" cy="5788523"/>
            <a:chOff x="2399632" y="815476"/>
            <a:chExt cx="4130842" cy="5788523"/>
          </a:xfrm>
        </p:grpSpPr>
        <p:sp>
          <p:nvSpPr>
            <p:cNvPr id="5" name="正方形/長方形 4"/>
            <p:cNvSpPr/>
            <p:nvPr/>
          </p:nvSpPr>
          <p:spPr>
            <a:xfrm>
              <a:off x="2399632" y="815476"/>
              <a:ext cx="4130842" cy="578852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3041515" y="1295947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>
                  <a:latin typeface="メイリオ"/>
                  <a:ea typeface="メイリオ"/>
                  <a:cs typeface="メイリオ"/>
                </a:rPr>
                <a:t>日付：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3041515" y="1811337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内容</a:t>
              </a:r>
              <a:r>
                <a:rPr kumimoji="1" lang="ja-JP" altLang="en-US" dirty="0" smtClean="0">
                  <a:latin typeface="メイリオ"/>
                  <a:ea typeface="メイリオ"/>
                  <a:cs typeface="メイリオ"/>
                </a:rPr>
                <a:t>：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2579850" y="2326727"/>
              <a:ext cx="13388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カテゴリ</a:t>
              </a:r>
              <a:r>
                <a:rPr kumimoji="1" lang="ja-JP" altLang="en-US" dirty="0" smtClean="0">
                  <a:latin typeface="メイリオ"/>
                  <a:ea typeface="メイリオ"/>
                  <a:cs typeface="メイリオ"/>
                </a:rPr>
                <a:t>：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3041515" y="2842117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金額</a:t>
              </a:r>
              <a:r>
                <a:rPr kumimoji="1" lang="ja-JP" altLang="en-US" dirty="0" smtClean="0">
                  <a:latin typeface="メイリオ"/>
                  <a:ea typeface="メイリオ"/>
                  <a:cs typeface="メイリオ"/>
                </a:rPr>
                <a:t>：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8" name="角丸四角形 17"/>
            <p:cNvSpPr/>
            <p:nvPr/>
          </p:nvSpPr>
          <p:spPr>
            <a:xfrm>
              <a:off x="3041515" y="5982125"/>
              <a:ext cx="1243263" cy="360947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登録</a:t>
              </a:r>
              <a:endParaRPr lang="en-US" altLang="ja-JP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9" name="角丸四角形 18"/>
            <p:cNvSpPr/>
            <p:nvPr/>
          </p:nvSpPr>
          <p:spPr>
            <a:xfrm>
              <a:off x="4610962" y="5982125"/>
              <a:ext cx="1243263" cy="360947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取消</a:t>
              </a:r>
              <a:endParaRPr lang="en-US" altLang="ja-JP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3918678" y="1295947"/>
              <a:ext cx="1935547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3918678" y="1814570"/>
              <a:ext cx="1935547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3918678" y="2842117"/>
              <a:ext cx="1935547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3918678" y="2326727"/>
              <a:ext cx="1935547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円/楕円 23"/>
            <p:cNvSpPr/>
            <p:nvPr/>
          </p:nvSpPr>
          <p:spPr>
            <a:xfrm>
              <a:off x="3635449" y="3464224"/>
              <a:ext cx="163286" cy="1794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3814371" y="3370783"/>
              <a:ext cx="6463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収入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6" name="円/楕円 25"/>
            <p:cNvSpPr/>
            <p:nvPr/>
          </p:nvSpPr>
          <p:spPr>
            <a:xfrm>
              <a:off x="4530000" y="3467034"/>
              <a:ext cx="163286" cy="1794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4708922" y="3360225"/>
              <a:ext cx="6463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支出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3" name="テキスト ボックス 2"/>
            <p:cNvSpPr txBox="1"/>
            <p:nvPr/>
          </p:nvSpPr>
          <p:spPr>
            <a:xfrm>
              <a:off x="3974436" y="1295947"/>
              <a:ext cx="14689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 err="1" smtClean="0">
                  <a:latin typeface="メイリオ"/>
                  <a:ea typeface="メイリオ"/>
                  <a:cs typeface="メイリオ"/>
                </a:rPr>
                <a:t>yyyy</a:t>
              </a:r>
              <a:r>
                <a:rPr kumimoji="1" lang="en-US" altLang="ja-JP" sz="1600" dirty="0" smtClean="0">
                  <a:latin typeface="メイリオ"/>
                  <a:ea typeface="メイリオ"/>
                  <a:cs typeface="メイリオ"/>
                </a:rPr>
                <a:t>-mm-</a:t>
              </a:r>
              <a:r>
                <a:rPr kumimoji="1" lang="en-US" altLang="ja-JP" sz="1600" dirty="0" err="1" smtClean="0">
                  <a:latin typeface="メイリオ"/>
                  <a:ea typeface="メイリオ"/>
                  <a:cs typeface="メイリオ"/>
                </a:rPr>
                <a:t>dd</a:t>
              </a:r>
              <a:endParaRPr kumimoji="1" lang="ja-JP" altLang="en-US" sz="1600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3041515" y="4056699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dirty="0" smtClean="0">
                  <a:latin typeface="メイリオ"/>
                  <a:ea typeface="メイリオ"/>
                  <a:cs typeface="メイリオ"/>
                </a:rPr>
                <a:t>収支</a:t>
              </a:r>
              <a:r>
                <a:rPr kumimoji="1" lang="ja-JP" altLang="en-US" dirty="0" smtClean="0">
                  <a:latin typeface="メイリオ"/>
                  <a:ea typeface="メイリオ"/>
                  <a:cs typeface="メイリオ"/>
                </a:rPr>
                <a:t>：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4669812" y="4056699"/>
              <a:ext cx="118441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dirty="0" err="1" smtClean="0">
                  <a:latin typeface="メイリオ"/>
                  <a:ea typeface="メイリオ"/>
                  <a:cs typeface="メイリオ"/>
                </a:rPr>
                <a:t>xxxxx</a:t>
              </a:r>
              <a:r>
                <a:rPr lang="en-US" altLang="ja-JP" dirty="0">
                  <a:latin typeface="メイリオ"/>
                  <a:ea typeface="メイリオ"/>
                  <a:cs typeface="メイリオ"/>
                </a:rPr>
                <a:t> </a:t>
              </a:r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円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</p:grpSp>
      <p:sp>
        <p:nvSpPr>
          <p:cNvPr id="7" name="二等辺三角形 6"/>
          <p:cNvSpPr/>
          <p:nvPr/>
        </p:nvSpPr>
        <p:spPr>
          <a:xfrm rot="10800000">
            <a:off x="5590680" y="2436092"/>
            <a:ext cx="182047" cy="15605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3041515" y="1804033"/>
            <a:ext cx="2812710" cy="351842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3141990" y="190042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 smtClean="0">
                <a:latin typeface="メイリオ"/>
                <a:ea typeface="メイリオ"/>
                <a:cs typeface="メイリオ"/>
              </a:rPr>
              <a:t>カテゴリを選択</a:t>
            </a:r>
            <a:endParaRPr kumimoji="1" lang="ja-JP" altLang="en-US" sz="16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136624" y="4961507"/>
            <a:ext cx="1243263" cy="280129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OK</a:t>
            </a:r>
            <a:endParaRPr lang="en-US" altLang="ja-JP" sz="1400" dirty="0" smtClean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529464" y="4961507"/>
            <a:ext cx="1243263" cy="280129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キャンセル</a:t>
            </a:r>
            <a:endParaRPr lang="en-US" altLang="ja-JP" sz="1400" dirty="0" smtClean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9" name="直線コネクタ 8"/>
          <p:cNvCxnSpPr/>
          <p:nvPr/>
        </p:nvCxnSpPr>
        <p:spPr>
          <a:xfrm>
            <a:off x="3057830" y="3612762"/>
            <a:ext cx="2796395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 flipV="1">
            <a:off x="3046285" y="2976733"/>
            <a:ext cx="2796395" cy="11166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 flipV="1">
            <a:off x="3062504" y="4237498"/>
            <a:ext cx="2796395" cy="11166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 flipV="1">
            <a:off x="3057830" y="2378681"/>
            <a:ext cx="2796395" cy="11166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>
            <a:off x="3046285" y="4885973"/>
            <a:ext cx="2812614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角丸四角形 47"/>
          <p:cNvSpPr/>
          <p:nvPr/>
        </p:nvSpPr>
        <p:spPr>
          <a:xfrm>
            <a:off x="5471087" y="2592152"/>
            <a:ext cx="180000" cy="180000"/>
          </a:xfrm>
          <a:prstGeom prst="roundRect">
            <a:avLst/>
          </a:prstGeom>
          <a:solidFill>
            <a:srgbClr val="00800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400" dirty="0" smtClean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471087" y="3190783"/>
            <a:ext cx="180000" cy="180000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400" dirty="0" smtClean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5471087" y="3832879"/>
            <a:ext cx="180000" cy="180000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400" dirty="0" smtClean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5471087" y="4460666"/>
            <a:ext cx="180000" cy="180000"/>
          </a:xfrm>
          <a:prstGeom prst="roundRect">
            <a:avLst/>
          </a:prstGeom>
          <a:solidFill>
            <a:srgbClr val="00800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400" dirty="0" smtClean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3141990" y="251246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latin typeface="メイリオ"/>
                <a:ea typeface="メイリオ"/>
                <a:cs typeface="メイリオ"/>
              </a:rPr>
              <a:t>食費</a:t>
            </a:r>
            <a:endParaRPr kumimoji="1" lang="ja-JP" altLang="en-US" sz="16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3144467" y="3126486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 smtClean="0">
                <a:latin typeface="メイリオ"/>
                <a:ea typeface="メイリオ"/>
                <a:cs typeface="メイリオ"/>
              </a:rPr>
              <a:t>水道光熱費</a:t>
            </a:r>
            <a:endParaRPr kumimoji="1" lang="ja-JP" altLang="en-US" sz="16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136624" y="375069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 smtClean="0">
                <a:latin typeface="メイリオ"/>
                <a:ea typeface="メイリオ"/>
                <a:cs typeface="メイリオ"/>
              </a:rPr>
              <a:t>交通費</a:t>
            </a:r>
            <a:endParaRPr kumimoji="1" lang="ja-JP" altLang="en-US" sz="16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3136624" y="4402941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 smtClean="0">
                <a:latin typeface="メイリオ"/>
                <a:ea typeface="メイリオ"/>
                <a:cs typeface="メイリオ"/>
              </a:rPr>
              <a:t>美容</a:t>
            </a:r>
            <a:r>
              <a:rPr lang="ja-JP" altLang="en-US" sz="1600" dirty="0" smtClean="0">
                <a:latin typeface="メイリオ"/>
                <a:ea typeface="メイリオ"/>
                <a:cs typeface="メイリオ"/>
              </a:rPr>
              <a:t>費</a:t>
            </a:r>
            <a:endParaRPr kumimoji="1" lang="ja-JP" altLang="en-US" sz="1600" dirty="0">
              <a:latin typeface="メイリオ"/>
              <a:ea typeface="メイリオ"/>
              <a:cs typeface="メイリオ"/>
            </a:endParaRPr>
          </a:p>
        </p:txBody>
      </p:sp>
      <p:grpSp>
        <p:nvGrpSpPr>
          <p:cNvPr id="56" name="図形グループ 55"/>
          <p:cNvGrpSpPr/>
          <p:nvPr/>
        </p:nvGrpSpPr>
        <p:grpSpPr>
          <a:xfrm>
            <a:off x="5865087" y="2968992"/>
            <a:ext cx="1662549" cy="643770"/>
            <a:chOff x="5443408" y="1665279"/>
            <a:chExt cx="1662549" cy="643770"/>
          </a:xfrm>
        </p:grpSpPr>
        <p:sp>
          <p:nvSpPr>
            <p:cNvPr id="57" name="円形吹き出し 56"/>
            <p:cNvSpPr/>
            <p:nvPr/>
          </p:nvSpPr>
          <p:spPr>
            <a:xfrm>
              <a:off x="5443408" y="1665279"/>
              <a:ext cx="1662549" cy="643770"/>
            </a:xfrm>
            <a:prstGeom prst="wedgeEllipseCallout">
              <a:avLst>
                <a:gd name="adj1" fmla="val -54143"/>
                <a:gd name="adj2" fmla="val -66659"/>
              </a:avLst>
            </a:prstGeom>
            <a:solidFill>
              <a:schemeClr val="bg1"/>
            </a:solidFill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58" name="テキスト ボックス 57"/>
            <p:cNvSpPr txBox="1"/>
            <p:nvPr/>
          </p:nvSpPr>
          <p:spPr>
            <a:xfrm>
              <a:off x="5648428" y="1837660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 smtClean="0">
                  <a:latin typeface="メイリオ"/>
                  <a:ea typeface="メイリオ"/>
                  <a:cs typeface="メイリオ"/>
                </a:rPr>
                <a:t>複数選択可能</a:t>
              </a:r>
              <a:endParaRPr lang="en-US" altLang="en-US" sz="1400" dirty="0" smtClean="0">
                <a:latin typeface="メイリオ"/>
                <a:ea typeface="メイリオ"/>
                <a:cs typeface="メイリオ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3883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0532" y="187161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登録成功時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grpSp>
        <p:nvGrpSpPr>
          <p:cNvPr id="6" name="図形グループ 5"/>
          <p:cNvGrpSpPr/>
          <p:nvPr/>
        </p:nvGrpSpPr>
        <p:grpSpPr>
          <a:xfrm>
            <a:off x="2399632" y="815476"/>
            <a:ext cx="4130842" cy="5788523"/>
            <a:chOff x="2399632" y="815476"/>
            <a:chExt cx="4130842" cy="5788523"/>
          </a:xfrm>
        </p:grpSpPr>
        <p:sp>
          <p:nvSpPr>
            <p:cNvPr id="5" name="正方形/長方形 4"/>
            <p:cNvSpPr/>
            <p:nvPr/>
          </p:nvSpPr>
          <p:spPr>
            <a:xfrm>
              <a:off x="2399632" y="815476"/>
              <a:ext cx="4130842" cy="578852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3041515" y="1295947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>
                  <a:latin typeface="メイリオ"/>
                  <a:ea typeface="メイリオ"/>
                  <a:cs typeface="メイリオ"/>
                </a:rPr>
                <a:t>日付：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3041515" y="1811337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内容</a:t>
              </a:r>
              <a:r>
                <a:rPr kumimoji="1" lang="ja-JP" altLang="en-US" dirty="0" smtClean="0">
                  <a:latin typeface="メイリオ"/>
                  <a:ea typeface="メイリオ"/>
                  <a:cs typeface="メイリオ"/>
                </a:rPr>
                <a:t>：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2579850" y="2326727"/>
              <a:ext cx="13388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カテゴリ</a:t>
              </a:r>
              <a:r>
                <a:rPr kumimoji="1" lang="ja-JP" altLang="en-US" dirty="0" smtClean="0">
                  <a:latin typeface="メイリオ"/>
                  <a:ea typeface="メイリオ"/>
                  <a:cs typeface="メイリオ"/>
                </a:rPr>
                <a:t>：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3041515" y="2842117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金額</a:t>
              </a:r>
              <a:r>
                <a:rPr kumimoji="1" lang="ja-JP" altLang="en-US" dirty="0" smtClean="0">
                  <a:latin typeface="メイリオ"/>
                  <a:ea typeface="メイリオ"/>
                  <a:cs typeface="メイリオ"/>
                </a:rPr>
                <a:t>：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8" name="角丸四角形 17"/>
            <p:cNvSpPr/>
            <p:nvPr/>
          </p:nvSpPr>
          <p:spPr>
            <a:xfrm>
              <a:off x="3041515" y="5982125"/>
              <a:ext cx="1243263" cy="360947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登録</a:t>
              </a:r>
              <a:endParaRPr lang="en-US" altLang="ja-JP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9" name="角丸四角形 18"/>
            <p:cNvSpPr/>
            <p:nvPr/>
          </p:nvSpPr>
          <p:spPr>
            <a:xfrm>
              <a:off x="4610962" y="5982125"/>
              <a:ext cx="1243263" cy="360947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取消</a:t>
              </a:r>
              <a:endParaRPr lang="en-US" altLang="ja-JP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3918678" y="1295947"/>
              <a:ext cx="1935547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3918678" y="1814570"/>
              <a:ext cx="1935547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3918678" y="2842117"/>
              <a:ext cx="1935547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3918678" y="2326727"/>
              <a:ext cx="1935547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円/楕円 23"/>
            <p:cNvSpPr/>
            <p:nvPr/>
          </p:nvSpPr>
          <p:spPr>
            <a:xfrm>
              <a:off x="3635449" y="3464224"/>
              <a:ext cx="163286" cy="179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3814371" y="3370783"/>
              <a:ext cx="6463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収入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6" name="円/楕円 25"/>
            <p:cNvSpPr/>
            <p:nvPr/>
          </p:nvSpPr>
          <p:spPr>
            <a:xfrm>
              <a:off x="4530000" y="3467034"/>
              <a:ext cx="163286" cy="1794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4708922" y="3360225"/>
              <a:ext cx="6463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支出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3" name="テキスト ボックス 2"/>
            <p:cNvSpPr txBox="1"/>
            <p:nvPr/>
          </p:nvSpPr>
          <p:spPr>
            <a:xfrm>
              <a:off x="3974436" y="1295947"/>
              <a:ext cx="14689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 err="1" smtClean="0">
                  <a:latin typeface="メイリオ"/>
                  <a:ea typeface="メイリオ"/>
                  <a:cs typeface="メイリオ"/>
                </a:rPr>
                <a:t>yyyy</a:t>
              </a:r>
              <a:r>
                <a:rPr kumimoji="1" lang="en-US" altLang="ja-JP" sz="1600" dirty="0" smtClean="0">
                  <a:latin typeface="メイリオ"/>
                  <a:ea typeface="メイリオ"/>
                  <a:cs typeface="メイリオ"/>
                </a:rPr>
                <a:t>-mm-</a:t>
              </a:r>
              <a:r>
                <a:rPr kumimoji="1" lang="en-US" altLang="ja-JP" sz="1600" dirty="0" err="1" smtClean="0">
                  <a:latin typeface="メイリオ"/>
                  <a:ea typeface="メイリオ"/>
                  <a:cs typeface="メイリオ"/>
                </a:rPr>
                <a:t>dd</a:t>
              </a:r>
              <a:endParaRPr kumimoji="1" lang="ja-JP" altLang="en-US" sz="1600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3041515" y="4056699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dirty="0" smtClean="0">
                  <a:latin typeface="メイリオ"/>
                  <a:ea typeface="メイリオ"/>
                  <a:cs typeface="メイリオ"/>
                </a:rPr>
                <a:t>収支</a:t>
              </a:r>
              <a:r>
                <a:rPr kumimoji="1" lang="ja-JP" altLang="en-US" dirty="0" smtClean="0">
                  <a:latin typeface="メイリオ"/>
                  <a:ea typeface="メイリオ"/>
                  <a:cs typeface="メイリオ"/>
                </a:rPr>
                <a:t>：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4669812" y="4056699"/>
              <a:ext cx="118441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dirty="0" err="1" smtClean="0">
                  <a:latin typeface="メイリオ"/>
                  <a:ea typeface="メイリオ"/>
                  <a:cs typeface="メイリオ"/>
                </a:rPr>
                <a:t>xxxxx</a:t>
              </a:r>
              <a:r>
                <a:rPr lang="en-US" altLang="ja-JP" dirty="0">
                  <a:latin typeface="メイリオ"/>
                  <a:ea typeface="メイリオ"/>
                  <a:cs typeface="メイリオ"/>
                </a:rPr>
                <a:t> </a:t>
              </a:r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円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</p:grpSp>
      <p:grpSp>
        <p:nvGrpSpPr>
          <p:cNvPr id="2" name="図形グループ 1"/>
          <p:cNvGrpSpPr/>
          <p:nvPr/>
        </p:nvGrpSpPr>
        <p:grpSpPr>
          <a:xfrm>
            <a:off x="5561155" y="4542410"/>
            <a:ext cx="2409517" cy="872852"/>
            <a:chOff x="5133990" y="4623225"/>
            <a:chExt cx="2409517" cy="872852"/>
          </a:xfrm>
        </p:grpSpPr>
        <p:sp>
          <p:nvSpPr>
            <p:cNvPr id="32" name="円形吹き出し 31"/>
            <p:cNvSpPr/>
            <p:nvPr/>
          </p:nvSpPr>
          <p:spPr>
            <a:xfrm>
              <a:off x="5133990" y="4623225"/>
              <a:ext cx="2409517" cy="872852"/>
            </a:xfrm>
            <a:prstGeom prst="wedgeEllipseCallout">
              <a:avLst>
                <a:gd name="adj1" fmla="val -47434"/>
                <a:gd name="adj2" fmla="val -62691"/>
              </a:avLst>
            </a:prstGeom>
            <a:solidFill>
              <a:schemeClr val="bg1"/>
            </a:solidFill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5285980" y="4807152"/>
              <a:ext cx="21595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 smtClean="0">
                  <a:latin typeface="メイリオ"/>
                  <a:ea typeface="メイリオ"/>
                  <a:cs typeface="メイリオ"/>
                </a:rPr>
                <a:t>登録した家計簿を含めて</a:t>
              </a:r>
              <a:endParaRPr lang="en-US" altLang="ja-JP" sz="1400" dirty="0" smtClean="0">
                <a:latin typeface="メイリオ"/>
                <a:ea typeface="メイリオ"/>
                <a:cs typeface="メイリオ"/>
              </a:endParaRPr>
            </a:p>
            <a:p>
              <a:r>
                <a:rPr lang="en-US" altLang="en-US" sz="1400" dirty="0" smtClean="0">
                  <a:latin typeface="メイリオ"/>
                  <a:ea typeface="メイリオ"/>
                  <a:cs typeface="メイリオ"/>
                </a:rPr>
                <a:t>収支が</a:t>
              </a:r>
              <a:r>
                <a:rPr lang="ja-JP" altLang="en-US" sz="1400" dirty="0" smtClean="0">
                  <a:latin typeface="メイリオ"/>
                  <a:ea typeface="メイリオ"/>
                  <a:cs typeface="メイリオ"/>
                </a:rPr>
                <a:t>再計算</a:t>
              </a:r>
              <a:r>
                <a:rPr lang="en-US" altLang="en-US" sz="1400" dirty="0" smtClean="0">
                  <a:latin typeface="メイリオ"/>
                  <a:ea typeface="メイリオ"/>
                  <a:cs typeface="メイリオ"/>
                </a:rPr>
                <a:t>される</a:t>
              </a:r>
            </a:p>
          </p:txBody>
        </p:sp>
      </p:grpSp>
      <p:sp>
        <p:nvSpPr>
          <p:cNvPr id="28" name="円形吹き出し 27"/>
          <p:cNvSpPr/>
          <p:nvPr/>
        </p:nvSpPr>
        <p:spPr>
          <a:xfrm>
            <a:off x="5443408" y="1665279"/>
            <a:ext cx="2409517" cy="872852"/>
          </a:xfrm>
          <a:prstGeom prst="wedgeEllipseCallout">
            <a:avLst>
              <a:gd name="adj1" fmla="val -47434"/>
              <a:gd name="adj2" fmla="val -62691"/>
            </a:avLst>
          </a:prstGeom>
          <a:solidFill>
            <a:schemeClr val="bg1"/>
          </a:solidFill>
          <a:ln w="19050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648428" y="183766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アプリ起動時の</a:t>
            </a:r>
            <a:r>
              <a:rPr lang="en-US" altLang="en-US" sz="1400" dirty="0" smtClean="0">
                <a:latin typeface="メイリオ"/>
                <a:ea typeface="メイリオ"/>
                <a:cs typeface="メイリオ"/>
              </a:rPr>
              <a:t>日付が</a:t>
            </a:r>
          </a:p>
          <a:p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入力されている</a:t>
            </a:r>
            <a:endParaRPr lang="en-US" altLang="ja-JP" sz="1400" dirty="0" smtClean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3124452" y="5415262"/>
            <a:ext cx="2672499" cy="28494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収支情報を登録しました</a:t>
            </a:r>
            <a:endParaRPr kumimoji="1" lang="ja-JP" altLang="en-US" sz="14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grpSp>
        <p:nvGrpSpPr>
          <p:cNvPr id="35" name="図形グループ 34"/>
          <p:cNvGrpSpPr/>
          <p:nvPr/>
        </p:nvGrpSpPr>
        <p:grpSpPr>
          <a:xfrm>
            <a:off x="702815" y="4405361"/>
            <a:ext cx="2409517" cy="872852"/>
            <a:chOff x="5133990" y="4623225"/>
            <a:chExt cx="2409517" cy="872852"/>
          </a:xfrm>
        </p:grpSpPr>
        <p:sp>
          <p:nvSpPr>
            <p:cNvPr id="36" name="円形吹き出し 35"/>
            <p:cNvSpPr/>
            <p:nvPr/>
          </p:nvSpPr>
          <p:spPr>
            <a:xfrm>
              <a:off x="5133990" y="4623225"/>
              <a:ext cx="2409517" cy="872852"/>
            </a:xfrm>
            <a:prstGeom prst="wedgeEllipseCallout">
              <a:avLst>
                <a:gd name="adj1" fmla="val 44565"/>
                <a:gd name="adj2" fmla="val 53709"/>
              </a:avLst>
            </a:prstGeom>
            <a:solidFill>
              <a:schemeClr val="bg1"/>
            </a:solidFill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5285980" y="4807152"/>
              <a:ext cx="21595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 smtClean="0">
                  <a:latin typeface="メイリオ"/>
                  <a:ea typeface="メイリオ"/>
                  <a:cs typeface="メイリオ"/>
                </a:rPr>
                <a:t>登録に成功した場合の</a:t>
              </a:r>
              <a:endParaRPr lang="en-US" altLang="ja-JP" sz="1400" dirty="0" smtClean="0">
                <a:latin typeface="メイリオ"/>
                <a:ea typeface="メイリオ"/>
                <a:cs typeface="メイリオ"/>
              </a:endParaRPr>
            </a:p>
            <a:p>
              <a:r>
                <a:rPr lang="ja-JP" altLang="en-US" sz="1400" dirty="0" smtClean="0">
                  <a:latin typeface="メイリオ"/>
                  <a:ea typeface="メイリオ"/>
                  <a:cs typeface="メイリオ"/>
                </a:rPr>
                <a:t>メッセージが表示される</a:t>
              </a:r>
              <a:endParaRPr lang="en-US" altLang="ja-JP" sz="1400" dirty="0" smtClean="0">
                <a:latin typeface="メイリオ"/>
                <a:ea typeface="メイリオ"/>
                <a:cs typeface="メイリオ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6037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0532" y="187161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登録失敗時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grpSp>
        <p:nvGrpSpPr>
          <p:cNvPr id="2" name="図形グループ 1"/>
          <p:cNvGrpSpPr/>
          <p:nvPr/>
        </p:nvGrpSpPr>
        <p:grpSpPr>
          <a:xfrm>
            <a:off x="2399632" y="815476"/>
            <a:ext cx="4130842" cy="5788523"/>
            <a:chOff x="2399632" y="815476"/>
            <a:chExt cx="4130842" cy="5788523"/>
          </a:xfrm>
        </p:grpSpPr>
        <p:sp>
          <p:nvSpPr>
            <p:cNvPr id="5" name="正方形/長方形 4"/>
            <p:cNvSpPr/>
            <p:nvPr/>
          </p:nvSpPr>
          <p:spPr>
            <a:xfrm>
              <a:off x="2399632" y="815476"/>
              <a:ext cx="4130842" cy="578852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3041515" y="1295947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>
                  <a:latin typeface="メイリオ"/>
                  <a:ea typeface="メイリオ"/>
                  <a:cs typeface="メイリオ"/>
                </a:rPr>
                <a:t>日付：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3041515" y="1811337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内容</a:t>
              </a:r>
              <a:r>
                <a:rPr kumimoji="1" lang="ja-JP" altLang="en-US" dirty="0" smtClean="0">
                  <a:latin typeface="メイリオ"/>
                  <a:ea typeface="メイリオ"/>
                  <a:cs typeface="メイリオ"/>
                </a:rPr>
                <a:t>：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2579850" y="2326727"/>
              <a:ext cx="13388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カテゴリ</a:t>
              </a:r>
              <a:r>
                <a:rPr kumimoji="1" lang="ja-JP" altLang="en-US" dirty="0" smtClean="0">
                  <a:latin typeface="メイリオ"/>
                  <a:ea typeface="メイリオ"/>
                  <a:cs typeface="メイリオ"/>
                </a:rPr>
                <a:t>：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3041515" y="2842117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金額</a:t>
              </a:r>
              <a:r>
                <a:rPr kumimoji="1" lang="ja-JP" altLang="en-US" dirty="0" smtClean="0">
                  <a:latin typeface="メイリオ"/>
                  <a:ea typeface="メイリオ"/>
                  <a:cs typeface="メイリオ"/>
                </a:rPr>
                <a:t>：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8" name="角丸四角形 17"/>
            <p:cNvSpPr/>
            <p:nvPr/>
          </p:nvSpPr>
          <p:spPr>
            <a:xfrm>
              <a:off x="3041515" y="5982125"/>
              <a:ext cx="1243263" cy="360947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登録</a:t>
              </a:r>
              <a:endParaRPr lang="en-US" altLang="ja-JP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9" name="角丸四角形 18"/>
            <p:cNvSpPr/>
            <p:nvPr/>
          </p:nvSpPr>
          <p:spPr>
            <a:xfrm>
              <a:off x="4610962" y="5982125"/>
              <a:ext cx="1243263" cy="360947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取消</a:t>
              </a:r>
              <a:endParaRPr lang="en-US" altLang="ja-JP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3918678" y="1295947"/>
              <a:ext cx="1935547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3918678" y="1814570"/>
              <a:ext cx="1935547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3918678" y="2842117"/>
              <a:ext cx="1935547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3918678" y="2326727"/>
              <a:ext cx="1935547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円/楕円 23"/>
            <p:cNvSpPr/>
            <p:nvPr/>
          </p:nvSpPr>
          <p:spPr>
            <a:xfrm>
              <a:off x="3635449" y="3464224"/>
              <a:ext cx="163286" cy="179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3814371" y="3370783"/>
              <a:ext cx="6463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収入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6" name="円/楕円 25"/>
            <p:cNvSpPr/>
            <p:nvPr/>
          </p:nvSpPr>
          <p:spPr>
            <a:xfrm>
              <a:off x="4530000" y="3467034"/>
              <a:ext cx="163286" cy="1794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4708922" y="3360225"/>
              <a:ext cx="6463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支出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3" name="星 7 2"/>
            <p:cNvSpPr/>
            <p:nvPr/>
          </p:nvSpPr>
          <p:spPr>
            <a:xfrm>
              <a:off x="6029729" y="1400682"/>
              <a:ext cx="178043" cy="154313"/>
            </a:xfrm>
            <a:prstGeom prst="star7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3041515" y="4056699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dirty="0" smtClean="0">
                  <a:latin typeface="メイリオ"/>
                  <a:ea typeface="メイリオ"/>
                  <a:cs typeface="メイリオ"/>
                </a:rPr>
                <a:t>収支</a:t>
              </a:r>
              <a:r>
                <a:rPr kumimoji="1" lang="ja-JP" altLang="en-US" dirty="0" smtClean="0">
                  <a:latin typeface="メイリオ"/>
                  <a:ea typeface="メイリオ"/>
                  <a:cs typeface="メイリオ"/>
                </a:rPr>
                <a:t>：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4669812" y="4056699"/>
              <a:ext cx="118441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dirty="0" err="1" smtClean="0">
                  <a:latin typeface="メイリオ"/>
                  <a:ea typeface="メイリオ"/>
                  <a:cs typeface="メイリオ"/>
                </a:rPr>
                <a:t>xxxxx</a:t>
              </a:r>
              <a:r>
                <a:rPr lang="en-US" altLang="ja-JP" dirty="0">
                  <a:latin typeface="メイリオ"/>
                  <a:ea typeface="メイリオ"/>
                  <a:cs typeface="メイリオ"/>
                </a:rPr>
                <a:t> </a:t>
              </a:r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円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</p:grpSp>
      <p:grpSp>
        <p:nvGrpSpPr>
          <p:cNvPr id="8" name="図形グループ 7"/>
          <p:cNvGrpSpPr/>
          <p:nvPr/>
        </p:nvGrpSpPr>
        <p:grpSpPr>
          <a:xfrm>
            <a:off x="6207771" y="1738257"/>
            <a:ext cx="2409517" cy="872852"/>
            <a:chOff x="6207771" y="2338597"/>
            <a:chExt cx="2409517" cy="872852"/>
          </a:xfrm>
        </p:grpSpPr>
        <p:sp>
          <p:nvSpPr>
            <p:cNvPr id="6" name="円形吹き出し 5"/>
            <p:cNvSpPr/>
            <p:nvPr/>
          </p:nvSpPr>
          <p:spPr>
            <a:xfrm>
              <a:off x="6207771" y="2338597"/>
              <a:ext cx="2409517" cy="872852"/>
            </a:xfrm>
            <a:prstGeom prst="wedgeEllipseCallout">
              <a:avLst>
                <a:gd name="adj1" fmla="val -47434"/>
                <a:gd name="adj2" fmla="val -62691"/>
              </a:avLst>
            </a:prstGeom>
            <a:solidFill>
              <a:schemeClr val="bg1"/>
            </a:solidFill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6530474" y="2542170"/>
              <a:ext cx="18004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>
                  <a:latin typeface="メイリオ"/>
                  <a:ea typeface="メイリオ"/>
                  <a:cs typeface="メイリオ"/>
                </a:rPr>
                <a:t>入力が不正な項目</a:t>
              </a:r>
              <a:r>
                <a:rPr lang="ja-JP" altLang="en-US" sz="1400" dirty="0" smtClean="0">
                  <a:latin typeface="メイリオ"/>
                  <a:ea typeface="メイリオ"/>
                  <a:cs typeface="メイリオ"/>
                </a:rPr>
                <a:t>に</a:t>
              </a:r>
              <a:endParaRPr lang="en-US" altLang="ja-JP" sz="1400" dirty="0" smtClean="0">
                <a:latin typeface="メイリオ"/>
                <a:ea typeface="メイリオ"/>
                <a:cs typeface="メイリオ"/>
              </a:endParaRPr>
            </a:p>
            <a:p>
              <a:r>
                <a:rPr lang="ja-JP" altLang="en-US" sz="1400" dirty="0" smtClean="0">
                  <a:latin typeface="メイリオ"/>
                  <a:ea typeface="メイリオ"/>
                  <a:cs typeface="メイリオ"/>
                </a:rPr>
                <a:t>マーク</a:t>
              </a:r>
              <a:r>
                <a:rPr lang="ja-JP" altLang="en-US" sz="1400" dirty="0">
                  <a:latin typeface="メイリオ"/>
                  <a:ea typeface="メイリオ"/>
                  <a:cs typeface="メイリオ"/>
                </a:rPr>
                <a:t>が表示</a:t>
              </a:r>
              <a:r>
                <a:rPr lang="ja-JP" altLang="en-US" sz="1400" dirty="0" smtClean="0">
                  <a:latin typeface="メイリオ"/>
                  <a:ea typeface="メイリオ"/>
                  <a:cs typeface="メイリオ"/>
                </a:rPr>
                <a:t>される</a:t>
              </a:r>
              <a:endParaRPr lang="ja-JP" altLang="en-US" sz="1400" dirty="0">
                <a:latin typeface="メイリオ"/>
                <a:ea typeface="メイリオ"/>
                <a:cs typeface="メイリオ"/>
              </a:endParaRPr>
            </a:p>
          </p:txBody>
        </p:sp>
      </p:grpSp>
      <p:sp>
        <p:nvSpPr>
          <p:cNvPr id="31" name="正方形/長方形 30"/>
          <p:cNvSpPr/>
          <p:nvPr/>
        </p:nvSpPr>
        <p:spPr>
          <a:xfrm>
            <a:off x="3124452" y="5415262"/>
            <a:ext cx="2672499" cy="28494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日付が不正です</a:t>
            </a:r>
            <a:endParaRPr kumimoji="1" lang="ja-JP" altLang="en-US" sz="14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grpSp>
        <p:nvGrpSpPr>
          <p:cNvPr id="32" name="図形グループ 31"/>
          <p:cNvGrpSpPr/>
          <p:nvPr/>
        </p:nvGrpSpPr>
        <p:grpSpPr>
          <a:xfrm>
            <a:off x="702815" y="4405361"/>
            <a:ext cx="2409517" cy="872852"/>
            <a:chOff x="5133990" y="4623225"/>
            <a:chExt cx="2409517" cy="872852"/>
          </a:xfrm>
        </p:grpSpPr>
        <p:sp>
          <p:nvSpPr>
            <p:cNvPr id="33" name="円形吹き出し 32"/>
            <p:cNvSpPr/>
            <p:nvPr/>
          </p:nvSpPr>
          <p:spPr>
            <a:xfrm>
              <a:off x="5133990" y="4623225"/>
              <a:ext cx="2409517" cy="872852"/>
            </a:xfrm>
            <a:prstGeom prst="wedgeEllipseCallout">
              <a:avLst>
                <a:gd name="adj1" fmla="val 44565"/>
                <a:gd name="adj2" fmla="val 53709"/>
              </a:avLst>
            </a:prstGeom>
            <a:solidFill>
              <a:schemeClr val="bg1"/>
            </a:solidFill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5285980" y="4807152"/>
              <a:ext cx="1980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 smtClean="0">
                  <a:latin typeface="メイリオ"/>
                  <a:ea typeface="メイリオ"/>
                  <a:cs typeface="メイリオ"/>
                </a:rPr>
                <a:t>入力が不正だった項目</a:t>
              </a:r>
              <a:endParaRPr lang="en-US" altLang="ja-JP" sz="1400" dirty="0" smtClean="0">
                <a:latin typeface="メイリオ"/>
                <a:ea typeface="メイリオ"/>
                <a:cs typeface="メイリオ"/>
              </a:endParaRPr>
            </a:p>
            <a:p>
              <a:r>
                <a:rPr lang="ja-JP" altLang="en-US" sz="1400" dirty="0" smtClean="0">
                  <a:latin typeface="メイリオ"/>
                  <a:ea typeface="メイリオ"/>
                  <a:cs typeface="メイリオ"/>
                </a:rPr>
                <a:t>が表示される</a:t>
              </a:r>
              <a:endParaRPr lang="en-US" altLang="ja-JP" sz="1400" dirty="0" smtClean="0">
                <a:latin typeface="メイリオ"/>
                <a:ea typeface="メイリオ"/>
                <a:cs typeface="メイリオ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650986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95562</TotalTime>
  <Words>228</Words>
  <Application>Microsoft Macintosh PowerPoint</Application>
  <PresentationFormat>画面に合わせる (4:3)</PresentationFormat>
  <Paragraphs>81</Paragraphs>
  <Slides>5</Slides>
  <Notes>4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ホワイト</vt:lpstr>
      <vt:lpstr>家計簿プログラム(Register) GUIレイアウト  最終更新日：2017/05/01 ver 2.1.0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神戸大学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家計簿プログラム GUIレイアウト</dc:title>
  <dc:creator>松村 憲</dc:creator>
  <cp:lastModifiedBy>松村 憲</cp:lastModifiedBy>
  <cp:revision>69</cp:revision>
  <dcterms:created xsi:type="dcterms:W3CDTF">2014-05-31T08:31:25Z</dcterms:created>
  <dcterms:modified xsi:type="dcterms:W3CDTF">2017-05-01T13:40:27Z</dcterms:modified>
</cp:coreProperties>
</file>