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0" r:id="rId3"/>
    <p:sldId id="263" r:id="rId4"/>
    <p:sldId id="259" r:id="rId5"/>
    <p:sldId id="261" r:id="rId6"/>
    <p:sldId id="262" r:id="rId7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3720" autoAdjust="0"/>
  </p:normalViewPr>
  <p:slideViewPr>
    <p:cSldViewPr snapToGrid="0" snapToObjects="1">
      <p:cViewPr varScale="1">
        <p:scale>
          <a:sx n="110" d="100"/>
          <a:sy n="110" d="100"/>
        </p:scale>
        <p:origin x="-160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項目 1</c:v>
                </c:pt>
                <c:pt idx="1">
                  <c:v>項目 2</c:v>
                </c:pt>
                <c:pt idx="2">
                  <c:v>項目 3</c:v>
                </c:pt>
                <c:pt idx="3">
                  <c:v>項目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73969384"/>
        <c:axId val="473973288"/>
      </c:lineChart>
      <c:catAx>
        <c:axId val="473969384"/>
        <c:scaling>
          <c:orientation val="minMax"/>
        </c:scaling>
        <c:delete val="1"/>
        <c:axPos val="b"/>
        <c:majorTickMark val="out"/>
        <c:minorTickMark val="none"/>
        <c:tickLblPos val="nextTo"/>
        <c:crossAx val="473973288"/>
        <c:crosses val="autoZero"/>
        <c:auto val="1"/>
        <c:lblAlgn val="ctr"/>
        <c:lblOffset val="100"/>
        <c:noMultiLvlLbl val="0"/>
      </c:catAx>
      <c:valAx>
        <c:axId val="47397328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47396938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ja-JP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DC137-3F13-8D43-AA57-5640E0D90177}" type="datetimeFigureOut">
              <a:rPr kumimoji="1" lang="ja-JP" altLang="en-US" smtClean="0"/>
              <a:t>16/06/08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E658A-1B23-F745-8255-585D174256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9049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DC137-3F13-8D43-AA57-5640E0D90177}" type="datetimeFigureOut">
              <a:rPr kumimoji="1" lang="ja-JP" altLang="en-US" smtClean="0"/>
              <a:t>16/06/08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E658A-1B23-F745-8255-585D174256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9110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DC137-3F13-8D43-AA57-5640E0D90177}" type="datetimeFigureOut">
              <a:rPr kumimoji="1" lang="ja-JP" altLang="en-US" smtClean="0"/>
              <a:t>16/06/08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E658A-1B23-F745-8255-585D174256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4765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DC137-3F13-8D43-AA57-5640E0D90177}" type="datetimeFigureOut">
              <a:rPr kumimoji="1" lang="ja-JP" altLang="en-US" smtClean="0"/>
              <a:t>16/06/08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E658A-1B23-F745-8255-585D174256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9933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DC137-3F13-8D43-AA57-5640E0D90177}" type="datetimeFigureOut">
              <a:rPr kumimoji="1" lang="ja-JP" altLang="en-US" smtClean="0"/>
              <a:t>16/06/08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E658A-1B23-F745-8255-585D174256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2773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DC137-3F13-8D43-AA57-5640E0D90177}" type="datetimeFigureOut">
              <a:rPr kumimoji="1" lang="ja-JP" altLang="en-US" smtClean="0"/>
              <a:t>16/06/08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E658A-1B23-F745-8255-585D174256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0981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DC137-3F13-8D43-AA57-5640E0D90177}" type="datetimeFigureOut">
              <a:rPr kumimoji="1" lang="ja-JP" altLang="en-US" smtClean="0"/>
              <a:t>16/06/08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E658A-1B23-F745-8255-585D174256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9454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DC137-3F13-8D43-AA57-5640E0D90177}" type="datetimeFigureOut">
              <a:rPr kumimoji="1" lang="ja-JP" altLang="en-US" smtClean="0"/>
              <a:t>16/06/08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E658A-1B23-F745-8255-585D174256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5434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DC137-3F13-8D43-AA57-5640E0D90177}" type="datetimeFigureOut">
              <a:rPr kumimoji="1" lang="ja-JP" altLang="en-US" smtClean="0"/>
              <a:t>16/06/08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E658A-1B23-F745-8255-585D174256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9777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DC137-3F13-8D43-AA57-5640E0D90177}" type="datetimeFigureOut">
              <a:rPr kumimoji="1" lang="ja-JP" altLang="en-US" smtClean="0"/>
              <a:t>16/06/08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E658A-1B23-F745-8255-585D174256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88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DC137-3F13-8D43-AA57-5640E0D90177}" type="datetimeFigureOut">
              <a:rPr kumimoji="1" lang="ja-JP" altLang="en-US" smtClean="0"/>
              <a:t>16/06/08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E658A-1B23-F745-8255-585D174256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7746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6DC137-3F13-8D43-AA57-5640E0D90177}" type="datetimeFigureOut">
              <a:rPr kumimoji="1" lang="ja-JP" altLang="en-US" smtClean="0"/>
              <a:t>16/06/08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4E658A-1B23-F745-8255-585D174256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0294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smtClean="0"/>
              <a:t>FX Estimation Helper</a:t>
            </a:r>
            <a:br>
              <a:rPr kumimoji="1" lang="en-US" altLang="ja-JP" dirty="0" smtClean="0"/>
            </a:br>
            <a:r>
              <a:rPr lang="en-US" altLang="ja-JP" dirty="0" smtClean="0"/>
              <a:t>UI</a:t>
            </a:r>
            <a:r>
              <a:rPr lang="ja-JP" altLang="en-US" dirty="0" smtClean="0"/>
              <a:t>図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 smtClean="0"/>
              <a:t>最終更新日：</a:t>
            </a:r>
            <a:r>
              <a:rPr kumimoji="1" lang="en-US" altLang="ja-JP" dirty="0" smtClean="0"/>
              <a:t>2016/</a:t>
            </a:r>
            <a:r>
              <a:rPr kumimoji="1" lang="en-US" altLang="ja-JP" dirty="0" smtClean="0"/>
              <a:t>06/</a:t>
            </a:r>
            <a:r>
              <a:rPr lang="en-US" altLang="ja-JP" dirty="0" smtClean="0"/>
              <a:t>08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74290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4625"/>
          </a:xfrm>
        </p:spPr>
        <p:txBody>
          <a:bodyPr>
            <a:normAutofit fontScale="90000"/>
          </a:bodyPr>
          <a:lstStyle/>
          <a:p>
            <a:pPr algn="l"/>
            <a:r>
              <a:rPr lang="ja-JP" altLang="en-US" dirty="0" smtClean="0"/>
              <a:t>画面</a:t>
            </a:r>
            <a:r>
              <a:rPr kumimoji="1" lang="ja-JP" altLang="en-US" dirty="0" smtClean="0"/>
              <a:t>仕様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457200" y="1205650"/>
            <a:ext cx="8584401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l"/>
            </a:pPr>
            <a:r>
              <a:rPr kumimoji="1" lang="ja-JP" altLang="en-US" sz="2400" dirty="0" smtClean="0"/>
              <a:t>ブラウザ上に情報を表示する（</a:t>
            </a:r>
            <a:r>
              <a:rPr kumimoji="1" lang="en-US" altLang="ja-JP" sz="2400" dirty="0" smtClean="0"/>
              <a:t>Web</a:t>
            </a:r>
            <a:r>
              <a:rPr kumimoji="1" lang="ja-JP" altLang="en-US" sz="2400" dirty="0" smtClean="0"/>
              <a:t>アプリ）</a:t>
            </a:r>
            <a:endParaRPr lang="en-US" altLang="ja-JP" dirty="0" smtClean="0"/>
          </a:p>
          <a:p>
            <a:pPr marL="285750" indent="-285750">
              <a:buFont typeface="Wingdings" charset="2"/>
              <a:buChar char="l"/>
            </a:pPr>
            <a:endParaRPr kumimoji="1" lang="en-US" altLang="ja-JP" sz="2400" dirty="0"/>
          </a:p>
          <a:p>
            <a:pPr marL="285750" indent="-285750">
              <a:buFont typeface="Wingdings" charset="2"/>
              <a:buChar char="l"/>
            </a:pPr>
            <a:r>
              <a:rPr lang="ja-JP" altLang="en-US" sz="2400" dirty="0" smtClean="0"/>
              <a:t>レート・ツイート・記事のどれかを表示する</a:t>
            </a:r>
            <a:endParaRPr lang="en-US" altLang="ja-JP" sz="2400" dirty="0" smtClean="0"/>
          </a:p>
          <a:p>
            <a:pPr marL="800100" lvl="1" indent="-342900">
              <a:buFont typeface="Arial"/>
              <a:buChar char="•"/>
            </a:pPr>
            <a:r>
              <a:rPr lang="ja-JP" altLang="en-US" sz="2000" dirty="0" smtClean="0"/>
              <a:t>レートは指定されたペア・期間のローソク足グラフを表示</a:t>
            </a:r>
            <a:r>
              <a:rPr lang="ja-JP" altLang="en-US" sz="2000" dirty="0" smtClean="0"/>
              <a:t>する</a:t>
            </a:r>
            <a:endParaRPr lang="en-US" altLang="ja-JP" sz="2000" dirty="0" smtClean="0"/>
          </a:p>
          <a:p>
            <a:pPr marL="800100" lvl="1" indent="-342900">
              <a:buFont typeface="Arial"/>
              <a:buChar char="•"/>
            </a:pPr>
            <a:r>
              <a:rPr lang="ja-JP" altLang="en-US" sz="2000" dirty="0" smtClean="0"/>
              <a:t>ローソク足にマウスを近づけるとその時点のレート情報が表示される</a:t>
            </a:r>
            <a:endParaRPr lang="en-US" altLang="ja-JP" sz="2000" dirty="0" smtClean="0"/>
          </a:p>
          <a:p>
            <a:pPr marL="800100" lvl="1" indent="-342900">
              <a:buFont typeface="Arial"/>
              <a:buChar char="•"/>
            </a:pPr>
            <a:r>
              <a:rPr lang="ja-JP" altLang="en-US" sz="2000" dirty="0" smtClean="0"/>
              <a:t>ツイートは最新</a:t>
            </a:r>
            <a:r>
              <a:rPr lang="en-US" altLang="ja-JP" sz="2000" dirty="0" smtClean="0"/>
              <a:t>100</a:t>
            </a:r>
            <a:r>
              <a:rPr lang="ja-JP" altLang="en-US" sz="2000" dirty="0" smtClean="0"/>
              <a:t>件を表示する</a:t>
            </a:r>
            <a:endParaRPr lang="en-US" altLang="ja-JP" sz="2000" dirty="0" smtClean="0"/>
          </a:p>
          <a:p>
            <a:pPr marL="800100" lvl="1" indent="-342900">
              <a:buFont typeface="Arial"/>
              <a:buChar char="•"/>
            </a:pPr>
            <a:r>
              <a:rPr lang="ja-JP" altLang="en-US" sz="2000" dirty="0" smtClean="0"/>
              <a:t>記事は最新</a:t>
            </a:r>
            <a:r>
              <a:rPr lang="en-US" altLang="ja-JP" sz="2000" dirty="0" smtClean="0"/>
              <a:t>100</a:t>
            </a:r>
            <a:r>
              <a:rPr lang="ja-JP" altLang="en-US" sz="2000" dirty="0" smtClean="0"/>
              <a:t>件を表示する</a:t>
            </a:r>
            <a:endParaRPr lang="en-US" altLang="ja-JP" sz="2000" dirty="0" smtClean="0"/>
          </a:p>
          <a:p>
            <a:pPr marL="342900" indent="-342900">
              <a:buFont typeface="Arial"/>
              <a:buChar char="•"/>
            </a:pPr>
            <a:endParaRPr lang="en-US" altLang="ja-JP" sz="2400" dirty="0"/>
          </a:p>
          <a:p>
            <a:pPr marL="342900" indent="-342900">
              <a:buFont typeface="Wingdings" charset="2"/>
              <a:buChar char="l"/>
            </a:pPr>
            <a:r>
              <a:rPr lang="ja-JP" altLang="en-US" sz="2400" dirty="0" smtClean="0"/>
              <a:t>タブを押すことで表示するものを切り替える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3212679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4625"/>
          </a:xfrm>
        </p:spPr>
        <p:txBody>
          <a:bodyPr>
            <a:normAutofit fontScale="90000"/>
          </a:bodyPr>
          <a:lstStyle/>
          <a:p>
            <a:pPr algn="l"/>
            <a:r>
              <a:rPr lang="ja-JP" altLang="en-US" dirty="0" smtClean="0"/>
              <a:t>画面遷移図</a:t>
            </a:r>
            <a:endParaRPr kumimoji="1" lang="ja-JP" altLang="en-US" dirty="0"/>
          </a:p>
        </p:txBody>
      </p:sp>
      <p:grpSp>
        <p:nvGrpSpPr>
          <p:cNvPr id="42" name="図形グループ 41"/>
          <p:cNvGrpSpPr/>
          <p:nvPr/>
        </p:nvGrpSpPr>
        <p:grpSpPr>
          <a:xfrm>
            <a:off x="884382" y="1353127"/>
            <a:ext cx="7802633" cy="4916417"/>
            <a:chOff x="884382" y="1353127"/>
            <a:chExt cx="7802633" cy="4916417"/>
          </a:xfrm>
        </p:grpSpPr>
        <p:sp>
          <p:nvSpPr>
            <p:cNvPr id="3" name="正方形/長方形 2"/>
            <p:cNvSpPr/>
            <p:nvPr/>
          </p:nvSpPr>
          <p:spPr>
            <a:xfrm>
              <a:off x="884382" y="1353128"/>
              <a:ext cx="2140527" cy="141583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dirty="0" smtClean="0">
                  <a:solidFill>
                    <a:schemeClr val="tx1"/>
                  </a:solidFill>
                </a:rPr>
                <a:t>レート</a:t>
              </a:r>
              <a:endParaRPr kumimoji="1" lang="ja-JP" alt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13" name="正方形/長方形 12"/>
            <p:cNvSpPr/>
            <p:nvPr/>
          </p:nvSpPr>
          <p:spPr>
            <a:xfrm>
              <a:off x="6153728" y="1353128"/>
              <a:ext cx="2140527" cy="141814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dirty="0" smtClean="0">
                  <a:solidFill>
                    <a:srgbClr val="000000"/>
                  </a:solidFill>
                </a:rPr>
                <a:t>ツイート</a:t>
              </a:r>
              <a:endParaRPr kumimoji="1" lang="ja-JP" altLang="en-US" sz="2800" dirty="0">
                <a:solidFill>
                  <a:srgbClr val="000000"/>
                </a:solidFill>
              </a:endParaRPr>
            </a:p>
          </p:txBody>
        </p:sp>
        <p:sp>
          <p:nvSpPr>
            <p:cNvPr id="14" name="正方形/長方形 13"/>
            <p:cNvSpPr/>
            <p:nvPr/>
          </p:nvSpPr>
          <p:spPr>
            <a:xfrm>
              <a:off x="3452092" y="4849091"/>
              <a:ext cx="2128981" cy="142045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dirty="0" smtClean="0">
                  <a:solidFill>
                    <a:srgbClr val="000000"/>
                  </a:solidFill>
                </a:rPr>
                <a:t>記事</a:t>
              </a:r>
              <a:endParaRPr kumimoji="1" lang="ja-JP" altLang="en-US" sz="2800" dirty="0">
                <a:solidFill>
                  <a:srgbClr val="000000"/>
                </a:solidFill>
              </a:endParaRPr>
            </a:p>
          </p:txBody>
        </p:sp>
        <p:cxnSp>
          <p:nvCxnSpPr>
            <p:cNvPr id="5" name="直線矢印コネクタ 4"/>
            <p:cNvCxnSpPr/>
            <p:nvPr/>
          </p:nvCxnSpPr>
          <p:spPr>
            <a:xfrm>
              <a:off x="3359728" y="2470727"/>
              <a:ext cx="2459182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矢印コネクタ 19"/>
            <p:cNvCxnSpPr/>
            <p:nvPr/>
          </p:nvCxnSpPr>
          <p:spPr>
            <a:xfrm flipH="1">
              <a:off x="3359728" y="1674091"/>
              <a:ext cx="2459182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矢印コネクタ 21"/>
            <p:cNvCxnSpPr/>
            <p:nvPr/>
          </p:nvCxnSpPr>
          <p:spPr>
            <a:xfrm flipH="1">
              <a:off x="5738090" y="3001818"/>
              <a:ext cx="1431637" cy="1720273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矢印コネクタ 29"/>
            <p:cNvCxnSpPr/>
            <p:nvPr/>
          </p:nvCxnSpPr>
          <p:spPr>
            <a:xfrm flipV="1">
              <a:off x="6373090" y="3001819"/>
              <a:ext cx="1420091" cy="1720272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矢印コネクタ 30"/>
            <p:cNvCxnSpPr/>
            <p:nvPr/>
          </p:nvCxnSpPr>
          <p:spPr>
            <a:xfrm flipH="1" flipV="1">
              <a:off x="2205183" y="3001818"/>
              <a:ext cx="1154545" cy="1720272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矢印コネクタ 32"/>
            <p:cNvCxnSpPr/>
            <p:nvPr/>
          </p:nvCxnSpPr>
          <p:spPr>
            <a:xfrm>
              <a:off x="1674092" y="3001818"/>
              <a:ext cx="1154545" cy="1720272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テキスト ボックス 35"/>
            <p:cNvSpPr txBox="1"/>
            <p:nvPr/>
          </p:nvSpPr>
          <p:spPr>
            <a:xfrm>
              <a:off x="3798454" y="1353127"/>
              <a:ext cx="16081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 smtClean="0">
                  <a:latin typeface="メイリオ"/>
                  <a:ea typeface="メイリオ"/>
                  <a:cs typeface="メイリオ"/>
                </a:rPr>
                <a:t>“</a:t>
              </a:r>
              <a:r>
                <a:rPr kumimoji="1" lang="ja-JP" altLang="en-US" sz="1400" dirty="0" smtClean="0">
                  <a:latin typeface="メイリオ"/>
                  <a:ea typeface="メイリオ"/>
                  <a:cs typeface="メイリオ"/>
                </a:rPr>
                <a:t>レート</a:t>
              </a:r>
              <a:r>
                <a:rPr kumimoji="1" lang="en-US" altLang="ja-JP" sz="1400" dirty="0" smtClean="0">
                  <a:latin typeface="メイリオ"/>
                  <a:ea typeface="メイリオ"/>
                  <a:cs typeface="メイリオ"/>
                </a:rPr>
                <a:t>”</a:t>
              </a:r>
              <a:r>
                <a:rPr kumimoji="1" lang="ja-JP" altLang="en-US" sz="1400" dirty="0" smtClean="0">
                  <a:latin typeface="メイリオ"/>
                  <a:ea typeface="メイリオ"/>
                  <a:cs typeface="メイリオ"/>
                </a:rPr>
                <a:t>タブ押下</a:t>
              </a:r>
              <a:endParaRPr kumimoji="1" lang="ja-JP" altLang="en-US" sz="1400" dirty="0">
                <a:latin typeface="メイリオ"/>
                <a:ea typeface="メイリオ"/>
                <a:cs typeface="メイリオ"/>
              </a:endParaRPr>
            </a:p>
          </p:txBody>
        </p:sp>
        <p:sp>
          <p:nvSpPr>
            <p:cNvPr id="37" name="テキスト ボックス 36"/>
            <p:cNvSpPr txBox="1"/>
            <p:nvPr/>
          </p:nvSpPr>
          <p:spPr>
            <a:xfrm>
              <a:off x="3706090" y="2470727"/>
              <a:ext cx="17876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 smtClean="0">
                  <a:latin typeface="メイリオ"/>
                  <a:ea typeface="メイリオ"/>
                  <a:cs typeface="メイリオ"/>
                </a:rPr>
                <a:t>“</a:t>
              </a:r>
              <a:r>
                <a:rPr lang="ja-JP" altLang="en-US" sz="1400" dirty="0" smtClean="0">
                  <a:latin typeface="メイリオ"/>
                  <a:ea typeface="メイリオ"/>
                  <a:cs typeface="メイリオ"/>
                </a:rPr>
                <a:t>ツイート</a:t>
              </a:r>
              <a:r>
                <a:rPr kumimoji="1" lang="en-US" altLang="ja-JP" sz="1400" dirty="0" smtClean="0">
                  <a:latin typeface="メイリオ"/>
                  <a:ea typeface="メイリオ"/>
                  <a:cs typeface="メイリオ"/>
                </a:rPr>
                <a:t>”</a:t>
              </a:r>
              <a:r>
                <a:rPr kumimoji="1" lang="ja-JP" altLang="en-US" sz="1400" dirty="0" smtClean="0">
                  <a:latin typeface="メイリオ"/>
                  <a:ea typeface="メイリオ"/>
                  <a:cs typeface="メイリオ"/>
                </a:rPr>
                <a:t>タブ押下</a:t>
              </a:r>
              <a:endParaRPr kumimoji="1" lang="ja-JP" altLang="en-US" sz="1400" dirty="0">
                <a:latin typeface="メイリオ"/>
                <a:ea typeface="メイリオ"/>
                <a:cs typeface="メイリオ"/>
              </a:endParaRPr>
            </a:p>
          </p:txBody>
        </p:sp>
        <p:sp>
          <p:nvSpPr>
            <p:cNvPr id="38" name="テキスト ボックス 37"/>
            <p:cNvSpPr txBox="1"/>
            <p:nvPr/>
          </p:nvSpPr>
          <p:spPr>
            <a:xfrm>
              <a:off x="6899346" y="4251036"/>
              <a:ext cx="17876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 smtClean="0">
                  <a:latin typeface="メイリオ"/>
                  <a:ea typeface="メイリオ"/>
                  <a:cs typeface="メイリオ"/>
                </a:rPr>
                <a:t>“</a:t>
              </a:r>
              <a:r>
                <a:rPr lang="ja-JP" altLang="en-US" sz="1400" dirty="0" smtClean="0">
                  <a:latin typeface="メイリオ"/>
                  <a:ea typeface="メイリオ"/>
                  <a:cs typeface="メイリオ"/>
                </a:rPr>
                <a:t>ツイート</a:t>
              </a:r>
              <a:r>
                <a:rPr kumimoji="1" lang="en-US" altLang="ja-JP" sz="1400" dirty="0" smtClean="0">
                  <a:latin typeface="メイリオ"/>
                  <a:ea typeface="メイリオ"/>
                  <a:cs typeface="メイリオ"/>
                </a:rPr>
                <a:t>”</a:t>
              </a:r>
              <a:r>
                <a:rPr kumimoji="1" lang="ja-JP" altLang="en-US" sz="1400" dirty="0" smtClean="0">
                  <a:latin typeface="メイリオ"/>
                  <a:ea typeface="メイリオ"/>
                  <a:cs typeface="メイリオ"/>
                </a:rPr>
                <a:t>タブ押下</a:t>
              </a:r>
              <a:endParaRPr kumimoji="1" lang="ja-JP" altLang="en-US" sz="1400" dirty="0">
                <a:latin typeface="メイリオ"/>
                <a:ea typeface="メイリオ"/>
                <a:cs typeface="メイリオ"/>
              </a:endParaRPr>
            </a:p>
          </p:txBody>
        </p:sp>
        <p:sp>
          <p:nvSpPr>
            <p:cNvPr id="39" name="テキスト ボックス 38"/>
            <p:cNvSpPr txBox="1"/>
            <p:nvPr/>
          </p:nvSpPr>
          <p:spPr>
            <a:xfrm>
              <a:off x="2648025" y="3133436"/>
              <a:ext cx="16081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 smtClean="0">
                  <a:latin typeface="メイリオ"/>
                  <a:ea typeface="メイリオ"/>
                  <a:cs typeface="メイリオ"/>
                </a:rPr>
                <a:t>“</a:t>
              </a:r>
              <a:r>
                <a:rPr kumimoji="1" lang="ja-JP" altLang="en-US" sz="1400" dirty="0" smtClean="0">
                  <a:latin typeface="メイリオ"/>
                  <a:ea typeface="メイリオ"/>
                  <a:cs typeface="メイリオ"/>
                </a:rPr>
                <a:t>レート</a:t>
              </a:r>
              <a:r>
                <a:rPr kumimoji="1" lang="en-US" altLang="ja-JP" sz="1400" dirty="0" smtClean="0">
                  <a:latin typeface="メイリオ"/>
                  <a:ea typeface="メイリオ"/>
                  <a:cs typeface="メイリオ"/>
                </a:rPr>
                <a:t>”</a:t>
              </a:r>
              <a:r>
                <a:rPr kumimoji="1" lang="ja-JP" altLang="en-US" sz="1400" dirty="0" smtClean="0">
                  <a:latin typeface="メイリオ"/>
                  <a:ea typeface="メイリオ"/>
                  <a:cs typeface="メイリオ"/>
                </a:rPr>
                <a:t>タブ押下</a:t>
              </a:r>
              <a:endParaRPr kumimoji="1" lang="ja-JP" altLang="en-US" sz="1400" dirty="0">
                <a:latin typeface="メイリオ"/>
                <a:ea typeface="メイリオ"/>
                <a:cs typeface="メイリオ"/>
              </a:endParaRPr>
            </a:p>
          </p:txBody>
        </p:sp>
        <p:sp>
          <p:nvSpPr>
            <p:cNvPr id="40" name="テキスト ボックス 39"/>
            <p:cNvSpPr txBox="1"/>
            <p:nvPr/>
          </p:nvSpPr>
          <p:spPr>
            <a:xfrm>
              <a:off x="5269562" y="3133436"/>
              <a:ext cx="142859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 smtClean="0">
                  <a:latin typeface="メイリオ"/>
                  <a:ea typeface="メイリオ"/>
                  <a:cs typeface="メイリオ"/>
                </a:rPr>
                <a:t>“</a:t>
              </a:r>
              <a:r>
                <a:rPr lang="ja-JP" altLang="en-US" sz="1400" dirty="0" smtClean="0">
                  <a:latin typeface="メイリオ"/>
                  <a:ea typeface="メイリオ"/>
                  <a:cs typeface="メイリオ"/>
                </a:rPr>
                <a:t>記事</a:t>
              </a:r>
              <a:r>
                <a:rPr kumimoji="1" lang="en-US" altLang="ja-JP" sz="1400" dirty="0" smtClean="0">
                  <a:latin typeface="メイリオ"/>
                  <a:ea typeface="メイリオ"/>
                  <a:cs typeface="メイリオ"/>
                </a:rPr>
                <a:t>”</a:t>
              </a:r>
              <a:r>
                <a:rPr kumimoji="1" lang="ja-JP" altLang="en-US" sz="1400" dirty="0" smtClean="0">
                  <a:latin typeface="メイリオ"/>
                  <a:ea typeface="メイリオ"/>
                  <a:cs typeface="メイリオ"/>
                </a:rPr>
                <a:t>タブ押下</a:t>
              </a:r>
              <a:endParaRPr kumimoji="1" lang="ja-JP" altLang="en-US" sz="1400" dirty="0">
                <a:latin typeface="メイリオ"/>
                <a:ea typeface="メイリオ"/>
                <a:cs typeface="メイリオ"/>
              </a:endParaRPr>
            </a:p>
          </p:txBody>
        </p:sp>
        <p:sp>
          <p:nvSpPr>
            <p:cNvPr id="41" name="テキスト ボックス 40"/>
            <p:cNvSpPr txBox="1"/>
            <p:nvPr/>
          </p:nvSpPr>
          <p:spPr>
            <a:xfrm>
              <a:off x="884382" y="4254013"/>
              <a:ext cx="142859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 smtClean="0">
                  <a:latin typeface="メイリオ"/>
                  <a:ea typeface="メイリオ"/>
                  <a:cs typeface="メイリオ"/>
                </a:rPr>
                <a:t>“</a:t>
              </a:r>
              <a:r>
                <a:rPr lang="ja-JP" altLang="en-US" sz="1400" dirty="0" smtClean="0">
                  <a:latin typeface="メイリオ"/>
                  <a:ea typeface="メイリオ"/>
                  <a:cs typeface="メイリオ"/>
                </a:rPr>
                <a:t>記事</a:t>
              </a:r>
              <a:r>
                <a:rPr kumimoji="1" lang="en-US" altLang="ja-JP" sz="1400" dirty="0" smtClean="0">
                  <a:latin typeface="メイリオ"/>
                  <a:ea typeface="メイリオ"/>
                  <a:cs typeface="メイリオ"/>
                </a:rPr>
                <a:t>”</a:t>
              </a:r>
              <a:r>
                <a:rPr kumimoji="1" lang="ja-JP" altLang="en-US" sz="1400" dirty="0" smtClean="0">
                  <a:latin typeface="メイリオ"/>
                  <a:ea typeface="メイリオ"/>
                  <a:cs typeface="メイリオ"/>
                </a:rPr>
                <a:t>タブ押下</a:t>
              </a:r>
              <a:endParaRPr kumimoji="1" lang="ja-JP" altLang="en-US" sz="1400" dirty="0">
                <a:latin typeface="メイリオ"/>
                <a:ea typeface="メイリオ"/>
                <a:cs typeface="メイリオ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05108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4625"/>
          </a:xfrm>
        </p:spPr>
        <p:txBody>
          <a:bodyPr>
            <a:normAutofit fontScale="90000"/>
          </a:bodyPr>
          <a:lstStyle/>
          <a:p>
            <a:pPr algn="l"/>
            <a:r>
              <a:rPr kumimoji="1" lang="ja-JP" altLang="en-US" dirty="0" smtClean="0"/>
              <a:t>ブラウザ画面（レート）</a:t>
            </a:r>
            <a:endParaRPr kumimoji="1" lang="ja-JP" altLang="en-US" dirty="0"/>
          </a:p>
        </p:txBody>
      </p:sp>
      <p:grpSp>
        <p:nvGrpSpPr>
          <p:cNvPr id="11" name="図形グループ 10"/>
          <p:cNvGrpSpPr/>
          <p:nvPr/>
        </p:nvGrpSpPr>
        <p:grpSpPr>
          <a:xfrm>
            <a:off x="457200" y="1296736"/>
            <a:ext cx="8229600" cy="5110747"/>
            <a:chOff x="457200" y="1296736"/>
            <a:chExt cx="8229600" cy="5110747"/>
          </a:xfrm>
        </p:grpSpPr>
        <p:sp>
          <p:nvSpPr>
            <p:cNvPr id="3" name="正方形/長方形 2"/>
            <p:cNvSpPr/>
            <p:nvPr/>
          </p:nvSpPr>
          <p:spPr>
            <a:xfrm>
              <a:off x="457200" y="1296736"/>
              <a:ext cx="8229600" cy="510673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aphicFrame>
          <p:nvGraphicFramePr>
            <p:cNvPr id="16" name="グラフ 15"/>
            <p:cNvGraphicFramePr/>
            <p:nvPr>
              <p:extLst>
                <p:ext uri="{D42A27DB-BD31-4B8C-83A1-F6EECF244321}">
                  <p14:modId xmlns:p14="http://schemas.microsoft.com/office/powerpoint/2010/main" val="952103451"/>
                </p:ext>
              </p:extLst>
            </p:nvPr>
          </p:nvGraphicFramePr>
          <p:xfrm>
            <a:off x="593558" y="1834359"/>
            <a:ext cx="7963507" cy="445120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cxnSp>
          <p:nvCxnSpPr>
            <p:cNvPr id="19" name="直線コネクタ 18"/>
            <p:cNvCxnSpPr/>
            <p:nvPr/>
          </p:nvCxnSpPr>
          <p:spPr>
            <a:xfrm>
              <a:off x="593558" y="1770219"/>
              <a:ext cx="7963507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コネクタ 20"/>
            <p:cNvCxnSpPr/>
            <p:nvPr/>
          </p:nvCxnSpPr>
          <p:spPr>
            <a:xfrm flipV="1">
              <a:off x="1717558" y="1373704"/>
              <a:ext cx="0" cy="34788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コネクタ 23"/>
            <p:cNvCxnSpPr/>
            <p:nvPr/>
          </p:nvCxnSpPr>
          <p:spPr>
            <a:xfrm flipV="1">
              <a:off x="2868891" y="1373704"/>
              <a:ext cx="0" cy="34788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テキスト ボックス 24"/>
            <p:cNvSpPr txBox="1"/>
            <p:nvPr/>
          </p:nvSpPr>
          <p:spPr>
            <a:xfrm>
              <a:off x="756922" y="1383030"/>
              <a:ext cx="800219" cy="338554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>
              <a:spAutoFit/>
            </a:bodyPr>
            <a:lstStyle/>
            <a:p>
              <a:r>
                <a:rPr kumimoji="1" lang="ja-JP" altLang="en-US" sz="1600" dirty="0" smtClean="0">
                  <a:solidFill>
                    <a:schemeClr val="bg1"/>
                  </a:solidFill>
                  <a:latin typeface="メイリオ"/>
                  <a:ea typeface="メイリオ"/>
                  <a:cs typeface="メイリオ"/>
                </a:rPr>
                <a:t>レート</a:t>
              </a:r>
              <a:endParaRPr kumimoji="1" lang="ja-JP" altLang="en-US" sz="1600" dirty="0">
                <a:solidFill>
                  <a:schemeClr val="bg1"/>
                </a:solidFill>
                <a:latin typeface="メイリオ"/>
                <a:ea typeface="メイリオ"/>
                <a:cs typeface="メイリオ"/>
              </a:endParaRPr>
            </a:p>
          </p:txBody>
        </p:sp>
        <p:sp>
          <p:nvSpPr>
            <p:cNvPr id="26" name="テキスト ボックス 25"/>
            <p:cNvSpPr txBox="1"/>
            <p:nvPr/>
          </p:nvSpPr>
          <p:spPr>
            <a:xfrm>
              <a:off x="1799343" y="1383030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600" dirty="0" smtClean="0">
                  <a:latin typeface="メイリオ"/>
                  <a:ea typeface="メイリオ"/>
                  <a:cs typeface="メイリオ"/>
                </a:rPr>
                <a:t>ツイート</a:t>
              </a:r>
              <a:endParaRPr kumimoji="1" lang="ja-JP" altLang="en-US" sz="1600" dirty="0">
                <a:latin typeface="メイリオ"/>
                <a:ea typeface="メイリオ"/>
                <a:cs typeface="メイリオ"/>
              </a:endParaRPr>
            </a:p>
          </p:txBody>
        </p:sp>
        <p:cxnSp>
          <p:nvCxnSpPr>
            <p:cNvPr id="27" name="直線コネクタ 26"/>
            <p:cNvCxnSpPr/>
            <p:nvPr/>
          </p:nvCxnSpPr>
          <p:spPr>
            <a:xfrm flipV="1">
              <a:off x="3611434" y="1397437"/>
              <a:ext cx="0" cy="34788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テキスト ボックス 27"/>
            <p:cNvSpPr txBox="1"/>
            <p:nvPr/>
          </p:nvSpPr>
          <p:spPr>
            <a:xfrm>
              <a:off x="2957146" y="1383030"/>
              <a:ext cx="5950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600" dirty="0" smtClean="0">
                  <a:latin typeface="メイリオ"/>
                  <a:ea typeface="メイリオ"/>
                  <a:cs typeface="メイリオ"/>
                </a:rPr>
                <a:t>記事</a:t>
              </a:r>
              <a:endParaRPr kumimoji="1" lang="ja-JP" altLang="en-US" sz="1600" dirty="0">
                <a:latin typeface="メイリオ"/>
                <a:ea typeface="メイリオ"/>
                <a:cs typeface="メイリオ"/>
              </a:endParaRPr>
            </a:p>
          </p:txBody>
        </p:sp>
        <p:sp>
          <p:nvSpPr>
            <p:cNvPr id="5" name="角丸四角形 4"/>
            <p:cNvSpPr/>
            <p:nvPr/>
          </p:nvSpPr>
          <p:spPr>
            <a:xfrm>
              <a:off x="3867727" y="1397437"/>
              <a:ext cx="1350818" cy="324147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dirty="0" smtClean="0">
                  <a:solidFill>
                    <a:schemeClr val="tx1"/>
                  </a:solidFill>
                  <a:latin typeface="メイリオ"/>
                  <a:ea typeface="メイリオ"/>
                  <a:cs typeface="メイリオ"/>
                </a:rPr>
                <a:t>USDJPY</a:t>
              </a:r>
              <a:endParaRPr kumimoji="1" lang="ja-JP" altLang="en-US" dirty="0">
                <a:solidFill>
                  <a:schemeClr val="tx1"/>
                </a:solidFill>
                <a:latin typeface="メイリオ"/>
                <a:ea typeface="メイリオ"/>
                <a:cs typeface="メイリオ"/>
              </a:endParaRPr>
            </a:p>
          </p:txBody>
        </p:sp>
        <p:sp>
          <p:nvSpPr>
            <p:cNvPr id="6" name="二等辺三角形 5"/>
            <p:cNvSpPr/>
            <p:nvPr/>
          </p:nvSpPr>
          <p:spPr>
            <a:xfrm rot="10800000">
              <a:off x="4976089" y="1513765"/>
              <a:ext cx="160159" cy="112776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角丸四角形 16"/>
            <p:cNvSpPr/>
            <p:nvPr/>
          </p:nvSpPr>
          <p:spPr>
            <a:xfrm>
              <a:off x="5428670" y="1397437"/>
              <a:ext cx="1350818" cy="324147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dirty="0" smtClean="0">
                  <a:solidFill>
                    <a:schemeClr val="tx1"/>
                  </a:solidFill>
                  <a:latin typeface="メイリオ"/>
                  <a:ea typeface="メイリオ"/>
                  <a:cs typeface="メイリオ"/>
                </a:rPr>
                <a:t>5</a:t>
              </a:r>
              <a:r>
                <a:rPr lang="ja-JP" altLang="en-US" dirty="0" smtClean="0">
                  <a:solidFill>
                    <a:schemeClr val="tx1"/>
                  </a:solidFill>
                  <a:latin typeface="メイリオ"/>
                  <a:ea typeface="メイリオ"/>
                  <a:cs typeface="メイリオ"/>
                </a:rPr>
                <a:t>分足</a:t>
              </a:r>
              <a:endParaRPr kumimoji="1" lang="ja-JP" altLang="en-US" dirty="0">
                <a:solidFill>
                  <a:schemeClr val="tx1"/>
                </a:solidFill>
                <a:latin typeface="メイリオ"/>
                <a:ea typeface="メイリオ"/>
                <a:cs typeface="メイリオ"/>
              </a:endParaRPr>
            </a:p>
          </p:txBody>
        </p:sp>
        <p:sp>
          <p:nvSpPr>
            <p:cNvPr id="18" name="二等辺三角形 17"/>
            <p:cNvSpPr/>
            <p:nvPr/>
          </p:nvSpPr>
          <p:spPr>
            <a:xfrm rot="10800000">
              <a:off x="6537032" y="1513765"/>
              <a:ext cx="160159" cy="112776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右矢印 3"/>
            <p:cNvSpPr/>
            <p:nvPr/>
          </p:nvSpPr>
          <p:spPr>
            <a:xfrm rot="13693427">
              <a:off x="5418955" y="3423912"/>
              <a:ext cx="244672" cy="176342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角丸四角形吹き出し 7"/>
            <p:cNvSpPr/>
            <p:nvPr/>
          </p:nvSpPr>
          <p:spPr>
            <a:xfrm>
              <a:off x="4167911" y="2320630"/>
              <a:ext cx="1087582" cy="1132199"/>
            </a:xfrm>
            <a:prstGeom prst="wedgeRoundRectCallout">
              <a:avLst>
                <a:gd name="adj1" fmla="val 61640"/>
                <a:gd name="adj2" fmla="val 36452"/>
                <a:gd name="adj3" fmla="val 16667"/>
              </a:avLst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 smtClean="0">
                  <a:solidFill>
                    <a:schemeClr val="tx1"/>
                  </a:solidFill>
                  <a:latin typeface="メイリオ"/>
                  <a:ea typeface="メイリオ"/>
                  <a:cs typeface="メイリオ"/>
                </a:rPr>
                <a:t>始値</a:t>
              </a:r>
              <a:r>
                <a:rPr kumimoji="1" lang="en-US" altLang="ja-JP" sz="1400" dirty="0" smtClean="0">
                  <a:solidFill>
                    <a:schemeClr val="tx1"/>
                  </a:solidFill>
                  <a:latin typeface="メイリオ"/>
                  <a:ea typeface="メイリオ"/>
                  <a:cs typeface="メイリオ"/>
                </a:rPr>
                <a:t>: xxx</a:t>
              </a:r>
            </a:p>
            <a:p>
              <a:pPr algn="ctr"/>
              <a:r>
                <a:rPr lang="ja-JP" altLang="en-US" sz="1400" dirty="0" smtClean="0">
                  <a:solidFill>
                    <a:schemeClr val="tx1"/>
                  </a:solidFill>
                  <a:latin typeface="メイリオ"/>
                  <a:ea typeface="メイリオ"/>
                  <a:cs typeface="メイリオ"/>
                </a:rPr>
                <a:t>終値</a:t>
              </a:r>
              <a:r>
                <a:rPr lang="en-US" altLang="ja-JP" sz="1400" dirty="0" smtClean="0">
                  <a:solidFill>
                    <a:schemeClr val="tx1"/>
                  </a:solidFill>
                  <a:latin typeface="メイリオ"/>
                  <a:ea typeface="メイリオ"/>
                  <a:cs typeface="メイリオ"/>
                </a:rPr>
                <a:t>: xxx</a:t>
              </a:r>
            </a:p>
            <a:p>
              <a:pPr algn="ctr"/>
              <a:r>
                <a:rPr kumimoji="1" lang="ja-JP" altLang="en-US" sz="1400" dirty="0" smtClean="0">
                  <a:solidFill>
                    <a:schemeClr val="tx1"/>
                  </a:solidFill>
                  <a:latin typeface="メイリオ"/>
                  <a:ea typeface="メイリオ"/>
                  <a:cs typeface="メイリオ"/>
                </a:rPr>
                <a:t>高値</a:t>
              </a:r>
              <a:r>
                <a:rPr kumimoji="1" lang="en-US" altLang="ja-JP" sz="1400" dirty="0" smtClean="0">
                  <a:solidFill>
                    <a:schemeClr val="tx1"/>
                  </a:solidFill>
                  <a:latin typeface="メイリオ"/>
                  <a:ea typeface="メイリオ"/>
                  <a:cs typeface="メイリオ"/>
                </a:rPr>
                <a:t>: xxx</a:t>
              </a:r>
            </a:p>
            <a:p>
              <a:pPr algn="ctr"/>
              <a:r>
                <a:rPr lang="ja-JP" altLang="en-US" sz="1400" dirty="0" smtClean="0">
                  <a:solidFill>
                    <a:schemeClr val="tx1"/>
                  </a:solidFill>
                  <a:latin typeface="メイリオ"/>
                  <a:ea typeface="メイリオ"/>
                  <a:cs typeface="メイリオ"/>
                </a:rPr>
                <a:t>安値</a:t>
              </a:r>
              <a:r>
                <a:rPr lang="en-US" altLang="ja-JP" sz="1400" dirty="0" smtClean="0">
                  <a:solidFill>
                    <a:schemeClr val="tx1"/>
                  </a:solidFill>
                  <a:latin typeface="メイリオ"/>
                  <a:ea typeface="メイリオ"/>
                  <a:cs typeface="メイリオ"/>
                </a:rPr>
                <a:t>: xxx</a:t>
              </a:r>
              <a:endParaRPr kumimoji="1" lang="ja-JP" altLang="en-US" sz="1400" dirty="0">
                <a:solidFill>
                  <a:schemeClr val="tx1"/>
                </a:solidFill>
                <a:latin typeface="メイリオ"/>
                <a:ea typeface="メイリオ"/>
                <a:cs typeface="メイリオ"/>
              </a:endParaRPr>
            </a:p>
          </p:txBody>
        </p:sp>
        <p:sp>
          <p:nvSpPr>
            <p:cNvPr id="9" name="テキスト ボックス 8"/>
            <p:cNvSpPr txBox="1"/>
            <p:nvPr/>
          </p:nvSpPr>
          <p:spPr>
            <a:xfrm>
              <a:off x="1091497" y="6095696"/>
              <a:ext cx="7078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400" dirty="0" smtClean="0">
                  <a:latin typeface="メイリオ"/>
                  <a:ea typeface="メイリオ"/>
                  <a:cs typeface="メイリオ"/>
                </a:rPr>
                <a:t>00:00</a:t>
              </a:r>
              <a:endParaRPr kumimoji="1" lang="ja-JP" altLang="en-US" sz="1400" dirty="0">
                <a:latin typeface="メイリオ"/>
                <a:ea typeface="メイリオ"/>
                <a:cs typeface="メイリオ"/>
              </a:endParaRPr>
            </a:p>
          </p:txBody>
        </p:sp>
        <p:sp>
          <p:nvSpPr>
            <p:cNvPr id="20" name="テキスト ボックス 19"/>
            <p:cNvSpPr txBox="1"/>
            <p:nvPr/>
          </p:nvSpPr>
          <p:spPr>
            <a:xfrm>
              <a:off x="2236007" y="6097701"/>
              <a:ext cx="7078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400" dirty="0" smtClean="0">
                  <a:latin typeface="メイリオ"/>
                  <a:ea typeface="メイリオ"/>
                  <a:cs typeface="メイリオ"/>
                </a:rPr>
                <a:t>03:00</a:t>
              </a:r>
              <a:endParaRPr kumimoji="1" lang="ja-JP" altLang="en-US" sz="1400" dirty="0">
                <a:latin typeface="メイリオ"/>
                <a:ea typeface="メイリオ"/>
                <a:cs typeface="メイリオ"/>
              </a:endParaRPr>
            </a:p>
          </p:txBody>
        </p:sp>
        <p:sp>
          <p:nvSpPr>
            <p:cNvPr id="22" name="テキスト ボックス 21"/>
            <p:cNvSpPr txBox="1"/>
            <p:nvPr/>
          </p:nvSpPr>
          <p:spPr>
            <a:xfrm>
              <a:off x="3460065" y="6099706"/>
              <a:ext cx="7078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400" dirty="0" smtClean="0">
                  <a:latin typeface="メイリオ"/>
                  <a:ea typeface="メイリオ"/>
                  <a:cs typeface="メイリオ"/>
                </a:rPr>
                <a:t>06:00</a:t>
              </a:r>
              <a:endParaRPr kumimoji="1" lang="ja-JP" altLang="en-US" sz="1400" dirty="0">
                <a:latin typeface="メイリオ"/>
                <a:ea typeface="メイリオ"/>
                <a:cs typeface="メイリオ"/>
              </a:endParaRPr>
            </a:p>
          </p:txBody>
        </p:sp>
        <p:sp>
          <p:nvSpPr>
            <p:cNvPr id="23" name="テキスト ボックス 22"/>
            <p:cNvSpPr txBox="1"/>
            <p:nvPr/>
          </p:nvSpPr>
          <p:spPr>
            <a:xfrm>
              <a:off x="4759235" y="6095696"/>
              <a:ext cx="7078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400" dirty="0" smtClean="0">
                  <a:latin typeface="メイリオ"/>
                  <a:ea typeface="メイリオ"/>
                  <a:cs typeface="メイリオ"/>
                </a:rPr>
                <a:t>09:00</a:t>
              </a:r>
              <a:endParaRPr kumimoji="1" lang="ja-JP" altLang="en-US" sz="1400" dirty="0">
                <a:latin typeface="メイリオ"/>
                <a:ea typeface="メイリオ"/>
                <a:cs typeface="メイリオ"/>
              </a:endParaRPr>
            </a:p>
          </p:txBody>
        </p:sp>
        <p:sp>
          <p:nvSpPr>
            <p:cNvPr id="29" name="テキスト ボックス 28"/>
            <p:cNvSpPr txBox="1"/>
            <p:nvPr/>
          </p:nvSpPr>
          <p:spPr>
            <a:xfrm>
              <a:off x="5989345" y="6097701"/>
              <a:ext cx="7078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400" dirty="0" smtClean="0">
                  <a:latin typeface="メイリオ"/>
                  <a:ea typeface="メイリオ"/>
                  <a:cs typeface="メイリオ"/>
                </a:rPr>
                <a:t>12:00</a:t>
              </a:r>
              <a:endParaRPr kumimoji="1" lang="ja-JP" altLang="en-US" sz="1400" dirty="0">
                <a:latin typeface="メイリオ"/>
                <a:ea typeface="メイリオ"/>
                <a:cs typeface="メイリオ"/>
              </a:endParaRPr>
            </a:p>
          </p:txBody>
        </p:sp>
        <p:sp>
          <p:nvSpPr>
            <p:cNvPr id="30" name="テキスト ボックス 29"/>
            <p:cNvSpPr txBox="1"/>
            <p:nvPr/>
          </p:nvSpPr>
          <p:spPr>
            <a:xfrm>
              <a:off x="7250109" y="6095696"/>
              <a:ext cx="7078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400" dirty="0" smtClean="0">
                  <a:latin typeface="メイリオ"/>
                  <a:ea typeface="メイリオ"/>
                  <a:cs typeface="メイリオ"/>
                </a:rPr>
                <a:t>15:00</a:t>
              </a:r>
              <a:endParaRPr kumimoji="1" lang="ja-JP" altLang="en-US" sz="1400" dirty="0">
                <a:latin typeface="メイリオ"/>
                <a:ea typeface="メイリオ"/>
                <a:cs typeface="メイリオ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57350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4625"/>
          </a:xfrm>
        </p:spPr>
        <p:txBody>
          <a:bodyPr>
            <a:normAutofit fontScale="90000"/>
          </a:bodyPr>
          <a:lstStyle/>
          <a:p>
            <a:pPr algn="l"/>
            <a:r>
              <a:rPr kumimoji="1" lang="ja-JP" altLang="en-US" dirty="0" smtClean="0"/>
              <a:t>ブラウザ画面（ツイート）</a:t>
            </a:r>
            <a:endParaRPr kumimoji="1" lang="ja-JP" altLang="en-US" dirty="0"/>
          </a:p>
        </p:txBody>
      </p:sp>
      <p:grpSp>
        <p:nvGrpSpPr>
          <p:cNvPr id="34" name="図形グループ 33"/>
          <p:cNvGrpSpPr/>
          <p:nvPr/>
        </p:nvGrpSpPr>
        <p:grpSpPr>
          <a:xfrm>
            <a:off x="457200" y="1296736"/>
            <a:ext cx="8229600" cy="5106737"/>
            <a:chOff x="457200" y="1296736"/>
            <a:chExt cx="8229600" cy="5106737"/>
          </a:xfrm>
        </p:grpSpPr>
        <p:sp>
          <p:nvSpPr>
            <p:cNvPr id="19" name="正方形/長方形 18"/>
            <p:cNvSpPr/>
            <p:nvPr/>
          </p:nvSpPr>
          <p:spPr>
            <a:xfrm>
              <a:off x="457200" y="1296736"/>
              <a:ext cx="8229600" cy="510673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1" name="直線コネクタ 20"/>
            <p:cNvCxnSpPr/>
            <p:nvPr/>
          </p:nvCxnSpPr>
          <p:spPr>
            <a:xfrm>
              <a:off x="593558" y="1770219"/>
              <a:ext cx="7963507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コネクタ 21"/>
            <p:cNvCxnSpPr/>
            <p:nvPr/>
          </p:nvCxnSpPr>
          <p:spPr>
            <a:xfrm flipV="1">
              <a:off x="1717558" y="1373704"/>
              <a:ext cx="0" cy="34788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コネクタ 22"/>
            <p:cNvCxnSpPr/>
            <p:nvPr/>
          </p:nvCxnSpPr>
          <p:spPr>
            <a:xfrm flipV="1">
              <a:off x="2868891" y="1373704"/>
              <a:ext cx="0" cy="34788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テキスト ボックス 23"/>
            <p:cNvSpPr txBox="1"/>
            <p:nvPr/>
          </p:nvSpPr>
          <p:spPr>
            <a:xfrm>
              <a:off x="756922" y="1383030"/>
              <a:ext cx="800219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kumimoji="1" lang="ja-JP" altLang="en-US" sz="1600" dirty="0" smtClean="0">
                  <a:latin typeface="メイリオ"/>
                  <a:ea typeface="メイリオ"/>
                  <a:cs typeface="メイリオ"/>
                </a:rPr>
                <a:t>レート</a:t>
              </a:r>
              <a:endParaRPr kumimoji="1" lang="ja-JP" altLang="en-US" sz="1600" dirty="0">
                <a:latin typeface="メイリオ"/>
                <a:ea typeface="メイリオ"/>
                <a:cs typeface="メイリオ"/>
              </a:endParaRPr>
            </a:p>
          </p:txBody>
        </p:sp>
        <p:sp>
          <p:nvSpPr>
            <p:cNvPr id="25" name="テキスト ボックス 24"/>
            <p:cNvSpPr txBox="1"/>
            <p:nvPr/>
          </p:nvSpPr>
          <p:spPr>
            <a:xfrm>
              <a:off x="1799343" y="1383030"/>
              <a:ext cx="1005403" cy="338554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>
              <a:spAutoFit/>
            </a:bodyPr>
            <a:lstStyle/>
            <a:p>
              <a:r>
                <a:rPr lang="ja-JP" altLang="en-US" sz="1600" dirty="0" smtClean="0">
                  <a:solidFill>
                    <a:schemeClr val="bg1"/>
                  </a:solidFill>
                  <a:latin typeface="メイリオ"/>
                  <a:ea typeface="メイリオ"/>
                  <a:cs typeface="メイリオ"/>
                </a:rPr>
                <a:t>ツイート</a:t>
              </a:r>
              <a:endParaRPr kumimoji="1" lang="ja-JP" altLang="en-US" sz="1600" dirty="0">
                <a:solidFill>
                  <a:schemeClr val="bg1"/>
                </a:solidFill>
                <a:latin typeface="メイリオ"/>
                <a:ea typeface="メイリオ"/>
                <a:cs typeface="メイリオ"/>
              </a:endParaRPr>
            </a:p>
          </p:txBody>
        </p:sp>
        <p:cxnSp>
          <p:nvCxnSpPr>
            <p:cNvPr id="26" name="直線コネクタ 25"/>
            <p:cNvCxnSpPr/>
            <p:nvPr/>
          </p:nvCxnSpPr>
          <p:spPr>
            <a:xfrm flipV="1">
              <a:off x="3611434" y="1397437"/>
              <a:ext cx="0" cy="34788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テキスト ボックス 26"/>
            <p:cNvSpPr txBox="1"/>
            <p:nvPr/>
          </p:nvSpPr>
          <p:spPr>
            <a:xfrm>
              <a:off x="2957146" y="1383030"/>
              <a:ext cx="5950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600" dirty="0" smtClean="0">
                  <a:latin typeface="メイリオ"/>
                  <a:ea typeface="メイリオ"/>
                  <a:cs typeface="メイリオ"/>
                </a:rPr>
                <a:t>記事</a:t>
              </a:r>
              <a:endParaRPr kumimoji="1" lang="ja-JP" altLang="en-US" sz="1600" dirty="0">
                <a:latin typeface="メイリオ"/>
                <a:ea typeface="メイリオ"/>
                <a:cs typeface="メイリオ"/>
              </a:endParaRPr>
            </a:p>
          </p:txBody>
        </p:sp>
        <p:sp>
          <p:nvSpPr>
            <p:cNvPr id="28" name="正方形/長方形 27"/>
            <p:cNvSpPr/>
            <p:nvPr/>
          </p:nvSpPr>
          <p:spPr>
            <a:xfrm>
              <a:off x="593559" y="1892229"/>
              <a:ext cx="7948862" cy="59634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en-US" dirty="0" smtClean="0">
                  <a:solidFill>
                    <a:srgbClr val="FF0000"/>
                  </a:solidFill>
                </a:rPr>
                <a:t>ツイート</a:t>
              </a:r>
              <a:endParaRPr kumimoji="1" lang="ja-JP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31" name="正方形/長方形 30"/>
            <p:cNvSpPr/>
            <p:nvPr/>
          </p:nvSpPr>
          <p:spPr>
            <a:xfrm>
              <a:off x="593558" y="2549642"/>
              <a:ext cx="7948862" cy="59634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en-US" dirty="0" smtClean="0">
                  <a:solidFill>
                    <a:srgbClr val="FF0000"/>
                  </a:solidFill>
                </a:rPr>
                <a:t>ツイート</a:t>
              </a:r>
              <a:endParaRPr kumimoji="1" lang="ja-JP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32" name="正方形/長方形 31"/>
            <p:cNvSpPr/>
            <p:nvPr/>
          </p:nvSpPr>
          <p:spPr>
            <a:xfrm>
              <a:off x="593558" y="3211791"/>
              <a:ext cx="7948862" cy="59634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en-US" dirty="0" smtClean="0">
                  <a:solidFill>
                    <a:srgbClr val="FF0000"/>
                  </a:solidFill>
                </a:rPr>
                <a:t>ツイート</a:t>
              </a:r>
              <a:endParaRPr kumimoji="1" lang="ja-JP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33" name="テキスト ボックス 32"/>
            <p:cNvSpPr txBox="1"/>
            <p:nvPr/>
          </p:nvSpPr>
          <p:spPr>
            <a:xfrm>
              <a:off x="4336356" y="3936404"/>
              <a:ext cx="461665" cy="1013859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kumimoji="1" lang="ja-JP" altLang="en-US" dirty="0" smtClean="0"/>
                <a:t>・　・　・　・</a:t>
              </a:r>
              <a:endParaRPr kumimoji="1" lang="ja-JP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179276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4625"/>
          </a:xfrm>
        </p:spPr>
        <p:txBody>
          <a:bodyPr>
            <a:normAutofit fontScale="90000"/>
          </a:bodyPr>
          <a:lstStyle/>
          <a:p>
            <a:pPr algn="l"/>
            <a:r>
              <a:rPr kumimoji="1" lang="ja-JP" altLang="en-US" dirty="0" smtClean="0"/>
              <a:t>ブラウザ画面（記事）</a:t>
            </a:r>
            <a:endParaRPr kumimoji="1" lang="ja-JP" altLang="en-US" dirty="0"/>
          </a:p>
        </p:txBody>
      </p:sp>
      <p:grpSp>
        <p:nvGrpSpPr>
          <p:cNvPr id="18" name="図形グループ 17"/>
          <p:cNvGrpSpPr/>
          <p:nvPr/>
        </p:nvGrpSpPr>
        <p:grpSpPr>
          <a:xfrm>
            <a:off x="457200" y="1296736"/>
            <a:ext cx="8229600" cy="5106737"/>
            <a:chOff x="457200" y="1296736"/>
            <a:chExt cx="8229600" cy="5106737"/>
          </a:xfrm>
        </p:grpSpPr>
        <p:sp>
          <p:nvSpPr>
            <p:cNvPr id="19" name="正方形/長方形 18"/>
            <p:cNvSpPr/>
            <p:nvPr/>
          </p:nvSpPr>
          <p:spPr>
            <a:xfrm>
              <a:off x="457200" y="1296736"/>
              <a:ext cx="8229600" cy="510673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0" name="直線コネクタ 19"/>
            <p:cNvCxnSpPr/>
            <p:nvPr/>
          </p:nvCxnSpPr>
          <p:spPr>
            <a:xfrm>
              <a:off x="593558" y="1770219"/>
              <a:ext cx="7963507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コネクタ 20"/>
            <p:cNvCxnSpPr/>
            <p:nvPr/>
          </p:nvCxnSpPr>
          <p:spPr>
            <a:xfrm flipV="1">
              <a:off x="1717558" y="1373704"/>
              <a:ext cx="0" cy="34788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コネクタ 21"/>
            <p:cNvCxnSpPr/>
            <p:nvPr/>
          </p:nvCxnSpPr>
          <p:spPr>
            <a:xfrm flipV="1">
              <a:off x="2868891" y="1373704"/>
              <a:ext cx="0" cy="34788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テキスト ボックス 22"/>
            <p:cNvSpPr txBox="1"/>
            <p:nvPr/>
          </p:nvSpPr>
          <p:spPr>
            <a:xfrm>
              <a:off x="756922" y="1383030"/>
              <a:ext cx="800219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kumimoji="1" lang="ja-JP" altLang="en-US" sz="1600" dirty="0" smtClean="0">
                  <a:latin typeface="メイリオ"/>
                  <a:ea typeface="メイリオ"/>
                  <a:cs typeface="メイリオ"/>
                </a:rPr>
                <a:t>レート</a:t>
              </a:r>
              <a:endParaRPr kumimoji="1" lang="ja-JP" altLang="en-US" sz="1600" dirty="0">
                <a:latin typeface="メイリオ"/>
                <a:ea typeface="メイリオ"/>
                <a:cs typeface="メイリオ"/>
              </a:endParaRPr>
            </a:p>
          </p:txBody>
        </p:sp>
        <p:sp>
          <p:nvSpPr>
            <p:cNvPr id="24" name="テキスト ボックス 23"/>
            <p:cNvSpPr txBox="1"/>
            <p:nvPr/>
          </p:nvSpPr>
          <p:spPr>
            <a:xfrm>
              <a:off x="1799343" y="1383030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600" dirty="0" smtClean="0">
                  <a:latin typeface="メイリオ"/>
                  <a:ea typeface="メイリオ"/>
                  <a:cs typeface="メイリオ"/>
                </a:rPr>
                <a:t>ツイート</a:t>
              </a:r>
              <a:endParaRPr kumimoji="1" lang="ja-JP" altLang="en-US" sz="1600" dirty="0">
                <a:latin typeface="メイリオ"/>
                <a:ea typeface="メイリオ"/>
                <a:cs typeface="メイリオ"/>
              </a:endParaRPr>
            </a:p>
          </p:txBody>
        </p:sp>
        <p:cxnSp>
          <p:nvCxnSpPr>
            <p:cNvPr id="25" name="直線コネクタ 24"/>
            <p:cNvCxnSpPr/>
            <p:nvPr/>
          </p:nvCxnSpPr>
          <p:spPr>
            <a:xfrm flipV="1">
              <a:off x="3611434" y="1397437"/>
              <a:ext cx="0" cy="34788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テキスト ボックス 25"/>
            <p:cNvSpPr txBox="1"/>
            <p:nvPr/>
          </p:nvSpPr>
          <p:spPr>
            <a:xfrm>
              <a:off x="2957146" y="1383030"/>
              <a:ext cx="595035" cy="338554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>
              <a:spAutoFit/>
            </a:bodyPr>
            <a:lstStyle/>
            <a:p>
              <a:r>
                <a:rPr lang="ja-JP" altLang="en-US" sz="1600" dirty="0" smtClean="0">
                  <a:solidFill>
                    <a:schemeClr val="bg1"/>
                  </a:solidFill>
                  <a:latin typeface="メイリオ"/>
                  <a:ea typeface="メイリオ"/>
                  <a:cs typeface="メイリオ"/>
                </a:rPr>
                <a:t>記事</a:t>
              </a:r>
              <a:endParaRPr kumimoji="1" lang="ja-JP" altLang="en-US" sz="1600" dirty="0">
                <a:solidFill>
                  <a:schemeClr val="bg1"/>
                </a:solidFill>
                <a:latin typeface="メイリオ"/>
                <a:ea typeface="メイリオ"/>
                <a:cs typeface="メイリオ"/>
              </a:endParaRPr>
            </a:p>
          </p:txBody>
        </p:sp>
        <p:sp>
          <p:nvSpPr>
            <p:cNvPr id="27" name="正方形/長方形 26"/>
            <p:cNvSpPr/>
            <p:nvPr/>
          </p:nvSpPr>
          <p:spPr>
            <a:xfrm>
              <a:off x="593559" y="1892229"/>
              <a:ext cx="7948862" cy="59634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en-US" dirty="0" smtClean="0">
                  <a:solidFill>
                    <a:srgbClr val="FF0000"/>
                  </a:solidFill>
                </a:rPr>
                <a:t>記事</a:t>
              </a:r>
              <a:endParaRPr kumimoji="1" lang="ja-JP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28" name="正方形/長方形 27"/>
            <p:cNvSpPr/>
            <p:nvPr/>
          </p:nvSpPr>
          <p:spPr>
            <a:xfrm>
              <a:off x="593558" y="2549642"/>
              <a:ext cx="7948862" cy="59634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dirty="0" smtClean="0">
                  <a:solidFill>
                    <a:srgbClr val="FF0000"/>
                  </a:solidFill>
                </a:rPr>
                <a:t>記事</a:t>
              </a:r>
              <a:endParaRPr kumimoji="1" lang="ja-JP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29" name="正方形/長方形 28"/>
            <p:cNvSpPr/>
            <p:nvPr/>
          </p:nvSpPr>
          <p:spPr>
            <a:xfrm>
              <a:off x="593558" y="3211791"/>
              <a:ext cx="7948862" cy="59634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dirty="0" smtClean="0">
                  <a:solidFill>
                    <a:srgbClr val="FF0000"/>
                  </a:solidFill>
                </a:rPr>
                <a:t>記事</a:t>
              </a:r>
              <a:endParaRPr kumimoji="1" lang="ja-JP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30" name="テキスト ボックス 29"/>
            <p:cNvSpPr txBox="1"/>
            <p:nvPr/>
          </p:nvSpPr>
          <p:spPr>
            <a:xfrm>
              <a:off x="4336356" y="3936404"/>
              <a:ext cx="461665" cy="1013859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kumimoji="1" lang="ja-JP" altLang="en-US" dirty="0" smtClean="0"/>
                <a:t>・　・　・　・</a:t>
              </a:r>
              <a:endParaRPr kumimoji="1" lang="ja-JP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17927665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kumimoji="1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12408</TotalTime>
  <Words>192</Words>
  <Application>Microsoft Macintosh PowerPoint</Application>
  <PresentationFormat>画面に合わせる (4:3)</PresentationFormat>
  <Paragraphs>54</Paragraphs>
  <Slides>6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7" baseType="lpstr">
      <vt:lpstr>ホワイト</vt:lpstr>
      <vt:lpstr>FX Estimation Helper UI図</vt:lpstr>
      <vt:lpstr>画面仕様</vt:lpstr>
      <vt:lpstr>画面遷移図</vt:lpstr>
      <vt:lpstr>ブラウザ画面（レート）</vt:lpstr>
      <vt:lpstr>ブラウザ画面（ツイート）</vt:lpstr>
      <vt:lpstr>ブラウザ画面（記事）</vt:lpstr>
    </vt:vector>
  </TitlesOfParts>
  <Company>神戸大学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FX Estimation Helper UI図</dc:title>
  <dc:creator>松村 憲</dc:creator>
  <cp:lastModifiedBy>松村 憲</cp:lastModifiedBy>
  <cp:revision>31</cp:revision>
  <dcterms:created xsi:type="dcterms:W3CDTF">2015-02-22T11:39:28Z</dcterms:created>
  <dcterms:modified xsi:type="dcterms:W3CDTF">2016-06-08T13:27:43Z</dcterms:modified>
</cp:coreProperties>
</file>