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117" d="100"/>
          <a:sy n="117" d="100"/>
        </p:scale>
        <p:origin x="13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presProps" Target="presProps.xml"/><Relationship Id="rId156" Type="http://schemas.openxmlformats.org/officeDocument/2006/relationships/viewProps" Target="viewProps.xml"/><Relationship Id="rId157" Type="http://schemas.openxmlformats.org/officeDocument/2006/relationships/theme" Target="theme/theme1.xml"/><Relationship Id="rId15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0512" y="2546355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7661" y="474663"/>
                </a:moveTo>
                <a:lnTo>
                  <a:pt x="0" y="474663"/>
                </a:lnTo>
                <a:lnTo>
                  <a:pt x="0" y="0"/>
                </a:lnTo>
                <a:lnTo>
                  <a:pt x="437661" y="0"/>
                </a:lnTo>
                <a:lnTo>
                  <a:pt x="437661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3467" y="2546355"/>
            <a:ext cx="328245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4337" y="2968631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421821" y="474663"/>
                </a:moveTo>
                <a:lnTo>
                  <a:pt x="0" y="474663"/>
                </a:lnTo>
                <a:lnTo>
                  <a:pt x="0" y="0"/>
                </a:lnTo>
                <a:lnTo>
                  <a:pt x="421821" y="0"/>
                </a:lnTo>
                <a:lnTo>
                  <a:pt x="421821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83431" y="2968631"/>
            <a:ext cx="36909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89560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35000" y="2438405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>
                <a:moveTo>
                  <a:pt x="31750" y="1052514"/>
                </a:moveTo>
                <a:lnTo>
                  <a:pt x="0" y="1052514"/>
                </a:lnTo>
                <a:lnTo>
                  <a:pt x="0" y="0"/>
                </a:lnTo>
                <a:lnTo>
                  <a:pt x="31750" y="0"/>
                </a:lnTo>
                <a:lnTo>
                  <a:pt x="31750" y="1052514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8990" y="1220252"/>
            <a:ext cx="7046019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0512" y="2546355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7661" y="474663"/>
                </a:moveTo>
                <a:lnTo>
                  <a:pt x="0" y="474663"/>
                </a:lnTo>
                <a:lnTo>
                  <a:pt x="0" y="0"/>
                </a:lnTo>
                <a:lnTo>
                  <a:pt x="437661" y="0"/>
                </a:lnTo>
                <a:lnTo>
                  <a:pt x="437661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3467" y="2546355"/>
            <a:ext cx="328245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4337" y="2968631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421821" y="474663"/>
                </a:moveTo>
                <a:lnTo>
                  <a:pt x="0" y="474663"/>
                </a:lnTo>
                <a:lnTo>
                  <a:pt x="0" y="0"/>
                </a:lnTo>
                <a:lnTo>
                  <a:pt x="421821" y="0"/>
                </a:lnTo>
                <a:lnTo>
                  <a:pt x="421821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83431" y="2968631"/>
            <a:ext cx="36909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89560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35000" y="2438405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>
                <a:moveTo>
                  <a:pt x="31750" y="1052514"/>
                </a:moveTo>
                <a:lnTo>
                  <a:pt x="0" y="1052514"/>
                </a:lnTo>
                <a:lnTo>
                  <a:pt x="0" y="0"/>
                </a:lnTo>
                <a:lnTo>
                  <a:pt x="31750" y="0"/>
                </a:lnTo>
                <a:lnTo>
                  <a:pt x="31750" y="1052514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912" y="3260732"/>
            <a:ext cx="8693154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109855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474663"/>
                </a:moveTo>
                <a:lnTo>
                  <a:pt x="0" y="474663"/>
                </a:lnTo>
                <a:lnTo>
                  <a:pt x="0" y="0"/>
                </a:lnTo>
                <a:lnTo>
                  <a:pt x="438150" y="0"/>
                </a:lnTo>
                <a:lnTo>
                  <a:pt x="438150" y="4746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1098552"/>
            <a:ext cx="328612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152082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474663"/>
                </a:moveTo>
                <a:lnTo>
                  <a:pt x="0" y="474663"/>
                </a:lnTo>
                <a:lnTo>
                  <a:pt x="0" y="0"/>
                </a:lnTo>
                <a:lnTo>
                  <a:pt x="422275" y="0"/>
                </a:lnTo>
                <a:lnTo>
                  <a:pt x="422275" y="4746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1520828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1447803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99060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1052514"/>
                </a:moveTo>
                <a:lnTo>
                  <a:pt x="0" y="1052514"/>
                </a:lnTo>
                <a:lnTo>
                  <a:pt x="0" y="0"/>
                </a:lnTo>
                <a:lnTo>
                  <a:pt x="31750" y="0"/>
                </a:lnTo>
                <a:lnTo>
                  <a:pt x="31750" y="1052514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781179"/>
            <a:ext cx="8226428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862" y="255587"/>
            <a:ext cx="8042275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C00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792" y="2035175"/>
            <a:ext cx="8400415" cy="265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75" y="2089150"/>
            <a:ext cx="2246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4210B"/>
                </a:solidFill>
                <a:latin typeface="Times New Roman"/>
                <a:cs typeface="Times New Roman"/>
              </a:rPr>
              <a:t>PHÁP</a:t>
            </a:r>
            <a:r>
              <a:rPr sz="3200" spc="-90" dirty="0">
                <a:solidFill>
                  <a:srgbClr val="E4210B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E4210B"/>
                </a:solidFill>
                <a:latin typeface="Times New Roman"/>
                <a:cs typeface="Times New Roman"/>
              </a:rPr>
              <a:t>LUẬT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975" y="2576512"/>
            <a:ext cx="2313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4210B"/>
                </a:solidFill>
                <a:latin typeface="Times New Roman"/>
                <a:cs typeface="Times New Roman"/>
              </a:rPr>
              <a:t>ĐẠI</a:t>
            </a:r>
            <a:r>
              <a:rPr sz="3200" spc="-90" dirty="0">
                <a:solidFill>
                  <a:srgbClr val="E4210B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E4210B"/>
                </a:solidFill>
                <a:latin typeface="Times New Roman"/>
                <a:cs typeface="Times New Roman"/>
              </a:rPr>
              <a:t>CƯƠNG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062" y="2035175"/>
            <a:ext cx="4244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sz="1900" spc="5" dirty="0">
                <a:solidFill>
                  <a:srgbClr val="3333CC"/>
                </a:solidFill>
              </a:rPr>
              <a:t>I.	</a:t>
            </a:r>
            <a:r>
              <a:rPr sz="3200" spc="-5" dirty="0">
                <a:solidFill>
                  <a:srgbClr val="000000"/>
                </a:solidFill>
              </a:rPr>
              <a:t>Ngành </a:t>
            </a:r>
            <a:r>
              <a:rPr sz="3200" spc="-385" dirty="0">
                <a:solidFill>
                  <a:srgbClr val="000000"/>
                </a:solidFill>
              </a:rPr>
              <a:t>luật </a:t>
            </a:r>
            <a:r>
              <a:rPr sz="3200" spc="-10" dirty="0">
                <a:solidFill>
                  <a:srgbClr val="000000"/>
                </a:solidFill>
              </a:rPr>
              <a:t>hình</a:t>
            </a:r>
            <a:r>
              <a:rPr sz="3200" spc="-310" dirty="0">
                <a:solidFill>
                  <a:srgbClr val="000000"/>
                </a:solidFill>
              </a:rPr>
              <a:t> </a:t>
            </a:r>
            <a:r>
              <a:rPr sz="3200" spc="-635" dirty="0">
                <a:solidFill>
                  <a:srgbClr val="000000"/>
                </a:solidFill>
              </a:rPr>
              <a:t>sự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62062" y="3365500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2522854"/>
            <a:ext cx="566674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5080" indent="-812800">
              <a:lnSpc>
                <a:spcPct val="119800"/>
              </a:lnSpc>
              <a:spcBef>
                <a:spcPts val="100"/>
              </a:spcBef>
              <a:tabLst>
                <a:tab pos="8248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II.	</a:t>
            </a: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735" dirty="0">
                <a:latin typeface="Tahoma"/>
                <a:cs typeface="Tahoma"/>
              </a:rPr>
              <a:t>tố </a:t>
            </a:r>
            <a:r>
              <a:rPr sz="3200" spc="-360" dirty="0">
                <a:latin typeface="Tahoma"/>
                <a:cs typeface="Tahoma"/>
              </a:rPr>
              <a:t>tụng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635" dirty="0">
                <a:latin typeface="Tahoma"/>
                <a:cs typeface="Tahoma"/>
              </a:rPr>
              <a:t>sự  </a:t>
            </a: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450" dirty="0">
                <a:latin typeface="Tahoma"/>
                <a:cs typeface="Tahoma"/>
              </a:rPr>
              <a:t>thương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mại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 </a:t>
            </a:r>
            <a:r>
              <a:rPr sz="3200" spc="-5" dirty="0">
                <a:latin typeface="Tahoma"/>
                <a:cs typeface="Tahoma"/>
              </a:rPr>
              <a:t>lao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 </a:t>
            </a:r>
            <a:r>
              <a:rPr sz="3200" spc="-5" dirty="0">
                <a:latin typeface="Tahoma"/>
                <a:cs typeface="Tahoma"/>
              </a:rPr>
              <a:t>lao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446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 </a:t>
            </a:r>
            <a:r>
              <a:rPr spc="-705" dirty="0">
                <a:solidFill>
                  <a:srgbClr val="FFFF00"/>
                </a:solidFill>
              </a:rPr>
              <a:t>Cấu </a:t>
            </a:r>
            <a:r>
              <a:rPr spc="-5" dirty="0">
                <a:solidFill>
                  <a:srgbClr val="FFFF00"/>
                </a:solidFill>
              </a:rPr>
              <a:t>trúc </a:t>
            </a:r>
            <a:r>
              <a:rPr spc="-650" dirty="0">
                <a:solidFill>
                  <a:srgbClr val="FFFF00"/>
                </a:solidFill>
              </a:rPr>
              <a:t>(cơ </a:t>
            </a:r>
            <a:r>
              <a:rPr spc="-530" dirty="0">
                <a:solidFill>
                  <a:srgbClr val="FFFF00"/>
                </a:solidFill>
              </a:rPr>
              <a:t>cấu) </a:t>
            </a:r>
            <a:r>
              <a:rPr spc="-655" dirty="0">
                <a:solidFill>
                  <a:srgbClr val="FFFF00"/>
                </a:solidFill>
              </a:rPr>
              <a:t>của</a:t>
            </a:r>
            <a:r>
              <a:rPr spc="-43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QPPL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480934" cy="3727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33CCFF"/>
                </a:solidFill>
                <a:latin typeface="Tahoma"/>
                <a:cs typeface="Tahoma"/>
              </a:rPr>
              <a:t>2.1 </a:t>
            </a:r>
            <a:r>
              <a:rPr sz="3200" spc="-735" dirty="0">
                <a:solidFill>
                  <a:srgbClr val="33CCFF"/>
                </a:solidFill>
                <a:latin typeface="Tahoma"/>
                <a:cs typeface="Tahoma"/>
              </a:rPr>
              <a:t>Bộ </a:t>
            </a:r>
            <a:r>
              <a:rPr sz="3200" spc="-385" dirty="0">
                <a:solidFill>
                  <a:srgbClr val="33CCFF"/>
                </a:solidFill>
                <a:latin typeface="Tahoma"/>
                <a:cs typeface="Tahoma"/>
              </a:rPr>
              <a:t>phận </a:t>
            </a:r>
            <a:r>
              <a:rPr sz="3200" spc="-515" dirty="0">
                <a:solidFill>
                  <a:srgbClr val="33CCFF"/>
                </a:solidFill>
                <a:latin typeface="Tahoma"/>
                <a:cs typeface="Tahoma"/>
              </a:rPr>
              <a:t>giả</a:t>
            </a:r>
            <a:r>
              <a:rPr sz="3200" spc="-310" dirty="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sz="3200" spc="-610" dirty="0">
                <a:solidFill>
                  <a:srgbClr val="33CCFF"/>
                </a:solidFill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marR="562610" indent="-342900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phận </a:t>
            </a:r>
            <a:r>
              <a:rPr sz="3200" spc="-5" dirty="0">
                <a:latin typeface="Tahoma"/>
                <a:cs typeface="Tahoma"/>
              </a:rPr>
              <a:t>nêu lên tình </a:t>
            </a:r>
            <a:r>
              <a:rPr sz="3200" spc="-300" dirty="0">
                <a:latin typeface="Tahoma"/>
                <a:cs typeface="Tahoma"/>
              </a:rPr>
              <a:t>huống </a:t>
            </a:r>
            <a:r>
              <a:rPr sz="3200" spc="-305" dirty="0">
                <a:latin typeface="Tahoma"/>
                <a:cs typeface="Tahoma"/>
              </a:rPr>
              <a:t>(điều  </a:t>
            </a:r>
            <a:r>
              <a:rPr sz="3200" spc="-310" dirty="0">
                <a:latin typeface="Tahoma"/>
                <a:cs typeface="Tahoma"/>
              </a:rPr>
              <a:t>kiện, </a:t>
            </a:r>
            <a:r>
              <a:rPr sz="3200" spc="-5" dirty="0">
                <a:latin typeface="Tahoma"/>
                <a:cs typeface="Tahoma"/>
              </a:rPr>
              <a:t>hoàn </a:t>
            </a:r>
            <a:r>
              <a:rPr sz="3200" spc="-310" dirty="0">
                <a:latin typeface="Tahoma"/>
                <a:cs typeface="Tahoma"/>
              </a:rPr>
              <a:t>cảnh)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15" dirty="0">
                <a:latin typeface="Tahoma"/>
                <a:cs typeface="Tahoma"/>
              </a:rPr>
              <a:t>xảy </a:t>
            </a:r>
            <a:r>
              <a:rPr sz="3200" spc="-5" dirty="0">
                <a:latin typeface="Tahoma"/>
                <a:cs typeface="Tahoma"/>
              </a:rPr>
              <a:t>ra trong 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tế,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Và khi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nào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vào tình </a:t>
            </a:r>
            <a:r>
              <a:rPr sz="3200" spc="-300" dirty="0">
                <a:latin typeface="Tahoma"/>
                <a:cs typeface="Tahoma"/>
              </a:rPr>
              <a:t>huống </a:t>
            </a:r>
            <a:r>
              <a:rPr sz="3200" spc="25" dirty="0">
                <a:latin typeface="Tahoma"/>
                <a:cs typeface="Tahoma"/>
              </a:rPr>
              <a:t>đó  </a:t>
            </a:r>
            <a:r>
              <a:rPr sz="3200" spc="-5" dirty="0">
                <a:latin typeface="Tahoma"/>
                <a:cs typeface="Tahoma"/>
              </a:rPr>
              <a:t>thì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5" dirty="0">
                <a:latin typeface="Tahoma"/>
                <a:cs typeface="Tahoma"/>
              </a:rPr>
              <a:t>phù </a:t>
            </a:r>
            <a:r>
              <a:rPr sz="3200" spc="-475" dirty="0">
                <a:latin typeface="Tahoma"/>
                <a:cs typeface="Tahoma"/>
              </a:rPr>
              <a:t>hợp  với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81000"/>
            <a:ext cx="6851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Ví </a:t>
            </a:r>
            <a:r>
              <a:rPr spc="-655" dirty="0"/>
              <a:t>dụ: </a:t>
            </a:r>
            <a:r>
              <a:rPr dirty="0">
                <a:solidFill>
                  <a:srgbClr val="333399"/>
                </a:solidFill>
              </a:rPr>
              <a:t>K1-Đ102- </a:t>
            </a:r>
            <a:r>
              <a:rPr spc="-5" dirty="0">
                <a:solidFill>
                  <a:srgbClr val="333399"/>
                </a:solidFill>
              </a:rPr>
              <a:t>BLHS</a:t>
            </a:r>
            <a:r>
              <a:rPr spc="-13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1999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2455862"/>
            <a:ext cx="7707630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5" dirty="0">
                <a:latin typeface="Tahoma"/>
                <a:cs typeface="Tahoma"/>
              </a:rPr>
              <a:t>nào </a:t>
            </a:r>
            <a:r>
              <a:rPr sz="3200" spc="-385" dirty="0">
                <a:latin typeface="Tahoma"/>
                <a:cs typeface="Tahoma"/>
              </a:rPr>
              <a:t>thấy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5" dirty="0">
                <a:latin typeface="Tahoma"/>
                <a:cs typeface="Tahoma"/>
              </a:rPr>
              <a:t>khác </a:t>
            </a:r>
            <a:r>
              <a:rPr sz="3200" spc="10" dirty="0">
                <a:latin typeface="Tahoma"/>
                <a:cs typeface="Tahoma"/>
              </a:rPr>
              <a:t>đang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trong  tình </a:t>
            </a:r>
            <a:r>
              <a:rPr sz="3200" spc="-310" dirty="0">
                <a:latin typeface="Tahoma"/>
                <a:cs typeface="Tahoma"/>
              </a:rPr>
              <a:t>trạng </a:t>
            </a:r>
            <a:r>
              <a:rPr sz="3200" spc="-5" dirty="0">
                <a:latin typeface="Tahoma"/>
                <a:cs typeface="Tahoma"/>
              </a:rPr>
              <a:t>nguy </a:t>
            </a:r>
            <a:r>
              <a:rPr sz="3200" spc="-385" dirty="0">
                <a:latin typeface="Tahoma"/>
                <a:cs typeface="Tahoma"/>
              </a:rPr>
              <a:t>hiểm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15" dirty="0">
                <a:latin typeface="Tahoma"/>
                <a:cs typeface="Tahoma"/>
              </a:rPr>
              <a:t>mạng, </a:t>
            </a:r>
            <a:r>
              <a:rPr sz="3200" spc="-5" dirty="0">
                <a:latin typeface="Tahoma"/>
                <a:cs typeface="Tahoma"/>
              </a:rPr>
              <a:t>tuy  có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mà không </a:t>
            </a:r>
            <a:r>
              <a:rPr sz="3200" spc="-425" dirty="0">
                <a:latin typeface="Tahoma"/>
                <a:cs typeface="Tahoma"/>
              </a:rPr>
              <a:t>cứu </a:t>
            </a:r>
            <a:r>
              <a:rPr sz="3200" spc="-10" dirty="0">
                <a:latin typeface="Tahoma"/>
                <a:cs typeface="Tahoma"/>
              </a:rPr>
              <a:t>giúp </a:t>
            </a:r>
            <a:r>
              <a:rPr sz="3200" spc="-515" dirty="0">
                <a:latin typeface="Tahoma"/>
                <a:cs typeface="Tahoma"/>
              </a:rPr>
              <a:t>dẫn </a:t>
            </a:r>
            <a:r>
              <a:rPr sz="3200" spc="-490" dirty="0">
                <a:latin typeface="Tahoma"/>
                <a:cs typeface="Tahoma"/>
              </a:rPr>
              <a:t>đến  </a:t>
            </a:r>
            <a:r>
              <a:rPr sz="3200" spc="-515" dirty="0">
                <a:latin typeface="Tahoma"/>
                <a:cs typeface="Tahoma"/>
              </a:rPr>
              <a:t>hậu quả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310" dirty="0">
                <a:latin typeface="Tahoma"/>
                <a:cs typeface="Tahoma"/>
              </a:rPr>
              <a:t>chết, </a:t>
            </a:r>
            <a:r>
              <a:rPr sz="3200" spc="-5" dirty="0">
                <a:latin typeface="Tahoma"/>
                <a:cs typeface="Tahoma"/>
              </a:rPr>
              <a:t>thì </a:t>
            </a:r>
            <a:r>
              <a:rPr sz="3200" spc="-1240" dirty="0">
                <a:latin typeface="Tahoma"/>
                <a:cs typeface="Tahoma"/>
              </a:rPr>
              <a:t>bị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phạt </a:t>
            </a:r>
            <a:r>
              <a:rPr sz="3200" spc="-390" dirty="0">
                <a:latin typeface="Tahoma"/>
                <a:cs typeface="Tahoma"/>
              </a:rPr>
              <a:t>cảnh  </a:t>
            </a:r>
            <a:r>
              <a:rPr sz="3200" spc="-5" dirty="0">
                <a:latin typeface="Tahoma"/>
                <a:cs typeface="Tahoma"/>
              </a:rPr>
              <a:t>cáo, </a:t>
            </a:r>
            <a:r>
              <a:rPr sz="3200" spc="-515" dirty="0">
                <a:latin typeface="Tahoma"/>
                <a:cs typeface="Tahoma"/>
              </a:rPr>
              <a:t>cải </a:t>
            </a:r>
            <a:r>
              <a:rPr sz="3200" spc="-509" dirty="0">
                <a:latin typeface="Tahoma"/>
                <a:cs typeface="Tahoma"/>
              </a:rPr>
              <a:t>tạo </a:t>
            </a:r>
            <a:r>
              <a:rPr sz="3200" spc="-5" dirty="0">
                <a:latin typeface="Tahoma"/>
                <a:cs typeface="Tahoma"/>
              </a:rPr>
              <a:t>không giam </a:t>
            </a:r>
            <a:r>
              <a:rPr sz="3200" spc="-425" dirty="0">
                <a:latin typeface="Tahoma"/>
                <a:cs typeface="Tahoma"/>
              </a:rPr>
              <a:t>giữ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10" dirty="0">
                <a:latin typeface="Tahoma"/>
                <a:cs typeface="Tahoma"/>
              </a:rPr>
              <a:t>năm  </a:t>
            </a:r>
            <a:r>
              <a:rPr sz="3200" spc="-385" dirty="0">
                <a:latin typeface="Tahoma"/>
                <a:cs typeface="Tahoma"/>
              </a:rPr>
              <a:t>hoặc phạt </a:t>
            </a:r>
            <a:r>
              <a:rPr sz="3200" spc="-5" dirty="0">
                <a:latin typeface="Tahoma"/>
                <a:cs typeface="Tahoma"/>
              </a:rPr>
              <a:t>tù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5" dirty="0">
                <a:latin typeface="Tahoma"/>
                <a:cs typeface="Tahoma"/>
              </a:rPr>
              <a:t>tháng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dirty="0">
                <a:latin typeface="Tahoma"/>
                <a:cs typeface="Tahoma"/>
              </a:rPr>
              <a:t>2</a:t>
            </a:r>
            <a:r>
              <a:rPr sz="3200" spc="-6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năm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32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60093"/>
                </a:solidFill>
              </a:rPr>
              <a:t>2.2 </a:t>
            </a:r>
            <a:r>
              <a:rPr spc="-1010" dirty="0">
                <a:solidFill>
                  <a:srgbClr val="D60093"/>
                </a:solidFill>
              </a:rPr>
              <a:t>Bộ </a:t>
            </a:r>
            <a:r>
              <a:rPr spc="-535" dirty="0">
                <a:solidFill>
                  <a:srgbClr val="D60093"/>
                </a:solidFill>
              </a:rPr>
              <a:t>phận </a:t>
            </a:r>
            <a:r>
              <a:rPr spc="-10" dirty="0">
                <a:solidFill>
                  <a:srgbClr val="D60093"/>
                </a:solidFill>
              </a:rPr>
              <a:t>quy</a:t>
            </a:r>
            <a:r>
              <a:rPr spc="-465" dirty="0">
                <a:solidFill>
                  <a:srgbClr val="D60093"/>
                </a:solidFill>
              </a:rPr>
              <a:t> </a:t>
            </a:r>
            <a:r>
              <a:rPr spc="-835" dirty="0">
                <a:solidFill>
                  <a:srgbClr val="D60093"/>
                </a:solidFill>
              </a:rPr>
              <a:t>định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2151062"/>
            <a:ext cx="768794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70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phận </a:t>
            </a:r>
            <a:r>
              <a:rPr sz="3200" spc="-5" dirty="0">
                <a:latin typeface="Tahoma"/>
                <a:cs typeface="Tahoma"/>
              </a:rPr>
              <a:t>nêu lên cách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370" dirty="0">
                <a:latin typeface="Tahoma"/>
                <a:cs typeface="Tahoma"/>
              </a:rPr>
              <a:t>buộc </a:t>
            </a:r>
            <a:r>
              <a:rPr sz="3200" spc="-480" dirty="0">
                <a:latin typeface="Tahoma"/>
                <a:cs typeface="Tahoma"/>
              </a:rPr>
              <a:t>chủ 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tuân theo khi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vào tình </a:t>
            </a:r>
            <a:r>
              <a:rPr sz="3200" spc="-300" dirty="0">
                <a:latin typeface="Tahoma"/>
                <a:cs typeface="Tahoma"/>
              </a:rPr>
              <a:t>huống 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5" dirty="0">
                <a:latin typeface="Tahoma"/>
                <a:cs typeface="Tahoma"/>
              </a:rPr>
              <a:t>nêu trong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515" dirty="0">
                <a:latin typeface="Tahoma"/>
                <a:cs typeface="Tahoma"/>
              </a:rPr>
              <a:t>giả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QPPL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xây </a:t>
            </a:r>
            <a:r>
              <a:rPr sz="3200" spc="-320" dirty="0">
                <a:latin typeface="Tahoma"/>
                <a:cs typeface="Tahoma"/>
              </a:rPr>
              <a:t>dựng </a:t>
            </a:r>
            <a:r>
              <a:rPr sz="3200" spc="-5" dirty="0">
                <a:latin typeface="Tahoma"/>
                <a:cs typeface="Tahoma"/>
              </a:rPr>
              <a:t>theo mô </a:t>
            </a:r>
            <a:r>
              <a:rPr sz="3200" spc="-10" dirty="0">
                <a:latin typeface="Tahoma"/>
                <a:cs typeface="Tahoma"/>
              </a:rPr>
              <a:t>hình: </a:t>
            </a:r>
            <a:r>
              <a:rPr sz="3200" spc="-509" dirty="0">
                <a:latin typeface="Tahoma"/>
                <a:cs typeface="Tahoma"/>
              </a:rPr>
              <a:t>cấm </a:t>
            </a:r>
            <a:r>
              <a:rPr sz="3200" spc="-10" dirty="0">
                <a:latin typeface="Tahoma"/>
                <a:cs typeface="Tahoma"/>
              </a:rPr>
              <a:t>làm  </a:t>
            </a:r>
            <a:r>
              <a:rPr sz="3200" spc="-5" dirty="0">
                <a:latin typeface="Tahoma"/>
                <a:cs typeface="Tahoma"/>
              </a:rPr>
              <a:t>gì,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làm gì,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làm gì, làm </a:t>
            </a:r>
            <a:r>
              <a:rPr sz="3200" spc="-425" dirty="0">
                <a:latin typeface="Tahoma"/>
                <a:cs typeface="Tahoma"/>
              </a:rPr>
              <a:t>như </a:t>
            </a:r>
            <a:r>
              <a:rPr sz="3200" spc="-515" dirty="0">
                <a:latin typeface="Tahoma"/>
                <a:cs typeface="Tahoma"/>
              </a:rPr>
              <a:t>thế  </a:t>
            </a:r>
            <a:r>
              <a:rPr sz="3200" spc="-10" dirty="0">
                <a:latin typeface="Tahoma"/>
                <a:cs typeface="Tahoma"/>
              </a:rPr>
              <a:t>nào</a:t>
            </a:r>
            <a:endParaRPr sz="3200">
              <a:latin typeface="Tahoma"/>
              <a:cs typeface="Tahoma"/>
            </a:endParaRPr>
          </a:p>
          <a:p>
            <a:pPr marL="355600" marR="70421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25" dirty="0">
                <a:latin typeface="Tahoma"/>
                <a:cs typeface="Tahoma"/>
              </a:rPr>
              <a:t>dứt </a:t>
            </a:r>
            <a:r>
              <a:rPr sz="3200" spc="-5" dirty="0">
                <a:latin typeface="Tahoma"/>
                <a:cs typeface="Tahoma"/>
              </a:rPr>
              <a:t>khoát hay 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tùy  </a:t>
            </a:r>
            <a:r>
              <a:rPr sz="3200" spc="-10" dirty="0">
                <a:latin typeface="Tahoma"/>
                <a:cs typeface="Tahoma"/>
              </a:rPr>
              <a:t>nghi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82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2.3 </a:t>
            </a:r>
            <a:r>
              <a:rPr spc="-1010" dirty="0">
                <a:solidFill>
                  <a:srgbClr val="FFFF00"/>
                </a:solidFill>
              </a:rPr>
              <a:t>Bộ </a:t>
            </a:r>
            <a:r>
              <a:rPr spc="-535" dirty="0">
                <a:solidFill>
                  <a:srgbClr val="FFFF00"/>
                </a:solidFill>
              </a:rPr>
              <a:t>phận </a:t>
            </a:r>
            <a:r>
              <a:rPr spc="-700" dirty="0">
                <a:solidFill>
                  <a:srgbClr val="FFFF00"/>
                </a:solidFill>
              </a:rPr>
              <a:t>chế</a:t>
            </a:r>
            <a:r>
              <a:rPr spc="-47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tài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21804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phận </a:t>
            </a:r>
            <a:r>
              <a:rPr sz="3200" spc="-5" dirty="0">
                <a:latin typeface="Tahoma"/>
                <a:cs typeface="Tahoma"/>
              </a:rPr>
              <a:t>nêu lên các </a:t>
            </a:r>
            <a:r>
              <a:rPr sz="3200" spc="-385" dirty="0">
                <a:latin typeface="Tahoma"/>
                <a:cs typeface="Tahoma"/>
              </a:rPr>
              <a:t>biện </a:t>
            </a:r>
            <a:r>
              <a:rPr sz="3200" spc="-5" dirty="0">
                <a:latin typeface="Tahoma"/>
                <a:cs typeface="Tahoma"/>
              </a:rPr>
              <a:t>pháp tác 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NN, </a:t>
            </a:r>
            <a:r>
              <a:rPr sz="3200" spc="-635" dirty="0">
                <a:latin typeface="Tahoma"/>
                <a:cs typeface="Tahoma"/>
              </a:rPr>
              <a:t>dự </a:t>
            </a:r>
            <a:r>
              <a:rPr sz="3200" spc="-385" dirty="0">
                <a:latin typeface="Tahoma"/>
                <a:cs typeface="Tahoma"/>
              </a:rPr>
              <a:t>kiến </a:t>
            </a:r>
            <a:r>
              <a:rPr sz="3200" spc="-760" dirty="0">
                <a:latin typeface="Tahoma"/>
                <a:cs typeface="Tahoma"/>
              </a:rPr>
              <a:t>sẽ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475" dirty="0">
                <a:latin typeface="Tahoma"/>
                <a:cs typeface="Tahoma"/>
              </a:rPr>
              <a:t>đối  với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nào không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5" dirty="0">
                <a:latin typeface="Tahoma"/>
                <a:cs typeface="Tahoma"/>
              </a:rPr>
              <a:t>đúng  </a:t>
            </a:r>
            <a:r>
              <a:rPr sz="3200" spc="-5" dirty="0">
                <a:latin typeface="Tahoma"/>
                <a:cs typeface="Tahoma"/>
              </a:rPr>
              <a:t>theo </a:t>
            </a:r>
            <a:r>
              <a:rPr sz="3200" spc="-540" dirty="0">
                <a:latin typeface="Tahoma"/>
                <a:cs typeface="Tahoma"/>
              </a:rPr>
              <a:t>hướng </a:t>
            </a:r>
            <a:r>
              <a:rPr sz="3200" spc="-515" dirty="0">
                <a:latin typeface="Tahoma"/>
                <a:cs typeface="Tahoma"/>
              </a:rPr>
              <a:t>dẫn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QPPL, nên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5" dirty="0">
                <a:latin typeface="Tahoma"/>
                <a:cs typeface="Tahoma"/>
              </a:rPr>
              <a:t>vi </a:t>
            </a:r>
            <a:r>
              <a:rPr sz="3200" spc="-385" dirty="0">
                <a:latin typeface="Tahoma"/>
                <a:cs typeface="Tahoma"/>
              </a:rPr>
              <a:t>phạm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937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9933FF"/>
                </a:solidFill>
              </a:rPr>
              <a:t>3. </a:t>
            </a:r>
            <a:r>
              <a:rPr sz="4000" spc="-320" dirty="0">
                <a:solidFill>
                  <a:srgbClr val="9933FF"/>
                </a:solidFill>
              </a:rPr>
              <a:t>Những </a:t>
            </a:r>
            <a:r>
              <a:rPr sz="4000" spc="-5" dirty="0">
                <a:solidFill>
                  <a:srgbClr val="9933FF"/>
                </a:solidFill>
              </a:rPr>
              <a:t>cách </a:t>
            </a:r>
            <a:r>
              <a:rPr sz="4000" spc="-400" dirty="0">
                <a:solidFill>
                  <a:srgbClr val="9933FF"/>
                </a:solidFill>
              </a:rPr>
              <a:t>thức </a:t>
            </a:r>
            <a:r>
              <a:rPr sz="4000" spc="-635" dirty="0">
                <a:solidFill>
                  <a:srgbClr val="9933FF"/>
                </a:solidFill>
              </a:rPr>
              <a:t>thể </a:t>
            </a:r>
            <a:r>
              <a:rPr sz="4000" spc="-484" dirty="0">
                <a:solidFill>
                  <a:srgbClr val="9933FF"/>
                </a:solidFill>
              </a:rPr>
              <a:t>hiện  </a:t>
            </a:r>
            <a:r>
              <a:rPr sz="4000" spc="-5" dirty="0">
                <a:solidFill>
                  <a:srgbClr val="9933FF"/>
                </a:solidFill>
              </a:rPr>
              <a:t>QPPL trong các </a:t>
            </a:r>
            <a:r>
              <a:rPr sz="4000" spc="-459" dirty="0">
                <a:solidFill>
                  <a:srgbClr val="9933FF"/>
                </a:solidFill>
              </a:rPr>
              <a:t>điều</a:t>
            </a:r>
            <a:r>
              <a:rPr sz="4000" spc="-30" dirty="0">
                <a:solidFill>
                  <a:srgbClr val="9933FF"/>
                </a:solidFill>
              </a:rPr>
              <a:t> </a:t>
            </a:r>
            <a:r>
              <a:rPr sz="4000" spc="-484" dirty="0">
                <a:solidFill>
                  <a:srgbClr val="9933FF"/>
                </a:solidFill>
              </a:rPr>
              <a:t>luật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722234" cy="3336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1 </a:t>
            </a:r>
            <a:r>
              <a:rPr sz="3200" spc="-5" dirty="0">
                <a:latin typeface="Tahoma"/>
                <a:cs typeface="Tahoma"/>
              </a:rPr>
              <a:t>QPPL có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trình bày trong </a:t>
            </a:r>
            <a:r>
              <a:rPr sz="3200" dirty="0">
                <a:latin typeface="Tahoma"/>
                <a:cs typeface="Tahoma"/>
              </a:rPr>
              <a:t>1 </a:t>
            </a:r>
            <a:r>
              <a:rPr sz="3200" spc="-370" dirty="0">
                <a:latin typeface="Tahoma"/>
                <a:cs typeface="Tahoma"/>
              </a:rPr>
              <a:t>điều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dirty="0">
                <a:latin typeface="Tahoma"/>
                <a:cs typeface="Tahoma"/>
              </a:rPr>
              <a:t>1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310" dirty="0">
                <a:latin typeface="Tahoma"/>
                <a:cs typeface="Tahoma"/>
              </a:rPr>
              <a:t>nhiều</a:t>
            </a:r>
            <a:r>
              <a:rPr sz="3200" spc="-5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QPPL</a:t>
            </a:r>
            <a:endParaRPr sz="3200">
              <a:latin typeface="Tahoma"/>
              <a:cs typeface="Tahoma"/>
            </a:endParaRPr>
          </a:p>
          <a:p>
            <a:pPr marL="355600" marR="32385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90" dirty="0">
                <a:latin typeface="Tahoma"/>
                <a:cs typeface="Tahoma"/>
              </a:rPr>
              <a:t>Trật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phận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QPPL có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1245" dirty="0">
                <a:latin typeface="Tahoma"/>
                <a:cs typeface="Tahoma"/>
              </a:rPr>
              <a:t>bị </a:t>
            </a:r>
            <a:r>
              <a:rPr sz="3200" spc="-470" dirty="0">
                <a:latin typeface="Tahoma"/>
                <a:cs typeface="Tahoma"/>
              </a:rPr>
              <a:t> </a:t>
            </a:r>
            <a:r>
              <a:rPr sz="3200" spc="-490" dirty="0">
                <a:latin typeface="Tahoma"/>
                <a:cs typeface="Tahoma"/>
              </a:rPr>
              <a:t>đảo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lộn</a:t>
            </a:r>
            <a:endParaRPr sz="3200">
              <a:latin typeface="Tahoma"/>
              <a:cs typeface="Tahoma"/>
            </a:endParaRPr>
          </a:p>
          <a:p>
            <a:pPr marL="355600" marR="43053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Không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310" dirty="0">
                <a:latin typeface="Tahoma"/>
                <a:cs typeface="Tahoma"/>
              </a:rPr>
              <a:t>thiết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80" dirty="0">
                <a:latin typeface="Tahoma"/>
                <a:cs typeface="Tahoma"/>
              </a:rPr>
              <a:t>đủ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90" dirty="0">
                <a:latin typeface="Tahoma"/>
                <a:cs typeface="Tahoma"/>
              </a:rPr>
              <a:t>phận  </a:t>
            </a:r>
            <a:r>
              <a:rPr sz="3200" spc="-5" dirty="0">
                <a:latin typeface="Tahoma"/>
                <a:cs typeface="Tahoma"/>
              </a:rPr>
              <a:t>trong </a:t>
            </a:r>
            <a:r>
              <a:rPr sz="3200" dirty="0">
                <a:latin typeface="Tahoma"/>
                <a:cs typeface="Tahoma"/>
              </a:rPr>
              <a:t>1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QPPL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382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66CCFF"/>
                </a:solidFill>
              </a:rPr>
              <a:t>4. </a:t>
            </a:r>
            <a:r>
              <a:rPr spc="-5" dirty="0">
                <a:solidFill>
                  <a:srgbClr val="66CCFF"/>
                </a:solidFill>
              </a:rPr>
              <a:t>Phân </a:t>
            </a:r>
            <a:r>
              <a:rPr spc="-530" dirty="0">
                <a:solidFill>
                  <a:srgbClr val="66CCFF"/>
                </a:solidFill>
              </a:rPr>
              <a:t>loại</a:t>
            </a:r>
            <a:r>
              <a:rPr spc="-85" dirty="0">
                <a:solidFill>
                  <a:srgbClr val="66CCFF"/>
                </a:solidFill>
              </a:rPr>
              <a:t> </a:t>
            </a:r>
            <a:r>
              <a:rPr spc="-5" dirty="0">
                <a:solidFill>
                  <a:srgbClr val="66CCFF"/>
                </a:solidFill>
              </a:rPr>
              <a:t>QPPL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111375"/>
            <a:ext cx="6754495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Căn </a:t>
            </a:r>
            <a:r>
              <a:rPr sz="3200" spc="-635" dirty="0">
                <a:latin typeface="Tahoma"/>
                <a:cs typeface="Tahoma"/>
              </a:rPr>
              <a:t>cứ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540" dirty="0">
                <a:latin typeface="Tahoma"/>
                <a:cs typeface="Tahoma"/>
              </a:rPr>
              <a:t>tượng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70" dirty="0">
                <a:latin typeface="Tahoma"/>
                <a:cs typeface="Tahoma"/>
              </a:rPr>
              <a:t>điều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spc="-500" dirty="0">
                <a:latin typeface="Tahoma"/>
                <a:cs typeface="Tahoma"/>
              </a:rPr>
              <a:t>chỉnh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Căn </a:t>
            </a:r>
            <a:r>
              <a:rPr sz="3200" spc="-635" dirty="0">
                <a:latin typeface="Tahoma"/>
                <a:cs typeface="Tahoma"/>
              </a:rPr>
              <a:t>cứ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495" dirty="0">
                <a:latin typeface="Tahoma"/>
                <a:cs typeface="Tahoma"/>
              </a:rPr>
              <a:t>nội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dung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Căn </a:t>
            </a:r>
            <a:r>
              <a:rPr sz="3200" spc="-635" dirty="0">
                <a:latin typeface="Tahoma"/>
                <a:cs typeface="Tahoma"/>
              </a:rPr>
              <a:t>cứ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390" dirty="0">
                <a:latin typeface="Tahoma"/>
                <a:cs typeface="Tahoma"/>
              </a:rPr>
              <a:t>mệnh</a:t>
            </a:r>
            <a:r>
              <a:rPr sz="3200" spc="-484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lệnh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Căn </a:t>
            </a:r>
            <a:r>
              <a:rPr sz="3200" spc="-635" dirty="0">
                <a:latin typeface="Tahoma"/>
                <a:cs typeface="Tahoma"/>
              </a:rPr>
              <a:t>cứ </a:t>
            </a:r>
            <a:r>
              <a:rPr sz="3200" spc="-5" dirty="0">
                <a:latin typeface="Tahoma"/>
                <a:cs typeface="Tahoma"/>
              </a:rPr>
              <a:t>vào cách trình</a:t>
            </a:r>
            <a:r>
              <a:rPr sz="3200" spc="-1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bày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9933FF"/>
                </a:solidFill>
              </a:rPr>
              <a:t>5. Các </a:t>
            </a:r>
            <a:r>
              <a:rPr spc="-530" dirty="0">
                <a:solidFill>
                  <a:srgbClr val="9933FF"/>
                </a:solidFill>
              </a:rPr>
              <a:t>loại </a:t>
            </a:r>
            <a:r>
              <a:rPr spc="-5" dirty="0">
                <a:solidFill>
                  <a:srgbClr val="9933FF"/>
                </a:solidFill>
              </a:rPr>
              <a:t>văn </a:t>
            </a:r>
            <a:r>
              <a:rPr spc="-705" dirty="0">
                <a:solidFill>
                  <a:srgbClr val="9933FF"/>
                </a:solidFill>
              </a:rPr>
              <a:t>bản </a:t>
            </a:r>
            <a:r>
              <a:rPr spc="-5" dirty="0">
                <a:solidFill>
                  <a:srgbClr val="9933FF"/>
                </a:solidFill>
              </a:rPr>
              <a:t>QPPL </a:t>
            </a:r>
            <a:r>
              <a:rPr spc="-1925" dirty="0">
                <a:solidFill>
                  <a:srgbClr val="9933FF"/>
                </a:solidFill>
              </a:rPr>
              <a:t>ở </a:t>
            </a:r>
            <a:r>
              <a:rPr spc="-875" dirty="0">
                <a:solidFill>
                  <a:srgbClr val="9933FF"/>
                </a:solidFill>
              </a:rPr>
              <a:t> </a:t>
            </a:r>
            <a:r>
              <a:rPr spc="-530" dirty="0">
                <a:solidFill>
                  <a:srgbClr val="9933FF"/>
                </a:solidFill>
              </a:rPr>
              <a:t>Việt</a:t>
            </a:r>
            <a:r>
              <a:rPr spc="-15" dirty="0">
                <a:solidFill>
                  <a:srgbClr val="9933FF"/>
                </a:solidFill>
              </a:rPr>
              <a:t> </a:t>
            </a:r>
            <a:r>
              <a:rPr spc="-5" dirty="0">
                <a:solidFill>
                  <a:srgbClr val="9933FF"/>
                </a:solidFill>
              </a:rPr>
              <a:t>Nam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825942"/>
            <a:ext cx="7512050" cy="43116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Khái </a:t>
            </a:r>
            <a:r>
              <a:rPr sz="3200" spc="-385" dirty="0">
                <a:solidFill>
                  <a:srgbClr val="FF0000"/>
                </a:solidFill>
                <a:latin typeface="Tahoma"/>
                <a:cs typeface="Tahoma"/>
              </a:rPr>
              <a:t>niệm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Văn </a:t>
            </a:r>
            <a:r>
              <a:rPr sz="3200" spc="-515" dirty="0">
                <a:solidFill>
                  <a:srgbClr val="FF0000"/>
                </a:solidFill>
                <a:latin typeface="Tahoma"/>
                <a:cs typeface="Tahoma"/>
              </a:rPr>
              <a:t>bản</a:t>
            </a:r>
            <a:r>
              <a:rPr sz="32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PL:</a:t>
            </a:r>
            <a:endParaRPr sz="3200">
              <a:latin typeface="Tahoma"/>
              <a:cs typeface="Tahoma"/>
            </a:endParaRPr>
          </a:p>
          <a:p>
            <a:pPr marL="355600" marR="35179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có </a:t>
            </a:r>
            <a:r>
              <a:rPr sz="3200" spc="-390" dirty="0">
                <a:latin typeface="Tahoma"/>
                <a:cs typeface="Tahoma"/>
              </a:rPr>
              <a:t>thẩm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ban hành theo trình </a:t>
            </a:r>
            <a:r>
              <a:rPr sz="3200" spc="-425" dirty="0">
                <a:latin typeface="Tahoma"/>
                <a:cs typeface="Tahoma"/>
              </a:rPr>
              <a:t>tự, </a:t>
            </a:r>
            <a:r>
              <a:rPr sz="3200" spc="-480" dirty="0">
                <a:latin typeface="Tahoma"/>
                <a:cs typeface="Tahoma"/>
              </a:rPr>
              <a:t>thủ tục  </a:t>
            </a:r>
            <a:r>
              <a:rPr sz="3200" spc="-385" dirty="0">
                <a:latin typeface="Tahoma"/>
                <a:cs typeface="Tahoma"/>
              </a:rPr>
              <a:t>luật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có các 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 sự</a:t>
            </a:r>
            <a:r>
              <a:rPr sz="3200" spc="-5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chung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nhằm </a:t>
            </a:r>
            <a:r>
              <a:rPr sz="3200" spc="-370" dirty="0">
                <a:latin typeface="Tahoma"/>
                <a:cs typeface="Tahoma"/>
              </a:rPr>
              <a:t>điều 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5" dirty="0">
                <a:latin typeface="Tahoma"/>
                <a:cs typeface="Tahoma"/>
              </a:rPr>
              <a:t>các QHXH theo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40" dirty="0">
                <a:latin typeface="Tahoma"/>
                <a:cs typeface="Tahoma"/>
              </a:rPr>
              <a:t>hướng </a:t>
            </a:r>
            <a:r>
              <a:rPr sz="3200" spc="-390" dirty="0">
                <a:latin typeface="Tahoma"/>
                <a:cs typeface="Tahoma"/>
              </a:rPr>
              <a:t>nhất 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090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5.1 Văn </a:t>
            </a:r>
            <a:r>
              <a:rPr spc="-705" dirty="0">
                <a:solidFill>
                  <a:srgbClr val="FF9933"/>
                </a:solidFill>
              </a:rPr>
              <a:t>bản</a:t>
            </a:r>
            <a:r>
              <a:rPr spc="-90" dirty="0">
                <a:solidFill>
                  <a:srgbClr val="FF9933"/>
                </a:solidFill>
              </a:rPr>
              <a:t> </a:t>
            </a:r>
            <a:r>
              <a:rPr spc="-530" dirty="0">
                <a:solidFill>
                  <a:srgbClr val="FF9933"/>
                </a:solidFill>
              </a:rPr>
              <a:t>luật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6690359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370" dirty="0">
                <a:latin typeface="Tahoma"/>
                <a:cs typeface="Tahoma"/>
              </a:rPr>
              <a:t>Quốc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10" dirty="0">
                <a:latin typeface="Tahoma"/>
                <a:cs typeface="Tahoma"/>
              </a:rPr>
              <a:t>ban  hành, </a:t>
            </a:r>
            <a:r>
              <a:rPr sz="3200" spc="-5" dirty="0">
                <a:latin typeface="Tahoma"/>
                <a:cs typeface="Tahoma"/>
              </a:rPr>
              <a:t>có giá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5" dirty="0">
                <a:latin typeface="Tahoma"/>
                <a:cs typeface="Tahoma"/>
              </a:rPr>
              <a:t>pháp lý cao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nhất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loại: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Hiến</a:t>
            </a:r>
            <a:r>
              <a:rPr sz="3200" spc="-10" dirty="0">
                <a:latin typeface="Tahoma"/>
                <a:cs typeface="Tahoma"/>
              </a:rPr>
              <a:t> pháp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310" dirty="0">
                <a:latin typeface="Tahoma"/>
                <a:cs typeface="Tahoma"/>
              </a:rPr>
              <a:t>luật, </a:t>
            </a:r>
            <a:r>
              <a:rPr sz="3200" spc="-735" dirty="0">
                <a:latin typeface="Tahoma"/>
                <a:cs typeface="Tahoma"/>
              </a:rPr>
              <a:t>bộ</a:t>
            </a:r>
            <a:r>
              <a:rPr sz="3200" spc="-69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351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5.2 Văn </a:t>
            </a:r>
            <a:r>
              <a:rPr spc="-705" dirty="0">
                <a:solidFill>
                  <a:srgbClr val="FFFF00"/>
                </a:solidFill>
              </a:rPr>
              <a:t>bản </a:t>
            </a:r>
            <a:r>
              <a:rPr spc="-925" dirty="0">
                <a:solidFill>
                  <a:srgbClr val="FFFF00"/>
                </a:solidFill>
              </a:rPr>
              <a:t>dưới</a:t>
            </a:r>
            <a:r>
              <a:rPr spc="-500" dirty="0">
                <a:solidFill>
                  <a:srgbClr val="FFFF00"/>
                </a:solidFill>
              </a:rPr>
              <a:t> </a:t>
            </a:r>
            <a:r>
              <a:rPr spc="-530" dirty="0">
                <a:solidFill>
                  <a:srgbClr val="FFFF00"/>
                </a:solidFill>
              </a:rPr>
              <a:t>luật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2284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5" dirty="0"/>
              <a:t>Là </a:t>
            </a:r>
            <a:r>
              <a:rPr spc="-260" dirty="0"/>
              <a:t>những </a:t>
            </a:r>
            <a:r>
              <a:rPr spc="-5" dirty="0"/>
              <a:t>văn </a:t>
            </a:r>
            <a:r>
              <a:rPr spc="-515" dirty="0"/>
              <a:t>bản </a:t>
            </a:r>
            <a:r>
              <a:rPr spc="-5" dirty="0"/>
              <a:t>PL do các </a:t>
            </a:r>
            <a:r>
              <a:rPr spc="-705" dirty="0"/>
              <a:t>cơ </a:t>
            </a:r>
            <a:r>
              <a:rPr spc="-10" dirty="0"/>
              <a:t>quan  </a:t>
            </a:r>
            <a:r>
              <a:rPr spc="-5" dirty="0"/>
              <a:t>NN </a:t>
            </a:r>
            <a:r>
              <a:rPr spc="-265" dirty="0"/>
              <a:t>(ngoại </a:t>
            </a:r>
            <a:r>
              <a:rPr spc="-425" dirty="0"/>
              <a:t>trừ </a:t>
            </a:r>
            <a:r>
              <a:rPr spc="-370" dirty="0"/>
              <a:t>Quốc </a:t>
            </a:r>
            <a:r>
              <a:rPr spc="-375" dirty="0"/>
              <a:t>hội) </a:t>
            </a:r>
            <a:r>
              <a:rPr spc="-5" dirty="0"/>
              <a:t>ban</a:t>
            </a:r>
            <a:r>
              <a:rPr spc="-440" dirty="0"/>
              <a:t> </a:t>
            </a:r>
            <a:r>
              <a:rPr spc="-10" dirty="0"/>
              <a:t>hành</a:t>
            </a:r>
          </a:p>
          <a:p>
            <a:pPr marL="124587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5" dirty="0"/>
              <a:t>Có giá </a:t>
            </a:r>
            <a:r>
              <a:rPr spc="-830" dirty="0"/>
              <a:t>trị </a:t>
            </a:r>
            <a:r>
              <a:rPr spc="-5" dirty="0"/>
              <a:t>pháp lý </a:t>
            </a:r>
            <a:r>
              <a:rPr spc="-385" dirty="0"/>
              <a:t>thấp </a:t>
            </a:r>
            <a:r>
              <a:rPr spc="-475" dirty="0"/>
              <a:t>hơn </a:t>
            </a:r>
            <a:r>
              <a:rPr spc="-5" dirty="0"/>
              <a:t>văn </a:t>
            </a:r>
            <a:r>
              <a:rPr spc="-515" dirty="0"/>
              <a:t>bản</a:t>
            </a:r>
            <a:r>
              <a:rPr spc="-340" dirty="0"/>
              <a:t> </a:t>
            </a:r>
            <a:r>
              <a:rPr spc="-390" dirty="0"/>
              <a:t>luật</a:t>
            </a:r>
          </a:p>
          <a:p>
            <a:pPr marL="1245870" marR="1143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655" dirty="0"/>
              <a:t>Được </a:t>
            </a:r>
            <a:r>
              <a:rPr spc="-5" dirty="0"/>
              <a:t>ban hành trên </a:t>
            </a:r>
            <a:r>
              <a:rPr spc="-705" dirty="0"/>
              <a:t>cơ sở </a:t>
            </a:r>
            <a:r>
              <a:rPr spc="-5" dirty="0"/>
              <a:t>văn </a:t>
            </a:r>
            <a:r>
              <a:rPr spc="-515" dirty="0"/>
              <a:t>bản </a:t>
            </a:r>
            <a:r>
              <a:rPr spc="-390" dirty="0"/>
              <a:t>luật  </a:t>
            </a:r>
            <a:r>
              <a:rPr spc="-5" dirty="0"/>
              <a:t>và phù </a:t>
            </a:r>
            <a:r>
              <a:rPr spc="-475" dirty="0"/>
              <a:t>hợp với </a:t>
            </a:r>
            <a:r>
              <a:rPr spc="-5" dirty="0"/>
              <a:t>văn </a:t>
            </a:r>
            <a:r>
              <a:rPr spc="-515" dirty="0"/>
              <a:t>bản</a:t>
            </a:r>
            <a:r>
              <a:rPr spc="-125" dirty="0"/>
              <a:t> </a:t>
            </a:r>
            <a:r>
              <a:rPr spc="-390" dirty="0"/>
              <a:t>luật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62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60093"/>
                </a:solidFill>
              </a:rPr>
              <a:t>Các </a:t>
            </a:r>
            <a:r>
              <a:rPr spc="-530" dirty="0">
                <a:solidFill>
                  <a:srgbClr val="D60093"/>
                </a:solidFill>
              </a:rPr>
              <a:t>loại </a:t>
            </a:r>
            <a:r>
              <a:rPr spc="-5" dirty="0">
                <a:solidFill>
                  <a:srgbClr val="D60093"/>
                </a:solidFill>
              </a:rPr>
              <a:t>văn </a:t>
            </a:r>
            <a:r>
              <a:rPr spc="-705" dirty="0">
                <a:solidFill>
                  <a:srgbClr val="D60093"/>
                </a:solidFill>
              </a:rPr>
              <a:t>bản </a:t>
            </a:r>
            <a:r>
              <a:rPr spc="-925" dirty="0">
                <a:solidFill>
                  <a:srgbClr val="D60093"/>
                </a:solidFill>
              </a:rPr>
              <a:t>dưới</a:t>
            </a:r>
            <a:r>
              <a:rPr spc="-810" dirty="0">
                <a:solidFill>
                  <a:srgbClr val="D60093"/>
                </a:solidFill>
              </a:rPr>
              <a:t> </a:t>
            </a:r>
            <a:r>
              <a:rPr spc="-425" dirty="0">
                <a:solidFill>
                  <a:srgbClr val="D60093"/>
                </a:solidFill>
              </a:rPr>
              <a:t>luật: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352665" cy="39211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10" dirty="0">
                <a:latin typeface="Tahoma"/>
                <a:cs typeface="Tahoma"/>
              </a:rPr>
              <a:t>lệnh, </a:t>
            </a:r>
            <a:r>
              <a:rPr sz="3200" spc="-625" dirty="0">
                <a:latin typeface="Tahoma"/>
                <a:cs typeface="Tahoma"/>
              </a:rPr>
              <a:t>Nghị  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UBTVQH;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Lệnh, quyết </a:t>
            </a:r>
            <a:r>
              <a:rPr sz="3200" spc="-610" dirty="0">
                <a:latin typeface="Tahoma"/>
                <a:cs typeface="Tahoma"/>
              </a:rPr>
              <a:t>định   </a:t>
            </a:r>
            <a:r>
              <a:rPr sz="3200" spc="-475" dirty="0">
                <a:latin typeface="Tahoma"/>
                <a:cs typeface="Tahoma"/>
              </a:rPr>
              <a:t>của  </a:t>
            </a:r>
            <a:r>
              <a:rPr sz="3200" spc="-480" dirty="0">
                <a:latin typeface="Tahoma"/>
                <a:cs typeface="Tahoma"/>
              </a:rPr>
              <a:t>Chủ  </a:t>
            </a:r>
            <a:r>
              <a:rPr sz="3200" spc="-625" dirty="0">
                <a:latin typeface="Tahoma"/>
                <a:cs typeface="Tahoma"/>
              </a:rPr>
              <a:t>tịch  </a:t>
            </a:r>
            <a:r>
              <a:rPr sz="3200" spc="-430" dirty="0">
                <a:latin typeface="Tahoma"/>
                <a:cs typeface="Tahoma"/>
              </a:rPr>
              <a:t> </a:t>
            </a:r>
            <a:r>
              <a:rPr sz="3200" spc="-540" dirty="0">
                <a:latin typeface="Tahoma"/>
                <a:cs typeface="Tahoma"/>
              </a:rPr>
              <a:t>nước;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25" dirty="0">
                <a:solidFill>
                  <a:srgbClr val="3399FF"/>
                </a:solidFill>
                <a:latin typeface="Tahoma"/>
                <a:cs typeface="Tahoma"/>
              </a:rPr>
              <a:t>Nghị </a:t>
            </a:r>
            <a:r>
              <a:rPr sz="3200" spc="-260" dirty="0">
                <a:solidFill>
                  <a:srgbClr val="3399FF"/>
                </a:solidFill>
                <a:latin typeface="Tahoma"/>
                <a:cs typeface="Tahoma"/>
              </a:rPr>
              <a:t>quyết, </a:t>
            </a:r>
            <a:r>
              <a:rPr sz="3200" spc="-625" dirty="0">
                <a:latin typeface="Tahoma"/>
                <a:cs typeface="Tahoma"/>
              </a:rPr>
              <a:t>nghị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Chính</a:t>
            </a:r>
            <a:r>
              <a:rPr sz="3200" spc="-155" dirty="0">
                <a:latin typeface="Tahoma"/>
                <a:cs typeface="Tahoma"/>
              </a:rPr>
              <a:t> </a:t>
            </a:r>
            <a:r>
              <a:rPr sz="3200" spc="-365" dirty="0">
                <a:latin typeface="Tahoma"/>
                <a:cs typeface="Tahoma"/>
              </a:rPr>
              <a:t>phủ;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490" dirty="0">
                <a:latin typeface="Tahoma"/>
                <a:cs typeface="Tahoma"/>
              </a:rPr>
              <a:t>định, </a:t>
            </a:r>
            <a:r>
              <a:rPr sz="3200" spc="-830" dirty="0">
                <a:solidFill>
                  <a:srgbClr val="3399FF"/>
                </a:solidFill>
                <a:latin typeface="Tahoma"/>
                <a:cs typeface="Tahoma"/>
              </a:rPr>
              <a:t>chỉ thị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Thủ</a:t>
            </a:r>
            <a:r>
              <a:rPr sz="3200" spc="-42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tướng;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solidFill>
                  <a:srgbClr val="3399FF"/>
                </a:solidFill>
                <a:latin typeface="Tahoma"/>
                <a:cs typeface="Tahoma"/>
              </a:rPr>
              <a:t>Quyết </a:t>
            </a:r>
            <a:r>
              <a:rPr sz="3200" spc="-490" dirty="0">
                <a:solidFill>
                  <a:srgbClr val="3399FF"/>
                </a:solidFill>
                <a:latin typeface="Tahoma"/>
                <a:cs typeface="Tahoma"/>
              </a:rPr>
              <a:t>định, </a:t>
            </a:r>
            <a:r>
              <a:rPr sz="3200" spc="-830" dirty="0">
                <a:solidFill>
                  <a:srgbClr val="3399FF"/>
                </a:solidFill>
                <a:latin typeface="Tahoma"/>
                <a:cs typeface="Tahoma"/>
              </a:rPr>
              <a:t>chỉ </a:t>
            </a:r>
            <a:r>
              <a:rPr sz="3200" spc="-625" dirty="0">
                <a:solidFill>
                  <a:srgbClr val="3399FF"/>
                </a:solidFill>
                <a:latin typeface="Tahoma"/>
                <a:cs typeface="Tahoma"/>
              </a:rPr>
              <a:t>thị, </a:t>
            </a:r>
            <a:r>
              <a:rPr sz="3200" spc="-5" dirty="0">
                <a:latin typeface="Tahoma"/>
                <a:cs typeface="Tahoma"/>
              </a:rPr>
              <a:t>thông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40" dirty="0">
                <a:latin typeface="Tahoma"/>
                <a:cs typeface="Tahoma"/>
              </a:rPr>
              <a:t>Bộ  </a:t>
            </a:r>
            <a:r>
              <a:rPr sz="3200" spc="-385" dirty="0">
                <a:latin typeface="Tahoma"/>
                <a:cs typeface="Tahoma"/>
              </a:rPr>
              <a:t>trưởng, </a:t>
            </a:r>
            <a:r>
              <a:rPr sz="3200" spc="-480" dirty="0">
                <a:latin typeface="Tahoma"/>
                <a:cs typeface="Tahoma"/>
              </a:rPr>
              <a:t>Thủ </a:t>
            </a:r>
            <a:r>
              <a:rPr sz="3200" spc="-450" dirty="0">
                <a:latin typeface="Tahoma"/>
                <a:cs typeface="Tahoma"/>
              </a:rPr>
              <a:t>trưởng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10" dirty="0">
                <a:latin typeface="Tahoma"/>
                <a:cs typeface="Tahoma"/>
              </a:rPr>
              <a:t>ngang </a:t>
            </a:r>
            <a:r>
              <a:rPr sz="3200" spc="-495" dirty="0">
                <a:latin typeface="Tahoma"/>
                <a:cs typeface="Tahoma"/>
              </a:rPr>
              <a:t>Bộ, </a:t>
            </a:r>
            <a:r>
              <a:rPr sz="3200" spc="-495" dirty="0">
                <a:solidFill>
                  <a:srgbClr val="3399FF"/>
                </a:solidFill>
                <a:latin typeface="Tahoma"/>
                <a:cs typeface="Tahoma"/>
              </a:rPr>
              <a:t> </a:t>
            </a:r>
            <a:r>
              <a:rPr sz="3200" spc="-480" dirty="0">
                <a:solidFill>
                  <a:srgbClr val="3399FF"/>
                </a:solidFill>
                <a:latin typeface="Tahoma"/>
                <a:cs typeface="Tahoma"/>
              </a:rPr>
              <a:t>Thủ </a:t>
            </a:r>
            <a:r>
              <a:rPr sz="3200" spc="-450" dirty="0">
                <a:solidFill>
                  <a:srgbClr val="3399FF"/>
                </a:solidFill>
                <a:latin typeface="Tahoma"/>
                <a:cs typeface="Tahoma"/>
              </a:rPr>
              <a:t>trưởng </a:t>
            </a:r>
            <a:r>
              <a:rPr sz="3200" spc="-705" dirty="0">
                <a:solidFill>
                  <a:srgbClr val="3399FF"/>
                </a:solidFill>
                <a:latin typeface="Tahoma"/>
                <a:cs typeface="Tahoma"/>
              </a:rPr>
              <a:t>cơ </a:t>
            </a:r>
            <a:r>
              <a:rPr sz="3200" spc="-5" dirty="0">
                <a:solidFill>
                  <a:srgbClr val="3399FF"/>
                </a:solidFill>
                <a:latin typeface="Tahoma"/>
                <a:cs typeface="Tahoma"/>
              </a:rPr>
              <a:t>quan </a:t>
            </a:r>
            <a:r>
              <a:rPr sz="3200" spc="-300" dirty="0">
                <a:solidFill>
                  <a:srgbClr val="3399FF"/>
                </a:solidFill>
                <a:latin typeface="Tahoma"/>
                <a:cs typeface="Tahoma"/>
              </a:rPr>
              <a:t>thuộc </a:t>
            </a:r>
            <a:r>
              <a:rPr sz="3200" spc="-10" dirty="0">
                <a:solidFill>
                  <a:srgbClr val="3399FF"/>
                </a:solidFill>
                <a:latin typeface="Tahoma"/>
                <a:cs typeface="Tahoma"/>
              </a:rPr>
              <a:t>Chính</a:t>
            </a:r>
            <a:r>
              <a:rPr sz="3200" spc="-459" dirty="0">
                <a:solidFill>
                  <a:srgbClr val="3399FF"/>
                </a:solidFill>
                <a:latin typeface="Tahoma"/>
                <a:cs typeface="Tahoma"/>
              </a:rPr>
              <a:t> </a:t>
            </a:r>
            <a:r>
              <a:rPr sz="3200" spc="-365" dirty="0">
                <a:solidFill>
                  <a:srgbClr val="3399FF"/>
                </a:solidFill>
                <a:latin typeface="Tahoma"/>
                <a:cs typeface="Tahoma"/>
              </a:rPr>
              <a:t>phủ;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1230312"/>
            <a:ext cx="6661784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BÀI </a:t>
            </a:r>
            <a:r>
              <a:rPr spc="-10" dirty="0">
                <a:solidFill>
                  <a:srgbClr val="FFFF00"/>
                </a:solidFill>
              </a:rPr>
              <a:t>1: </a:t>
            </a:r>
            <a:r>
              <a:rPr spc="-250" dirty="0">
                <a:solidFill>
                  <a:srgbClr val="FFFF00"/>
                </a:solidFill>
              </a:rPr>
              <a:t>NHỮNG </a:t>
            </a:r>
            <a:r>
              <a:rPr spc="-595" dirty="0">
                <a:solidFill>
                  <a:srgbClr val="FFFF00"/>
                </a:solidFill>
              </a:rPr>
              <a:t>VẤN </a:t>
            </a:r>
            <a:r>
              <a:rPr spc="-925" dirty="0">
                <a:solidFill>
                  <a:srgbClr val="FFFF00"/>
                </a:solidFill>
              </a:rPr>
              <a:t>ĐỀ </a:t>
            </a:r>
            <a:r>
              <a:rPr spc="-365" dirty="0">
                <a:solidFill>
                  <a:srgbClr val="FFFF00"/>
                </a:solidFill>
              </a:rPr>
              <a:t>CƠ  </a:t>
            </a:r>
            <a:r>
              <a:rPr spc="-590" dirty="0">
                <a:solidFill>
                  <a:srgbClr val="FFFF00"/>
                </a:solidFill>
              </a:rPr>
              <a:t>BẢN </a:t>
            </a:r>
            <a:r>
              <a:rPr spc="-975" dirty="0">
                <a:solidFill>
                  <a:srgbClr val="FFFF00"/>
                </a:solidFill>
              </a:rPr>
              <a:t>VỀ </a:t>
            </a:r>
            <a:r>
              <a:rPr spc="-5" dirty="0">
                <a:solidFill>
                  <a:srgbClr val="FFFF00"/>
                </a:solidFill>
              </a:rPr>
              <a:t>NHÀ</a:t>
            </a:r>
            <a:r>
              <a:rPr spc="-450" dirty="0">
                <a:solidFill>
                  <a:srgbClr val="FFFF00"/>
                </a:solidFill>
              </a:rPr>
              <a:t> </a:t>
            </a:r>
            <a:r>
              <a:rPr spc="-590" dirty="0">
                <a:solidFill>
                  <a:srgbClr val="FFFF00"/>
                </a:solidFill>
              </a:rPr>
              <a:t>NƯỚC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788987"/>
            <a:ext cx="7740015" cy="54038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93980" indent="-342900">
              <a:lnSpc>
                <a:spcPct val="8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45" dirty="0">
                <a:latin typeface="Tahoma"/>
                <a:cs typeface="Tahoma"/>
              </a:rPr>
              <a:t>Nghị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270" dirty="0">
                <a:latin typeface="Tahoma"/>
                <a:cs typeface="Tahoma"/>
              </a:rPr>
              <a:t>quyết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430" dirty="0">
                <a:latin typeface="Tahoma"/>
                <a:cs typeface="Tahoma"/>
              </a:rPr>
              <a:t>Hội </a:t>
            </a:r>
            <a:r>
              <a:rPr sz="2800" spc="-315" dirty="0">
                <a:latin typeface="Tahoma"/>
                <a:cs typeface="Tahoma"/>
              </a:rPr>
              <a:t>đồng </a:t>
            </a:r>
            <a:r>
              <a:rPr sz="2800" spc="-345" dirty="0">
                <a:latin typeface="Tahoma"/>
                <a:cs typeface="Tahoma"/>
              </a:rPr>
              <a:t>Thẩm </a:t>
            </a:r>
            <a:r>
              <a:rPr sz="2800" spc="-5" dirty="0">
                <a:latin typeface="Tahoma"/>
                <a:cs typeface="Tahoma"/>
              </a:rPr>
              <a:t>phán </a:t>
            </a:r>
            <a:r>
              <a:rPr sz="2800" spc="-10" dirty="0">
                <a:latin typeface="Tahoma"/>
                <a:cs typeface="Tahoma"/>
              </a:rPr>
              <a:t>TAND </a:t>
            </a:r>
            <a:r>
              <a:rPr sz="2800" spc="-434" dirty="0">
                <a:latin typeface="Tahoma"/>
                <a:cs typeface="Tahoma"/>
              </a:rPr>
              <a:t>tối  </a:t>
            </a:r>
            <a:r>
              <a:rPr sz="2800" spc="-5" dirty="0">
                <a:latin typeface="Tahoma"/>
                <a:cs typeface="Tahoma"/>
              </a:rPr>
              <a:t>cao;</a:t>
            </a:r>
            <a:endParaRPr sz="2800">
              <a:latin typeface="Tahoma"/>
              <a:cs typeface="Tahoma"/>
            </a:endParaRPr>
          </a:p>
          <a:p>
            <a:pPr marL="355600" marR="299085">
              <a:lnSpc>
                <a:spcPct val="80000"/>
              </a:lnSpc>
              <a:spcBef>
                <a:spcPts val="675"/>
              </a:spcBef>
            </a:pPr>
            <a:r>
              <a:rPr sz="2800" spc="-270" dirty="0">
                <a:solidFill>
                  <a:srgbClr val="3399FF"/>
                </a:solidFill>
                <a:latin typeface="Tahoma"/>
                <a:cs typeface="Tahoma"/>
              </a:rPr>
              <a:t>Quyết </a:t>
            </a:r>
            <a:r>
              <a:rPr sz="2800" spc="-430" dirty="0">
                <a:solidFill>
                  <a:srgbClr val="3399FF"/>
                </a:solidFill>
                <a:latin typeface="Tahoma"/>
                <a:cs typeface="Tahoma"/>
              </a:rPr>
              <a:t>định, </a:t>
            </a:r>
            <a:r>
              <a:rPr sz="2800" spc="-725" dirty="0">
                <a:solidFill>
                  <a:srgbClr val="3399FF"/>
                </a:solidFill>
                <a:latin typeface="Tahoma"/>
                <a:cs typeface="Tahoma"/>
              </a:rPr>
              <a:t>chỉ </a:t>
            </a:r>
            <a:r>
              <a:rPr sz="2800" spc="-540" dirty="0">
                <a:solidFill>
                  <a:srgbClr val="3399FF"/>
                </a:solidFill>
                <a:latin typeface="Tahoma"/>
                <a:cs typeface="Tahoma"/>
              </a:rPr>
              <a:t>thị</a:t>
            </a:r>
            <a:r>
              <a:rPr sz="2800" spc="-540" dirty="0">
                <a:latin typeface="Tahoma"/>
                <a:cs typeface="Tahoma"/>
              </a:rPr>
              <a:t>, </a:t>
            </a:r>
            <a:r>
              <a:rPr sz="2800" spc="-5" dirty="0">
                <a:latin typeface="Tahoma"/>
                <a:cs typeface="Tahoma"/>
              </a:rPr>
              <a:t>thông </a:t>
            </a:r>
            <a:r>
              <a:rPr sz="2800" spc="-555" dirty="0">
                <a:latin typeface="Tahoma"/>
                <a:cs typeface="Tahoma"/>
              </a:rPr>
              <a:t>tư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340" dirty="0">
                <a:latin typeface="Tahoma"/>
                <a:cs typeface="Tahoma"/>
              </a:rPr>
              <a:t>Viện </a:t>
            </a:r>
            <a:r>
              <a:rPr sz="2800" spc="-395" dirty="0">
                <a:latin typeface="Tahoma"/>
                <a:cs typeface="Tahoma"/>
              </a:rPr>
              <a:t>trưởng  </a:t>
            </a:r>
            <a:r>
              <a:rPr sz="2800" spc="-5" dirty="0">
                <a:latin typeface="Tahoma"/>
                <a:cs typeface="Tahoma"/>
              </a:rPr>
              <a:t>VKSND </a:t>
            </a:r>
            <a:r>
              <a:rPr sz="2800" spc="-430" dirty="0">
                <a:latin typeface="Tahoma"/>
                <a:cs typeface="Tahoma"/>
              </a:rPr>
              <a:t>tối </a:t>
            </a:r>
            <a:r>
              <a:rPr sz="2800" spc="-5" dirty="0">
                <a:latin typeface="Tahoma"/>
                <a:cs typeface="Tahoma"/>
              </a:rPr>
              <a:t>cao,Chánh </a:t>
            </a:r>
            <a:r>
              <a:rPr sz="2800" spc="-10" dirty="0">
                <a:latin typeface="Tahoma"/>
                <a:cs typeface="Tahoma"/>
              </a:rPr>
              <a:t>án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TANDTC;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45" dirty="0">
                <a:solidFill>
                  <a:srgbClr val="3399FF"/>
                </a:solidFill>
                <a:latin typeface="Tahoma"/>
                <a:cs typeface="Tahoma"/>
              </a:rPr>
              <a:t>Nghị</a:t>
            </a:r>
            <a:r>
              <a:rPr sz="2800" spc="-220" dirty="0">
                <a:solidFill>
                  <a:srgbClr val="3399FF"/>
                </a:solidFill>
                <a:latin typeface="Tahoma"/>
                <a:cs typeface="Tahoma"/>
              </a:rPr>
              <a:t> </a:t>
            </a:r>
            <a:r>
              <a:rPr sz="2800" spc="-229" dirty="0">
                <a:solidFill>
                  <a:srgbClr val="3399FF"/>
                </a:solidFill>
                <a:latin typeface="Tahoma"/>
                <a:cs typeface="Tahoma"/>
              </a:rPr>
              <a:t>quyết,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thông </a:t>
            </a:r>
            <a:r>
              <a:rPr sz="2800" spc="-555" dirty="0">
                <a:solidFill>
                  <a:srgbClr val="3399FF"/>
                </a:solidFill>
                <a:latin typeface="Tahoma"/>
                <a:cs typeface="Tahoma"/>
              </a:rPr>
              <a:t>tư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liên </a:t>
            </a:r>
            <a:r>
              <a:rPr sz="2800" spc="-545" dirty="0">
                <a:solidFill>
                  <a:srgbClr val="3399FF"/>
                </a:solidFill>
                <a:latin typeface="Tahoma"/>
                <a:cs typeface="Tahoma"/>
              </a:rPr>
              <a:t>tịch  </a:t>
            </a:r>
            <a:r>
              <a:rPr sz="2800" spc="-280" dirty="0">
                <a:solidFill>
                  <a:srgbClr val="3399FF"/>
                </a:solidFill>
                <a:latin typeface="Tahoma"/>
                <a:cs typeface="Tahoma"/>
              </a:rPr>
              <a:t>giữa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các </a:t>
            </a:r>
            <a:r>
              <a:rPr sz="2800" spc="-615" dirty="0">
                <a:solidFill>
                  <a:srgbClr val="3399FF"/>
                </a:solidFill>
                <a:latin typeface="Tahoma"/>
                <a:cs typeface="Tahoma"/>
              </a:rPr>
              <a:t>cơ </a:t>
            </a:r>
            <a:r>
              <a:rPr sz="2800" spc="-10" dirty="0">
                <a:solidFill>
                  <a:srgbClr val="3399FF"/>
                </a:solidFill>
                <a:latin typeface="Tahoma"/>
                <a:cs typeface="Tahoma"/>
              </a:rPr>
              <a:t>quan 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NN có </a:t>
            </a:r>
            <a:r>
              <a:rPr sz="2800" spc="-340" dirty="0">
                <a:solidFill>
                  <a:srgbClr val="3399FF"/>
                </a:solidFill>
                <a:latin typeface="Tahoma"/>
                <a:cs typeface="Tahoma"/>
              </a:rPr>
              <a:t>thẩm </a:t>
            </a:r>
            <a:r>
              <a:rPr sz="2800" spc="-275" dirty="0">
                <a:solidFill>
                  <a:srgbClr val="3399FF"/>
                </a:solidFill>
                <a:latin typeface="Tahoma"/>
                <a:cs typeface="Tahoma"/>
              </a:rPr>
              <a:t>quyền </a:t>
            </a:r>
            <a:r>
              <a:rPr sz="2800" spc="-415" dirty="0">
                <a:solidFill>
                  <a:srgbClr val="3399FF"/>
                </a:solidFill>
                <a:latin typeface="Tahoma"/>
                <a:cs typeface="Tahoma"/>
              </a:rPr>
              <a:t>với </a:t>
            </a:r>
            <a:r>
              <a:rPr sz="2800" spc="-645" dirty="0">
                <a:solidFill>
                  <a:srgbClr val="3399FF"/>
                </a:solidFill>
                <a:latin typeface="Tahoma"/>
                <a:cs typeface="Tahoma"/>
              </a:rPr>
              <a:t>tổ </a:t>
            </a:r>
            <a:r>
              <a:rPr sz="2800" spc="-280" dirty="0">
                <a:solidFill>
                  <a:srgbClr val="3399FF"/>
                </a:solidFill>
                <a:latin typeface="Tahoma"/>
                <a:cs typeface="Tahoma"/>
              </a:rPr>
              <a:t>chức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chính </a:t>
            </a:r>
            <a:r>
              <a:rPr sz="2800" spc="-725" dirty="0">
                <a:solidFill>
                  <a:srgbClr val="3399FF"/>
                </a:solidFill>
                <a:latin typeface="Tahoma"/>
                <a:cs typeface="Tahoma"/>
              </a:rPr>
              <a:t>trị </a:t>
            </a:r>
            <a:r>
              <a:rPr sz="2800" spc="-5" dirty="0">
                <a:solidFill>
                  <a:srgbClr val="3399FF"/>
                </a:solidFill>
                <a:latin typeface="Tahoma"/>
                <a:cs typeface="Tahoma"/>
              </a:rPr>
              <a:t>xã</a:t>
            </a:r>
            <a:r>
              <a:rPr sz="2800" spc="225" dirty="0">
                <a:solidFill>
                  <a:srgbClr val="3399FF"/>
                </a:solidFill>
                <a:latin typeface="Tahoma"/>
                <a:cs typeface="Tahoma"/>
              </a:rPr>
              <a:t> </a:t>
            </a:r>
            <a:r>
              <a:rPr sz="2800" spc="-330" dirty="0">
                <a:solidFill>
                  <a:srgbClr val="3399FF"/>
                </a:solidFill>
                <a:latin typeface="Tahoma"/>
                <a:cs typeface="Tahoma"/>
              </a:rPr>
              <a:t>hội.</a:t>
            </a:r>
            <a:endParaRPr sz="2800">
              <a:latin typeface="Tahoma"/>
              <a:cs typeface="Tahoma"/>
            </a:endParaRPr>
          </a:p>
          <a:p>
            <a:pPr marL="355600" marR="226060" indent="-342900">
              <a:lnSpc>
                <a:spcPct val="8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45" dirty="0">
                <a:latin typeface="Tahoma"/>
                <a:cs typeface="Tahoma"/>
              </a:rPr>
              <a:t>Nghị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270" dirty="0">
                <a:latin typeface="Tahoma"/>
                <a:cs typeface="Tahoma"/>
              </a:rPr>
              <a:t>quyết </a:t>
            </a:r>
            <a:r>
              <a:rPr sz="2800" spc="-5" dirty="0">
                <a:latin typeface="Tahoma"/>
                <a:cs typeface="Tahoma"/>
              </a:rPr>
              <a:t>liên </a:t>
            </a:r>
            <a:r>
              <a:rPr sz="2800" spc="-545" dirty="0">
                <a:latin typeface="Tahoma"/>
                <a:cs typeface="Tahoma"/>
              </a:rPr>
              <a:t>tịch  </a:t>
            </a:r>
            <a:r>
              <a:rPr sz="2800" spc="-280" dirty="0">
                <a:latin typeface="Tahoma"/>
                <a:cs typeface="Tahoma"/>
              </a:rPr>
              <a:t>giữa </a:t>
            </a:r>
            <a:r>
              <a:rPr sz="2800" spc="-710" dirty="0">
                <a:latin typeface="Tahoma"/>
                <a:cs typeface="Tahoma"/>
              </a:rPr>
              <a:t>Uỷ </a:t>
            </a:r>
            <a:r>
              <a:rPr sz="2800" spc="-5" dirty="0">
                <a:latin typeface="Tahoma"/>
                <a:cs typeface="Tahoma"/>
              </a:rPr>
              <a:t>ban </a:t>
            </a:r>
            <a:r>
              <a:rPr sz="2800" spc="-395" dirty="0">
                <a:latin typeface="Tahoma"/>
                <a:cs typeface="Tahoma"/>
              </a:rPr>
              <a:t>thường </a:t>
            </a:r>
            <a:r>
              <a:rPr sz="2800" spc="-625" dirty="0">
                <a:latin typeface="Tahoma"/>
                <a:cs typeface="Tahoma"/>
              </a:rPr>
              <a:t>vụ  </a:t>
            </a:r>
            <a:r>
              <a:rPr sz="2800" spc="-325" dirty="0">
                <a:latin typeface="Tahoma"/>
                <a:cs typeface="Tahoma"/>
              </a:rPr>
              <a:t>quốc </a:t>
            </a:r>
            <a:r>
              <a:rPr sz="2800" spc="-434" dirty="0">
                <a:latin typeface="Tahoma"/>
                <a:cs typeface="Tahoma"/>
              </a:rPr>
              <a:t>hội </a:t>
            </a:r>
            <a:r>
              <a:rPr sz="2800" spc="-340" dirty="0">
                <a:latin typeface="Tahoma"/>
                <a:cs typeface="Tahoma"/>
              </a:rPr>
              <a:t>hoặc </a:t>
            </a:r>
            <a:r>
              <a:rPr sz="2800" spc="-375" dirty="0">
                <a:latin typeface="Tahoma"/>
                <a:cs typeface="Tahoma"/>
              </a:rPr>
              <a:t>gữa </a:t>
            </a:r>
            <a:r>
              <a:rPr sz="2800" spc="-10" dirty="0">
                <a:latin typeface="Tahoma"/>
                <a:cs typeface="Tahoma"/>
              </a:rPr>
              <a:t>Chính </a:t>
            </a:r>
            <a:r>
              <a:rPr sz="2800" spc="-420" dirty="0">
                <a:latin typeface="Tahoma"/>
                <a:cs typeface="Tahoma"/>
              </a:rPr>
              <a:t>phủ </a:t>
            </a:r>
            <a:r>
              <a:rPr sz="2800" spc="-415" dirty="0">
                <a:latin typeface="Tahoma"/>
                <a:cs typeface="Tahoma"/>
              </a:rPr>
              <a:t>với </a:t>
            </a:r>
            <a:r>
              <a:rPr sz="2800" spc="-5" dirty="0">
                <a:latin typeface="Tahoma"/>
                <a:cs typeface="Tahoma"/>
              </a:rPr>
              <a:t>các </a:t>
            </a:r>
            <a:r>
              <a:rPr sz="2800" spc="-615" dirty="0">
                <a:latin typeface="Tahoma"/>
                <a:cs typeface="Tahoma"/>
              </a:rPr>
              <a:t>cơ </a:t>
            </a:r>
            <a:r>
              <a:rPr sz="2800" spc="-10" dirty="0">
                <a:latin typeface="Tahoma"/>
                <a:cs typeface="Tahoma"/>
              </a:rPr>
              <a:t>quan  </a:t>
            </a:r>
            <a:r>
              <a:rPr sz="2800" spc="-5" dirty="0">
                <a:latin typeface="Tahoma"/>
                <a:cs typeface="Tahoma"/>
              </a:rPr>
              <a:t>trung </a:t>
            </a:r>
            <a:r>
              <a:rPr sz="2800" spc="-590" dirty="0">
                <a:latin typeface="Tahoma"/>
                <a:cs typeface="Tahoma"/>
              </a:rPr>
              <a:t>ương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645" dirty="0">
                <a:latin typeface="Tahoma"/>
                <a:cs typeface="Tahoma"/>
              </a:rPr>
              <a:t>tổ </a:t>
            </a:r>
            <a:r>
              <a:rPr sz="2800" spc="-280" dirty="0">
                <a:latin typeface="Tahoma"/>
                <a:cs typeface="Tahoma"/>
              </a:rPr>
              <a:t>chức </a:t>
            </a:r>
            <a:r>
              <a:rPr sz="2800" spc="-5" dirty="0">
                <a:latin typeface="Tahoma"/>
                <a:cs typeface="Tahoma"/>
              </a:rPr>
              <a:t>chính </a:t>
            </a:r>
            <a:r>
              <a:rPr sz="2800" spc="-545" dirty="0">
                <a:latin typeface="Tahoma"/>
                <a:cs typeface="Tahoma"/>
              </a:rPr>
              <a:t>trị-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xã</a:t>
            </a:r>
            <a:r>
              <a:rPr sz="2800" spc="-520" dirty="0">
                <a:latin typeface="Tahoma"/>
                <a:cs typeface="Tahoma"/>
              </a:rPr>
              <a:t> </a:t>
            </a:r>
            <a:r>
              <a:rPr sz="2800" spc="-330" dirty="0">
                <a:latin typeface="Tahoma"/>
                <a:cs typeface="Tahoma"/>
              </a:rPr>
              <a:t>hội;</a:t>
            </a:r>
            <a:endParaRPr sz="2800">
              <a:latin typeface="Tahoma"/>
              <a:cs typeface="Tahoma"/>
            </a:endParaRPr>
          </a:p>
          <a:p>
            <a:pPr marL="355600" marR="142875" indent="-342900">
              <a:lnSpc>
                <a:spcPct val="8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Thông </a:t>
            </a:r>
            <a:r>
              <a:rPr sz="2800" spc="-555" dirty="0">
                <a:latin typeface="Tahoma"/>
                <a:cs typeface="Tahoma"/>
              </a:rPr>
              <a:t>tư </a:t>
            </a:r>
            <a:r>
              <a:rPr sz="2800" spc="-5" dirty="0">
                <a:latin typeface="Tahoma"/>
                <a:cs typeface="Tahoma"/>
              </a:rPr>
              <a:t>liên </a:t>
            </a:r>
            <a:r>
              <a:rPr sz="2800" spc="-545" dirty="0">
                <a:latin typeface="Tahoma"/>
                <a:cs typeface="Tahoma"/>
              </a:rPr>
              <a:t>tịch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280" dirty="0">
                <a:latin typeface="Tahoma"/>
                <a:cs typeface="Tahoma"/>
              </a:rPr>
              <a:t>giữa </a:t>
            </a:r>
            <a:r>
              <a:rPr sz="2800" spc="-5" dirty="0">
                <a:latin typeface="Tahoma"/>
                <a:cs typeface="Tahoma"/>
              </a:rPr>
              <a:t>các </a:t>
            </a:r>
            <a:r>
              <a:rPr sz="2800" spc="-434" dirty="0">
                <a:latin typeface="Tahoma"/>
                <a:cs typeface="Tahoma"/>
              </a:rPr>
              <a:t>bộ, </a:t>
            </a:r>
            <a:r>
              <a:rPr sz="2800" spc="-615" dirty="0">
                <a:latin typeface="Tahoma"/>
                <a:cs typeface="Tahoma"/>
              </a:rPr>
              <a:t>cơ </a:t>
            </a:r>
            <a:r>
              <a:rPr sz="2800" spc="-5" dirty="0">
                <a:latin typeface="Tahoma"/>
                <a:cs typeface="Tahoma"/>
              </a:rPr>
              <a:t>quan </a:t>
            </a:r>
            <a:r>
              <a:rPr sz="2800" spc="-10" dirty="0">
                <a:latin typeface="Tahoma"/>
                <a:cs typeface="Tahoma"/>
              </a:rPr>
              <a:t>ngang  </a:t>
            </a:r>
            <a:r>
              <a:rPr sz="2800" spc="-434" dirty="0">
                <a:latin typeface="Tahoma"/>
                <a:cs typeface="Tahoma"/>
              </a:rPr>
              <a:t>bộ, </a:t>
            </a:r>
            <a:r>
              <a:rPr sz="2800" spc="-5" dirty="0">
                <a:latin typeface="Tahoma"/>
                <a:cs typeface="Tahoma"/>
              </a:rPr>
              <a:t>chánh </a:t>
            </a:r>
            <a:r>
              <a:rPr sz="2800" spc="-10" dirty="0">
                <a:latin typeface="Tahoma"/>
                <a:cs typeface="Tahoma"/>
              </a:rPr>
              <a:t>án TANDTC </a:t>
            </a:r>
            <a:r>
              <a:rPr sz="2800" spc="-415" dirty="0">
                <a:latin typeface="Tahoma"/>
                <a:cs typeface="Tahoma"/>
              </a:rPr>
              <a:t>với </a:t>
            </a:r>
            <a:r>
              <a:rPr sz="2800" spc="-340" dirty="0">
                <a:latin typeface="Tahoma"/>
                <a:cs typeface="Tahoma"/>
              </a:rPr>
              <a:t>Viện </a:t>
            </a:r>
            <a:r>
              <a:rPr sz="2800" spc="-395" dirty="0">
                <a:latin typeface="Tahoma"/>
                <a:cs typeface="Tahoma"/>
              </a:rPr>
              <a:t>trưởng  </a:t>
            </a:r>
            <a:r>
              <a:rPr sz="2800" spc="-10" dirty="0">
                <a:latin typeface="Tahoma"/>
                <a:cs typeface="Tahoma"/>
              </a:rPr>
              <a:t>VKSNDTC;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45" dirty="0">
                <a:latin typeface="Tahoma"/>
                <a:cs typeface="Tahoma"/>
              </a:rPr>
              <a:t>Nghị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270" dirty="0">
                <a:latin typeface="Tahoma"/>
                <a:cs typeface="Tahoma"/>
              </a:rPr>
              <a:t>quyết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430" dirty="0">
                <a:latin typeface="Tahoma"/>
                <a:cs typeface="Tahoma"/>
              </a:rPr>
              <a:t>Hội </a:t>
            </a:r>
            <a:r>
              <a:rPr sz="2800" spc="-315" dirty="0">
                <a:latin typeface="Tahoma"/>
                <a:cs typeface="Tahoma"/>
              </a:rPr>
              <a:t>đồng </a:t>
            </a:r>
            <a:r>
              <a:rPr sz="2800" spc="-5" dirty="0">
                <a:latin typeface="Tahoma"/>
                <a:cs typeface="Tahoma"/>
              </a:rPr>
              <a:t>nhân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dân;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270" dirty="0">
                <a:latin typeface="Tahoma"/>
                <a:cs typeface="Tahoma"/>
              </a:rPr>
              <a:t>Quyết </a:t>
            </a:r>
            <a:r>
              <a:rPr sz="2800" spc="-430" dirty="0">
                <a:latin typeface="Tahoma"/>
                <a:cs typeface="Tahoma"/>
              </a:rPr>
              <a:t>định, </a:t>
            </a:r>
            <a:r>
              <a:rPr sz="2800" spc="-725" dirty="0">
                <a:latin typeface="Tahoma"/>
                <a:cs typeface="Tahoma"/>
              </a:rPr>
              <a:t>chỉ thị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5" dirty="0">
                <a:latin typeface="Tahoma"/>
                <a:cs typeface="Tahoma"/>
              </a:rPr>
              <a:t>UBND.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320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CCFF"/>
                </a:solidFill>
              </a:rPr>
              <a:t>6. </a:t>
            </a:r>
            <a:r>
              <a:rPr spc="-530" dirty="0">
                <a:solidFill>
                  <a:srgbClr val="33CCFF"/>
                </a:solidFill>
              </a:rPr>
              <a:t>Hiệu </a:t>
            </a:r>
            <a:r>
              <a:rPr spc="-585" dirty="0">
                <a:solidFill>
                  <a:srgbClr val="33CCFF"/>
                </a:solidFill>
              </a:rPr>
              <a:t>lực </a:t>
            </a:r>
            <a:r>
              <a:rPr spc="-655" dirty="0">
                <a:solidFill>
                  <a:srgbClr val="33CCFF"/>
                </a:solidFill>
              </a:rPr>
              <a:t>của </a:t>
            </a:r>
            <a:r>
              <a:rPr spc="-5" dirty="0">
                <a:solidFill>
                  <a:srgbClr val="33CCFF"/>
                </a:solidFill>
              </a:rPr>
              <a:t>văn </a:t>
            </a:r>
            <a:r>
              <a:rPr spc="-705" dirty="0">
                <a:solidFill>
                  <a:srgbClr val="33CCFF"/>
                </a:solidFill>
              </a:rPr>
              <a:t>bản</a:t>
            </a:r>
            <a:r>
              <a:rPr spc="-650" dirty="0">
                <a:solidFill>
                  <a:srgbClr val="33CCFF"/>
                </a:solidFill>
              </a:rPr>
              <a:t> </a:t>
            </a:r>
            <a:r>
              <a:rPr spc="-5" dirty="0">
                <a:solidFill>
                  <a:srgbClr val="33CCFF"/>
                </a:solidFill>
              </a:rPr>
              <a:t>QPPL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6983095" cy="382460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FF6600"/>
                </a:solidFill>
                <a:latin typeface="Tahoma"/>
                <a:cs typeface="Tahoma"/>
              </a:rPr>
              <a:t>6.1 </a:t>
            </a:r>
            <a:r>
              <a:rPr sz="3200" spc="-385" dirty="0">
                <a:solidFill>
                  <a:srgbClr val="FF6600"/>
                </a:solidFill>
                <a:latin typeface="Tahoma"/>
                <a:cs typeface="Tahoma"/>
              </a:rPr>
              <a:t>Hiệu </a:t>
            </a:r>
            <a:r>
              <a:rPr sz="3200" spc="-425" dirty="0">
                <a:solidFill>
                  <a:srgbClr val="FF6600"/>
                </a:solidFill>
                <a:latin typeface="Tahoma"/>
                <a:cs typeface="Tahoma"/>
              </a:rPr>
              <a:t>lực </a:t>
            </a:r>
            <a:r>
              <a:rPr sz="3200" spc="-765" dirty="0">
                <a:solidFill>
                  <a:srgbClr val="FF6600"/>
                </a:solidFill>
                <a:latin typeface="Tahoma"/>
                <a:cs typeface="Tahoma"/>
              </a:rPr>
              <a:t>về </a:t>
            </a:r>
            <a:r>
              <a:rPr sz="3200" spc="-355" dirty="0">
                <a:solidFill>
                  <a:srgbClr val="FF6600"/>
                </a:solidFill>
                <a:latin typeface="Tahoma"/>
                <a:cs typeface="Tahoma"/>
              </a:rPr>
              <a:t>thời</a:t>
            </a:r>
            <a:r>
              <a:rPr sz="3200" spc="-34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6600"/>
                </a:solidFill>
                <a:latin typeface="Tahoma"/>
                <a:cs typeface="Tahoma"/>
              </a:rPr>
              <a:t>gian</a:t>
            </a:r>
            <a:endParaRPr sz="3200">
              <a:latin typeface="Tahoma"/>
              <a:cs typeface="Tahoma"/>
            </a:endParaRPr>
          </a:p>
          <a:p>
            <a:pPr marL="355600" marR="7366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giá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5" dirty="0">
                <a:latin typeface="Tahoma"/>
                <a:cs typeface="Tahoma"/>
              </a:rPr>
              <a:t>thi hành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5" dirty="0">
                <a:latin typeface="Tahoma"/>
                <a:cs typeface="Tahoma"/>
              </a:rPr>
              <a:t>QPPL  trong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355" dirty="0">
                <a:latin typeface="Tahoma"/>
                <a:cs typeface="Tahoma"/>
              </a:rPr>
              <a:t>thời </a:t>
            </a:r>
            <a:r>
              <a:rPr sz="3200" spc="-515" dirty="0">
                <a:latin typeface="Tahoma"/>
                <a:cs typeface="Tahoma"/>
              </a:rPr>
              <a:t>hạn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31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60" dirty="0">
                <a:latin typeface="Tahoma"/>
                <a:cs typeface="Tahoma"/>
              </a:rPr>
              <a:t>Thời </a:t>
            </a:r>
            <a:r>
              <a:rPr sz="3200" spc="-515" dirty="0">
                <a:latin typeface="Tahoma"/>
                <a:cs typeface="Tahoma"/>
              </a:rPr>
              <a:t>hạn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355" dirty="0">
                <a:latin typeface="Tahoma"/>
                <a:cs typeface="Tahoma"/>
              </a:rPr>
              <a:t>thời </a:t>
            </a:r>
            <a:r>
              <a:rPr sz="3200" spc="-370" dirty="0">
                <a:latin typeface="Tahoma"/>
                <a:cs typeface="Tahoma"/>
              </a:rPr>
              <a:t>điểm  </a:t>
            </a:r>
            <a:r>
              <a:rPr sz="3200" spc="-5" dirty="0">
                <a:latin typeface="Tahoma"/>
                <a:cs typeface="Tahoma"/>
              </a:rPr>
              <a:t>phát sinh </a:t>
            </a:r>
            <a:r>
              <a:rPr sz="3200" spc="-385" dirty="0">
                <a:latin typeface="Tahoma"/>
                <a:cs typeface="Tahoma"/>
              </a:rPr>
              <a:t>hiệu </a:t>
            </a:r>
            <a:r>
              <a:rPr sz="3200" spc="-320" dirty="0">
                <a:latin typeface="Tahoma"/>
                <a:cs typeface="Tahoma"/>
              </a:rPr>
              <a:t>lực, </a:t>
            </a:r>
            <a:r>
              <a:rPr sz="3200" spc="-5" dirty="0">
                <a:latin typeface="Tahoma"/>
                <a:cs typeface="Tahoma"/>
              </a:rPr>
              <a:t>cho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5" dirty="0">
                <a:latin typeface="Tahoma"/>
                <a:cs typeface="Tahoma"/>
              </a:rPr>
              <a:t>khi </a:t>
            </a:r>
            <a:r>
              <a:rPr sz="3200" spc="-390" dirty="0">
                <a:latin typeface="Tahoma"/>
                <a:cs typeface="Tahoma"/>
              </a:rPr>
              <a:t>chấm  </a:t>
            </a:r>
            <a:r>
              <a:rPr sz="3200" spc="-425" dirty="0">
                <a:latin typeface="Tahoma"/>
                <a:cs typeface="Tahoma"/>
              </a:rPr>
              <a:t>dứt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tác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</a:t>
            </a:r>
            <a:r>
              <a:rPr sz="3200" spc="-635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458787"/>
            <a:ext cx="663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00"/>
                </a:solidFill>
              </a:rPr>
              <a:t>6.2 </a:t>
            </a:r>
            <a:r>
              <a:rPr spc="-530" dirty="0">
                <a:solidFill>
                  <a:srgbClr val="FF9900"/>
                </a:solidFill>
              </a:rPr>
              <a:t>Hiệu </a:t>
            </a:r>
            <a:r>
              <a:rPr spc="-585" dirty="0">
                <a:solidFill>
                  <a:srgbClr val="FF9900"/>
                </a:solidFill>
              </a:rPr>
              <a:t>lực </a:t>
            </a:r>
            <a:r>
              <a:rPr spc="-1045" dirty="0">
                <a:solidFill>
                  <a:srgbClr val="FF9900"/>
                </a:solidFill>
              </a:rPr>
              <a:t>về </a:t>
            </a:r>
            <a:r>
              <a:rPr spc="-10" dirty="0">
                <a:solidFill>
                  <a:srgbClr val="FF9900"/>
                </a:solidFill>
              </a:rPr>
              <a:t>không</a:t>
            </a:r>
            <a:r>
              <a:rPr spc="-500" dirty="0">
                <a:solidFill>
                  <a:srgbClr val="FF9900"/>
                </a:solidFill>
              </a:rPr>
              <a:t> </a:t>
            </a:r>
            <a:r>
              <a:rPr spc="-10" dirty="0">
                <a:solidFill>
                  <a:srgbClr val="FF9900"/>
                </a:solidFill>
              </a:rPr>
              <a:t>gian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335212"/>
            <a:ext cx="705167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giá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5" dirty="0">
                <a:latin typeface="Tahoma"/>
                <a:cs typeface="Tahoma"/>
              </a:rPr>
              <a:t>thi hành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5" dirty="0">
                <a:latin typeface="Tahoma"/>
                <a:cs typeface="Tahoma"/>
              </a:rPr>
              <a:t>QPPL  trong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5" dirty="0">
                <a:latin typeface="Tahoma"/>
                <a:cs typeface="Tahoma"/>
              </a:rPr>
              <a:t>vi lãnh </a:t>
            </a:r>
            <a:r>
              <a:rPr sz="3200" spc="-495" dirty="0">
                <a:latin typeface="Tahoma"/>
                <a:cs typeface="Tahoma"/>
              </a:rPr>
              <a:t>thổ </a:t>
            </a:r>
            <a:r>
              <a:rPr sz="3200" spc="-370" dirty="0">
                <a:latin typeface="Tahoma"/>
                <a:cs typeface="Tahoma"/>
              </a:rPr>
              <a:t>quốc </a:t>
            </a:r>
            <a:r>
              <a:rPr sz="3200" spc="-10" dirty="0">
                <a:latin typeface="Tahoma"/>
                <a:cs typeface="Tahoma"/>
              </a:rPr>
              <a:t>gia, 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10" dirty="0">
                <a:latin typeface="Tahoma"/>
                <a:cs typeface="Tahoma"/>
              </a:rPr>
              <a:t>vùng,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90" dirty="0">
                <a:latin typeface="Tahoma"/>
                <a:cs typeface="Tahoma"/>
              </a:rPr>
              <a:t>nhất 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66FF"/>
                </a:solidFill>
              </a:rPr>
              <a:t>6.3 </a:t>
            </a:r>
            <a:r>
              <a:rPr spc="-530" dirty="0">
                <a:solidFill>
                  <a:srgbClr val="CC66FF"/>
                </a:solidFill>
              </a:rPr>
              <a:t>Hiệu </a:t>
            </a:r>
            <a:r>
              <a:rPr spc="-585" dirty="0">
                <a:solidFill>
                  <a:srgbClr val="CC66FF"/>
                </a:solidFill>
              </a:rPr>
              <a:t>lực </a:t>
            </a:r>
            <a:r>
              <a:rPr spc="-1045" dirty="0">
                <a:solidFill>
                  <a:srgbClr val="CC66FF"/>
                </a:solidFill>
              </a:rPr>
              <a:t>về </a:t>
            </a:r>
            <a:r>
              <a:rPr spc="-645" dirty="0">
                <a:solidFill>
                  <a:srgbClr val="CC66FF"/>
                </a:solidFill>
              </a:rPr>
              <a:t>đối </a:t>
            </a:r>
            <a:r>
              <a:rPr spc="-740" dirty="0">
                <a:solidFill>
                  <a:srgbClr val="CC66FF"/>
                </a:solidFill>
              </a:rPr>
              <a:t>tượng </a:t>
            </a:r>
            <a:r>
              <a:rPr spc="-5" dirty="0">
                <a:solidFill>
                  <a:srgbClr val="CC66FF"/>
                </a:solidFill>
              </a:rPr>
              <a:t>tác  </a:t>
            </a:r>
            <a:r>
              <a:rPr spc="-490" dirty="0">
                <a:solidFill>
                  <a:srgbClr val="CC66FF"/>
                </a:solidFill>
              </a:rPr>
              <a:t>động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335212"/>
            <a:ext cx="7499984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540" dirty="0">
                <a:latin typeface="Tahoma"/>
                <a:cs typeface="Tahoma"/>
              </a:rPr>
              <a:t>tượng </a:t>
            </a:r>
            <a:r>
              <a:rPr sz="3200" spc="-5" dirty="0">
                <a:latin typeface="Tahoma"/>
                <a:cs typeface="Tahoma"/>
              </a:rPr>
              <a:t>tác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  </a:t>
            </a:r>
            <a:r>
              <a:rPr sz="3200" spc="-5" dirty="0">
                <a:latin typeface="Tahoma"/>
                <a:cs typeface="Tahoma"/>
              </a:rPr>
              <a:t>QPPL bao </a:t>
            </a:r>
            <a:r>
              <a:rPr sz="3200" spc="-495" dirty="0">
                <a:latin typeface="Tahoma"/>
                <a:cs typeface="Tahoma"/>
              </a:rPr>
              <a:t>gồm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10" dirty="0">
                <a:latin typeface="Tahoma"/>
                <a:cs typeface="Tahoma"/>
              </a:rPr>
              <a:t>quan,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260" dirty="0">
                <a:latin typeface="Tahoma"/>
                <a:cs typeface="Tahoma"/>
              </a:rPr>
              <a:t>chức, </a:t>
            </a:r>
            <a:r>
              <a:rPr sz="3200" spc="-5" dirty="0">
                <a:latin typeface="Tahoma"/>
                <a:cs typeface="Tahoma"/>
              </a:rPr>
              <a:t>cá  nhân và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QHXH mà 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25" dirty="0">
                <a:latin typeface="Tahoma"/>
                <a:cs typeface="Tahoma"/>
              </a:rPr>
              <a:t>đó  </a:t>
            </a:r>
            <a:r>
              <a:rPr sz="3200" spc="-370" dirty="0">
                <a:latin typeface="Tahoma"/>
                <a:cs typeface="Tahoma"/>
              </a:rPr>
              <a:t>điều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00" dirty="0">
                <a:latin typeface="Tahoma"/>
                <a:cs typeface="Tahoma"/>
              </a:rPr>
              <a:t>chỉnh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912" y="3260732"/>
            <a:ext cx="8693154" cy="55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8990" y="1220252"/>
            <a:ext cx="1555115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i="1" spc="-30" dirty="0">
                <a:solidFill>
                  <a:srgbClr val="FF6600"/>
                </a:solidFill>
                <a:latin typeface="Tahoma"/>
                <a:cs typeface="Tahoma"/>
              </a:rPr>
              <a:t>BÀI</a:t>
            </a:r>
            <a:r>
              <a:rPr sz="4050" i="1" spc="-100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4050" i="1" spc="-30" dirty="0">
                <a:solidFill>
                  <a:srgbClr val="FF6600"/>
                </a:solidFill>
                <a:latin typeface="Tahoma"/>
                <a:cs typeface="Tahoma"/>
              </a:rPr>
              <a:t>5: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975" y="2449512"/>
            <a:ext cx="4855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CC"/>
                </a:solidFill>
                <a:latin typeface="Tahoma"/>
                <a:cs typeface="Tahoma"/>
              </a:rPr>
              <a:t>QUAN </a:t>
            </a:r>
            <a:r>
              <a:rPr sz="4000" spc="-880" dirty="0">
                <a:solidFill>
                  <a:srgbClr val="3333CC"/>
                </a:solidFill>
                <a:latin typeface="Tahoma"/>
                <a:cs typeface="Tahoma"/>
              </a:rPr>
              <a:t>HỆ </a:t>
            </a:r>
            <a:r>
              <a:rPr sz="4000" spc="-5" dirty="0">
                <a:solidFill>
                  <a:srgbClr val="3333CC"/>
                </a:solidFill>
                <a:latin typeface="Tahoma"/>
                <a:cs typeface="Tahoma"/>
              </a:rPr>
              <a:t>PHÁP</a:t>
            </a:r>
            <a:r>
              <a:rPr sz="4000" spc="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4000" spc="-409" dirty="0">
                <a:solidFill>
                  <a:srgbClr val="3333CC"/>
                </a:solidFill>
                <a:latin typeface="Tahoma"/>
                <a:cs typeface="Tahoma"/>
              </a:rPr>
              <a:t>LUẬT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CCFF"/>
                </a:solidFill>
              </a:rPr>
              <a:t>I. </a:t>
            </a:r>
            <a:r>
              <a:rPr spc="-10" dirty="0">
                <a:solidFill>
                  <a:srgbClr val="33CCFF"/>
                </a:solidFill>
              </a:rPr>
              <a:t>Khái </a:t>
            </a:r>
            <a:r>
              <a:rPr spc="-430" dirty="0">
                <a:solidFill>
                  <a:srgbClr val="33CCFF"/>
                </a:solidFill>
              </a:rPr>
              <a:t>niệm, </a:t>
            </a:r>
            <a:r>
              <a:rPr spc="-675" dirty="0">
                <a:solidFill>
                  <a:srgbClr val="33CCFF"/>
                </a:solidFill>
              </a:rPr>
              <a:t>đặc </a:t>
            </a:r>
            <a:r>
              <a:rPr spc="-505" dirty="0">
                <a:solidFill>
                  <a:srgbClr val="33CCFF"/>
                </a:solidFill>
              </a:rPr>
              <a:t>điểm </a:t>
            </a:r>
            <a:r>
              <a:rPr spc="-655" dirty="0">
                <a:solidFill>
                  <a:srgbClr val="33CCFF"/>
                </a:solidFill>
              </a:rPr>
              <a:t>của  </a:t>
            </a:r>
            <a:r>
              <a:rPr spc="-5" dirty="0">
                <a:solidFill>
                  <a:srgbClr val="33CCFF"/>
                </a:solidFill>
              </a:rPr>
              <a:t>QHPL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287895" cy="32404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10" dirty="0">
                <a:solidFill>
                  <a:srgbClr val="CC00FF"/>
                </a:solidFill>
                <a:latin typeface="Tahoma"/>
                <a:cs typeface="Tahoma"/>
              </a:rPr>
              <a:t>Khái</a:t>
            </a:r>
            <a:r>
              <a:rPr sz="3200" spc="-15" dirty="0">
                <a:solidFill>
                  <a:srgbClr val="CC00FF"/>
                </a:solidFill>
                <a:latin typeface="Tahoma"/>
                <a:cs typeface="Tahoma"/>
              </a:rPr>
              <a:t> </a:t>
            </a:r>
            <a:r>
              <a:rPr sz="3200" spc="-385" dirty="0">
                <a:solidFill>
                  <a:srgbClr val="CC00FF"/>
                </a:solidFill>
                <a:latin typeface="Tahoma"/>
                <a:cs typeface="Tahoma"/>
              </a:rPr>
              <a:t>niệm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15" dirty="0">
                <a:latin typeface="Tahoma"/>
                <a:cs typeface="Tahoma"/>
              </a:rPr>
              <a:t>nảy </a:t>
            </a:r>
            <a:r>
              <a:rPr sz="3200" spc="-5" dirty="0">
                <a:latin typeface="Tahoma"/>
                <a:cs typeface="Tahoma"/>
              </a:rPr>
              <a:t>sinh trong </a:t>
            </a:r>
            <a:r>
              <a:rPr sz="3200" spc="-455" dirty="0">
                <a:latin typeface="Tahoma"/>
                <a:cs typeface="Tahoma"/>
              </a:rPr>
              <a:t>đời  </a:t>
            </a:r>
            <a:r>
              <a:rPr sz="3200" spc="-370" dirty="0">
                <a:latin typeface="Tahoma"/>
                <a:cs typeface="Tahoma"/>
              </a:rPr>
              <a:t>sống </a:t>
            </a:r>
            <a:r>
              <a:rPr sz="3200" spc="-5" dirty="0">
                <a:latin typeface="Tahoma"/>
                <a:cs typeface="Tahoma"/>
              </a:rPr>
              <a:t>xã</a:t>
            </a:r>
            <a:r>
              <a:rPr sz="3200" spc="-27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  <a:p>
            <a:pPr marL="622300" marR="48895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tham gia có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10" dirty="0">
                <a:latin typeface="Tahoma"/>
                <a:cs typeface="Tahoma"/>
              </a:rPr>
              <a:t>pháp 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434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81000"/>
            <a:ext cx="5565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2. </a:t>
            </a:r>
            <a:r>
              <a:rPr spc="-675" dirty="0">
                <a:solidFill>
                  <a:srgbClr val="FF0000"/>
                </a:solidFill>
              </a:rPr>
              <a:t>Đặc </a:t>
            </a:r>
            <a:r>
              <a:rPr spc="-505" dirty="0">
                <a:solidFill>
                  <a:srgbClr val="FF0000"/>
                </a:solidFill>
              </a:rPr>
              <a:t>điểm </a:t>
            </a:r>
            <a:r>
              <a:rPr spc="-655" dirty="0">
                <a:solidFill>
                  <a:srgbClr val="FF0000"/>
                </a:solidFill>
              </a:rPr>
              <a:t>của</a:t>
            </a:r>
            <a:r>
              <a:rPr spc="-459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QHPL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511742"/>
            <a:ext cx="7290434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QHPL là </a:t>
            </a:r>
            <a:r>
              <a:rPr sz="3200" spc="-385" dirty="0">
                <a:latin typeface="Tahoma"/>
                <a:cs typeface="Tahoma"/>
              </a:rPr>
              <a:t>loại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ý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chí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QHPL luôn </a:t>
            </a:r>
            <a:r>
              <a:rPr sz="3200" spc="-515" dirty="0">
                <a:latin typeface="Tahoma"/>
                <a:cs typeface="Tahoma"/>
              </a:rPr>
              <a:t>gắn </a:t>
            </a:r>
            <a:r>
              <a:rPr sz="3200" spc="-385" dirty="0">
                <a:latin typeface="Tahoma"/>
                <a:cs typeface="Tahoma"/>
              </a:rPr>
              <a:t>liền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6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QHPL </a:t>
            </a:r>
            <a:r>
              <a:rPr sz="3200" spc="-385" dirty="0">
                <a:latin typeface="Tahoma"/>
                <a:cs typeface="Tahoma"/>
              </a:rPr>
              <a:t>xuất hiện </a:t>
            </a: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705" dirty="0">
                <a:latin typeface="Tahoma"/>
                <a:cs typeface="Tahoma"/>
              </a:rPr>
              <a:t>cơ sở</a:t>
            </a:r>
            <a:r>
              <a:rPr sz="3200" spc="-5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QPPL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185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99"/>
                </a:solidFill>
              </a:rPr>
              <a:t>2. Thành </a:t>
            </a:r>
            <a:r>
              <a:rPr spc="-535" dirty="0">
                <a:solidFill>
                  <a:srgbClr val="FF3399"/>
                </a:solidFill>
              </a:rPr>
              <a:t>phần </a:t>
            </a:r>
            <a:r>
              <a:rPr spc="-655" dirty="0">
                <a:solidFill>
                  <a:srgbClr val="FF3399"/>
                </a:solidFill>
              </a:rPr>
              <a:t>của</a:t>
            </a:r>
            <a:r>
              <a:rPr spc="-385" dirty="0">
                <a:solidFill>
                  <a:srgbClr val="FF3399"/>
                </a:solidFill>
              </a:rPr>
              <a:t> </a:t>
            </a:r>
            <a:r>
              <a:rPr spc="-5" dirty="0">
                <a:solidFill>
                  <a:srgbClr val="FF3399"/>
                </a:solidFill>
              </a:rPr>
              <a:t>QHPL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35467"/>
            <a:ext cx="7478395" cy="4356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480" dirty="0">
                <a:solidFill>
                  <a:srgbClr val="FF9933"/>
                </a:solidFill>
                <a:latin typeface="Tahoma"/>
                <a:cs typeface="Tahoma"/>
              </a:rPr>
              <a:t>Chủ</a:t>
            </a:r>
            <a:r>
              <a:rPr sz="3200" spc="-10" dirty="0">
                <a:solidFill>
                  <a:srgbClr val="FF9933"/>
                </a:solidFill>
                <a:latin typeface="Tahoma"/>
                <a:cs typeface="Tahoma"/>
              </a:rPr>
              <a:t> </a:t>
            </a:r>
            <a:r>
              <a:rPr sz="3200" spc="-515" dirty="0">
                <a:solidFill>
                  <a:srgbClr val="FF9933"/>
                </a:solidFill>
                <a:latin typeface="Tahoma"/>
                <a:cs typeface="Tahoma"/>
              </a:rPr>
              <a:t>thể</a:t>
            </a:r>
            <a:endParaRPr sz="3200">
              <a:latin typeface="Tahoma"/>
              <a:cs typeface="Tahoma"/>
            </a:endParaRPr>
          </a:p>
          <a:p>
            <a:pPr marL="622300" marR="66040" indent="-609600">
              <a:lnSpc>
                <a:spcPts val="3450"/>
              </a:lnSpc>
              <a:spcBef>
                <a:spcPts val="8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cá nhân hay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85" dirty="0">
                <a:latin typeface="Tahoma"/>
                <a:cs typeface="Tahoma"/>
              </a:rPr>
              <a:t>đủ 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do PL 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khi tham </a:t>
            </a:r>
            <a:r>
              <a:rPr sz="3200" spc="-10" dirty="0">
                <a:latin typeface="Tahoma"/>
                <a:cs typeface="Tahoma"/>
              </a:rPr>
              <a:t>gia  </a:t>
            </a:r>
            <a:r>
              <a:rPr sz="3200" spc="-5" dirty="0">
                <a:latin typeface="Tahoma"/>
                <a:cs typeface="Tahoma"/>
              </a:rPr>
              <a:t>vào QHPL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ts val="345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các bên tham gia vào QHPL, có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385" dirty="0">
                <a:latin typeface="Tahoma"/>
                <a:cs typeface="Tahoma"/>
              </a:rPr>
              <a:t>luật</a:t>
            </a:r>
            <a:r>
              <a:rPr sz="3200" spc="-29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622300" marR="137795" indent="-609600">
              <a:lnSpc>
                <a:spcPts val="345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470" dirty="0">
                <a:latin typeface="Tahoma"/>
                <a:cs typeface="Tahoma"/>
              </a:rPr>
              <a:t>trở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QHPL, cá  nhân hay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10" dirty="0">
                <a:latin typeface="Tahoma"/>
                <a:cs typeface="Tahoma"/>
              </a:rPr>
              <a:t>năng 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16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thể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53975"/>
            <a:ext cx="5133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00"/>
                </a:solidFill>
              </a:rPr>
              <a:t>1.1 </a:t>
            </a:r>
            <a:r>
              <a:rPr sz="4000" spc="-5" dirty="0">
                <a:solidFill>
                  <a:srgbClr val="FFFF00"/>
                </a:solidFill>
              </a:rPr>
              <a:t>Năng </a:t>
            </a:r>
            <a:r>
              <a:rPr sz="4000" spc="-530" dirty="0">
                <a:solidFill>
                  <a:srgbClr val="FFFF00"/>
                </a:solidFill>
              </a:rPr>
              <a:t>lực </a:t>
            </a:r>
            <a:r>
              <a:rPr sz="4000" spc="-10" dirty="0">
                <a:solidFill>
                  <a:srgbClr val="FFFF00"/>
                </a:solidFill>
              </a:rPr>
              <a:t>pháp</a:t>
            </a:r>
            <a:r>
              <a:rPr sz="4000" spc="-265" dirty="0">
                <a:solidFill>
                  <a:srgbClr val="FFFF00"/>
                </a:solidFill>
              </a:rPr>
              <a:t> </a:t>
            </a:r>
            <a:r>
              <a:rPr sz="4000" spc="-484" dirty="0">
                <a:solidFill>
                  <a:srgbClr val="FFFF00"/>
                </a:solidFill>
              </a:rPr>
              <a:t>luật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855662"/>
            <a:ext cx="7817484" cy="509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10" dirty="0">
                <a:latin typeface="Tahoma"/>
                <a:cs typeface="Tahoma"/>
              </a:rPr>
              <a:t>quyền 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5" dirty="0">
                <a:latin typeface="Tahoma"/>
                <a:cs typeface="Tahoma"/>
              </a:rPr>
              <a:t>pháp lý mà NN quy</a:t>
            </a:r>
            <a:r>
              <a:rPr sz="3200" spc="-165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marR="30162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 nhân </a:t>
            </a:r>
            <a:r>
              <a:rPr sz="3200" spc="-390" dirty="0">
                <a:latin typeface="Tahoma"/>
                <a:cs typeface="Tahoma"/>
              </a:rPr>
              <a:t>xuất 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765" dirty="0">
                <a:latin typeface="Tahoma"/>
                <a:cs typeface="Tahoma"/>
              </a:rPr>
              <a:t>kể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khi cá nhân sinh ra và </a:t>
            </a:r>
            <a:r>
              <a:rPr sz="3200" spc="-515" dirty="0">
                <a:latin typeface="Tahoma"/>
                <a:cs typeface="Tahoma"/>
              </a:rPr>
              <a:t>mất </a:t>
            </a:r>
            <a:r>
              <a:rPr sz="3200" spc="25" dirty="0">
                <a:latin typeface="Tahoma"/>
                <a:cs typeface="Tahoma"/>
              </a:rPr>
              <a:t>đi  </a:t>
            </a:r>
            <a:r>
              <a:rPr sz="3200" spc="-5" dirty="0">
                <a:latin typeface="Tahoma"/>
                <a:cs typeface="Tahoma"/>
              </a:rPr>
              <a:t>khi cá nhân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385" dirty="0">
                <a:latin typeface="Tahoma"/>
                <a:cs typeface="Tahoma"/>
              </a:rPr>
              <a:t>chết hoặc </a:t>
            </a:r>
            <a:r>
              <a:rPr sz="3200" spc="-1240" dirty="0">
                <a:latin typeface="Tahoma"/>
                <a:cs typeface="Tahoma"/>
              </a:rPr>
              <a:t>bị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tuyên </a:t>
            </a:r>
            <a:r>
              <a:rPr sz="3200" spc="-740" dirty="0">
                <a:latin typeface="Tahoma"/>
                <a:cs typeface="Tahoma"/>
              </a:rPr>
              <a:t>bố  </a:t>
            </a:r>
            <a:r>
              <a:rPr sz="3200" spc="-385" dirty="0">
                <a:latin typeface="Tahoma"/>
                <a:cs typeface="Tahoma"/>
              </a:rPr>
              <a:t>chết</a:t>
            </a:r>
            <a:endParaRPr sz="3200">
              <a:latin typeface="Tahoma"/>
              <a:cs typeface="Tahoma"/>
            </a:endParaRPr>
          </a:p>
          <a:p>
            <a:pPr marL="355600" marR="6223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385" dirty="0">
                <a:latin typeface="Tahoma"/>
                <a:cs typeface="Tahoma"/>
              </a:rPr>
              <a:t>xuất </a:t>
            </a:r>
            <a:r>
              <a:rPr sz="3200" spc="-390" dirty="0">
                <a:latin typeface="Tahoma"/>
                <a:cs typeface="Tahoma"/>
              </a:rPr>
              <a:t>hiện 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khi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475" dirty="0">
                <a:latin typeface="Tahoma"/>
                <a:cs typeface="Tahoma"/>
              </a:rPr>
              <a:t>hợp  </a:t>
            </a:r>
            <a:r>
              <a:rPr sz="3200" spc="-5" dirty="0">
                <a:latin typeface="Tahoma"/>
                <a:cs typeface="Tahoma"/>
              </a:rPr>
              <a:t>pháp và </a:t>
            </a:r>
            <a:r>
              <a:rPr sz="3200" spc="-385" dirty="0">
                <a:latin typeface="Tahoma"/>
                <a:cs typeface="Tahoma"/>
              </a:rPr>
              <a:t>chấm </a:t>
            </a:r>
            <a:r>
              <a:rPr sz="3200" spc="-425" dirty="0">
                <a:latin typeface="Tahoma"/>
                <a:cs typeface="Tahoma"/>
              </a:rPr>
              <a:t>dứt </a:t>
            </a:r>
            <a:r>
              <a:rPr sz="3200" spc="-5" dirty="0">
                <a:latin typeface="Tahoma"/>
                <a:cs typeface="Tahoma"/>
              </a:rPr>
              <a:t>khi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10" dirty="0">
                <a:latin typeface="Tahoma"/>
                <a:cs typeface="Tahoma"/>
              </a:rPr>
              <a:t>không  </a:t>
            </a:r>
            <a:r>
              <a:rPr sz="3200" spc="-5" dirty="0">
                <a:latin typeface="Tahoma"/>
                <a:cs typeface="Tahoma"/>
              </a:rPr>
              <a:t>còn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" dirty="0">
                <a:latin typeface="Tahoma"/>
                <a:cs typeface="Tahoma"/>
              </a:rPr>
              <a:t>cách pháp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137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1.2 </a:t>
            </a:r>
            <a:r>
              <a:rPr spc="-5" dirty="0">
                <a:solidFill>
                  <a:srgbClr val="FF0000"/>
                </a:solidFill>
              </a:rPr>
              <a:t>Năng </a:t>
            </a:r>
            <a:r>
              <a:rPr spc="-585" dirty="0">
                <a:solidFill>
                  <a:srgbClr val="FF0000"/>
                </a:solidFill>
              </a:rPr>
              <a:t>lực </a:t>
            </a:r>
            <a:r>
              <a:rPr spc="-10" dirty="0">
                <a:solidFill>
                  <a:srgbClr val="FF0000"/>
                </a:solidFill>
              </a:rPr>
              <a:t>hành</a:t>
            </a:r>
            <a:r>
              <a:rPr spc="-28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335212"/>
            <a:ext cx="736917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90" dirty="0">
                <a:latin typeface="Tahoma"/>
                <a:cs typeface="Tahoma"/>
              </a:rPr>
              <a:t>hiện 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hành vi, </a:t>
            </a:r>
            <a:r>
              <a:rPr sz="3200" spc="-385" dirty="0">
                <a:latin typeface="Tahoma"/>
                <a:cs typeface="Tahoma"/>
              </a:rPr>
              <a:t>nhận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15" dirty="0">
                <a:latin typeface="Tahoma"/>
                <a:cs typeface="Tahoma"/>
              </a:rPr>
              <a:t>hậu quả 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hành vi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765" dirty="0">
                <a:latin typeface="Tahoma"/>
                <a:cs typeface="Tahoma"/>
              </a:rPr>
              <a:t>về  </a:t>
            </a:r>
            <a:r>
              <a:rPr sz="3200" spc="-515" dirty="0">
                <a:latin typeface="Tahoma"/>
                <a:cs typeface="Tahoma"/>
              </a:rPr>
              <a:t>hậu quả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hành vi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77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3399"/>
                </a:solidFill>
              </a:rPr>
              <a:t>I. </a:t>
            </a:r>
            <a:r>
              <a:rPr spc="-409" dirty="0">
                <a:solidFill>
                  <a:srgbClr val="FF3399"/>
                </a:solidFill>
              </a:rPr>
              <a:t>Nguồn </a:t>
            </a:r>
            <a:r>
              <a:rPr spc="-680" dirty="0">
                <a:solidFill>
                  <a:srgbClr val="FF3399"/>
                </a:solidFill>
              </a:rPr>
              <a:t>gốc </a:t>
            </a:r>
            <a:r>
              <a:rPr spc="-5" dirty="0">
                <a:solidFill>
                  <a:srgbClr val="FF3399"/>
                </a:solidFill>
              </a:rPr>
              <a:t>Nhà</a:t>
            </a:r>
            <a:r>
              <a:rPr spc="-650" dirty="0">
                <a:solidFill>
                  <a:srgbClr val="FF3399"/>
                </a:solidFill>
              </a:rPr>
              <a:t> </a:t>
            </a:r>
            <a:r>
              <a:rPr spc="-919" dirty="0">
                <a:solidFill>
                  <a:srgbClr val="FF3399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8750" y="2035175"/>
            <a:ext cx="2195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QUAN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345" dirty="0">
                <a:latin typeface="Tahoma"/>
                <a:cs typeface="Tahoma"/>
              </a:rPr>
              <a:t>ĐIỂM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3787775"/>
            <a:ext cx="1837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Phi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Mácxít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548" y="3787775"/>
            <a:ext cx="2100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Mác </a:t>
            </a:r>
            <a:r>
              <a:rPr sz="3200" dirty="0">
                <a:latin typeface="Tahoma"/>
                <a:cs typeface="Tahoma"/>
              </a:rPr>
              <a:t>-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Lênin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900" y="2438400"/>
            <a:ext cx="5181600" cy="1371600"/>
            <a:chOff x="1866900" y="2438400"/>
            <a:chExt cx="5181600" cy="1371600"/>
          </a:xfrm>
        </p:grpSpPr>
        <p:sp>
          <p:nvSpPr>
            <p:cNvPr id="7" name="object 7"/>
            <p:cNvSpPr/>
            <p:nvPr/>
          </p:nvSpPr>
          <p:spPr>
            <a:xfrm>
              <a:off x="1905000" y="2438400"/>
              <a:ext cx="5105400" cy="762000"/>
            </a:xfrm>
            <a:custGeom>
              <a:avLst/>
              <a:gdLst/>
              <a:ahLst/>
              <a:cxnLst/>
              <a:rect l="l" t="t" r="r" b="b"/>
              <a:pathLst>
                <a:path w="5105400" h="762000">
                  <a:moveTo>
                    <a:pt x="2971800" y="0"/>
                  </a:moveTo>
                  <a:lnTo>
                    <a:pt x="2971800" y="762000"/>
                  </a:lnTo>
                </a:path>
                <a:path w="5105400" h="762000">
                  <a:moveTo>
                    <a:pt x="0" y="762000"/>
                  </a:moveTo>
                  <a:lnTo>
                    <a:pt x="510540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6900" y="3200399"/>
              <a:ext cx="5181600" cy="609600"/>
            </a:xfrm>
            <a:custGeom>
              <a:avLst/>
              <a:gdLst/>
              <a:ahLst/>
              <a:cxnLst/>
              <a:rect l="l" t="t" r="r" b="b"/>
              <a:pathLst>
                <a:path w="5181600" h="609600">
                  <a:moveTo>
                    <a:pt x="76200" y="457200"/>
                  </a:moveTo>
                  <a:lnTo>
                    <a:pt x="44450" y="45720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200"/>
                  </a:ln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  <a:path w="5181600" h="609600">
                  <a:moveTo>
                    <a:pt x="5181600" y="533400"/>
                  </a:moveTo>
                  <a:lnTo>
                    <a:pt x="5149850" y="533400"/>
                  </a:lnTo>
                  <a:lnTo>
                    <a:pt x="5149850" y="0"/>
                  </a:lnTo>
                  <a:lnTo>
                    <a:pt x="5137150" y="0"/>
                  </a:lnTo>
                  <a:lnTo>
                    <a:pt x="5137150" y="533400"/>
                  </a:lnTo>
                  <a:lnTo>
                    <a:pt x="5105400" y="533400"/>
                  </a:lnTo>
                  <a:lnTo>
                    <a:pt x="5143500" y="609600"/>
                  </a:lnTo>
                  <a:lnTo>
                    <a:pt x="51816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545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Năng </a:t>
            </a:r>
            <a:r>
              <a:rPr spc="-585" dirty="0"/>
              <a:t>lực </a:t>
            </a:r>
            <a:r>
              <a:rPr spc="-10" dirty="0"/>
              <a:t>hành </a:t>
            </a:r>
            <a:r>
              <a:rPr spc="-5" dirty="0"/>
              <a:t>vi </a:t>
            </a:r>
            <a:r>
              <a:rPr spc="-655" dirty="0"/>
              <a:t>của </a:t>
            </a:r>
            <a:r>
              <a:rPr spc="-5" dirty="0"/>
              <a:t>cá</a:t>
            </a:r>
            <a:r>
              <a:rPr spc="-325" dirty="0"/>
              <a:t> </a:t>
            </a:r>
            <a:r>
              <a:rPr spc="-10" dirty="0"/>
              <a:t>nhân: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319645" cy="324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 nhân </a:t>
            </a:r>
            <a:r>
              <a:rPr sz="3200" spc="-385" dirty="0">
                <a:latin typeface="Tahoma"/>
                <a:cs typeface="Tahoma"/>
              </a:rPr>
              <a:t>bằng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10" dirty="0">
                <a:latin typeface="Tahoma"/>
                <a:cs typeface="Tahoma"/>
              </a:rPr>
              <a:t>vi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 </a:t>
            </a:r>
            <a:r>
              <a:rPr sz="3200" spc="-5" dirty="0">
                <a:latin typeface="Tahoma"/>
                <a:cs typeface="Tahoma"/>
              </a:rPr>
              <a:t>pháp lý do </a:t>
            </a:r>
            <a:r>
              <a:rPr sz="3200" spc="-385" dirty="0">
                <a:latin typeface="Tahoma"/>
                <a:cs typeface="Tahoma"/>
              </a:rPr>
              <a:t>luật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Điều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kiện: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Độ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tuổi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" dirty="0">
                <a:latin typeface="Tahoma"/>
                <a:cs typeface="Tahoma"/>
              </a:rPr>
              <a:t>trí óc </a:t>
            </a:r>
            <a:r>
              <a:rPr sz="3200" spc="-10" dirty="0">
                <a:latin typeface="Tahoma"/>
                <a:cs typeface="Tahoma"/>
              </a:rPr>
              <a:t>bình</a:t>
            </a:r>
            <a:r>
              <a:rPr sz="3200" spc="-46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thường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9900"/>
                </a:solidFill>
              </a:rPr>
              <a:t>Năng </a:t>
            </a:r>
            <a:r>
              <a:rPr spc="-585" dirty="0">
                <a:solidFill>
                  <a:srgbClr val="FF9900"/>
                </a:solidFill>
              </a:rPr>
              <a:t>lực </a:t>
            </a:r>
            <a:r>
              <a:rPr spc="-10" dirty="0">
                <a:solidFill>
                  <a:srgbClr val="FF9900"/>
                </a:solidFill>
              </a:rPr>
              <a:t>hành </a:t>
            </a:r>
            <a:r>
              <a:rPr spc="-5" dirty="0">
                <a:solidFill>
                  <a:srgbClr val="FF9900"/>
                </a:solidFill>
              </a:rPr>
              <a:t>vi </a:t>
            </a:r>
            <a:r>
              <a:rPr spc="-655" dirty="0">
                <a:solidFill>
                  <a:srgbClr val="FF9900"/>
                </a:solidFill>
              </a:rPr>
              <a:t>của </a:t>
            </a:r>
            <a:r>
              <a:rPr spc="-1010" dirty="0">
                <a:solidFill>
                  <a:srgbClr val="FF9900"/>
                </a:solidFill>
              </a:rPr>
              <a:t>tổ </a:t>
            </a:r>
            <a:r>
              <a:rPr spc="-440" dirty="0">
                <a:solidFill>
                  <a:srgbClr val="FF9900"/>
                </a:solidFill>
              </a:rPr>
              <a:t>chức  </a:t>
            </a:r>
            <a:r>
              <a:rPr spc="-10" dirty="0">
                <a:solidFill>
                  <a:srgbClr val="FF9900"/>
                </a:solidFill>
              </a:rPr>
              <a:t>(pháp</a:t>
            </a:r>
            <a:r>
              <a:rPr spc="-15" dirty="0">
                <a:solidFill>
                  <a:srgbClr val="FF9900"/>
                </a:solidFill>
              </a:rPr>
              <a:t> </a:t>
            </a:r>
            <a:r>
              <a:rPr spc="-10" dirty="0">
                <a:solidFill>
                  <a:srgbClr val="FF9900"/>
                </a:solidFill>
              </a:rPr>
              <a:t>nhân)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347584" cy="3336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475" dirty="0">
                <a:latin typeface="Tahoma"/>
                <a:cs typeface="Tahoma"/>
              </a:rPr>
              <a:t>hợp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385" dirty="0">
                <a:latin typeface="Tahoma"/>
                <a:cs typeface="Tahoma"/>
              </a:rPr>
              <a:t>chặt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chẽ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tài </a:t>
            </a:r>
            <a:r>
              <a:rPr sz="3200" spc="-515" dirty="0">
                <a:latin typeface="Tahoma"/>
                <a:cs typeface="Tahoma"/>
              </a:rPr>
              <a:t>sản </a:t>
            </a:r>
            <a:r>
              <a:rPr sz="3200" spc="-5" dirty="0">
                <a:latin typeface="Tahoma"/>
                <a:cs typeface="Tahoma"/>
              </a:rPr>
              <a:t>riêng và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 </a:t>
            </a:r>
            <a:r>
              <a:rPr sz="3200" spc="-385" dirty="0">
                <a:latin typeface="Tahoma"/>
                <a:cs typeface="Tahoma"/>
              </a:rPr>
              <a:t>bằng </a:t>
            </a:r>
            <a:r>
              <a:rPr sz="3200" spc="-5" dirty="0">
                <a:latin typeface="Tahoma"/>
                <a:cs typeface="Tahoma"/>
              </a:rPr>
              <a:t>tài </a:t>
            </a:r>
            <a:r>
              <a:rPr sz="3200" spc="-515" dirty="0">
                <a:latin typeface="Tahoma"/>
                <a:cs typeface="Tahoma"/>
              </a:rPr>
              <a:t>sản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  <a:p>
            <a:pPr marL="355600" marR="84518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Nhân danh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-5" dirty="0">
                <a:latin typeface="Tahoma"/>
                <a:cs typeface="Tahoma"/>
              </a:rPr>
              <a:t>tham gia vào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các  QHPL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470" dirty="0">
                <a:latin typeface="Tahoma"/>
                <a:cs typeface="Tahoma"/>
              </a:rPr>
              <a:t>độc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lập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702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 Khách </a:t>
            </a:r>
            <a:r>
              <a:rPr spc="-700" dirty="0">
                <a:solidFill>
                  <a:srgbClr val="FFFF00"/>
                </a:solidFill>
              </a:rPr>
              <a:t>thể </a:t>
            </a:r>
            <a:r>
              <a:rPr spc="-655" dirty="0">
                <a:solidFill>
                  <a:srgbClr val="FFFF00"/>
                </a:solidFill>
              </a:rPr>
              <a:t>của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QHPL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335212"/>
            <a:ext cx="735838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509" dirty="0">
                <a:latin typeface="Tahoma"/>
                <a:cs typeface="Tahoma"/>
              </a:rPr>
              <a:t>vật </a:t>
            </a:r>
            <a:r>
              <a:rPr sz="3200" spc="-310" dirty="0">
                <a:latin typeface="Tahoma"/>
                <a:cs typeface="Tahoma"/>
              </a:rPr>
              <a:t>chất, </a:t>
            </a:r>
            <a:r>
              <a:rPr sz="3200" spc="-5" dirty="0">
                <a:latin typeface="Tahoma"/>
                <a:cs typeface="Tahoma"/>
              </a:rPr>
              <a:t>tinh </a:t>
            </a:r>
            <a:r>
              <a:rPr sz="3200" spc="-385" dirty="0">
                <a:latin typeface="Tahoma"/>
                <a:cs typeface="Tahoma"/>
              </a:rPr>
              <a:t>thần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5" dirty="0">
                <a:latin typeface="Tahoma"/>
                <a:cs typeface="Tahoma"/>
              </a:rPr>
              <a:t>khác mà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thể  </a:t>
            </a:r>
            <a:r>
              <a:rPr sz="3200" spc="-10" dirty="0">
                <a:latin typeface="Tahoma"/>
                <a:cs typeface="Tahoma"/>
              </a:rPr>
              <a:t>mong </a:t>
            </a:r>
            <a:r>
              <a:rPr sz="3200" spc="-375" dirty="0">
                <a:latin typeface="Tahoma"/>
                <a:cs typeface="Tahoma"/>
              </a:rPr>
              <a:t>muốn </a:t>
            </a:r>
            <a:r>
              <a:rPr sz="3200" spc="-490" dirty="0">
                <a:latin typeface="Tahoma"/>
                <a:cs typeface="Tahoma"/>
              </a:rPr>
              <a:t>đạt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khi tham gia vào  các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QHXH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454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60093"/>
                </a:solidFill>
              </a:rPr>
              <a:t>3. </a:t>
            </a:r>
            <a:r>
              <a:rPr spc="-675" dirty="0">
                <a:solidFill>
                  <a:srgbClr val="D60093"/>
                </a:solidFill>
              </a:rPr>
              <a:t>Nội </a:t>
            </a:r>
            <a:r>
              <a:rPr spc="-10" dirty="0">
                <a:solidFill>
                  <a:srgbClr val="D60093"/>
                </a:solidFill>
              </a:rPr>
              <a:t>dung </a:t>
            </a:r>
            <a:r>
              <a:rPr spc="-655" dirty="0">
                <a:solidFill>
                  <a:srgbClr val="D60093"/>
                </a:solidFill>
              </a:rPr>
              <a:t>của</a:t>
            </a:r>
            <a:r>
              <a:rPr spc="-110" dirty="0">
                <a:solidFill>
                  <a:srgbClr val="D60093"/>
                </a:solidFill>
              </a:rPr>
              <a:t> </a:t>
            </a:r>
            <a:r>
              <a:rPr spc="-5" dirty="0">
                <a:solidFill>
                  <a:srgbClr val="D60093"/>
                </a:solidFill>
              </a:rPr>
              <a:t>QHPL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476490" cy="32404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CC00FF"/>
                </a:solidFill>
                <a:latin typeface="Tahoma"/>
                <a:cs typeface="Tahoma"/>
              </a:rPr>
              <a:t>3.1 </a:t>
            </a:r>
            <a:r>
              <a:rPr sz="3200" spc="-310" dirty="0">
                <a:solidFill>
                  <a:srgbClr val="CC00FF"/>
                </a:solidFill>
                <a:latin typeface="Tahoma"/>
                <a:cs typeface="Tahoma"/>
              </a:rPr>
              <a:t>Quyền </a:t>
            </a:r>
            <a:r>
              <a:rPr sz="3200" spc="-480" dirty="0">
                <a:solidFill>
                  <a:srgbClr val="CC00FF"/>
                </a:solidFill>
                <a:latin typeface="Tahoma"/>
                <a:cs typeface="Tahoma"/>
              </a:rPr>
              <a:t>chủ</a:t>
            </a:r>
            <a:r>
              <a:rPr sz="3200" spc="-395" dirty="0">
                <a:solidFill>
                  <a:srgbClr val="CC00FF"/>
                </a:solidFill>
                <a:latin typeface="Tahoma"/>
                <a:cs typeface="Tahoma"/>
              </a:rPr>
              <a:t> </a:t>
            </a:r>
            <a:r>
              <a:rPr sz="3200" spc="-515" dirty="0">
                <a:solidFill>
                  <a:srgbClr val="CC00FF"/>
                </a:solidFill>
                <a:latin typeface="Tahoma"/>
                <a:cs typeface="Tahoma"/>
              </a:rPr>
              <a:t>thể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425" dirty="0">
                <a:latin typeface="Tahoma"/>
                <a:cs typeface="Tahoma"/>
              </a:rPr>
              <a:t>lựa </a:t>
            </a:r>
            <a:r>
              <a:rPr sz="3200" spc="-375" dirty="0">
                <a:latin typeface="Tahoma"/>
                <a:cs typeface="Tahoma"/>
              </a:rPr>
              <a:t>chọn  </a:t>
            </a: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5" dirty="0">
                <a:latin typeface="Tahoma"/>
                <a:cs typeface="Tahoma"/>
              </a:rPr>
              <a:t>trong </a:t>
            </a:r>
            <a:r>
              <a:rPr sz="3200" spc="-705" dirty="0">
                <a:latin typeface="Tahoma"/>
                <a:cs typeface="Tahoma"/>
              </a:rPr>
              <a:t>giơớ </a:t>
            </a:r>
            <a:r>
              <a:rPr sz="3200" spc="-515" dirty="0">
                <a:latin typeface="Tahoma"/>
                <a:cs typeface="Tahoma"/>
              </a:rPr>
              <a:t>hạn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90" dirty="0">
                <a:latin typeface="Tahoma"/>
                <a:cs typeface="Tahoma"/>
              </a:rPr>
              <a:t>luật  </a:t>
            </a:r>
            <a:r>
              <a:rPr sz="3200" spc="-5" dirty="0">
                <a:latin typeface="Tahoma"/>
                <a:cs typeface="Tahoma"/>
              </a:rPr>
              <a:t>cho</a:t>
            </a:r>
            <a:r>
              <a:rPr sz="3200" spc="-10" dirty="0">
                <a:latin typeface="Tahoma"/>
                <a:cs typeface="Tahoma"/>
              </a:rPr>
              <a:t> phép</a:t>
            </a:r>
            <a:endParaRPr sz="3200">
              <a:latin typeface="Tahoma"/>
              <a:cs typeface="Tahoma"/>
            </a:endParaRPr>
          </a:p>
          <a:p>
            <a:pPr marL="355600" marR="18097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490" dirty="0">
                <a:latin typeface="Tahoma"/>
                <a:cs typeface="Tahoma"/>
              </a:rPr>
              <a:t>đạt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480" dirty="0">
                <a:latin typeface="Tahoma"/>
                <a:cs typeface="Tahoma"/>
              </a:rPr>
              <a:t>mục </a:t>
            </a:r>
            <a:r>
              <a:rPr sz="3200" spc="10" dirty="0">
                <a:latin typeface="Tahoma"/>
                <a:cs typeface="Tahoma"/>
              </a:rPr>
              <a:t>đích </a:t>
            </a:r>
            <a:r>
              <a:rPr sz="3200" spc="-730" dirty="0">
                <a:latin typeface="Tahoma"/>
                <a:cs typeface="Tahoma"/>
              </a:rPr>
              <a:t>đề </a:t>
            </a:r>
            <a:r>
              <a:rPr sz="3200" spc="-5" dirty="0">
                <a:latin typeface="Tahoma"/>
                <a:cs typeface="Tahoma"/>
              </a:rPr>
              <a:t>ra và </a:t>
            </a:r>
            <a:r>
              <a:rPr sz="3200" spc="-10" dirty="0">
                <a:latin typeface="Tahoma"/>
                <a:cs typeface="Tahoma"/>
              </a:rPr>
              <a:t>phù  </a:t>
            </a:r>
            <a:r>
              <a:rPr sz="3200" spc="-475" dirty="0">
                <a:latin typeface="Tahoma"/>
                <a:cs typeface="Tahoma"/>
              </a:rPr>
              <a:t>hợp với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2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806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>
                <a:solidFill>
                  <a:srgbClr val="FF9933"/>
                </a:solidFill>
              </a:rPr>
              <a:t>Đặc </a:t>
            </a:r>
            <a:r>
              <a:rPr spc="-5" dirty="0">
                <a:solidFill>
                  <a:srgbClr val="FF9933"/>
                </a:solidFill>
              </a:rPr>
              <a:t>tính </a:t>
            </a:r>
            <a:r>
              <a:rPr spc="-655" dirty="0">
                <a:solidFill>
                  <a:srgbClr val="FF9933"/>
                </a:solidFill>
              </a:rPr>
              <a:t>của </a:t>
            </a:r>
            <a:r>
              <a:rPr spc="-430" dirty="0">
                <a:solidFill>
                  <a:srgbClr val="FF9933"/>
                </a:solidFill>
              </a:rPr>
              <a:t>quyền </a:t>
            </a:r>
            <a:r>
              <a:rPr spc="-655" dirty="0">
                <a:solidFill>
                  <a:srgbClr val="FF9933"/>
                </a:solidFill>
              </a:rPr>
              <a:t>chủ</a:t>
            </a:r>
            <a:r>
              <a:rPr spc="-670" dirty="0">
                <a:solidFill>
                  <a:srgbClr val="FF9933"/>
                </a:solidFill>
              </a:rPr>
              <a:t> </a:t>
            </a:r>
            <a:r>
              <a:rPr spc="-700" dirty="0">
                <a:solidFill>
                  <a:srgbClr val="FF9933"/>
                </a:solidFill>
              </a:rPr>
              <a:t>thể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74862"/>
            <a:ext cx="7721600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6364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25" dirty="0">
                <a:latin typeface="Tahoma"/>
                <a:cs typeface="Tahoma"/>
              </a:rPr>
              <a:t>lựa </a:t>
            </a:r>
            <a:r>
              <a:rPr sz="3200" spc="-370" dirty="0">
                <a:latin typeface="Tahoma"/>
                <a:cs typeface="Tahoma"/>
              </a:rPr>
              <a:t>chọn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635" dirty="0">
                <a:latin typeface="Tahoma"/>
                <a:cs typeface="Tahoma"/>
              </a:rPr>
              <a:t>xử  sự </a:t>
            </a:r>
            <a:r>
              <a:rPr sz="3200" spc="-5" dirty="0">
                <a:latin typeface="Tahoma"/>
                <a:cs typeface="Tahoma"/>
              </a:rPr>
              <a:t>theo cách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mà PL cho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phép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515" dirty="0">
                <a:latin typeface="Tahoma"/>
                <a:cs typeface="Tahoma"/>
              </a:rPr>
              <a:t>khả </a:t>
            </a:r>
            <a:r>
              <a:rPr sz="3200" spc="-5" dirty="0">
                <a:latin typeface="Tahoma"/>
                <a:cs typeface="Tahoma"/>
              </a:rPr>
              <a:t>năng yêu </a:t>
            </a:r>
            <a:r>
              <a:rPr sz="3200" spc="-515" dirty="0">
                <a:latin typeface="Tahoma"/>
                <a:cs typeface="Tahoma"/>
              </a:rPr>
              <a:t>cầu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thể  </a:t>
            </a:r>
            <a:r>
              <a:rPr sz="3200" spc="-5" dirty="0">
                <a:latin typeface="Tahoma"/>
                <a:cs typeface="Tahoma"/>
              </a:rPr>
              <a:t>bên kia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540" dirty="0">
                <a:latin typeface="Tahoma"/>
                <a:cs typeface="Tahoma"/>
              </a:rPr>
              <a:t>tương </a:t>
            </a:r>
            <a:r>
              <a:rPr sz="3200" spc="-425" dirty="0">
                <a:latin typeface="Tahoma"/>
                <a:cs typeface="Tahoma"/>
              </a:rPr>
              <a:t>ứng </a:t>
            </a:r>
            <a:r>
              <a:rPr sz="3200" spc="-735" dirty="0">
                <a:latin typeface="Tahoma"/>
                <a:cs typeface="Tahoma"/>
              </a:rPr>
              <a:t>để  </a:t>
            </a:r>
            <a:r>
              <a:rPr sz="3200" spc="-5" dirty="0">
                <a:latin typeface="Tahoma"/>
                <a:cs typeface="Tahoma"/>
              </a:rPr>
              <a:t>tôn </a:t>
            </a:r>
            <a:r>
              <a:rPr sz="3200" spc="-300" dirty="0">
                <a:latin typeface="Tahoma"/>
                <a:cs typeface="Tahoma"/>
              </a:rPr>
              <a:t>trọng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mình</a:t>
            </a:r>
            <a:endParaRPr sz="3200">
              <a:latin typeface="Tahoma"/>
              <a:cs typeface="Tahoma"/>
            </a:endParaRPr>
          </a:p>
          <a:p>
            <a:pPr marL="355600" marR="26606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yêu </a:t>
            </a:r>
            <a:r>
              <a:rPr sz="3200" spc="-515" dirty="0">
                <a:latin typeface="Tahoma"/>
                <a:cs typeface="Tahoma"/>
              </a:rPr>
              <a:t>cầu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có 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mình khi  </a:t>
            </a:r>
            <a:r>
              <a:rPr sz="3200" spc="-1240" dirty="0">
                <a:latin typeface="Tahoma"/>
                <a:cs typeface="Tahoma"/>
              </a:rPr>
              <a:t>bị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bên kia vi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phạm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207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3.2 </a:t>
            </a:r>
            <a:r>
              <a:rPr spc="-5" dirty="0">
                <a:solidFill>
                  <a:srgbClr val="FF0000"/>
                </a:solidFill>
              </a:rPr>
              <a:t>Nghĩa </a:t>
            </a:r>
            <a:r>
              <a:rPr spc="-980" dirty="0">
                <a:solidFill>
                  <a:srgbClr val="FF0000"/>
                </a:solidFill>
              </a:rPr>
              <a:t>vụ </a:t>
            </a:r>
            <a:r>
              <a:rPr spc="-655" dirty="0">
                <a:solidFill>
                  <a:srgbClr val="FF0000"/>
                </a:solidFill>
              </a:rPr>
              <a:t>của chủ</a:t>
            </a:r>
            <a:r>
              <a:rPr spc="-340" dirty="0">
                <a:solidFill>
                  <a:srgbClr val="FF0000"/>
                </a:solidFill>
              </a:rPr>
              <a:t> </a:t>
            </a:r>
            <a:r>
              <a:rPr spc="-700" dirty="0">
                <a:solidFill>
                  <a:srgbClr val="FF0000"/>
                </a:solidFill>
              </a:rPr>
              <a:t>thể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259012"/>
            <a:ext cx="7093584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cách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515" dirty="0">
                <a:latin typeface="Tahoma"/>
                <a:cs typeface="Tahoma"/>
              </a:rPr>
              <a:t>bắt </a:t>
            </a:r>
            <a:r>
              <a:rPr sz="3200" spc="-370" dirty="0">
                <a:latin typeface="Tahoma"/>
                <a:cs typeface="Tahoma"/>
              </a:rPr>
              <a:t>buộc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10" dirty="0">
                <a:latin typeface="Tahoma"/>
                <a:cs typeface="Tahoma"/>
              </a:rPr>
              <a:t>bên 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15" dirty="0">
                <a:latin typeface="Tahoma"/>
                <a:cs typeface="Tahoma"/>
              </a:rPr>
              <a:t>đáp </a:t>
            </a:r>
            <a:r>
              <a:rPr sz="3200" spc="-425" dirty="0">
                <a:latin typeface="Tahoma"/>
                <a:cs typeface="Tahoma"/>
              </a:rPr>
              <a:t>ứng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90" dirty="0">
                <a:latin typeface="Tahoma"/>
                <a:cs typeface="Tahoma"/>
              </a:rPr>
              <a:t>hiện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bên</a:t>
            </a:r>
            <a:r>
              <a:rPr sz="3200" spc="-484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kia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534987"/>
            <a:ext cx="2274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/>
              <a:t>Đặc</a:t>
            </a:r>
            <a:r>
              <a:rPr spc="-70" dirty="0"/>
              <a:t> </a:t>
            </a:r>
            <a:r>
              <a:rPr spc="-10" dirty="0"/>
              <a:t>tính: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259320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tiến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35" dirty="0">
                <a:latin typeface="Tahoma"/>
                <a:cs typeface="Tahoma"/>
              </a:rPr>
              <a:t>số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10" dirty="0">
                <a:latin typeface="Tahoma"/>
                <a:cs typeface="Tahoma"/>
              </a:rPr>
              <a:t>vi 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385" dirty="0">
                <a:latin typeface="Tahoma"/>
                <a:cs typeface="Tahoma"/>
              </a:rPr>
              <a:t>kiềm chế, </a:t>
            </a:r>
            <a:r>
              <a:rPr sz="3200" spc="-5" dirty="0">
                <a:latin typeface="Tahoma"/>
                <a:cs typeface="Tahoma"/>
              </a:rPr>
              <a:t>không </a:t>
            </a:r>
            <a:r>
              <a:rPr sz="3200" spc="-655" dirty="0">
                <a:latin typeface="Tahoma"/>
                <a:cs typeface="Tahoma"/>
              </a:rPr>
              <a:t>được 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35" dirty="0">
                <a:latin typeface="Tahoma"/>
                <a:cs typeface="Tahoma"/>
              </a:rPr>
              <a:t>số </a:t>
            </a:r>
            <a:r>
              <a:rPr sz="3200" spc="-5" dirty="0">
                <a:latin typeface="Tahoma"/>
                <a:cs typeface="Tahoma"/>
              </a:rPr>
              <a:t>hành vi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 marL="355600" marR="61594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10" dirty="0">
                <a:latin typeface="Tahoma"/>
                <a:cs typeface="Tahoma"/>
              </a:rPr>
              <a:t>lý  </a:t>
            </a:r>
            <a:r>
              <a:rPr sz="3200" spc="-5" dirty="0">
                <a:latin typeface="Tahoma"/>
                <a:cs typeface="Tahoma"/>
              </a:rPr>
              <a:t>khi không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theo cách </a:t>
            </a:r>
            <a:r>
              <a:rPr sz="3200" spc="-635" dirty="0">
                <a:latin typeface="Tahoma"/>
                <a:cs typeface="Tahoma"/>
              </a:rPr>
              <a:t>xử sự  </a:t>
            </a:r>
            <a:r>
              <a:rPr sz="3200" spc="-515" dirty="0">
                <a:latin typeface="Tahoma"/>
                <a:cs typeface="Tahoma"/>
              </a:rPr>
              <a:t>bắt </a:t>
            </a:r>
            <a:r>
              <a:rPr sz="3200" spc="-370" dirty="0">
                <a:latin typeface="Tahoma"/>
                <a:cs typeface="Tahoma"/>
              </a:rPr>
              <a:t>buộc </a:t>
            </a:r>
            <a:r>
              <a:rPr sz="3200" spc="-5" dirty="0">
                <a:latin typeface="Tahoma"/>
                <a:cs typeface="Tahoma"/>
              </a:rPr>
              <a:t>mà PL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5" dirty="0">
                <a:latin typeface="Tahoma"/>
                <a:cs typeface="Tahoma"/>
              </a:rPr>
              <a:t>quy</a:t>
            </a:r>
            <a:r>
              <a:rPr sz="3200" spc="-295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803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III. </a:t>
            </a:r>
            <a:r>
              <a:rPr spc="-869" dirty="0">
                <a:solidFill>
                  <a:srgbClr val="FFFF00"/>
                </a:solidFill>
              </a:rPr>
              <a:t>Sự </a:t>
            </a:r>
            <a:r>
              <a:rPr spc="-530" dirty="0">
                <a:solidFill>
                  <a:srgbClr val="FFFF00"/>
                </a:solidFill>
              </a:rPr>
              <a:t>kiện </a:t>
            </a:r>
            <a:r>
              <a:rPr spc="-10" dirty="0">
                <a:solidFill>
                  <a:srgbClr val="FFFF00"/>
                </a:solidFill>
              </a:rPr>
              <a:t>pháp</a:t>
            </a:r>
            <a:r>
              <a:rPr spc="-535" dirty="0">
                <a:solidFill>
                  <a:srgbClr val="FFFF00"/>
                </a:solidFill>
              </a:rPr>
              <a:t> </a:t>
            </a:r>
            <a:r>
              <a:rPr spc="-10" dirty="0">
                <a:solidFill>
                  <a:srgbClr val="FFFF00"/>
                </a:solidFill>
              </a:rPr>
              <a:t>lý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45070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Khái</a:t>
            </a:r>
            <a:r>
              <a:rPr sz="32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310" dirty="0">
                <a:solidFill>
                  <a:srgbClr val="FF0000"/>
                </a:solidFill>
                <a:latin typeface="Tahoma"/>
                <a:cs typeface="Tahoma"/>
              </a:rPr>
              <a:t>niệm: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515" dirty="0">
                <a:latin typeface="Tahoma"/>
                <a:cs typeface="Tahoma"/>
              </a:rPr>
              <a:t>xảy </a:t>
            </a:r>
            <a:r>
              <a:rPr sz="3200" spc="-5" dirty="0">
                <a:latin typeface="Tahoma"/>
                <a:cs typeface="Tahoma"/>
              </a:rPr>
              <a:t>ra trong </a:t>
            </a:r>
            <a:r>
              <a:rPr sz="3200" spc="-320" dirty="0">
                <a:latin typeface="Tahoma"/>
                <a:cs typeface="Tahoma"/>
              </a:rPr>
              <a:t>thực 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5" dirty="0">
                <a:latin typeface="Tahoma"/>
                <a:cs typeface="Tahoma"/>
              </a:rPr>
              <a:t>mà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xuất hiện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515" dirty="0">
                <a:latin typeface="Tahoma"/>
                <a:cs typeface="Tahoma"/>
              </a:rPr>
              <a:t>mất </a:t>
            </a:r>
            <a:r>
              <a:rPr sz="3200" spc="25" dirty="0">
                <a:latin typeface="Tahoma"/>
                <a:cs typeface="Tahoma"/>
              </a:rPr>
              <a:t>đi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nó 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-515" dirty="0">
                <a:latin typeface="Tahoma"/>
                <a:cs typeface="Tahoma"/>
              </a:rPr>
              <a:t>gắn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5" dirty="0">
                <a:latin typeface="Tahoma"/>
                <a:cs typeface="Tahoma"/>
              </a:rPr>
              <a:t>thành, thay  </a:t>
            </a:r>
            <a:r>
              <a:rPr sz="3200" spc="-470" dirty="0">
                <a:latin typeface="Tahoma"/>
                <a:cs typeface="Tahoma"/>
              </a:rPr>
              <a:t>đổi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385" dirty="0">
                <a:latin typeface="Tahoma"/>
                <a:cs typeface="Tahoma"/>
              </a:rPr>
              <a:t>chấm </a:t>
            </a:r>
            <a:r>
              <a:rPr sz="3200" spc="-425" dirty="0">
                <a:latin typeface="Tahoma"/>
                <a:cs typeface="Tahoma"/>
              </a:rPr>
              <a:t>dứt</a:t>
            </a:r>
            <a:r>
              <a:rPr sz="3200" spc="-3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81000"/>
            <a:ext cx="292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2. </a:t>
            </a:r>
            <a:r>
              <a:rPr spc="-5" dirty="0">
                <a:solidFill>
                  <a:srgbClr val="FF9933"/>
                </a:solidFill>
              </a:rPr>
              <a:t>Phân</a:t>
            </a:r>
            <a:r>
              <a:rPr spc="-90" dirty="0">
                <a:solidFill>
                  <a:srgbClr val="FF9933"/>
                </a:solidFill>
              </a:rPr>
              <a:t> </a:t>
            </a:r>
            <a:r>
              <a:rPr spc="-530" dirty="0">
                <a:solidFill>
                  <a:srgbClr val="FF9933"/>
                </a:solidFill>
              </a:rPr>
              <a:t>loại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846262"/>
            <a:ext cx="7554595" cy="470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ahoma"/>
                <a:cs typeface="Tahoma"/>
              </a:rPr>
              <a:t>2.1 </a:t>
            </a:r>
            <a:r>
              <a:rPr sz="3200" spc="-425" dirty="0">
                <a:latin typeface="Tahoma"/>
                <a:cs typeface="Tahoma"/>
              </a:rPr>
              <a:t>Dưa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635" dirty="0">
                <a:latin typeface="Tahoma"/>
                <a:cs typeface="Tahoma"/>
              </a:rPr>
              <a:t>sự 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15" dirty="0">
                <a:latin typeface="Tahoma"/>
                <a:cs typeface="Tahoma"/>
              </a:rPr>
              <a:t>xảy </a:t>
            </a:r>
            <a:r>
              <a:rPr sz="3200" spc="-5" dirty="0">
                <a:latin typeface="Tahoma"/>
                <a:cs typeface="Tahoma"/>
              </a:rPr>
              <a:t>ra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thể  </a:t>
            </a:r>
            <a:r>
              <a:rPr sz="3200" spc="-5" dirty="0">
                <a:latin typeface="Tahoma"/>
                <a:cs typeface="Tahoma"/>
              </a:rPr>
              <a:t>tham gia QHPL , có </a:t>
            </a:r>
            <a:r>
              <a:rPr sz="3200" dirty="0">
                <a:latin typeface="Tahoma"/>
                <a:cs typeface="Tahoma"/>
              </a:rPr>
              <a:t>2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loại:</a:t>
            </a:r>
            <a:endParaRPr sz="3200">
              <a:latin typeface="Tahoma"/>
              <a:cs typeface="Tahoma"/>
            </a:endParaRPr>
          </a:p>
          <a:p>
            <a:pPr marL="355600" marR="116839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3CCFF"/>
                </a:solidFill>
                <a:latin typeface="Tahoma"/>
                <a:cs typeface="Tahoma"/>
              </a:rPr>
              <a:t>Hành </a:t>
            </a:r>
            <a:r>
              <a:rPr sz="3200" dirty="0">
                <a:solidFill>
                  <a:srgbClr val="33CCFF"/>
                </a:solidFill>
                <a:latin typeface="Tahoma"/>
                <a:cs typeface="Tahoma"/>
              </a:rPr>
              <a:t>vi</a:t>
            </a:r>
            <a:r>
              <a:rPr sz="3200" dirty="0">
                <a:latin typeface="Tahoma"/>
                <a:cs typeface="Tahoma"/>
              </a:rPr>
              <a:t>: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515" dirty="0">
                <a:latin typeface="Tahoma"/>
                <a:cs typeface="Tahoma"/>
              </a:rPr>
              <a:t>xảy </a:t>
            </a:r>
            <a:r>
              <a:rPr sz="3200" spc="-5" dirty="0">
                <a:latin typeface="Tahoma"/>
                <a:cs typeface="Tahoma"/>
              </a:rPr>
              <a:t>ra theo </a:t>
            </a:r>
            <a:r>
              <a:rPr sz="3200" dirty="0">
                <a:latin typeface="Tahoma"/>
                <a:cs typeface="Tahoma"/>
              </a:rPr>
              <a:t>ý 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con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người.</a:t>
            </a:r>
            <a:endParaRPr sz="3200">
              <a:latin typeface="Tahoma"/>
              <a:cs typeface="Tahoma"/>
            </a:endParaRPr>
          </a:p>
          <a:p>
            <a:pPr marL="355600" marR="57023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Hành vi hành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và hành vi </a:t>
            </a:r>
            <a:r>
              <a:rPr sz="3200" spc="-10" dirty="0">
                <a:latin typeface="Tahoma"/>
                <a:cs typeface="Tahoma"/>
              </a:rPr>
              <a:t>không  </a:t>
            </a:r>
            <a:r>
              <a:rPr sz="3200" spc="-5" dirty="0">
                <a:latin typeface="Tahoma"/>
                <a:cs typeface="Tahoma"/>
              </a:rPr>
              <a:t>hành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marR="52387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Hành vi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pháp và hành vi </a:t>
            </a:r>
            <a:r>
              <a:rPr sz="3200" spc="-515" dirty="0">
                <a:latin typeface="Tahoma"/>
                <a:cs typeface="Tahoma"/>
              </a:rPr>
              <a:t>bất </a:t>
            </a:r>
            <a:r>
              <a:rPr sz="3200" spc="-475" dirty="0">
                <a:latin typeface="Tahoma"/>
                <a:cs typeface="Tahoma"/>
              </a:rPr>
              <a:t>hợp 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062" y="2182812"/>
            <a:ext cx="746442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35" dirty="0">
                <a:solidFill>
                  <a:srgbClr val="33CCFF"/>
                </a:solidFill>
                <a:latin typeface="Tahoma"/>
                <a:cs typeface="Tahoma"/>
              </a:rPr>
              <a:t>Sự </a:t>
            </a:r>
            <a:r>
              <a:rPr sz="3200" spc="-305" dirty="0">
                <a:solidFill>
                  <a:srgbClr val="33CCFF"/>
                </a:solidFill>
                <a:latin typeface="Tahoma"/>
                <a:cs typeface="Tahoma"/>
              </a:rPr>
              <a:t>biến</a:t>
            </a:r>
            <a:r>
              <a:rPr sz="3200" spc="-305" dirty="0">
                <a:latin typeface="Tahoma"/>
                <a:cs typeface="Tahoma"/>
              </a:rPr>
              <a:t>: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pháp lý </a:t>
            </a:r>
            <a:r>
              <a:rPr sz="3200" spc="-515" dirty="0">
                <a:latin typeface="Tahoma"/>
                <a:cs typeface="Tahoma"/>
              </a:rPr>
              <a:t>xảy  </a:t>
            </a:r>
            <a:r>
              <a:rPr sz="3200" spc="-5" dirty="0">
                <a:latin typeface="Tahoma"/>
                <a:cs typeface="Tahoma"/>
              </a:rPr>
              <a:t>ra trong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10" dirty="0">
                <a:latin typeface="Tahoma"/>
                <a:cs typeface="Tahoma"/>
              </a:rPr>
              <a:t>nhiên, </a:t>
            </a:r>
            <a:r>
              <a:rPr sz="3200" spc="-5" dirty="0">
                <a:latin typeface="Tahoma"/>
                <a:cs typeface="Tahoma"/>
              </a:rPr>
              <a:t>không </a:t>
            </a:r>
            <a:r>
              <a:rPr sz="3200" spc="-480" dirty="0">
                <a:latin typeface="Tahoma"/>
                <a:cs typeface="Tahoma"/>
              </a:rPr>
              <a:t>phụ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5" dirty="0">
                <a:latin typeface="Tahoma"/>
                <a:cs typeface="Tahoma"/>
              </a:rPr>
              <a:t>vào 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con </a:t>
            </a:r>
            <a:r>
              <a:rPr sz="3200" spc="-450" dirty="0">
                <a:latin typeface="Tahoma"/>
                <a:cs typeface="Tahoma"/>
              </a:rPr>
              <a:t>người, </a:t>
            </a:r>
            <a:r>
              <a:rPr sz="3200" spc="-260" dirty="0">
                <a:latin typeface="Tahoma"/>
                <a:cs typeface="Tahoma"/>
              </a:rPr>
              <a:t>nhưng </a:t>
            </a:r>
            <a:r>
              <a:rPr sz="3200" spc="-360" dirty="0">
                <a:latin typeface="Tahoma"/>
                <a:cs typeface="Tahoma"/>
              </a:rPr>
              <a:t>cũng </a:t>
            </a:r>
            <a:r>
              <a:rPr sz="3200" spc="-10" dirty="0">
                <a:latin typeface="Tahoma"/>
                <a:cs typeface="Tahoma"/>
              </a:rPr>
              <a:t>làm  </a:t>
            </a:r>
            <a:r>
              <a:rPr sz="3200" spc="-5" dirty="0">
                <a:latin typeface="Tahoma"/>
                <a:cs typeface="Tahoma"/>
              </a:rPr>
              <a:t>phát sinh, thay </a:t>
            </a:r>
            <a:r>
              <a:rPr sz="3200" spc="-470" dirty="0">
                <a:latin typeface="Tahoma"/>
                <a:cs typeface="Tahoma"/>
              </a:rPr>
              <a:t>đổi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385" dirty="0">
                <a:latin typeface="Tahoma"/>
                <a:cs typeface="Tahoma"/>
              </a:rPr>
              <a:t>chấm </a:t>
            </a:r>
            <a:r>
              <a:rPr sz="3200" spc="-425" dirty="0">
                <a:latin typeface="Tahoma"/>
                <a:cs typeface="Tahoma"/>
              </a:rPr>
              <a:t>dứt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 Quan </a:t>
            </a:r>
            <a:r>
              <a:rPr spc="-505" dirty="0">
                <a:solidFill>
                  <a:srgbClr val="FFFF00"/>
                </a:solidFill>
              </a:rPr>
              <a:t>điểm </a:t>
            </a:r>
            <a:r>
              <a:rPr spc="-5" dirty="0">
                <a:solidFill>
                  <a:srgbClr val="FFFF00"/>
                </a:solidFill>
              </a:rPr>
              <a:t>Mác </a:t>
            </a:r>
            <a:r>
              <a:rPr dirty="0">
                <a:solidFill>
                  <a:srgbClr val="FFFF00"/>
                </a:solidFill>
                <a:latin typeface="Arial"/>
                <a:cs typeface="Arial"/>
              </a:rPr>
              <a:t>– </a:t>
            </a:r>
            <a:r>
              <a:rPr spc="-10" dirty="0">
                <a:solidFill>
                  <a:srgbClr val="FFFF00"/>
                </a:solidFill>
              </a:rPr>
              <a:t>Lênin </a:t>
            </a:r>
            <a:r>
              <a:rPr spc="-1050" dirty="0">
                <a:solidFill>
                  <a:srgbClr val="FFFF00"/>
                </a:solidFill>
              </a:rPr>
              <a:t>về  </a:t>
            </a:r>
            <a:r>
              <a:rPr spc="-415" dirty="0">
                <a:solidFill>
                  <a:srgbClr val="FFFF00"/>
                </a:solidFill>
              </a:rPr>
              <a:t>nguồn </a:t>
            </a:r>
            <a:r>
              <a:rPr spc="-680" dirty="0">
                <a:solidFill>
                  <a:srgbClr val="FFFF00"/>
                </a:solidFill>
              </a:rPr>
              <a:t>gốc </a:t>
            </a:r>
            <a:r>
              <a:rPr spc="-5" dirty="0">
                <a:solidFill>
                  <a:srgbClr val="FFFF00"/>
                </a:solidFill>
              </a:rPr>
              <a:t>Nhà</a:t>
            </a:r>
            <a:r>
              <a:rPr spc="-595" dirty="0">
                <a:solidFill>
                  <a:srgbClr val="FFFF00"/>
                </a:solidFill>
              </a:rPr>
              <a:t> </a:t>
            </a:r>
            <a:r>
              <a:rPr spc="-919" dirty="0">
                <a:solidFill>
                  <a:srgbClr val="FFFF00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82775"/>
            <a:ext cx="7665084" cy="1486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105410" indent="-342900">
              <a:lnSpc>
                <a:spcPts val="3450"/>
              </a:lnSpc>
              <a:spcBef>
                <a:spcPts val="540"/>
              </a:spcBef>
            </a:pPr>
            <a:r>
              <a:rPr sz="3200" spc="-10" dirty="0">
                <a:solidFill>
                  <a:srgbClr val="FF33CC"/>
                </a:solidFill>
                <a:latin typeface="Tahoma"/>
                <a:cs typeface="Tahoma"/>
              </a:rPr>
              <a:t>2.1 </a:t>
            </a:r>
            <a:r>
              <a:rPr sz="3200" spc="-5" dirty="0">
                <a:solidFill>
                  <a:srgbClr val="FF33CC"/>
                </a:solidFill>
                <a:latin typeface="Tahoma"/>
                <a:cs typeface="Tahoma"/>
              </a:rPr>
              <a:t>Xã </a:t>
            </a:r>
            <a:r>
              <a:rPr sz="3200" spc="-495" dirty="0">
                <a:solidFill>
                  <a:srgbClr val="FF33CC"/>
                </a:solidFill>
                <a:latin typeface="Tahoma"/>
                <a:cs typeface="Tahoma"/>
              </a:rPr>
              <a:t>hội </a:t>
            </a:r>
            <a:r>
              <a:rPr sz="3200" spc="-5" dirty="0">
                <a:solidFill>
                  <a:srgbClr val="FF33CC"/>
                </a:solidFill>
                <a:latin typeface="Tahoma"/>
                <a:cs typeface="Tahoma"/>
              </a:rPr>
              <a:t>nguyên </a:t>
            </a:r>
            <a:r>
              <a:rPr sz="3200" spc="-409" dirty="0">
                <a:solidFill>
                  <a:srgbClr val="FF33CC"/>
                </a:solidFill>
                <a:latin typeface="Tahoma"/>
                <a:cs typeface="Tahoma"/>
              </a:rPr>
              <a:t>thuỷ </a:t>
            </a:r>
            <a:r>
              <a:rPr sz="3200" spc="-5" dirty="0">
                <a:solidFill>
                  <a:srgbClr val="FF33CC"/>
                </a:solidFill>
                <a:latin typeface="Tahoma"/>
                <a:cs typeface="Tahoma"/>
              </a:rPr>
              <a:t>và </a:t>
            </a:r>
            <a:r>
              <a:rPr sz="3200" spc="-735" dirty="0">
                <a:solidFill>
                  <a:srgbClr val="FF33CC"/>
                </a:solidFill>
                <a:latin typeface="Tahoma"/>
                <a:cs typeface="Tahoma"/>
              </a:rPr>
              <a:t>tổ </a:t>
            </a:r>
            <a:r>
              <a:rPr sz="3200" spc="-320" dirty="0">
                <a:solidFill>
                  <a:srgbClr val="FF33CC"/>
                </a:solidFill>
                <a:latin typeface="Tahoma"/>
                <a:cs typeface="Tahoma"/>
              </a:rPr>
              <a:t>chức </a:t>
            </a:r>
            <a:r>
              <a:rPr sz="3200" spc="-830" dirty="0">
                <a:solidFill>
                  <a:srgbClr val="FF33CC"/>
                </a:solidFill>
                <a:latin typeface="Tahoma"/>
                <a:cs typeface="Tahoma"/>
              </a:rPr>
              <a:t>thị </a:t>
            </a:r>
            <a:r>
              <a:rPr sz="3200" spc="-375" dirty="0">
                <a:solidFill>
                  <a:srgbClr val="FF33CC"/>
                </a:solidFill>
                <a:latin typeface="Tahoma"/>
                <a:cs typeface="Tahoma"/>
              </a:rPr>
              <a:t>tộc,  </a:t>
            </a:r>
            <a:r>
              <a:rPr sz="3200" spc="-735" dirty="0">
                <a:solidFill>
                  <a:srgbClr val="FF33CC"/>
                </a:solidFill>
                <a:latin typeface="Tahoma"/>
                <a:cs typeface="Tahoma"/>
              </a:rPr>
              <a:t>bộ</a:t>
            </a:r>
            <a:r>
              <a:rPr sz="3200" spc="-535" dirty="0">
                <a:solidFill>
                  <a:srgbClr val="FF33CC"/>
                </a:solidFill>
                <a:latin typeface="Tahoma"/>
                <a:cs typeface="Tahoma"/>
              </a:rPr>
              <a:t> </a:t>
            </a:r>
            <a:r>
              <a:rPr sz="3200" spc="-515" dirty="0">
                <a:solidFill>
                  <a:srgbClr val="FF33CC"/>
                </a:solidFill>
                <a:latin typeface="Tahoma"/>
                <a:cs typeface="Tahoma"/>
              </a:rPr>
              <a:t>lạc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674360" algn="l"/>
              </a:tabLst>
            </a:pPr>
            <a:r>
              <a:rPr sz="3200" spc="-835" dirty="0">
                <a:latin typeface="Tahoma"/>
                <a:cs typeface="Tahoma"/>
              </a:rPr>
              <a:t>Thị     </a:t>
            </a:r>
            <a:r>
              <a:rPr sz="3200" spc="-825" dirty="0">
                <a:latin typeface="Tahoma"/>
                <a:cs typeface="Tahoma"/>
              </a:rPr>
              <a:t> </a:t>
            </a:r>
            <a:r>
              <a:rPr sz="3200" spc="-490" dirty="0">
                <a:latin typeface="Tahoma"/>
                <a:cs typeface="Tahoma"/>
              </a:rPr>
              <a:t>tộc	</a:t>
            </a:r>
            <a:r>
              <a:rPr sz="3200" spc="-495" dirty="0">
                <a:latin typeface="Tahoma"/>
                <a:cs typeface="Tahoma"/>
              </a:rPr>
              <a:t>Tộc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trưởng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4460875"/>
            <a:ext cx="1368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Bào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tộc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6065837"/>
            <a:ext cx="1104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35" dirty="0">
                <a:latin typeface="Tahoma"/>
                <a:cs typeface="Tahoma"/>
              </a:rPr>
              <a:t>Bộ</a:t>
            </a:r>
            <a:r>
              <a:rPr sz="3200" spc="-61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lạc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4704" y="6065837"/>
            <a:ext cx="1478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80" dirty="0">
                <a:latin typeface="Tahoma"/>
                <a:cs typeface="Tahoma"/>
              </a:rPr>
              <a:t>Thủ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lĩnh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33528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8100" y="1143000"/>
                </a:moveTo>
                <a:lnTo>
                  <a:pt x="0" y="1066800"/>
                </a:lnTo>
                <a:lnTo>
                  <a:pt x="31750" y="1066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066800"/>
                </a:lnTo>
                <a:lnTo>
                  <a:pt x="76200" y="1066800"/>
                </a:lnTo>
                <a:lnTo>
                  <a:pt x="381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49530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8100" y="1143000"/>
                </a:moveTo>
                <a:lnTo>
                  <a:pt x="0" y="1066800"/>
                </a:lnTo>
                <a:lnTo>
                  <a:pt x="31750" y="1066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066800"/>
                </a:lnTo>
                <a:lnTo>
                  <a:pt x="76200" y="1066800"/>
                </a:lnTo>
                <a:lnTo>
                  <a:pt x="381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3162300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3657600" y="76200"/>
                </a:moveTo>
                <a:lnTo>
                  <a:pt x="36576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3657600" y="31750"/>
                </a:lnTo>
                <a:lnTo>
                  <a:pt x="3657600" y="0"/>
                </a:lnTo>
                <a:lnTo>
                  <a:pt x="3733800" y="38100"/>
                </a:lnTo>
                <a:lnTo>
                  <a:pt x="3657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600" y="636270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4191000" h="76200">
                <a:moveTo>
                  <a:pt x="4114800" y="76200"/>
                </a:moveTo>
                <a:lnTo>
                  <a:pt x="41148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4114800" y="31750"/>
                </a:lnTo>
                <a:lnTo>
                  <a:pt x="4114800" y="0"/>
                </a:lnTo>
                <a:lnTo>
                  <a:pt x="4191000" y="38100"/>
                </a:lnTo>
                <a:lnTo>
                  <a:pt x="41148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60093"/>
                </a:solidFill>
              </a:rPr>
              <a:t>2.2 Căn </a:t>
            </a:r>
            <a:r>
              <a:rPr spc="-869" dirty="0">
                <a:solidFill>
                  <a:srgbClr val="D60093"/>
                </a:solidFill>
              </a:rPr>
              <a:t>cứ </a:t>
            </a:r>
            <a:r>
              <a:rPr spc="-5" dirty="0">
                <a:solidFill>
                  <a:srgbClr val="D60093"/>
                </a:solidFill>
              </a:rPr>
              <a:t>vào </a:t>
            </a:r>
            <a:r>
              <a:rPr spc="-705" dirty="0">
                <a:solidFill>
                  <a:srgbClr val="D60093"/>
                </a:solidFill>
              </a:rPr>
              <a:t>hậu quả </a:t>
            </a:r>
            <a:r>
              <a:rPr spc="-15" dirty="0">
                <a:solidFill>
                  <a:srgbClr val="D60093"/>
                </a:solidFill>
              </a:rPr>
              <a:t>pháp  </a:t>
            </a:r>
            <a:r>
              <a:rPr spc="-5" dirty="0">
                <a:solidFill>
                  <a:srgbClr val="D60093"/>
                </a:solidFill>
              </a:rPr>
              <a:t>lý, có </a:t>
            </a:r>
            <a:r>
              <a:rPr dirty="0">
                <a:solidFill>
                  <a:srgbClr val="D60093"/>
                </a:solidFill>
              </a:rPr>
              <a:t>3</a:t>
            </a:r>
            <a:r>
              <a:rPr spc="-20" dirty="0">
                <a:solidFill>
                  <a:srgbClr val="D60093"/>
                </a:solidFill>
              </a:rPr>
              <a:t> </a:t>
            </a:r>
            <a:r>
              <a:rPr spc="-425" dirty="0">
                <a:solidFill>
                  <a:srgbClr val="D60093"/>
                </a:solidFill>
              </a:rPr>
              <a:t>loại: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238692"/>
            <a:ext cx="6852284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35" dirty="0">
                <a:latin typeface="Tahoma"/>
                <a:cs typeface="Tahoma"/>
              </a:rPr>
              <a:t>Sự   </a:t>
            </a:r>
            <a:r>
              <a:rPr sz="3200" spc="-385" dirty="0">
                <a:latin typeface="Tahoma"/>
                <a:cs typeface="Tahoma"/>
              </a:rPr>
              <a:t>kiện  </a:t>
            </a:r>
            <a:r>
              <a:rPr sz="3200" spc="-5" dirty="0">
                <a:latin typeface="Tahoma"/>
                <a:cs typeface="Tahoma"/>
              </a:rPr>
              <a:t>pháp lý làm phát sinh</a:t>
            </a:r>
            <a:r>
              <a:rPr sz="3200" spc="-4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QHPL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35" dirty="0">
                <a:latin typeface="Tahoma"/>
                <a:cs typeface="Tahoma"/>
              </a:rPr>
              <a:t>Sự   </a:t>
            </a:r>
            <a:r>
              <a:rPr sz="3200" spc="-385" dirty="0">
                <a:latin typeface="Tahoma"/>
                <a:cs typeface="Tahoma"/>
              </a:rPr>
              <a:t>kiện  </a:t>
            </a:r>
            <a:r>
              <a:rPr sz="3200" spc="-5" dirty="0">
                <a:latin typeface="Tahoma"/>
                <a:cs typeface="Tahoma"/>
              </a:rPr>
              <a:t>pháp lý làm thay </a:t>
            </a:r>
            <a:r>
              <a:rPr sz="3200" spc="-470" dirty="0">
                <a:latin typeface="Tahoma"/>
                <a:cs typeface="Tahoma"/>
              </a:rPr>
              <a:t>đổi</a:t>
            </a:r>
            <a:r>
              <a:rPr sz="3200" spc="-4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QHPL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35" dirty="0">
                <a:latin typeface="Tahoma"/>
                <a:cs typeface="Tahoma"/>
              </a:rPr>
              <a:t>Sự   </a:t>
            </a:r>
            <a:r>
              <a:rPr sz="3200" spc="-385" dirty="0">
                <a:latin typeface="Tahoma"/>
                <a:cs typeface="Tahoma"/>
              </a:rPr>
              <a:t>kiện  </a:t>
            </a:r>
            <a:r>
              <a:rPr sz="3200" spc="-5" dirty="0">
                <a:latin typeface="Tahoma"/>
                <a:cs typeface="Tahoma"/>
              </a:rPr>
              <a:t>pháp lý làm </a:t>
            </a:r>
            <a:r>
              <a:rPr sz="3200" spc="-385" dirty="0">
                <a:latin typeface="Tahoma"/>
                <a:cs typeface="Tahoma"/>
              </a:rPr>
              <a:t>chấm  </a:t>
            </a:r>
            <a:r>
              <a:rPr sz="3200" spc="-425" dirty="0">
                <a:latin typeface="Tahoma"/>
                <a:cs typeface="Tahoma"/>
              </a:rPr>
              <a:t>dứt</a:t>
            </a:r>
            <a:r>
              <a:rPr sz="3200" spc="-6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5"/>
            <a:ext cx="9009380" cy="1052830"/>
            <a:chOff x="0" y="2438405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5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1" y="474663"/>
                  </a:moveTo>
                  <a:lnTo>
                    <a:pt x="0" y="474663"/>
                  </a:lnTo>
                  <a:lnTo>
                    <a:pt x="0" y="0"/>
                  </a:lnTo>
                  <a:lnTo>
                    <a:pt x="437661" y="0"/>
                  </a:lnTo>
                  <a:lnTo>
                    <a:pt x="437661" y="4746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5"/>
              <a:ext cx="328245" cy="474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3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474663"/>
                  </a:moveTo>
                  <a:lnTo>
                    <a:pt x="0" y="474663"/>
                  </a:lnTo>
                  <a:lnTo>
                    <a:pt x="0" y="0"/>
                  </a:lnTo>
                  <a:lnTo>
                    <a:pt x="421821" y="0"/>
                  </a:lnTo>
                  <a:lnTo>
                    <a:pt x="421821" y="474663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31"/>
              <a:ext cx="369093" cy="474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6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5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1052514"/>
                  </a:moveTo>
                  <a:lnTo>
                    <a:pt x="0" y="1052514"/>
                  </a:lnTo>
                  <a:lnTo>
                    <a:pt x="0" y="0"/>
                  </a:lnTo>
                  <a:lnTo>
                    <a:pt x="31750" y="0"/>
                  </a:lnTo>
                  <a:lnTo>
                    <a:pt x="31750" y="1052514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32"/>
              <a:ext cx="8693154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1088" y="306858"/>
            <a:ext cx="1402080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i="1" spc="-30" dirty="0">
                <a:solidFill>
                  <a:srgbClr val="FFFF00"/>
                </a:solidFill>
                <a:latin typeface="Tahoma"/>
                <a:cs typeface="Tahoma"/>
              </a:rPr>
              <a:t>BÀI</a:t>
            </a:r>
            <a:r>
              <a:rPr sz="3650" i="1" spc="-90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3650" i="1" spc="-30" dirty="0">
                <a:solidFill>
                  <a:srgbClr val="FFFF00"/>
                </a:solidFill>
                <a:latin typeface="Tahoma"/>
                <a:cs typeface="Tahoma"/>
              </a:rPr>
              <a:t>6: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975" y="1414462"/>
            <a:ext cx="48247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33CCFF"/>
                </a:solidFill>
                <a:latin typeface="Tahoma"/>
                <a:cs typeface="Tahoma"/>
              </a:rPr>
              <a:t>THỰC </a:t>
            </a:r>
            <a:r>
              <a:rPr sz="3600" spc="-400" dirty="0">
                <a:solidFill>
                  <a:srgbClr val="33CCFF"/>
                </a:solidFill>
                <a:latin typeface="Tahoma"/>
                <a:cs typeface="Tahoma"/>
              </a:rPr>
              <a:t>HIỆN </a:t>
            </a:r>
            <a:r>
              <a:rPr sz="3600" spc="-5" dirty="0">
                <a:solidFill>
                  <a:srgbClr val="33CCFF"/>
                </a:solidFill>
                <a:latin typeface="Tahoma"/>
                <a:cs typeface="Tahoma"/>
              </a:rPr>
              <a:t>PHÁP </a:t>
            </a:r>
            <a:r>
              <a:rPr sz="3600" spc="-370" dirty="0">
                <a:solidFill>
                  <a:srgbClr val="33CCFF"/>
                </a:solidFill>
                <a:latin typeface="Tahoma"/>
                <a:cs typeface="Tahoma"/>
              </a:rPr>
              <a:t>LUẬT  </a:t>
            </a:r>
            <a:r>
              <a:rPr sz="3600" spc="-5" dirty="0">
                <a:solidFill>
                  <a:srgbClr val="33CCFF"/>
                </a:solidFill>
                <a:latin typeface="Tahoma"/>
                <a:cs typeface="Tahoma"/>
              </a:rPr>
              <a:t>VI </a:t>
            </a:r>
            <a:r>
              <a:rPr sz="3600" spc="-365" dirty="0">
                <a:solidFill>
                  <a:srgbClr val="33CCFF"/>
                </a:solidFill>
                <a:latin typeface="Tahoma"/>
                <a:cs typeface="Tahoma"/>
              </a:rPr>
              <a:t>PHẠM </a:t>
            </a:r>
            <a:r>
              <a:rPr sz="3600" spc="-5" dirty="0">
                <a:solidFill>
                  <a:srgbClr val="33CCFF"/>
                </a:solidFill>
                <a:latin typeface="Tahoma"/>
                <a:cs typeface="Tahoma"/>
              </a:rPr>
              <a:t>PHÁP </a:t>
            </a:r>
            <a:r>
              <a:rPr sz="3600" spc="-370" dirty="0">
                <a:solidFill>
                  <a:srgbClr val="33CCFF"/>
                </a:solidFill>
                <a:latin typeface="Tahoma"/>
                <a:cs typeface="Tahoma"/>
              </a:rPr>
              <a:t>LUẬT  </a:t>
            </a:r>
            <a:r>
              <a:rPr sz="3600" spc="-10" dirty="0">
                <a:solidFill>
                  <a:srgbClr val="33CCFF"/>
                </a:solidFill>
                <a:latin typeface="Tahoma"/>
                <a:cs typeface="Tahoma"/>
              </a:rPr>
              <a:t>TRÁCH </a:t>
            </a:r>
            <a:r>
              <a:rPr sz="3600" spc="-320" dirty="0">
                <a:solidFill>
                  <a:srgbClr val="33CCFF"/>
                </a:solidFill>
                <a:latin typeface="Tahoma"/>
                <a:cs typeface="Tahoma"/>
              </a:rPr>
              <a:t>NHIỆM </a:t>
            </a:r>
            <a:r>
              <a:rPr sz="3600" spc="-5" dirty="0">
                <a:solidFill>
                  <a:srgbClr val="33CCFF"/>
                </a:solidFill>
                <a:latin typeface="Tahoma"/>
                <a:cs typeface="Tahoma"/>
              </a:rPr>
              <a:t>PHÁP</a:t>
            </a:r>
            <a:r>
              <a:rPr sz="3600" spc="-570" dirty="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CCFF"/>
                </a:solidFill>
                <a:latin typeface="Tahoma"/>
                <a:cs typeface="Tahoma"/>
              </a:rPr>
              <a:t>LÝ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511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I. </a:t>
            </a:r>
            <a:r>
              <a:rPr spc="-445" dirty="0">
                <a:solidFill>
                  <a:srgbClr val="FF0000"/>
                </a:solidFill>
              </a:rPr>
              <a:t>Thực </a:t>
            </a:r>
            <a:r>
              <a:rPr spc="-535" dirty="0">
                <a:solidFill>
                  <a:srgbClr val="FF0000"/>
                </a:solidFill>
              </a:rPr>
              <a:t>hiện </a:t>
            </a:r>
            <a:r>
              <a:rPr spc="-10" dirty="0">
                <a:solidFill>
                  <a:srgbClr val="FF0000"/>
                </a:solidFill>
              </a:rPr>
              <a:t>pháp</a:t>
            </a:r>
            <a:r>
              <a:rPr spc="-865" dirty="0">
                <a:solidFill>
                  <a:srgbClr val="FF0000"/>
                </a:solidFill>
              </a:rPr>
              <a:t> </a:t>
            </a:r>
            <a:r>
              <a:rPr spc="-530" dirty="0">
                <a:solidFill>
                  <a:srgbClr val="FF0000"/>
                </a:solidFill>
              </a:rPr>
              <a:t>luật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482205" cy="32404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10" dirty="0">
                <a:solidFill>
                  <a:srgbClr val="FF3399"/>
                </a:solidFill>
                <a:latin typeface="Tahoma"/>
                <a:cs typeface="Tahoma"/>
              </a:rPr>
              <a:t>Khái</a:t>
            </a:r>
            <a:r>
              <a:rPr sz="3200" spc="-15" dirty="0">
                <a:solidFill>
                  <a:srgbClr val="FF3399"/>
                </a:solidFill>
                <a:latin typeface="Tahoma"/>
                <a:cs typeface="Tahoma"/>
              </a:rPr>
              <a:t> </a:t>
            </a:r>
            <a:r>
              <a:rPr sz="3200" spc="-385" dirty="0">
                <a:solidFill>
                  <a:srgbClr val="FF3399"/>
                </a:solidFill>
                <a:latin typeface="Tahoma"/>
                <a:cs typeface="Tahoma"/>
              </a:rPr>
              <a:t>niệm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quá trình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480" dirty="0">
                <a:latin typeface="Tahoma"/>
                <a:cs typeface="Tahoma"/>
              </a:rPr>
              <a:t>mục</a:t>
            </a:r>
            <a:r>
              <a:rPr sz="3200" spc="-58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đích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Làm cho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25" dirty="0">
                <a:latin typeface="Tahoma"/>
                <a:cs typeface="Tahoma"/>
              </a:rPr>
              <a:t>đi 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tiễn </a:t>
            </a:r>
            <a:r>
              <a:rPr sz="3200" spc="-450" dirty="0">
                <a:latin typeface="Tahoma"/>
                <a:cs typeface="Tahoma"/>
              </a:rPr>
              <a:t>đời </a:t>
            </a:r>
            <a:r>
              <a:rPr sz="3200" spc="-300" dirty="0">
                <a:latin typeface="Tahoma"/>
                <a:cs typeface="Tahoma"/>
              </a:rPr>
              <a:t>sống, </a:t>
            </a:r>
            <a:r>
              <a:rPr sz="3200" spc="-470" dirty="0">
                <a:latin typeface="Tahoma"/>
                <a:cs typeface="Tahoma"/>
              </a:rPr>
              <a:t>trở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390" dirty="0">
                <a:latin typeface="Tahoma"/>
                <a:cs typeface="Tahoma"/>
              </a:rPr>
              <a:t>hoạt 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509" dirty="0">
                <a:latin typeface="Tahoma"/>
                <a:cs typeface="Tahoma"/>
              </a:rPr>
              <a:t>tế,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80" dirty="0">
                <a:latin typeface="Tahoma"/>
                <a:cs typeface="Tahoma"/>
              </a:rPr>
              <a:t>chủ  </a:t>
            </a:r>
            <a:r>
              <a:rPr sz="3200" spc="-509" dirty="0">
                <a:latin typeface="Tahoma"/>
                <a:cs typeface="Tahoma"/>
              </a:rPr>
              <a:t>thể</a:t>
            </a:r>
            <a:r>
              <a:rPr sz="3200" spc="-5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302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2. Các hình </a:t>
            </a:r>
            <a:r>
              <a:rPr spc="-440" dirty="0">
                <a:solidFill>
                  <a:srgbClr val="FF9933"/>
                </a:solidFill>
              </a:rPr>
              <a:t>thức thực </a:t>
            </a:r>
            <a:r>
              <a:rPr spc="-535" dirty="0">
                <a:solidFill>
                  <a:srgbClr val="FF9933"/>
                </a:solidFill>
              </a:rPr>
              <a:t>hiện</a:t>
            </a:r>
            <a:r>
              <a:rPr spc="-10" dirty="0">
                <a:solidFill>
                  <a:srgbClr val="FF9933"/>
                </a:solidFill>
              </a:rPr>
              <a:t> </a:t>
            </a:r>
            <a:r>
              <a:rPr spc="-5" dirty="0">
                <a:solidFill>
                  <a:srgbClr val="FF9933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2885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3CCFF"/>
                </a:solidFill>
                <a:latin typeface="Tahoma"/>
                <a:cs typeface="Tahoma"/>
              </a:rPr>
              <a:t>2.1 Tuân </a:t>
            </a:r>
            <a:r>
              <a:rPr sz="3200" spc="-480" dirty="0">
                <a:solidFill>
                  <a:srgbClr val="33CCFF"/>
                </a:solidFill>
                <a:latin typeface="Tahoma"/>
                <a:cs typeface="Tahoma"/>
              </a:rPr>
              <a:t>thủ</a:t>
            </a:r>
            <a:r>
              <a:rPr sz="3200" spc="-75" dirty="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CCFF"/>
                </a:solidFill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3203575"/>
            <a:ext cx="7259320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385" dirty="0">
                <a:latin typeface="Tahoma"/>
                <a:cs typeface="Tahoma"/>
              </a:rPr>
              <a:t>kiềm chế, </a:t>
            </a:r>
            <a:r>
              <a:rPr sz="3200" spc="-5" dirty="0">
                <a:latin typeface="Tahoma"/>
                <a:cs typeface="Tahoma"/>
              </a:rPr>
              <a:t>không </a:t>
            </a:r>
            <a:r>
              <a:rPr sz="3200" spc="-655" dirty="0">
                <a:latin typeface="Tahoma"/>
                <a:cs typeface="Tahoma"/>
              </a:rPr>
              <a:t>được 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hành vi mà PL</a:t>
            </a:r>
            <a:r>
              <a:rPr sz="3200" spc="-39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cấm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QPPL </a:t>
            </a:r>
            <a:r>
              <a:rPr sz="3200" spc="-509" dirty="0">
                <a:latin typeface="Tahoma"/>
                <a:cs typeface="Tahoma"/>
              </a:rPr>
              <a:t>cấm</a:t>
            </a:r>
            <a:r>
              <a:rPr sz="3200" spc="-500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đoán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898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2.2 Thi hành</a:t>
            </a:r>
            <a:r>
              <a:rPr spc="-95" dirty="0"/>
              <a:t> </a:t>
            </a:r>
            <a:r>
              <a:rPr spc="-5" dirty="0"/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275195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90" dirty="0">
                <a:latin typeface="Tahoma"/>
                <a:cs typeface="Tahoma"/>
              </a:rPr>
              <a:t>hiện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hành vi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330" dirty="0">
                <a:latin typeface="Tahoma"/>
                <a:cs typeface="Tahoma"/>
              </a:rPr>
              <a:t>nhỳăm </a:t>
            </a:r>
            <a:r>
              <a:rPr sz="3200" spc="-10" dirty="0">
                <a:latin typeface="Tahoma"/>
                <a:cs typeface="Tahoma"/>
              </a:rPr>
              <a:t>thi  </a:t>
            </a:r>
            <a:r>
              <a:rPr sz="3200" spc="-5" dirty="0">
                <a:latin typeface="Tahoma"/>
                <a:cs typeface="Tahoma"/>
              </a:rPr>
              <a:t>hành các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5" dirty="0">
                <a:latin typeface="Tahoma"/>
                <a:cs typeface="Tahoma"/>
              </a:rPr>
              <a:t>mà PL yêu </a:t>
            </a:r>
            <a:r>
              <a:rPr sz="3200" spc="-515" dirty="0">
                <a:latin typeface="Tahoma"/>
                <a:cs typeface="Tahoma"/>
              </a:rPr>
              <a:t>cầu </a:t>
            </a:r>
            <a:r>
              <a:rPr sz="3200" spc="-390" dirty="0">
                <a:latin typeface="Tahoma"/>
                <a:cs typeface="Tahoma"/>
              </a:rPr>
              <a:t>phải  </a:t>
            </a:r>
            <a:r>
              <a:rPr sz="3200" spc="-10" dirty="0">
                <a:latin typeface="Tahoma"/>
                <a:cs typeface="Tahoma"/>
              </a:rPr>
              <a:t>làm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QPPL </a:t>
            </a:r>
            <a:r>
              <a:rPr sz="3200" spc="-515" dirty="0">
                <a:latin typeface="Tahoma"/>
                <a:cs typeface="Tahoma"/>
              </a:rPr>
              <a:t>bắt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buộc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798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2.3 </a:t>
            </a:r>
            <a:r>
              <a:rPr spc="-869" dirty="0">
                <a:solidFill>
                  <a:srgbClr val="FFFF00"/>
                </a:solidFill>
              </a:rPr>
              <a:t>Sử </a:t>
            </a:r>
            <a:r>
              <a:rPr spc="-500" dirty="0">
                <a:solidFill>
                  <a:srgbClr val="FFFF00"/>
                </a:solidFill>
              </a:rPr>
              <a:t>dụng</a:t>
            </a:r>
            <a:r>
              <a:rPr spc="-22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0727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10" dirty="0">
                <a:latin typeface="Tahoma"/>
                <a:cs typeface="Tahoma"/>
              </a:rPr>
              <a:t>dùng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-425" dirty="0">
                <a:latin typeface="Tahoma"/>
                <a:cs typeface="Tahoma"/>
              </a:rPr>
              <a:t>như </a:t>
            </a:r>
            <a:r>
              <a:rPr sz="3200" spc="-500" dirty="0">
                <a:latin typeface="Tahoma"/>
                <a:cs typeface="Tahoma"/>
              </a:rPr>
              <a:t>môộ 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5" dirty="0">
                <a:latin typeface="Tahoma"/>
                <a:cs typeface="Tahoma"/>
              </a:rPr>
              <a:t>hoá các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mình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QPPL cho</a:t>
            </a:r>
            <a:r>
              <a:rPr sz="3200" spc="-10" dirty="0">
                <a:latin typeface="Tahoma"/>
                <a:cs typeface="Tahoma"/>
              </a:rPr>
              <a:t> phép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790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2.4 Áp </a:t>
            </a:r>
            <a:r>
              <a:rPr spc="-500" dirty="0">
                <a:solidFill>
                  <a:srgbClr val="FF0000"/>
                </a:solidFill>
              </a:rPr>
              <a:t>dụng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PL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5" dirty="0"/>
              <a:t>Là </a:t>
            </a:r>
            <a:r>
              <a:rPr spc="-385" dirty="0"/>
              <a:t>hoạt </a:t>
            </a:r>
            <a:r>
              <a:rPr spc="-355" dirty="0"/>
              <a:t>động </a:t>
            </a:r>
            <a:r>
              <a:rPr spc="-475" dirty="0"/>
              <a:t>của </a:t>
            </a:r>
            <a:r>
              <a:rPr spc="-5" dirty="0"/>
              <a:t>các </a:t>
            </a:r>
            <a:r>
              <a:rPr spc="-705" dirty="0"/>
              <a:t>cơ </a:t>
            </a:r>
            <a:r>
              <a:rPr spc="-5" dirty="0"/>
              <a:t>quan NN có  </a:t>
            </a:r>
            <a:r>
              <a:rPr spc="-385" dirty="0"/>
              <a:t>thẩm </a:t>
            </a:r>
            <a:r>
              <a:rPr spc="-310" dirty="0"/>
              <a:t>quyền </a:t>
            </a:r>
            <a:r>
              <a:rPr spc="-385" dirty="0"/>
              <a:t>nhằm </a:t>
            </a:r>
            <a:r>
              <a:rPr spc="-405" dirty="0"/>
              <a:t>đưa </a:t>
            </a:r>
            <a:r>
              <a:rPr spc="-5" dirty="0"/>
              <a:t>các QPPL </a:t>
            </a:r>
            <a:r>
              <a:rPr spc="-470" dirty="0"/>
              <a:t>tới </a:t>
            </a:r>
            <a:r>
              <a:rPr spc="-5" dirty="0"/>
              <a:t>các  tình </a:t>
            </a:r>
            <a:r>
              <a:rPr spc="-250" dirty="0"/>
              <a:t>huống, </a:t>
            </a:r>
            <a:r>
              <a:rPr spc="-5" dirty="0"/>
              <a:t>các </a:t>
            </a:r>
            <a:r>
              <a:rPr spc="-470" dirty="0"/>
              <a:t>đối </a:t>
            </a:r>
            <a:r>
              <a:rPr spc="-540" dirty="0"/>
              <a:t>tượng </a:t>
            </a:r>
            <a:r>
              <a:rPr spc="-710" dirty="0"/>
              <a:t>cụ </a:t>
            </a:r>
            <a:r>
              <a:rPr spc="-509" dirty="0"/>
              <a:t>thể </a:t>
            </a:r>
            <a:r>
              <a:rPr spc="-5" dirty="0"/>
              <a:t>trong  </a:t>
            </a:r>
            <a:r>
              <a:rPr spc="-260" dirty="0"/>
              <a:t>những </a:t>
            </a:r>
            <a:r>
              <a:rPr spc="-370" dirty="0"/>
              <a:t>điều </a:t>
            </a:r>
            <a:r>
              <a:rPr spc="-310" dirty="0"/>
              <a:t>kiện, </a:t>
            </a:r>
            <a:r>
              <a:rPr spc="-5" dirty="0"/>
              <a:t>hoàn </a:t>
            </a:r>
            <a:r>
              <a:rPr spc="-385" dirty="0"/>
              <a:t>cảnh nhất</a:t>
            </a:r>
            <a:r>
              <a:rPr spc="-665" dirty="0"/>
              <a:t> </a:t>
            </a:r>
            <a:r>
              <a:rPr spc="-610" dirty="0"/>
              <a:t>định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7825"/>
            <a:ext cx="74682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9933"/>
                </a:solidFill>
              </a:rPr>
              <a:t>Áp </a:t>
            </a:r>
            <a:r>
              <a:rPr sz="4000" spc="-455" dirty="0">
                <a:solidFill>
                  <a:srgbClr val="FF9933"/>
                </a:solidFill>
              </a:rPr>
              <a:t>dụng </a:t>
            </a:r>
            <a:r>
              <a:rPr sz="4000" spc="-5" dirty="0">
                <a:solidFill>
                  <a:srgbClr val="FF9933"/>
                </a:solidFill>
              </a:rPr>
              <a:t>PL </a:t>
            </a:r>
            <a:r>
              <a:rPr sz="4000" spc="-815" dirty="0">
                <a:solidFill>
                  <a:srgbClr val="FF9933"/>
                </a:solidFill>
              </a:rPr>
              <a:t>được </a:t>
            </a:r>
            <a:r>
              <a:rPr sz="4000" spc="-400" dirty="0">
                <a:solidFill>
                  <a:srgbClr val="FF9933"/>
                </a:solidFill>
              </a:rPr>
              <a:t>thực </a:t>
            </a:r>
            <a:r>
              <a:rPr sz="4000" spc="-480" dirty="0">
                <a:solidFill>
                  <a:srgbClr val="FF9933"/>
                </a:solidFill>
              </a:rPr>
              <a:t>hiện </a:t>
            </a:r>
            <a:r>
              <a:rPr sz="4000" spc="-5" dirty="0">
                <a:solidFill>
                  <a:srgbClr val="FF9933"/>
                </a:solidFill>
              </a:rPr>
              <a:t>trong  </a:t>
            </a:r>
            <a:r>
              <a:rPr sz="4000" spc="-325" dirty="0">
                <a:solidFill>
                  <a:srgbClr val="FF9933"/>
                </a:solidFill>
              </a:rPr>
              <a:t>những </a:t>
            </a:r>
            <a:r>
              <a:rPr sz="4000" spc="-560" dirty="0">
                <a:solidFill>
                  <a:srgbClr val="FF9933"/>
                </a:solidFill>
              </a:rPr>
              <a:t>trường </a:t>
            </a:r>
            <a:r>
              <a:rPr sz="4000" spc="-590" dirty="0">
                <a:solidFill>
                  <a:srgbClr val="FF9933"/>
                </a:solidFill>
              </a:rPr>
              <a:t>hợp</a:t>
            </a:r>
            <a:r>
              <a:rPr sz="4000" spc="-750" dirty="0">
                <a:solidFill>
                  <a:srgbClr val="FF9933"/>
                </a:solidFill>
              </a:rPr>
              <a:t> </a:t>
            </a:r>
            <a:r>
              <a:rPr sz="4000" spc="-10" dirty="0">
                <a:solidFill>
                  <a:srgbClr val="FF9933"/>
                </a:solidFill>
              </a:rPr>
              <a:t>sau: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57770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tham gia, can </a:t>
            </a:r>
            <a:r>
              <a:rPr sz="3200" spc="-310" dirty="0">
                <a:latin typeface="Tahoma"/>
                <a:cs typeface="Tahoma"/>
              </a:rPr>
              <a:t>thiệp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05" dirty="0">
                <a:latin typeface="Tahoma"/>
                <a:cs typeface="Tahoma"/>
              </a:rPr>
              <a:t>cơ  </a:t>
            </a:r>
            <a:r>
              <a:rPr sz="3200" spc="-5" dirty="0">
                <a:latin typeface="Tahoma"/>
                <a:cs typeface="Tahoma"/>
              </a:rPr>
              <a:t>quan NN có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thì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480" dirty="0">
                <a:latin typeface="Tahoma"/>
                <a:cs typeface="Tahoma"/>
              </a:rPr>
              <a:t>mới 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10" dirty="0">
                <a:latin typeface="Tahoma"/>
                <a:cs typeface="Tahoma"/>
              </a:rPr>
              <a:t>mình</a:t>
            </a:r>
            <a:endParaRPr sz="3200">
              <a:latin typeface="Tahoma"/>
              <a:cs typeface="Tahoma"/>
            </a:endParaRPr>
          </a:p>
          <a:p>
            <a:pPr marL="355600" marR="299085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Mặc </a:t>
            </a:r>
            <a:r>
              <a:rPr sz="3200" spc="-5" dirty="0">
                <a:latin typeface="Tahoma"/>
                <a:cs typeface="Tahoma"/>
              </a:rPr>
              <a:t>dù không có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can </a:t>
            </a:r>
            <a:r>
              <a:rPr sz="3200" spc="-310" dirty="0">
                <a:latin typeface="Tahoma"/>
                <a:cs typeface="Tahoma"/>
              </a:rPr>
              <a:t>thiệp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05" dirty="0">
                <a:latin typeface="Tahoma"/>
                <a:cs typeface="Tahoma"/>
              </a:rPr>
              <a:t>cơ  </a:t>
            </a:r>
            <a:r>
              <a:rPr sz="3200" spc="-5" dirty="0">
                <a:latin typeface="Tahoma"/>
                <a:cs typeface="Tahoma"/>
              </a:rPr>
              <a:t>quan NN có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260" dirty="0">
                <a:latin typeface="Tahoma"/>
                <a:cs typeface="Tahoma"/>
              </a:rPr>
              <a:t>quyền,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thể  vẫn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10" dirty="0">
                <a:latin typeface="Tahoma"/>
                <a:cs typeface="Tahoma"/>
              </a:rPr>
              <a:t> mình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559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60093"/>
                </a:solidFill>
              </a:rPr>
              <a:t>II. </a:t>
            </a:r>
            <a:r>
              <a:rPr spc="-10" dirty="0">
                <a:solidFill>
                  <a:srgbClr val="D60093"/>
                </a:solidFill>
              </a:rPr>
              <a:t>Vi </a:t>
            </a:r>
            <a:r>
              <a:rPr spc="-535" dirty="0">
                <a:solidFill>
                  <a:srgbClr val="D60093"/>
                </a:solidFill>
              </a:rPr>
              <a:t>phạm</a:t>
            </a:r>
            <a:r>
              <a:rPr spc="-85" dirty="0">
                <a:solidFill>
                  <a:srgbClr val="D60093"/>
                </a:solidFill>
              </a:rPr>
              <a:t> </a:t>
            </a:r>
            <a:r>
              <a:rPr spc="-5" dirty="0">
                <a:solidFill>
                  <a:srgbClr val="D60093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175" y="1389062"/>
            <a:ext cx="1795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9933"/>
                </a:solidFill>
                <a:latin typeface="Tahoma"/>
                <a:cs typeface="Tahoma"/>
              </a:rPr>
              <a:t>Khái</a:t>
            </a:r>
            <a:r>
              <a:rPr sz="3200" spc="-95" dirty="0">
                <a:solidFill>
                  <a:srgbClr val="FF9933"/>
                </a:solidFill>
                <a:latin typeface="Tahoma"/>
                <a:cs typeface="Tahoma"/>
              </a:rPr>
              <a:t> </a:t>
            </a:r>
            <a:r>
              <a:rPr sz="3200" spc="-385" dirty="0">
                <a:solidFill>
                  <a:srgbClr val="FF9933"/>
                </a:solidFill>
                <a:latin typeface="Tahoma"/>
                <a:cs typeface="Tahoma"/>
              </a:rPr>
              <a:t>niệm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1973262"/>
            <a:ext cx="7760970" cy="431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8255" indent="-609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hành vi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 nhân </a:t>
            </a:r>
            <a:r>
              <a:rPr sz="3200" spc="-385" dirty="0">
                <a:latin typeface="Tahoma"/>
                <a:cs typeface="Tahoma"/>
              </a:rPr>
              <a:t>hoặc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715" dirty="0">
                <a:latin typeface="Tahoma"/>
                <a:cs typeface="Tahoma"/>
              </a:rPr>
              <a:t>cụ 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có năng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56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  <a:p>
            <a:pPr marL="622300" marR="618490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670" dirty="0">
                <a:latin typeface="Tahoma"/>
                <a:cs typeface="Tahoma"/>
              </a:rPr>
              <a:t>dưới  </a:t>
            </a:r>
            <a:r>
              <a:rPr sz="3200" spc="-385" dirty="0">
                <a:latin typeface="Tahoma"/>
                <a:cs typeface="Tahoma"/>
              </a:rPr>
              <a:t>dạng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360" dirty="0">
                <a:latin typeface="Tahoma"/>
                <a:cs typeface="Tahoma"/>
              </a:rPr>
              <a:t>động  </a:t>
            </a:r>
            <a:r>
              <a:rPr sz="3200" spc="-5" dirty="0">
                <a:latin typeface="Tahoma"/>
                <a:cs typeface="Tahoma"/>
              </a:rPr>
              <a:t>hay không hành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10" dirty="0">
                <a:latin typeface="Tahoma"/>
                <a:cs typeface="Tahoma"/>
              </a:rPr>
              <a:t>Trái </a:t>
            </a:r>
            <a:r>
              <a:rPr sz="3200" spc="-475" dirty="0">
                <a:latin typeface="Tahoma"/>
                <a:cs typeface="Tahoma"/>
              </a:rPr>
              <a:t>với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Có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lỗi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Gây </a:t>
            </a:r>
            <a:r>
              <a:rPr sz="3200" spc="-310" dirty="0">
                <a:latin typeface="Tahoma"/>
                <a:cs typeface="Tahoma"/>
              </a:rPr>
              <a:t>thiệt </a:t>
            </a:r>
            <a:r>
              <a:rPr sz="3200" spc="-515" dirty="0">
                <a:latin typeface="Tahoma"/>
                <a:cs typeface="Tahoma"/>
              </a:rPr>
              <a:t>hại </a:t>
            </a:r>
            <a:r>
              <a:rPr sz="3200" spc="-5" dirty="0">
                <a:latin typeface="Tahoma"/>
                <a:cs typeface="Tahoma"/>
              </a:rPr>
              <a:t>cho 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385" dirty="0">
                <a:latin typeface="Tahoma"/>
                <a:cs typeface="Tahoma"/>
              </a:rPr>
              <a:t>hoặc </a:t>
            </a:r>
            <a:r>
              <a:rPr sz="3200" spc="-5" dirty="0">
                <a:latin typeface="Tahoma"/>
                <a:cs typeface="Tahoma"/>
              </a:rPr>
              <a:t>các QHXH 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515" dirty="0">
                <a:latin typeface="Tahoma"/>
                <a:cs typeface="Tahoma"/>
              </a:rPr>
              <a:t>bảo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vệ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CCFF"/>
                </a:solidFill>
              </a:rPr>
              <a:t>2. Các </a:t>
            </a:r>
            <a:r>
              <a:rPr spc="-705" dirty="0">
                <a:solidFill>
                  <a:srgbClr val="33CCFF"/>
                </a:solidFill>
              </a:rPr>
              <a:t>dấu </a:t>
            </a:r>
            <a:r>
              <a:rPr spc="-535" dirty="0">
                <a:solidFill>
                  <a:srgbClr val="33CCFF"/>
                </a:solidFill>
              </a:rPr>
              <a:t>hiệu </a:t>
            </a:r>
            <a:r>
              <a:rPr spc="-965" dirty="0">
                <a:solidFill>
                  <a:srgbClr val="33CCFF"/>
                </a:solidFill>
              </a:rPr>
              <a:t>cơ </a:t>
            </a:r>
            <a:r>
              <a:rPr spc="-705" dirty="0">
                <a:solidFill>
                  <a:srgbClr val="33CCFF"/>
                </a:solidFill>
              </a:rPr>
              <a:t>bản </a:t>
            </a:r>
            <a:r>
              <a:rPr spc="-655" dirty="0">
                <a:solidFill>
                  <a:srgbClr val="33CCFF"/>
                </a:solidFill>
              </a:rPr>
              <a:t>của  </a:t>
            </a:r>
            <a:r>
              <a:rPr spc="-5" dirty="0">
                <a:solidFill>
                  <a:srgbClr val="33CCFF"/>
                </a:solidFill>
              </a:rPr>
              <a:t>VPPL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677784" cy="470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7680" indent="-3429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2.1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VPPL là hành vi xác </a:t>
            </a:r>
            <a:r>
              <a:rPr sz="3200" spc="-610" dirty="0">
                <a:solidFill>
                  <a:srgbClr val="1C1C1C"/>
                </a:solidFill>
                <a:latin typeface="Tahoma"/>
                <a:cs typeface="Tahoma"/>
              </a:rPr>
              <a:t>định </a:t>
            </a:r>
            <a:r>
              <a:rPr sz="3200" spc="-475" dirty="0">
                <a:solidFill>
                  <a:srgbClr val="1C1C1C"/>
                </a:solidFill>
                <a:latin typeface="Tahoma"/>
                <a:cs typeface="Tahoma"/>
              </a:rPr>
              <a:t>của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con  </a:t>
            </a:r>
            <a:r>
              <a:rPr sz="3200" spc="-450" dirty="0">
                <a:solidFill>
                  <a:srgbClr val="1C1C1C"/>
                </a:solidFill>
                <a:latin typeface="Tahoma"/>
                <a:cs typeface="Tahoma"/>
              </a:rPr>
              <a:t>người,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hành vi </a:t>
            </a:r>
            <a:r>
              <a:rPr sz="3200" spc="25" dirty="0">
                <a:solidFill>
                  <a:srgbClr val="1C1C1C"/>
                </a:solidFill>
                <a:latin typeface="Tahoma"/>
                <a:cs typeface="Tahoma"/>
              </a:rPr>
              <a:t>đó đã </a:t>
            </a:r>
            <a:r>
              <a:rPr sz="3200" spc="-655" dirty="0">
                <a:solidFill>
                  <a:srgbClr val="1C1C1C"/>
                </a:solidFill>
                <a:latin typeface="Tahoma"/>
                <a:cs typeface="Tahoma"/>
              </a:rPr>
              <a:t>được </a:t>
            </a:r>
            <a:r>
              <a:rPr sz="3200" spc="-509" dirty="0">
                <a:solidFill>
                  <a:srgbClr val="1C1C1C"/>
                </a:solidFill>
                <a:latin typeface="Tahoma"/>
                <a:cs typeface="Tahoma"/>
              </a:rPr>
              <a:t>thể </a:t>
            </a:r>
            <a:r>
              <a:rPr sz="3200" spc="-385" dirty="0">
                <a:solidFill>
                  <a:srgbClr val="1C1C1C"/>
                </a:solidFill>
                <a:latin typeface="Tahoma"/>
                <a:cs typeface="Tahoma"/>
              </a:rPr>
              <a:t>hiện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ra  </a:t>
            </a:r>
            <a:r>
              <a:rPr sz="3200" spc="-320" dirty="0">
                <a:solidFill>
                  <a:srgbClr val="1C1C1C"/>
                </a:solidFill>
                <a:latin typeface="Tahoma"/>
                <a:cs typeface="Tahoma"/>
              </a:rPr>
              <a:t>thực </a:t>
            </a:r>
            <a:r>
              <a:rPr sz="3200" spc="-760" dirty="0">
                <a:solidFill>
                  <a:srgbClr val="1C1C1C"/>
                </a:solidFill>
                <a:latin typeface="Tahoma"/>
                <a:cs typeface="Tahoma"/>
              </a:rPr>
              <a:t>tế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khách</a:t>
            </a:r>
            <a:r>
              <a:rPr sz="3200" spc="-34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quan</a:t>
            </a:r>
            <a:endParaRPr sz="3200">
              <a:latin typeface="Tahoma"/>
              <a:cs typeface="Tahoma"/>
            </a:endParaRPr>
          </a:p>
          <a:p>
            <a:pPr marL="355600" marR="35306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Là hành vi </a:t>
            </a:r>
            <a:r>
              <a:rPr sz="3200" spc="-475" dirty="0">
                <a:solidFill>
                  <a:srgbClr val="1C1C1C"/>
                </a:solidFill>
                <a:latin typeface="Tahoma"/>
                <a:cs typeface="Tahoma"/>
              </a:rPr>
              <a:t>của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con </a:t>
            </a:r>
            <a:r>
              <a:rPr sz="3200" spc="-450" dirty="0">
                <a:solidFill>
                  <a:srgbClr val="1C1C1C"/>
                </a:solidFill>
                <a:latin typeface="Tahoma"/>
                <a:cs typeface="Tahoma"/>
              </a:rPr>
              <a:t>người, </a:t>
            </a:r>
            <a:r>
              <a:rPr sz="3200" spc="-385" dirty="0">
                <a:solidFill>
                  <a:srgbClr val="1C1C1C"/>
                </a:solidFill>
                <a:latin typeface="Tahoma"/>
                <a:cs typeface="Tahoma"/>
              </a:rPr>
              <a:t>hoặc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là </a:t>
            </a:r>
            <a:r>
              <a:rPr sz="3200" spc="-390" dirty="0">
                <a:solidFill>
                  <a:srgbClr val="1C1C1C"/>
                </a:solidFill>
                <a:latin typeface="Tahoma"/>
                <a:cs typeface="Tahoma"/>
              </a:rPr>
              <a:t>hoạt  </a:t>
            </a:r>
            <a:r>
              <a:rPr sz="3200" spc="-355" dirty="0">
                <a:solidFill>
                  <a:srgbClr val="1C1C1C"/>
                </a:solidFill>
                <a:latin typeface="Tahoma"/>
                <a:cs typeface="Tahoma"/>
              </a:rPr>
              <a:t>động </a:t>
            </a:r>
            <a:r>
              <a:rPr sz="3200" spc="-475" dirty="0">
                <a:solidFill>
                  <a:srgbClr val="1C1C1C"/>
                </a:solidFill>
                <a:latin typeface="Tahoma"/>
                <a:cs typeface="Tahoma"/>
              </a:rPr>
              <a:t>của </a:t>
            </a:r>
            <a:r>
              <a:rPr sz="3200" spc="-705" dirty="0">
                <a:solidFill>
                  <a:srgbClr val="1C1C1C"/>
                </a:solidFill>
                <a:latin typeface="Tahoma"/>
                <a:cs typeface="Tahoma"/>
              </a:rPr>
              <a:t>cơ 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quan, </a:t>
            </a:r>
            <a:r>
              <a:rPr sz="3200" spc="-735" dirty="0">
                <a:solidFill>
                  <a:srgbClr val="1C1C1C"/>
                </a:solidFill>
                <a:latin typeface="Tahoma"/>
                <a:cs typeface="Tahoma"/>
              </a:rPr>
              <a:t>tổ</a:t>
            </a:r>
            <a:r>
              <a:rPr sz="3200" spc="-54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320" dirty="0">
                <a:solidFill>
                  <a:srgbClr val="1C1C1C"/>
                </a:solidFill>
                <a:latin typeface="Tahoma"/>
                <a:cs typeface="Tahoma"/>
              </a:rPr>
              <a:t>chức</a:t>
            </a:r>
            <a:endParaRPr sz="3200">
              <a:latin typeface="Tahoma"/>
              <a:cs typeface="Tahoma"/>
            </a:endParaRPr>
          </a:p>
          <a:p>
            <a:pPr marL="355600" marR="36766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Hành vi </a:t>
            </a:r>
            <a:r>
              <a:rPr sz="3200" spc="25" dirty="0">
                <a:solidFill>
                  <a:srgbClr val="1C1C1C"/>
                </a:solidFill>
                <a:latin typeface="Tahoma"/>
                <a:cs typeface="Tahoma"/>
              </a:rPr>
              <a:t>đó </a:t>
            </a:r>
            <a:r>
              <a:rPr sz="3200" spc="-509" dirty="0">
                <a:solidFill>
                  <a:srgbClr val="1C1C1C"/>
                </a:solidFill>
                <a:latin typeface="Tahoma"/>
                <a:cs typeface="Tahoma"/>
              </a:rPr>
              <a:t>thể </a:t>
            </a:r>
            <a:r>
              <a:rPr sz="3200" spc="-385" dirty="0">
                <a:solidFill>
                  <a:srgbClr val="1C1C1C"/>
                </a:solidFill>
                <a:latin typeface="Tahoma"/>
                <a:cs typeface="Tahoma"/>
              </a:rPr>
              <a:t>hiện </a:t>
            </a:r>
            <a:r>
              <a:rPr sz="3200" spc="-1400" dirty="0">
                <a:solidFill>
                  <a:srgbClr val="1C1C1C"/>
                </a:solidFill>
                <a:latin typeface="Tahoma"/>
                <a:cs typeface="Tahoma"/>
              </a:rPr>
              <a:t>ở</a:t>
            </a:r>
            <a:r>
              <a:rPr sz="3200" spc="-1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385" dirty="0">
                <a:solidFill>
                  <a:srgbClr val="1C1C1C"/>
                </a:solidFill>
                <a:latin typeface="Tahoma"/>
                <a:cs typeface="Tahoma"/>
              </a:rPr>
              <a:t>dạng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hành </a:t>
            </a:r>
            <a:r>
              <a:rPr sz="3200" spc="-360" dirty="0">
                <a:solidFill>
                  <a:srgbClr val="1C1C1C"/>
                </a:solidFill>
                <a:latin typeface="Tahoma"/>
                <a:cs typeface="Tahoma"/>
              </a:rPr>
              <a:t>động  </a:t>
            </a:r>
            <a:r>
              <a:rPr sz="3200" spc="-385" dirty="0">
                <a:solidFill>
                  <a:srgbClr val="1C1C1C"/>
                </a:solidFill>
                <a:latin typeface="Tahoma"/>
                <a:cs typeface="Tahoma"/>
              </a:rPr>
              <a:t>hoặc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không hành</a:t>
            </a:r>
            <a:r>
              <a:rPr sz="3200" spc="-25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360" dirty="0">
                <a:solidFill>
                  <a:srgbClr val="1C1C1C"/>
                </a:solidFill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C1C1C"/>
                </a:solidFill>
                <a:latin typeface="Tahoma"/>
                <a:cs typeface="Tahoma"/>
              </a:rPr>
              <a:t>Ý 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nghĩ </a:t>
            </a:r>
            <a:r>
              <a:rPr sz="3200" spc="-475" dirty="0">
                <a:solidFill>
                  <a:srgbClr val="1C1C1C"/>
                </a:solidFill>
                <a:latin typeface="Tahoma"/>
                <a:cs typeface="Tahoma"/>
              </a:rPr>
              <a:t>của </a:t>
            </a:r>
            <a:r>
              <a:rPr sz="3200" spc="-480" dirty="0">
                <a:solidFill>
                  <a:srgbClr val="1C1C1C"/>
                </a:solidFill>
                <a:latin typeface="Tahoma"/>
                <a:cs typeface="Tahoma"/>
              </a:rPr>
              <a:t>chủ </a:t>
            </a:r>
            <a:r>
              <a:rPr sz="3200" spc="-509" dirty="0">
                <a:solidFill>
                  <a:srgbClr val="1C1C1C"/>
                </a:solidFill>
                <a:latin typeface="Tahoma"/>
                <a:cs typeface="Tahoma"/>
              </a:rPr>
              <a:t>thể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dù </a:t>
            </a:r>
            <a:r>
              <a:rPr sz="3200" spc="-490" dirty="0">
                <a:solidFill>
                  <a:srgbClr val="1C1C1C"/>
                </a:solidFill>
                <a:latin typeface="Tahoma"/>
                <a:cs typeface="Tahoma"/>
              </a:rPr>
              <a:t>tốt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hay </a:t>
            </a:r>
            <a:r>
              <a:rPr sz="3200" spc="-515" dirty="0">
                <a:solidFill>
                  <a:srgbClr val="1C1C1C"/>
                </a:solidFill>
                <a:latin typeface="Tahoma"/>
                <a:cs typeface="Tahoma"/>
              </a:rPr>
              <a:t>xấu 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không  </a:t>
            </a:r>
            <a:r>
              <a:rPr sz="3200" spc="-1240" dirty="0">
                <a:solidFill>
                  <a:srgbClr val="1C1C1C"/>
                </a:solidFill>
                <a:latin typeface="Tahoma"/>
                <a:cs typeface="Tahoma"/>
              </a:rPr>
              <a:t>bị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xem là</a:t>
            </a:r>
            <a:r>
              <a:rPr sz="3200" spc="-1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1C1C1C"/>
                </a:solidFill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7825"/>
            <a:ext cx="6955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66FF"/>
                </a:solidFill>
              </a:rPr>
              <a:t>2.2 </a:t>
            </a:r>
            <a:r>
              <a:rPr sz="4000" spc="-790" dirty="0">
                <a:solidFill>
                  <a:srgbClr val="FF66FF"/>
                </a:solidFill>
              </a:rPr>
              <a:t>Sự </a:t>
            </a:r>
            <a:r>
              <a:rPr sz="4000" spc="-10" dirty="0">
                <a:solidFill>
                  <a:srgbClr val="FF66FF"/>
                </a:solidFill>
              </a:rPr>
              <a:t>phân </a:t>
            </a:r>
            <a:r>
              <a:rPr sz="4000" spc="-5" dirty="0">
                <a:solidFill>
                  <a:srgbClr val="FF66FF"/>
                </a:solidFill>
              </a:rPr>
              <a:t>hoá </a:t>
            </a:r>
            <a:r>
              <a:rPr sz="4000" spc="-10" dirty="0">
                <a:solidFill>
                  <a:srgbClr val="FF66FF"/>
                </a:solidFill>
              </a:rPr>
              <a:t>giai </a:t>
            </a:r>
            <a:r>
              <a:rPr sz="4000" spc="-640" dirty="0">
                <a:solidFill>
                  <a:srgbClr val="FF66FF"/>
                </a:solidFill>
              </a:rPr>
              <a:t>cấp </a:t>
            </a:r>
            <a:r>
              <a:rPr sz="4000" spc="-5" dirty="0">
                <a:solidFill>
                  <a:srgbClr val="FF66FF"/>
                </a:solidFill>
              </a:rPr>
              <a:t>trong  xã </a:t>
            </a:r>
            <a:r>
              <a:rPr sz="4000" spc="-615" dirty="0">
                <a:solidFill>
                  <a:srgbClr val="FF66FF"/>
                </a:solidFill>
              </a:rPr>
              <a:t>hội </a:t>
            </a:r>
            <a:r>
              <a:rPr sz="4000" spc="-5" dirty="0">
                <a:solidFill>
                  <a:srgbClr val="FF66FF"/>
                </a:solidFill>
              </a:rPr>
              <a:t>và Nhà </a:t>
            </a:r>
            <a:r>
              <a:rPr sz="4000" spc="-835" dirty="0">
                <a:solidFill>
                  <a:srgbClr val="FF66FF"/>
                </a:solidFill>
              </a:rPr>
              <a:t>nước </a:t>
            </a:r>
            <a:r>
              <a:rPr sz="4000" spc="-480" dirty="0">
                <a:solidFill>
                  <a:srgbClr val="FF66FF"/>
                </a:solidFill>
              </a:rPr>
              <a:t>xuất</a:t>
            </a:r>
            <a:r>
              <a:rPr sz="4000" spc="-70" dirty="0">
                <a:solidFill>
                  <a:srgbClr val="FF66FF"/>
                </a:solidFill>
              </a:rPr>
              <a:t> </a:t>
            </a:r>
            <a:r>
              <a:rPr sz="4000" spc="-484" dirty="0">
                <a:solidFill>
                  <a:srgbClr val="FF66FF"/>
                </a:solidFill>
              </a:rPr>
              <a:t>hiện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2074862"/>
            <a:ext cx="7740015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Lần </a:t>
            </a:r>
            <a:r>
              <a:rPr sz="3200" spc="-5" dirty="0">
                <a:latin typeface="Tahoma"/>
                <a:cs typeface="Tahoma"/>
              </a:rPr>
              <a:t>phân công lao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25" dirty="0">
                <a:latin typeface="Tahoma"/>
                <a:cs typeface="Tahoma"/>
              </a:rPr>
              <a:t>thứ </a:t>
            </a:r>
            <a:r>
              <a:rPr sz="3200" spc="-310" dirty="0">
                <a:latin typeface="Tahoma"/>
                <a:cs typeface="Tahoma"/>
              </a:rPr>
              <a:t>nhất: </a:t>
            </a:r>
            <a:r>
              <a:rPr sz="3200" spc="-10" dirty="0">
                <a:latin typeface="Tahoma"/>
                <a:cs typeface="Tahoma"/>
              </a:rPr>
              <a:t>ngành  </a:t>
            </a:r>
            <a:r>
              <a:rPr sz="3200" spc="-5" dirty="0">
                <a:latin typeface="Tahoma"/>
                <a:cs typeface="Tahoma"/>
              </a:rPr>
              <a:t>chăn nuôi ra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455" dirty="0">
                <a:latin typeface="Tahoma"/>
                <a:cs typeface="Tahoma"/>
              </a:rPr>
              <a:t>đời</a:t>
            </a:r>
            <a:endParaRPr sz="3200">
              <a:latin typeface="Tahoma"/>
              <a:cs typeface="Tahoma"/>
            </a:endParaRPr>
          </a:p>
          <a:p>
            <a:pPr marL="355600" marR="27368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Lần </a:t>
            </a:r>
            <a:r>
              <a:rPr sz="3200" spc="-5" dirty="0">
                <a:latin typeface="Tahoma"/>
                <a:cs typeface="Tahoma"/>
              </a:rPr>
              <a:t>phân công lao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25" dirty="0">
                <a:latin typeface="Tahoma"/>
                <a:cs typeface="Tahoma"/>
              </a:rPr>
              <a:t>thứ </a:t>
            </a:r>
            <a:r>
              <a:rPr sz="3200" spc="-5" dirty="0">
                <a:latin typeface="Tahoma"/>
                <a:cs typeface="Tahoma"/>
              </a:rPr>
              <a:t>hai: </a:t>
            </a:r>
            <a:r>
              <a:rPr sz="3200" spc="-10" dirty="0">
                <a:latin typeface="Tahoma"/>
                <a:cs typeface="Tahoma"/>
              </a:rPr>
              <a:t>ngành  </a:t>
            </a:r>
            <a:r>
              <a:rPr sz="3200" spc="-385" dirty="0">
                <a:latin typeface="Tahoma"/>
                <a:cs typeface="Tahoma"/>
              </a:rPr>
              <a:t>tiểu </a:t>
            </a:r>
            <a:r>
              <a:rPr sz="3200" spc="-480" dirty="0">
                <a:latin typeface="Tahoma"/>
                <a:cs typeface="Tahoma"/>
              </a:rPr>
              <a:t>thủ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260" dirty="0">
                <a:latin typeface="Tahoma"/>
                <a:cs typeface="Tahoma"/>
              </a:rPr>
              <a:t>nghiệp </a:t>
            </a:r>
            <a:r>
              <a:rPr sz="3200" spc="-5" dirty="0">
                <a:latin typeface="Tahoma"/>
                <a:cs typeface="Tahoma"/>
              </a:rPr>
              <a:t>ra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455" dirty="0">
                <a:latin typeface="Tahoma"/>
                <a:cs typeface="Tahoma"/>
              </a:rPr>
              <a:t>đời</a:t>
            </a:r>
            <a:endParaRPr sz="3200">
              <a:latin typeface="Tahoma"/>
              <a:cs typeface="Tahoma"/>
            </a:endParaRPr>
          </a:p>
          <a:p>
            <a:pPr marL="355600" marR="3683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Lần </a:t>
            </a:r>
            <a:r>
              <a:rPr sz="3200" spc="-5" dirty="0">
                <a:latin typeface="Tahoma"/>
                <a:cs typeface="Tahoma"/>
              </a:rPr>
              <a:t>phân công lao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25" dirty="0">
                <a:latin typeface="Tahoma"/>
                <a:cs typeface="Tahoma"/>
              </a:rPr>
              <a:t>thứ </a:t>
            </a:r>
            <a:r>
              <a:rPr sz="3200" spc="-5" dirty="0">
                <a:latin typeface="Tahoma"/>
                <a:cs typeface="Tahoma"/>
              </a:rPr>
              <a:t>ba: </a:t>
            </a:r>
            <a:r>
              <a:rPr sz="3200" spc="-10" dirty="0">
                <a:latin typeface="Tahoma"/>
                <a:cs typeface="Tahoma"/>
              </a:rPr>
              <a:t>ngành  </a:t>
            </a:r>
            <a:r>
              <a:rPr sz="3200" spc="-450" dirty="0">
                <a:latin typeface="Tahoma"/>
                <a:cs typeface="Tahoma"/>
              </a:rPr>
              <a:t>thương </a:t>
            </a:r>
            <a:r>
              <a:rPr sz="3200" spc="-260" dirty="0">
                <a:latin typeface="Tahoma"/>
                <a:cs typeface="Tahoma"/>
              </a:rPr>
              <a:t>nghiệp </a:t>
            </a:r>
            <a:r>
              <a:rPr sz="3200" spc="-5" dirty="0">
                <a:latin typeface="Tahoma"/>
                <a:cs typeface="Tahoma"/>
              </a:rPr>
              <a:t>ra</a:t>
            </a:r>
            <a:r>
              <a:rPr sz="3200" spc="140" dirty="0">
                <a:latin typeface="Tahoma"/>
                <a:cs typeface="Tahoma"/>
              </a:rPr>
              <a:t> </a:t>
            </a:r>
            <a:r>
              <a:rPr sz="3200" spc="-455" dirty="0">
                <a:latin typeface="Tahoma"/>
                <a:cs typeface="Tahoma"/>
              </a:rPr>
              <a:t>đời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5" y="392112"/>
            <a:ext cx="7711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00"/>
                </a:solidFill>
              </a:rPr>
              <a:t>2.2 </a:t>
            </a:r>
            <a:r>
              <a:rPr sz="4000" spc="-10" dirty="0">
                <a:solidFill>
                  <a:srgbClr val="1C1C1C"/>
                </a:solidFill>
              </a:rPr>
              <a:t>VPPL </a:t>
            </a:r>
            <a:r>
              <a:rPr sz="4000" spc="-5" dirty="0">
                <a:solidFill>
                  <a:srgbClr val="1C1C1C"/>
                </a:solidFill>
              </a:rPr>
              <a:t>là </a:t>
            </a:r>
            <a:r>
              <a:rPr sz="4000" spc="-10" dirty="0">
                <a:solidFill>
                  <a:srgbClr val="1C1C1C"/>
                </a:solidFill>
              </a:rPr>
              <a:t>hành </a:t>
            </a:r>
            <a:r>
              <a:rPr sz="4000" spc="-5" dirty="0">
                <a:solidFill>
                  <a:srgbClr val="1C1C1C"/>
                </a:solidFill>
              </a:rPr>
              <a:t>vi trái PL và xâm  </a:t>
            </a:r>
            <a:r>
              <a:rPr sz="4000" spc="-640" dirty="0">
                <a:solidFill>
                  <a:srgbClr val="1C1C1C"/>
                </a:solidFill>
              </a:rPr>
              <a:t>hại </a:t>
            </a:r>
            <a:r>
              <a:rPr sz="4000" spc="-590" dirty="0">
                <a:solidFill>
                  <a:srgbClr val="1C1C1C"/>
                </a:solidFill>
              </a:rPr>
              <a:t>tới </a:t>
            </a:r>
            <a:r>
              <a:rPr sz="4000" spc="-5" dirty="0">
                <a:solidFill>
                  <a:srgbClr val="1C1C1C"/>
                </a:solidFill>
              </a:rPr>
              <a:t>QHXH </a:t>
            </a:r>
            <a:r>
              <a:rPr sz="4000" spc="-815" dirty="0">
                <a:solidFill>
                  <a:srgbClr val="1C1C1C"/>
                </a:solidFill>
              </a:rPr>
              <a:t>được </a:t>
            </a:r>
            <a:r>
              <a:rPr sz="4000" spc="-5" dirty="0">
                <a:solidFill>
                  <a:srgbClr val="1C1C1C"/>
                </a:solidFill>
              </a:rPr>
              <a:t>PL </a:t>
            </a:r>
            <a:r>
              <a:rPr sz="4000" spc="-645" dirty="0">
                <a:solidFill>
                  <a:srgbClr val="1C1C1C"/>
                </a:solidFill>
              </a:rPr>
              <a:t>bảo</a:t>
            </a:r>
            <a:r>
              <a:rPr sz="4000" spc="-140" dirty="0">
                <a:solidFill>
                  <a:srgbClr val="1C1C1C"/>
                </a:solidFill>
              </a:rPr>
              <a:t> </a:t>
            </a:r>
            <a:r>
              <a:rPr sz="4000" spc="-955" dirty="0">
                <a:solidFill>
                  <a:srgbClr val="1C1C1C"/>
                </a:solidFill>
              </a:rPr>
              <a:t>vệ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2" y="2184400"/>
            <a:ext cx="7357109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Hành vi trái PL là hành vi không phù </a:t>
            </a:r>
            <a:r>
              <a:rPr sz="2800" spc="-415" dirty="0">
                <a:solidFill>
                  <a:srgbClr val="1C1C1C"/>
                </a:solidFill>
                <a:latin typeface="Tahoma"/>
                <a:cs typeface="Tahoma"/>
              </a:rPr>
              <a:t>hợp với  </a:t>
            </a:r>
            <a:r>
              <a:rPr sz="2800" spc="-229" dirty="0">
                <a:solidFill>
                  <a:srgbClr val="1C1C1C"/>
                </a:solidFill>
                <a:latin typeface="Tahoma"/>
                <a:cs typeface="Tahoma"/>
              </a:rPr>
              <a:t>những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quy </a:t>
            </a:r>
            <a:r>
              <a:rPr sz="2800" spc="-535" dirty="0">
                <a:solidFill>
                  <a:srgbClr val="1C1C1C"/>
                </a:solidFill>
                <a:latin typeface="Tahoma"/>
                <a:cs typeface="Tahoma"/>
              </a:rPr>
              <a:t>định </a:t>
            </a:r>
            <a:r>
              <a:rPr sz="2800" spc="-420" dirty="0">
                <a:solidFill>
                  <a:srgbClr val="1C1C1C"/>
                </a:solidFill>
                <a:latin typeface="Tahoma"/>
                <a:cs typeface="Tahoma"/>
              </a:rPr>
              <a:t>của</a:t>
            </a:r>
            <a:r>
              <a:rPr sz="2800" spc="-58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PL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900">
              <a:latin typeface="Tahoma"/>
              <a:cs typeface="Tahoma"/>
            </a:endParaRPr>
          </a:p>
          <a:p>
            <a:pPr marL="355600" marR="241935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430" dirty="0">
                <a:solidFill>
                  <a:srgbClr val="1C1C1C"/>
                </a:solidFill>
                <a:latin typeface="Tahoma"/>
                <a:cs typeface="Tahoma"/>
              </a:rPr>
              <a:t>Một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hành vi là trái PL thì bao </a:t>
            </a:r>
            <a:r>
              <a:rPr sz="2800" spc="-415" dirty="0">
                <a:solidFill>
                  <a:srgbClr val="1C1C1C"/>
                </a:solidFill>
                <a:latin typeface="Tahoma"/>
                <a:cs typeface="Tahoma"/>
              </a:rPr>
              <a:t>giờ </a:t>
            </a:r>
            <a:r>
              <a:rPr sz="2800" spc="-315" dirty="0">
                <a:solidFill>
                  <a:srgbClr val="1C1C1C"/>
                </a:solidFill>
                <a:latin typeface="Tahoma"/>
                <a:cs typeface="Tahoma"/>
              </a:rPr>
              <a:t>cũng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xâm  </a:t>
            </a:r>
            <a:r>
              <a:rPr sz="2800" spc="-450" dirty="0">
                <a:solidFill>
                  <a:srgbClr val="1C1C1C"/>
                </a:solidFill>
                <a:latin typeface="Tahoma"/>
                <a:cs typeface="Tahoma"/>
              </a:rPr>
              <a:t>hại </a:t>
            </a:r>
            <a:r>
              <a:rPr sz="2800" spc="-415" dirty="0">
                <a:solidFill>
                  <a:srgbClr val="1C1C1C"/>
                </a:solidFill>
                <a:latin typeface="Tahoma"/>
                <a:cs typeface="Tahoma"/>
              </a:rPr>
              <a:t>tới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QHXH </a:t>
            </a:r>
            <a:r>
              <a:rPr sz="2800" spc="-575" dirty="0">
                <a:solidFill>
                  <a:srgbClr val="1C1C1C"/>
                </a:solidFill>
                <a:latin typeface="Tahoma"/>
                <a:cs typeface="Tahoma"/>
              </a:rPr>
              <a:t>được </a:t>
            </a:r>
            <a:r>
              <a:rPr sz="2800" spc="-5" dirty="0">
                <a:solidFill>
                  <a:srgbClr val="1C1C1C"/>
                </a:solidFill>
                <a:latin typeface="Tahoma"/>
                <a:cs typeface="Tahoma"/>
              </a:rPr>
              <a:t>PL </a:t>
            </a:r>
            <a:r>
              <a:rPr sz="2800" spc="-450" dirty="0">
                <a:solidFill>
                  <a:srgbClr val="1C1C1C"/>
                </a:solidFill>
                <a:latin typeface="Tahoma"/>
                <a:cs typeface="Tahoma"/>
              </a:rPr>
              <a:t>bảo</a:t>
            </a:r>
            <a:r>
              <a:rPr sz="2800" spc="-7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2800" spc="-670" dirty="0">
                <a:solidFill>
                  <a:srgbClr val="1C1C1C"/>
                </a:solidFill>
                <a:latin typeface="Tahoma"/>
                <a:cs typeface="Tahoma"/>
              </a:rPr>
              <a:t>vệ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2.3 </a:t>
            </a:r>
            <a:r>
              <a:rPr spc="-660" dirty="0"/>
              <a:t>Chủ </a:t>
            </a:r>
            <a:r>
              <a:rPr spc="-700" dirty="0"/>
              <a:t>thể </a:t>
            </a:r>
            <a:r>
              <a:rPr spc="-440" dirty="0"/>
              <a:t>thực </a:t>
            </a:r>
            <a:r>
              <a:rPr spc="-535" dirty="0"/>
              <a:t>hiện </a:t>
            </a:r>
            <a:r>
              <a:rPr spc="-10" dirty="0"/>
              <a:t>hành vi  </a:t>
            </a:r>
            <a:r>
              <a:rPr spc="-5" dirty="0"/>
              <a:t>trái PL </a:t>
            </a:r>
            <a:r>
              <a:rPr spc="40" dirty="0"/>
              <a:t>đó </a:t>
            </a:r>
            <a:r>
              <a:rPr spc="-535" dirty="0"/>
              <a:t>phải </a:t>
            </a:r>
            <a:r>
              <a:rPr spc="-5" dirty="0"/>
              <a:t>có</a:t>
            </a:r>
            <a:r>
              <a:rPr spc="-380" dirty="0"/>
              <a:t> </a:t>
            </a:r>
            <a:r>
              <a:rPr spc="-680" dirty="0"/>
              <a:t>lỗi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561580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Lỗi </a:t>
            </a:r>
            <a:r>
              <a:rPr sz="3200" spc="-5" dirty="0">
                <a:latin typeface="Tahoma"/>
                <a:cs typeface="Tahoma"/>
              </a:rPr>
              <a:t>là thái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tâm lý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5" dirty="0">
                <a:latin typeface="Tahoma"/>
                <a:cs typeface="Tahoma"/>
              </a:rPr>
              <a:t>hành vi trái PL mà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515" dirty="0">
                <a:latin typeface="Tahoma"/>
                <a:cs typeface="Tahoma"/>
              </a:rPr>
              <a:t>hậu quả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hành vi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Lỗi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chia ra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thành: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Lỗi </a:t>
            </a:r>
            <a:r>
              <a:rPr sz="3200" spc="-735" dirty="0">
                <a:latin typeface="Tahoma"/>
                <a:cs typeface="Tahoma"/>
              </a:rPr>
              <a:t>cố </a:t>
            </a:r>
            <a:r>
              <a:rPr sz="3200" spc="-5" dirty="0">
                <a:latin typeface="Tahoma"/>
                <a:cs typeface="Tahoma"/>
              </a:rPr>
              <a:t>ý: </a:t>
            </a:r>
            <a:r>
              <a:rPr sz="3200" spc="-735" dirty="0">
                <a:latin typeface="Tahoma"/>
                <a:cs typeface="Tahoma"/>
              </a:rPr>
              <a:t>cố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320" dirty="0">
                <a:latin typeface="Tahoma"/>
                <a:cs typeface="Tahoma"/>
              </a:rPr>
              <a:t>trực </a:t>
            </a:r>
            <a:r>
              <a:rPr sz="3200" spc="-385" dirty="0">
                <a:latin typeface="Tahoma"/>
                <a:cs typeface="Tahoma"/>
              </a:rPr>
              <a:t>tiếp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735" dirty="0">
                <a:latin typeface="Tahoma"/>
                <a:cs typeface="Tahoma"/>
              </a:rPr>
              <a:t>cố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gián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tiếp</a:t>
            </a:r>
            <a:endParaRPr sz="3200">
              <a:latin typeface="Tahoma"/>
              <a:cs typeface="Tahoma"/>
            </a:endParaRPr>
          </a:p>
          <a:p>
            <a:pPr marL="355600" marR="33972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Lỗi </a:t>
            </a:r>
            <a:r>
              <a:rPr sz="3200" spc="-5" dirty="0">
                <a:latin typeface="Tahoma"/>
                <a:cs typeface="Tahoma"/>
              </a:rPr>
              <a:t>vô ý: vô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do quá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tin và vô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10" dirty="0">
                <a:latin typeface="Tahoma"/>
                <a:cs typeface="Tahoma"/>
              </a:rPr>
              <a:t>do  </a:t>
            </a:r>
            <a:r>
              <a:rPr sz="3200" spc="-515" dirty="0">
                <a:latin typeface="Tahoma"/>
                <a:cs typeface="Tahoma"/>
              </a:rPr>
              <a:t>cẩu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thả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5" y="11112"/>
            <a:ext cx="75876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9933"/>
                </a:solidFill>
              </a:rPr>
              <a:t>2.4 </a:t>
            </a:r>
            <a:r>
              <a:rPr sz="4000" spc="-595" dirty="0">
                <a:solidFill>
                  <a:srgbClr val="FF9933"/>
                </a:solidFill>
              </a:rPr>
              <a:t>Chủ </a:t>
            </a:r>
            <a:r>
              <a:rPr sz="4000" spc="-635" dirty="0">
                <a:solidFill>
                  <a:srgbClr val="FF9933"/>
                </a:solidFill>
              </a:rPr>
              <a:t>thể </a:t>
            </a:r>
            <a:r>
              <a:rPr sz="4000" spc="-400" dirty="0">
                <a:solidFill>
                  <a:srgbClr val="FF9933"/>
                </a:solidFill>
              </a:rPr>
              <a:t>thực </a:t>
            </a:r>
            <a:r>
              <a:rPr sz="4000" spc="-480" dirty="0">
                <a:solidFill>
                  <a:srgbClr val="FF9933"/>
                </a:solidFill>
              </a:rPr>
              <a:t>hiện </a:t>
            </a:r>
            <a:r>
              <a:rPr sz="4000" spc="-10" dirty="0">
                <a:solidFill>
                  <a:srgbClr val="FF9933"/>
                </a:solidFill>
              </a:rPr>
              <a:t>hành </a:t>
            </a:r>
            <a:r>
              <a:rPr sz="4000" spc="-5" dirty="0">
                <a:solidFill>
                  <a:srgbClr val="FF9933"/>
                </a:solidFill>
              </a:rPr>
              <a:t>vi trái  PL có </a:t>
            </a:r>
            <a:r>
              <a:rPr sz="4000" spc="-850" dirty="0">
                <a:solidFill>
                  <a:srgbClr val="FF9933"/>
                </a:solidFill>
              </a:rPr>
              <a:t>đủ </a:t>
            </a:r>
            <a:r>
              <a:rPr sz="4000" spc="-10" dirty="0">
                <a:solidFill>
                  <a:srgbClr val="FF9933"/>
                </a:solidFill>
              </a:rPr>
              <a:t>năng </a:t>
            </a:r>
            <a:r>
              <a:rPr sz="4000" spc="-530" dirty="0">
                <a:solidFill>
                  <a:srgbClr val="FF9933"/>
                </a:solidFill>
              </a:rPr>
              <a:t>lực </a:t>
            </a:r>
            <a:r>
              <a:rPr sz="4000" spc="-5" dirty="0">
                <a:solidFill>
                  <a:srgbClr val="FF9933"/>
                </a:solidFill>
              </a:rPr>
              <a:t>trách </a:t>
            </a:r>
            <a:r>
              <a:rPr sz="4000" spc="-390" dirty="0">
                <a:solidFill>
                  <a:srgbClr val="FF9933"/>
                </a:solidFill>
              </a:rPr>
              <a:t>nhiệm  </a:t>
            </a:r>
            <a:r>
              <a:rPr sz="4000" spc="-10" dirty="0">
                <a:solidFill>
                  <a:srgbClr val="FF9933"/>
                </a:solidFill>
              </a:rPr>
              <a:t>pháp</a:t>
            </a:r>
            <a:r>
              <a:rPr sz="4000" spc="-15" dirty="0">
                <a:solidFill>
                  <a:srgbClr val="FF9933"/>
                </a:solidFill>
              </a:rPr>
              <a:t> </a:t>
            </a:r>
            <a:r>
              <a:rPr sz="4000" spc="-10" dirty="0">
                <a:solidFill>
                  <a:srgbClr val="FF9933"/>
                </a:solidFill>
              </a:rPr>
              <a:t>lý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2" y="2259012"/>
            <a:ext cx="7287895" cy="382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pháp lý là </a:t>
            </a:r>
            <a:r>
              <a:rPr sz="3200" spc="-515" dirty="0">
                <a:latin typeface="Tahoma"/>
                <a:cs typeface="Tahoma"/>
              </a:rPr>
              <a:t>khả 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gánh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10" dirty="0">
                <a:latin typeface="Tahoma"/>
                <a:cs typeface="Tahoma"/>
              </a:rPr>
              <a:t>pháp  </a:t>
            </a:r>
            <a:r>
              <a:rPr sz="3200" spc="-5" dirty="0">
                <a:latin typeface="Tahoma"/>
                <a:cs typeface="Tahoma"/>
              </a:rPr>
              <a:t>lý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85" dirty="0">
                <a:latin typeface="Tahoma"/>
                <a:cs typeface="Tahoma"/>
              </a:rPr>
              <a:t>thể, </a:t>
            </a:r>
            <a:r>
              <a:rPr sz="3200" spc="-5" dirty="0">
                <a:latin typeface="Tahoma"/>
                <a:cs typeface="Tahoma"/>
              </a:rPr>
              <a:t>do NN quy</a:t>
            </a:r>
            <a:r>
              <a:rPr sz="3200" spc="-355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Điều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kiện: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Độ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tuổi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" dirty="0">
                <a:latin typeface="Tahoma"/>
                <a:cs typeface="Tahoma"/>
              </a:rPr>
              <a:t>trí</a:t>
            </a:r>
            <a:r>
              <a:rPr sz="3200" spc="-4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óc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598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3. </a:t>
            </a:r>
            <a:r>
              <a:rPr spc="-705" dirty="0">
                <a:solidFill>
                  <a:srgbClr val="FFFF00"/>
                </a:solidFill>
              </a:rPr>
              <a:t>Cấu </a:t>
            </a:r>
            <a:r>
              <a:rPr spc="-5" dirty="0">
                <a:solidFill>
                  <a:srgbClr val="FFFF00"/>
                </a:solidFill>
              </a:rPr>
              <a:t>thành</a:t>
            </a:r>
            <a:r>
              <a:rPr spc="-7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VPPL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2847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3CCFF"/>
                </a:solidFill>
                <a:latin typeface="Tahoma"/>
                <a:cs typeface="Tahoma"/>
              </a:rPr>
              <a:t>3.1 </a:t>
            </a:r>
            <a:r>
              <a:rPr sz="3200" spc="-515" dirty="0">
                <a:solidFill>
                  <a:srgbClr val="33CCFF"/>
                </a:solidFill>
                <a:latin typeface="Tahoma"/>
                <a:cs typeface="Tahoma"/>
              </a:rPr>
              <a:t>Mặt </a:t>
            </a:r>
            <a:r>
              <a:rPr sz="3200" spc="-480" dirty="0">
                <a:solidFill>
                  <a:srgbClr val="33CCFF"/>
                </a:solidFill>
                <a:latin typeface="Tahoma"/>
                <a:cs typeface="Tahoma"/>
              </a:rPr>
              <a:t>chủ</a:t>
            </a:r>
            <a:r>
              <a:rPr sz="3200" spc="-25" dirty="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sz="3200" spc="-515" dirty="0">
                <a:solidFill>
                  <a:srgbClr val="33CCFF"/>
                </a:solidFill>
                <a:latin typeface="Tahoma"/>
                <a:cs typeface="Tahoma"/>
              </a:rPr>
              <a:t>thể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3203575"/>
            <a:ext cx="6196330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cá nhân </a:t>
            </a:r>
            <a:r>
              <a:rPr sz="3200" spc="-385" dirty="0">
                <a:latin typeface="Tahoma"/>
                <a:cs typeface="Tahoma"/>
              </a:rPr>
              <a:t>hặoc </a:t>
            </a:r>
            <a:r>
              <a:rPr sz="3200" spc="-735" dirty="0">
                <a:latin typeface="Tahoma"/>
                <a:cs typeface="Tahoma"/>
              </a:rPr>
              <a:t>tổ</a:t>
            </a:r>
            <a:r>
              <a:rPr sz="3200" spc="-530" dirty="0">
                <a:latin typeface="Tahoma"/>
                <a:cs typeface="Tahoma"/>
              </a:rPr>
              <a:t> </a:t>
            </a:r>
            <a:r>
              <a:rPr sz="3200" spc="-320" dirty="0">
                <a:latin typeface="Tahoma"/>
                <a:cs typeface="Tahoma"/>
              </a:rPr>
              <a:t>chức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năng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60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478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3.2 </a:t>
            </a:r>
            <a:r>
              <a:rPr spc="-705" dirty="0"/>
              <a:t>Mặt </a:t>
            </a:r>
            <a:r>
              <a:rPr spc="-5" dirty="0"/>
              <a:t>khách</a:t>
            </a:r>
            <a:r>
              <a:rPr spc="-45" dirty="0"/>
              <a:t> </a:t>
            </a:r>
            <a:r>
              <a:rPr spc="-700" dirty="0"/>
              <a:t>thể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55230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QHXH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509" dirty="0">
                <a:latin typeface="Tahoma"/>
                <a:cs typeface="Tahoma"/>
              </a:rPr>
              <a:t>vệ, </a:t>
            </a:r>
            <a:r>
              <a:rPr sz="3200" spc="-260" dirty="0">
                <a:latin typeface="Tahoma"/>
                <a:cs typeface="Tahoma"/>
              </a:rPr>
              <a:t>nhưng 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1240" dirty="0">
                <a:latin typeface="Tahoma"/>
                <a:cs typeface="Tahoma"/>
              </a:rPr>
              <a:t>bị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hành vi VPPL xâm </a:t>
            </a:r>
            <a:r>
              <a:rPr sz="3200" spc="-515" dirty="0">
                <a:latin typeface="Tahoma"/>
                <a:cs typeface="Tahoma"/>
              </a:rPr>
              <a:t>hại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475" dirty="0">
                <a:latin typeface="Tahoma"/>
                <a:cs typeface="Tahoma"/>
              </a:rPr>
              <a:t>tới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22669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là: tính </a:t>
            </a:r>
            <a:r>
              <a:rPr sz="3200" spc="-315" dirty="0">
                <a:latin typeface="Tahoma"/>
                <a:cs typeface="Tahoma"/>
              </a:rPr>
              <a:t>mạng, </a:t>
            </a:r>
            <a:r>
              <a:rPr sz="3200" spc="-425" dirty="0">
                <a:latin typeface="Tahoma"/>
                <a:cs typeface="Tahoma"/>
              </a:rPr>
              <a:t>sức </a:t>
            </a:r>
            <a:r>
              <a:rPr sz="3200" spc="-310" dirty="0">
                <a:latin typeface="Tahoma"/>
                <a:cs typeface="Tahoma"/>
              </a:rPr>
              <a:t>khoẻ, </a:t>
            </a:r>
            <a:r>
              <a:rPr sz="3200" spc="-5" dirty="0">
                <a:latin typeface="Tahoma"/>
                <a:cs typeface="Tahoma"/>
              </a:rPr>
              <a:t>danh </a:t>
            </a:r>
            <a:r>
              <a:rPr sz="3200" spc="-430" dirty="0">
                <a:latin typeface="Tahoma"/>
                <a:cs typeface="Tahoma"/>
              </a:rPr>
              <a:t>dự,  </a:t>
            </a:r>
            <a:r>
              <a:rPr sz="3200" spc="-5" dirty="0">
                <a:latin typeface="Tahoma"/>
                <a:cs typeface="Tahoma"/>
              </a:rPr>
              <a:t>nhân </a:t>
            </a:r>
            <a:r>
              <a:rPr sz="3200" spc="-385" dirty="0">
                <a:latin typeface="Tahoma"/>
                <a:cs typeface="Tahoma"/>
              </a:rPr>
              <a:t>phẩm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 </a:t>
            </a:r>
            <a:r>
              <a:rPr sz="3200" spc="-10" dirty="0">
                <a:latin typeface="Tahoma"/>
                <a:cs typeface="Tahoma"/>
              </a:rPr>
              <a:t>nhân,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si73 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5" dirty="0">
                <a:latin typeface="Tahoma"/>
                <a:cs typeface="Tahoma"/>
              </a:rPr>
              <a:t>tài </a:t>
            </a:r>
            <a:r>
              <a:rPr sz="3200" spc="-515" dirty="0">
                <a:latin typeface="Tahoma"/>
                <a:cs typeface="Tahoma"/>
              </a:rPr>
              <a:t>sản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NN,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công dân, </a:t>
            </a:r>
            <a:r>
              <a:rPr sz="3200" spc="-385" dirty="0">
                <a:latin typeface="Tahoma"/>
                <a:cs typeface="Tahoma"/>
              </a:rPr>
              <a:t>trật 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10" dirty="0">
                <a:latin typeface="Tahoma"/>
                <a:cs typeface="Tahoma"/>
              </a:rPr>
              <a:t>an </a:t>
            </a:r>
            <a:r>
              <a:rPr sz="3200" spc="-5" dirty="0">
                <a:latin typeface="Tahoma"/>
                <a:cs typeface="Tahoma"/>
              </a:rPr>
              <a:t>toàn xã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hội</a:t>
            </a:r>
            <a:r>
              <a:rPr sz="3200" spc="-36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3.3 </a:t>
            </a:r>
            <a:r>
              <a:rPr spc="-705" dirty="0">
                <a:solidFill>
                  <a:srgbClr val="FF9933"/>
                </a:solidFill>
              </a:rPr>
              <a:t>Mặt </a:t>
            </a:r>
            <a:r>
              <a:rPr spc="-655" dirty="0">
                <a:solidFill>
                  <a:srgbClr val="FF9933"/>
                </a:solidFill>
              </a:rPr>
              <a:t>chủ</a:t>
            </a:r>
            <a:r>
              <a:rPr spc="-30" dirty="0">
                <a:solidFill>
                  <a:srgbClr val="FF9933"/>
                </a:solidFill>
              </a:rPr>
              <a:t> </a:t>
            </a:r>
            <a:r>
              <a:rPr spc="-10" dirty="0">
                <a:solidFill>
                  <a:srgbClr val="FF9933"/>
                </a:solidFill>
              </a:rPr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7809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nhận </a:t>
            </a:r>
            <a:r>
              <a:rPr sz="3200" spc="-260" dirty="0">
                <a:latin typeface="Tahoma"/>
                <a:cs typeface="Tahoma"/>
              </a:rPr>
              <a:t>thức, </a:t>
            </a:r>
            <a:r>
              <a:rPr sz="3200" spc="-5" dirty="0">
                <a:latin typeface="Tahoma"/>
                <a:cs typeface="Tahoma"/>
              </a:rPr>
              <a:t>suy </a:t>
            </a:r>
            <a:r>
              <a:rPr sz="3200" spc="-10" dirty="0">
                <a:latin typeface="Tahoma"/>
                <a:cs typeface="Tahoma"/>
              </a:rPr>
              <a:t>nghĩ, </a:t>
            </a:r>
            <a:r>
              <a:rPr sz="3200" spc="-5" dirty="0">
                <a:latin typeface="Tahoma"/>
                <a:cs typeface="Tahoma"/>
              </a:rPr>
              <a:t>thái </a:t>
            </a:r>
            <a:r>
              <a:rPr sz="3200" spc="-455" dirty="0">
                <a:latin typeface="Tahoma"/>
                <a:cs typeface="Tahoma"/>
              </a:rPr>
              <a:t>độ</a:t>
            </a:r>
            <a:r>
              <a:rPr sz="3200" spc="-455" dirty="0">
                <a:latin typeface="Arial"/>
                <a:cs typeface="Arial"/>
              </a:rPr>
              <a:t>…</a:t>
            </a:r>
            <a:r>
              <a:rPr sz="3200" spc="-455" dirty="0">
                <a:latin typeface="Tahoma"/>
                <a:cs typeface="Tahoma"/>
              </a:rPr>
              <a:t>của 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khi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hành vi trái</a:t>
            </a:r>
            <a:r>
              <a:rPr sz="3200" spc="-6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509" dirty="0">
                <a:latin typeface="Tahoma"/>
                <a:cs typeface="Tahoma"/>
              </a:rPr>
              <a:t>yếu</a:t>
            </a:r>
            <a:r>
              <a:rPr sz="3200" spc="-22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tố: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Lỗi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0" dirty="0">
                <a:latin typeface="Tahoma"/>
                <a:cs typeface="Tahoma"/>
              </a:rPr>
              <a:t>cơ, </a:t>
            </a:r>
            <a:r>
              <a:rPr sz="3200" spc="-480" dirty="0">
                <a:latin typeface="Tahoma"/>
                <a:cs typeface="Tahoma"/>
              </a:rPr>
              <a:t>mục</a:t>
            </a:r>
            <a:r>
              <a:rPr sz="3200" spc="-375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đích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91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99"/>
                </a:solidFill>
              </a:rPr>
              <a:t>3.4 </a:t>
            </a:r>
            <a:r>
              <a:rPr spc="-705" dirty="0">
                <a:solidFill>
                  <a:srgbClr val="FF3399"/>
                </a:solidFill>
              </a:rPr>
              <a:t>Mặt </a:t>
            </a:r>
            <a:r>
              <a:rPr spc="-5" dirty="0">
                <a:solidFill>
                  <a:srgbClr val="FF3399"/>
                </a:solidFill>
              </a:rPr>
              <a:t>khách</a:t>
            </a:r>
            <a:r>
              <a:rPr spc="-35" dirty="0">
                <a:solidFill>
                  <a:srgbClr val="FF3399"/>
                </a:solidFill>
              </a:rPr>
              <a:t> </a:t>
            </a:r>
            <a:r>
              <a:rPr spc="-10" dirty="0">
                <a:solidFill>
                  <a:srgbClr val="FF3399"/>
                </a:solidFill>
              </a:rPr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41462"/>
            <a:ext cx="7790180" cy="489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304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85" dirty="0">
                <a:latin typeface="Tahoma"/>
                <a:cs typeface="Tahoma"/>
              </a:rPr>
              <a:t>biểu hiện </a:t>
            </a:r>
            <a:r>
              <a:rPr sz="3200" spc="-5" dirty="0">
                <a:latin typeface="Tahoma"/>
                <a:cs typeface="Tahoma"/>
              </a:rPr>
              <a:t>ra bên ngoài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765" dirty="0">
                <a:latin typeface="Tahoma"/>
                <a:cs typeface="Tahoma"/>
              </a:rPr>
              <a:t>tế  </a:t>
            </a:r>
            <a:r>
              <a:rPr sz="3200" spc="-5" dirty="0">
                <a:latin typeface="Tahoma"/>
                <a:cs typeface="Tahoma"/>
              </a:rPr>
              <a:t>khách quan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hành vi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Gồm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509" dirty="0">
                <a:latin typeface="Tahoma"/>
                <a:cs typeface="Tahoma"/>
              </a:rPr>
              <a:t>yếu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tố: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Hành vi trái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Hậu quả </a:t>
            </a:r>
            <a:r>
              <a:rPr sz="3200" spc="-5" dirty="0">
                <a:latin typeface="Tahoma"/>
                <a:cs typeface="Tahoma"/>
              </a:rPr>
              <a:t>nguy </a:t>
            </a:r>
            <a:r>
              <a:rPr sz="3200" spc="-385" dirty="0">
                <a:latin typeface="Tahoma"/>
                <a:cs typeface="Tahoma"/>
              </a:rPr>
              <a:t>hiểm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hành vi trái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355600" marR="52705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nhân </a:t>
            </a:r>
            <a:r>
              <a:rPr sz="3200" spc="-515" dirty="0">
                <a:latin typeface="Tahoma"/>
                <a:cs typeface="Tahoma"/>
              </a:rPr>
              <a:t>quả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hành vi và  </a:t>
            </a:r>
            <a:r>
              <a:rPr sz="3200" spc="-515" dirty="0">
                <a:latin typeface="Tahoma"/>
                <a:cs typeface="Tahoma"/>
              </a:rPr>
              <a:t>hậu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quả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60" dirty="0">
                <a:latin typeface="Tahoma"/>
                <a:cs typeface="Tahoma"/>
              </a:rPr>
              <a:t>Thời </a:t>
            </a:r>
            <a:r>
              <a:rPr sz="3200" spc="-5" dirty="0">
                <a:latin typeface="Tahoma"/>
                <a:cs typeface="Tahoma"/>
              </a:rPr>
              <a:t>gia,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295" dirty="0">
                <a:latin typeface="Tahoma"/>
                <a:cs typeface="Tahoma"/>
              </a:rPr>
              <a:t>điểm,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480" dirty="0">
                <a:latin typeface="Tahoma"/>
                <a:cs typeface="Tahoma"/>
              </a:rPr>
              <a:t>cụ,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10" dirty="0">
                <a:latin typeface="Tahoma"/>
                <a:cs typeface="Tahoma"/>
              </a:rPr>
              <a:t>tiện,  </a:t>
            </a: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320" dirty="0">
                <a:latin typeface="Tahoma"/>
                <a:cs typeface="Tahoma"/>
              </a:rPr>
              <a:t>thức 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hành vi trái</a:t>
            </a:r>
            <a:r>
              <a:rPr sz="3200" spc="3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319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CCFF"/>
                </a:solidFill>
              </a:rPr>
              <a:t>4. </a:t>
            </a:r>
            <a:r>
              <a:rPr spc="-5" dirty="0">
                <a:solidFill>
                  <a:srgbClr val="33CCFF"/>
                </a:solidFill>
              </a:rPr>
              <a:t>Phân </a:t>
            </a:r>
            <a:r>
              <a:rPr spc="-530" dirty="0">
                <a:solidFill>
                  <a:srgbClr val="33CCFF"/>
                </a:solidFill>
              </a:rPr>
              <a:t>loại</a:t>
            </a:r>
            <a:r>
              <a:rPr spc="-85" dirty="0">
                <a:solidFill>
                  <a:srgbClr val="33CCFF"/>
                </a:solidFill>
              </a:rPr>
              <a:t> </a:t>
            </a:r>
            <a:r>
              <a:rPr spc="-5" dirty="0">
                <a:solidFill>
                  <a:srgbClr val="33CCFF"/>
                </a:solidFill>
              </a:rPr>
              <a:t>VPPL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3363595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VPPL </a:t>
            </a:r>
            <a:r>
              <a:rPr sz="3200" spc="-10" dirty="0">
                <a:latin typeface="Tahoma"/>
                <a:cs typeface="Tahoma"/>
              </a:rPr>
              <a:t>hình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VPPL hành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chính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VPPL dân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Vi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810" dirty="0">
                <a:latin typeface="Tahoma"/>
                <a:cs typeface="Tahoma"/>
              </a:rPr>
              <a:t>kỷ</a:t>
            </a:r>
            <a:r>
              <a:rPr sz="3200" spc="-66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7825"/>
            <a:ext cx="5491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</a:rPr>
              <a:t>III. </a:t>
            </a:r>
            <a:r>
              <a:rPr sz="4000" spc="-10" dirty="0">
                <a:solidFill>
                  <a:srgbClr val="FFFF00"/>
                </a:solidFill>
              </a:rPr>
              <a:t>Trách </a:t>
            </a:r>
            <a:r>
              <a:rPr sz="4000" spc="-385" dirty="0">
                <a:solidFill>
                  <a:srgbClr val="FFFF00"/>
                </a:solidFill>
              </a:rPr>
              <a:t>nhiệm </a:t>
            </a:r>
            <a:r>
              <a:rPr sz="4000" spc="-10" dirty="0">
                <a:solidFill>
                  <a:srgbClr val="FFFF00"/>
                </a:solidFill>
              </a:rPr>
              <a:t>pháp</a:t>
            </a:r>
            <a:r>
              <a:rPr sz="4000" spc="-560" dirty="0">
                <a:solidFill>
                  <a:srgbClr val="FFFF00"/>
                </a:solidFill>
              </a:rPr>
              <a:t> </a:t>
            </a:r>
            <a:r>
              <a:rPr sz="4000" spc="-10" dirty="0">
                <a:solidFill>
                  <a:srgbClr val="FFFF00"/>
                </a:solidFill>
              </a:rPr>
              <a:t>lý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0312" y="987425"/>
            <a:ext cx="7274559" cy="477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075" indent="-5880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00710" algn="l"/>
              </a:tabLst>
            </a:pPr>
            <a:r>
              <a:rPr sz="4000" spc="-10" dirty="0">
                <a:solidFill>
                  <a:srgbClr val="CC00FF"/>
                </a:solidFill>
                <a:latin typeface="Tahoma"/>
                <a:cs typeface="Tahoma"/>
              </a:rPr>
              <a:t>Khái </a:t>
            </a:r>
            <a:r>
              <a:rPr sz="4000" spc="-385" dirty="0">
                <a:solidFill>
                  <a:srgbClr val="CC00FF"/>
                </a:solidFill>
                <a:latin typeface="Tahoma"/>
                <a:cs typeface="Tahoma"/>
              </a:rPr>
              <a:t>niệm, </a:t>
            </a:r>
            <a:r>
              <a:rPr sz="4000" spc="-610" dirty="0">
                <a:solidFill>
                  <a:srgbClr val="CC00FF"/>
                </a:solidFill>
                <a:latin typeface="Tahoma"/>
                <a:cs typeface="Tahoma"/>
              </a:rPr>
              <a:t>đặc </a:t>
            </a:r>
            <a:r>
              <a:rPr sz="4000" spc="-459" dirty="0">
                <a:solidFill>
                  <a:srgbClr val="CC00FF"/>
                </a:solidFill>
                <a:latin typeface="Tahoma"/>
                <a:cs typeface="Tahoma"/>
              </a:rPr>
              <a:t>điểm</a:t>
            </a:r>
            <a:r>
              <a:rPr sz="4000" spc="-560" dirty="0">
                <a:solidFill>
                  <a:srgbClr val="CC00FF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CC00FF"/>
                </a:solidFill>
                <a:latin typeface="Tahoma"/>
                <a:cs typeface="Tahoma"/>
              </a:rPr>
              <a:t>TNPL</a:t>
            </a:r>
            <a:endParaRPr sz="4000">
              <a:latin typeface="Tahoma"/>
              <a:cs typeface="Tahoma"/>
            </a:endParaRPr>
          </a:p>
          <a:p>
            <a:pPr marL="735330" lvl="1" indent="-691515">
              <a:lnSpc>
                <a:spcPct val="100000"/>
              </a:lnSpc>
              <a:spcBef>
                <a:spcPts val="3450"/>
              </a:spcBef>
              <a:buAutoNum type="arabicPeriod"/>
              <a:tabLst>
                <a:tab pos="735965" algn="l"/>
              </a:tabLst>
            </a:pP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Khái</a:t>
            </a:r>
            <a:r>
              <a:rPr sz="32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310" dirty="0">
                <a:solidFill>
                  <a:srgbClr val="FF0000"/>
                </a:solidFill>
                <a:latin typeface="Tahoma"/>
                <a:cs typeface="Tahoma"/>
              </a:rPr>
              <a:t>niệm:</a:t>
            </a:r>
            <a:endParaRPr sz="3200">
              <a:latin typeface="Tahoma"/>
              <a:cs typeface="Tahoma"/>
            </a:endParaRPr>
          </a:p>
          <a:p>
            <a:pPr marL="387350" marR="1079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385" dirty="0">
                <a:latin typeface="Tahoma"/>
                <a:cs typeface="Tahoma"/>
              </a:rPr>
              <a:t>loại </a:t>
            </a:r>
            <a:r>
              <a:rPr sz="3200" spc="-5" dirty="0">
                <a:latin typeface="Tahoma"/>
                <a:cs typeface="Tahoma"/>
              </a:rPr>
              <a:t>QHPL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385" dirty="0">
                <a:latin typeface="Tahoma"/>
                <a:cs typeface="Tahoma"/>
              </a:rPr>
              <a:t>biệt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8735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VPPL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gánh </a:t>
            </a:r>
            <a:r>
              <a:rPr sz="3200" spc="-625" dirty="0">
                <a:latin typeface="Tahoma"/>
                <a:cs typeface="Tahoma"/>
              </a:rPr>
              <a:t>chịu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15" dirty="0">
                <a:latin typeface="Tahoma"/>
                <a:cs typeface="Tahoma"/>
              </a:rPr>
              <a:t>hậu quả bất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90" dirty="0">
                <a:latin typeface="Tahoma"/>
                <a:cs typeface="Tahoma"/>
              </a:rPr>
              <a:t>biện 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40" dirty="0">
                <a:latin typeface="Tahoma"/>
                <a:cs typeface="Tahoma"/>
              </a:rPr>
              <a:t>cưỡng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30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1.2 </a:t>
            </a:r>
            <a:r>
              <a:rPr spc="-675" dirty="0">
                <a:solidFill>
                  <a:srgbClr val="FF9933"/>
                </a:solidFill>
              </a:rPr>
              <a:t>Đặc</a:t>
            </a:r>
            <a:r>
              <a:rPr spc="-80" dirty="0">
                <a:solidFill>
                  <a:srgbClr val="FF9933"/>
                </a:solidFill>
              </a:rPr>
              <a:t> </a:t>
            </a:r>
            <a:r>
              <a:rPr spc="-505" dirty="0">
                <a:solidFill>
                  <a:srgbClr val="FF9933"/>
                </a:solidFill>
              </a:rPr>
              <a:t>điểm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02142"/>
            <a:ext cx="7755890" cy="43116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sở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TNPL </a:t>
            </a:r>
            <a:r>
              <a:rPr sz="3200" spc="-5" dirty="0">
                <a:latin typeface="Tahoma"/>
                <a:cs typeface="Tahoma"/>
              </a:rPr>
              <a:t>là</a:t>
            </a:r>
            <a:r>
              <a:rPr sz="3200" spc="-43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  <a:p>
            <a:pPr marL="355600" marR="59753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lên </a:t>
            </a:r>
            <a:r>
              <a:rPr sz="3200" spc="-10" dirty="0">
                <a:latin typeface="Tahoma"/>
                <a:cs typeface="Tahoma"/>
              </a:rPr>
              <a:t>án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375" dirty="0">
                <a:latin typeface="Tahoma"/>
                <a:cs typeface="Tahoma"/>
              </a:rPr>
              <a:t>hội,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90" dirty="0">
                <a:latin typeface="Tahoma"/>
                <a:cs typeface="Tahoma"/>
              </a:rPr>
              <a:t>phản  </a:t>
            </a:r>
            <a:r>
              <a:rPr sz="3200" spc="-425" dirty="0">
                <a:latin typeface="Tahoma"/>
                <a:cs typeface="Tahoma"/>
              </a:rPr>
              <a:t>ứng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25" dirty="0">
                <a:latin typeface="Tahoma"/>
                <a:cs typeface="Tahoma"/>
              </a:rPr>
              <a:t>đã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  <a:p>
            <a:pPr marL="355600" marR="1079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85" dirty="0">
                <a:latin typeface="Tahoma"/>
                <a:cs typeface="Tahoma"/>
              </a:rPr>
              <a:t>biện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40" dirty="0">
                <a:latin typeface="Tahoma"/>
                <a:cs typeface="Tahoma"/>
              </a:rPr>
              <a:t>cưỡng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5" dirty="0">
                <a:latin typeface="Tahoma"/>
                <a:cs typeface="Tahoma"/>
              </a:rPr>
              <a:t>NN có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5" dirty="0">
                <a:latin typeface="Tahoma"/>
                <a:cs typeface="Tahoma"/>
              </a:rPr>
              <a:t>cho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thể  </a:t>
            </a:r>
            <a:r>
              <a:rPr sz="3200" spc="25" dirty="0">
                <a:latin typeface="Tahoma"/>
                <a:cs typeface="Tahoma"/>
              </a:rPr>
              <a:t>đã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VPPL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 hình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các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có </a:t>
            </a:r>
            <a:r>
              <a:rPr sz="3200" spc="-385" dirty="0">
                <a:latin typeface="Tahoma"/>
                <a:cs typeface="Tahoma"/>
              </a:rPr>
              <a:t>thẩm</a:t>
            </a:r>
            <a:r>
              <a:rPr sz="3200" spc="-26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quyền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FFFF"/>
                </a:solidFill>
              </a:rPr>
              <a:t>II. </a:t>
            </a:r>
            <a:r>
              <a:rPr spc="-10" dirty="0">
                <a:solidFill>
                  <a:srgbClr val="00FFFF"/>
                </a:solidFill>
              </a:rPr>
              <a:t>Khái </a:t>
            </a:r>
            <a:r>
              <a:rPr spc="-430" dirty="0">
                <a:solidFill>
                  <a:srgbClr val="00FFFF"/>
                </a:solidFill>
              </a:rPr>
              <a:t>niệm, </a:t>
            </a:r>
            <a:r>
              <a:rPr spc="-705" dirty="0">
                <a:solidFill>
                  <a:srgbClr val="00FFFF"/>
                </a:solidFill>
              </a:rPr>
              <a:t>bản </a:t>
            </a:r>
            <a:r>
              <a:rPr spc="-530" dirty="0">
                <a:solidFill>
                  <a:srgbClr val="00FFFF"/>
                </a:solidFill>
              </a:rPr>
              <a:t>chất </a:t>
            </a:r>
            <a:r>
              <a:rPr spc="-655" dirty="0">
                <a:solidFill>
                  <a:srgbClr val="00FFFF"/>
                </a:solidFill>
              </a:rPr>
              <a:t>của  </a:t>
            </a:r>
            <a:r>
              <a:rPr spc="-5" dirty="0">
                <a:solidFill>
                  <a:srgbClr val="00FFFF"/>
                </a:solidFill>
              </a:rPr>
              <a:t>Nhà</a:t>
            </a:r>
            <a:r>
              <a:rPr spc="-10" dirty="0">
                <a:solidFill>
                  <a:srgbClr val="00FFFF"/>
                </a:solidFill>
              </a:rPr>
              <a:t> </a:t>
            </a:r>
            <a:r>
              <a:rPr spc="-919" dirty="0">
                <a:solidFill>
                  <a:srgbClr val="00FFFF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02142"/>
            <a:ext cx="7597140" cy="39211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Khái </a:t>
            </a:r>
            <a:r>
              <a:rPr sz="3200" spc="-385" dirty="0">
                <a:solidFill>
                  <a:srgbClr val="FF9900"/>
                </a:solidFill>
                <a:latin typeface="Tahoma"/>
                <a:cs typeface="Tahoma"/>
              </a:rPr>
              <a:t>niệm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Nhà</a:t>
            </a:r>
            <a:r>
              <a:rPr sz="3200" spc="-25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3200" spc="-670" dirty="0">
                <a:solidFill>
                  <a:srgbClr val="FF9900"/>
                </a:solidFill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490" dirty="0">
                <a:latin typeface="Tahoma"/>
                <a:cs typeface="Tahoma"/>
              </a:rPr>
              <a:t>đặc</a:t>
            </a:r>
            <a:r>
              <a:rPr sz="3200" spc="-650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biệt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Do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515" dirty="0">
                <a:latin typeface="Tahoma"/>
                <a:cs typeface="Tahoma"/>
              </a:rPr>
              <a:t>lập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  </a:t>
            </a:r>
            <a:r>
              <a:rPr sz="3200" spc="-830" dirty="0">
                <a:latin typeface="Tahoma"/>
                <a:cs typeface="Tahoma"/>
              </a:rPr>
              <a:t>trị</a:t>
            </a:r>
            <a:endParaRPr sz="3200">
              <a:latin typeface="Tahoma"/>
              <a:cs typeface="Tahoma"/>
            </a:endParaRPr>
          </a:p>
          <a:p>
            <a:pPr marL="622300" marR="554355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325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5" dirty="0">
                <a:latin typeface="Tahoma"/>
                <a:cs typeface="Tahoma"/>
              </a:rPr>
              <a:t>lý xã </a:t>
            </a:r>
            <a:r>
              <a:rPr sz="3200" spc="-495" dirty="0">
                <a:latin typeface="Tahoma"/>
                <a:cs typeface="Tahoma"/>
              </a:rPr>
              <a:t>hội  </a:t>
            </a:r>
            <a:r>
              <a:rPr sz="3200" spc="-5" dirty="0">
                <a:latin typeface="Tahoma"/>
                <a:cs typeface="Tahoma"/>
              </a:rPr>
              <a:t>theo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830" dirty="0">
                <a:latin typeface="Tahoma"/>
                <a:cs typeface="Tahoma"/>
              </a:rPr>
              <a:t>trị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858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 Căn </a:t>
            </a:r>
            <a:r>
              <a:rPr spc="-869" dirty="0"/>
              <a:t>cứ </a:t>
            </a:r>
            <a:r>
              <a:rPr spc="-1005" dirty="0"/>
              <a:t>để </a:t>
            </a:r>
            <a:r>
              <a:rPr spc="-5" dirty="0"/>
              <a:t>truy </a:t>
            </a:r>
            <a:r>
              <a:rPr spc="-585" dirty="0"/>
              <a:t>cứu</a:t>
            </a:r>
            <a:r>
              <a:rPr spc="-300" dirty="0"/>
              <a:t> </a:t>
            </a:r>
            <a:r>
              <a:rPr spc="-5" dirty="0"/>
              <a:t>TNPL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259012"/>
            <a:ext cx="238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Vi </a:t>
            </a:r>
            <a:r>
              <a:rPr sz="3200" spc="-385" dirty="0">
                <a:latin typeface="Tahoma"/>
                <a:cs typeface="Tahoma"/>
              </a:rPr>
              <a:t>phạm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4011612"/>
            <a:ext cx="471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60" dirty="0">
                <a:latin typeface="Tahoma"/>
                <a:cs typeface="Tahoma"/>
              </a:rPr>
              <a:t>Thời </a:t>
            </a:r>
            <a:r>
              <a:rPr sz="3200" spc="-385" dirty="0">
                <a:latin typeface="Tahoma"/>
                <a:cs typeface="Tahoma"/>
              </a:rPr>
              <a:t>hiệu </a:t>
            </a:r>
            <a:r>
              <a:rPr sz="3200" spc="-5" dirty="0">
                <a:latin typeface="Tahoma"/>
                <a:cs typeface="Tahoma"/>
              </a:rPr>
              <a:t>truy </a:t>
            </a:r>
            <a:r>
              <a:rPr sz="3200" spc="-425" dirty="0">
                <a:latin typeface="Tahoma"/>
                <a:cs typeface="Tahoma"/>
              </a:rPr>
              <a:t>cứu</a:t>
            </a:r>
            <a:r>
              <a:rPr sz="3200" spc="-6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TNPL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04800"/>
            <a:ext cx="437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CCFF"/>
                </a:solidFill>
              </a:rPr>
              <a:t>3. </a:t>
            </a:r>
            <a:r>
              <a:rPr spc="-5" dirty="0">
                <a:solidFill>
                  <a:srgbClr val="33CCFF"/>
                </a:solidFill>
              </a:rPr>
              <a:t>Phân </a:t>
            </a:r>
            <a:r>
              <a:rPr spc="-530" dirty="0">
                <a:solidFill>
                  <a:srgbClr val="33CCFF"/>
                </a:solidFill>
              </a:rPr>
              <a:t>loại</a:t>
            </a:r>
            <a:r>
              <a:rPr spc="-80" dirty="0">
                <a:solidFill>
                  <a:srgbClr val="33CCFF"/>
                </a:solidFill>
              </a:rPr>
              <a:t> </a:t>
            </a:r>
            <a:r>
              <a:rPr spc="-5" dirty="0">
                <a:solidFill>
                  <a:srgbClr val="33CCFF"/>
                </a:solidFill>
              </a:rPr>
              <a:t>TNPL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749742"/>
            <a:ext cx="4169410" cy="2946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 hình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TNPLhành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chính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TNPL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810" dirty="0">
                <a:latin typeface="Tahoma"/>
                <a:cs typeface="Tahoma"/>
              </a:rPr>
              <a:t>kỷ</a:t>
            </a:r>
            <a:r>
              <a:rPr sz="3200" spc="-80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09" dirty="0">
                <a:latin typeface="Tahoma"/>
                <a:cs typeface="Tahoma"/>
              </a:rPr>
              <a:t>vật</a:t>
            </a:r>
            <a:r>
              <a:rPr sz="3200" spc="-465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chất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062" y="2035175"/>
            <a:ext cx="7096125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74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5" dirty="0">
                <a:latin typeface="Tahoma"/>
                <a:cs typeface="Tahoma"/>
              </a:rPr>
              <a:t>XHCN có 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15" dirty="0">
                <a:latin typeface="Tahoma"/>
                <a:cs typeface="Tahoma"/>
              </a:rPr>
              <a:t>mật </a:t>
            </a:r>
            <a:r>
              <a:rPr sz="3200" spc="-310" dirty="0">
                <a:latin typeface="Tahoma"/>
                <a:cs typeface="Tahoma"/>
              </a:rPr>
              <a:t>thiết 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dân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5" dirty="0">
                <a:latin typeface="Tahoma"/>
                <a:cs typeface="Tahoma"/>
              </a:rPr>
              <a:t>XHCN cóp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20" dirty="0">
                <a:latin typeface="Tahoma"/>
                <a:cs typeface="Tahoma"/>
              </a:rPr>
              <a:t>mật  </a:t>
            </a:r>
            <a:r>
              <a:rPr sz="3200" spc="-310" dirty="0">
                <a:latin typeface="Tahoma"/>
                <a:cs typeface="Tahoma"/>
              </a:rPr>
              <a:t>thiết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175" y="304800"/>
            <a:ext cx="66154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9933"/>
                </a:solidFill>
              </a:rPr>
              <a:t>3. </a:t>
            </a:r>
            <a:r>
              <a:rPr sz="4000" spc="-320" dirty="0">
                <a:solidFill>
                  <a:srgbClr val="FF9933"/>
                </a:solidFill>
              </a:rPr>
              <a:t>Những </a:t>
            </a:r>
            <a:r>
              <a:rPr sz="4000" spc="-5" dirty="0">
                <a:solidFill>
                  <a:srgbClr val="FF9933"/>
                </a:solidFill>
              </a:rPr>
              <a:t>yêu </a:t>
            </a:r>
            <a:r>
              <a:rPr sz="4000" spc="-640" dirty="0">
                <a:solidFill>
                  <a:srgbClr val="FF9933"/>
                </a:solidFill>
              </a:rPr>
              <a:t>cầu </a:t>
            </a:r>
            <a:r>
              <a:rPr sz="4000" spc="-880" dirty="0">
                <a:solidFill>
                  <a:srgbClr val="FF9933"/>
                </a:solidFill>
              </a:rPr>
              <a:t>cơ </a:t>
            </a:r>
            <a:r>
              <a:rPr sz="4000" spc="-645" dirty="0">
                <a:solidFill>
                  <a:srgbClr val="FF9933"/>
                </a:solidFill>
              </a:rPr>
              <a:t>bản </a:t>
            </a:r>
            <a:r>
              <a:rPr sz="4000" spc="-595" dirty="0">
                <a:solidFill>
                  <a:srgbClr val="FF9933"/>
                </a:solidFill>
              </a:rPr>
              <a:t>của  </a:t>
            </a:r>
            <a:r>
              <a:rPr sz="4000" spc="-10" dirty="0">
                <a:solidFill>
                  <a:srgbClr val="FF9933"/>
                </a:solidFill>
              </a:rPr>
              <a:t>pháp </a:t>
            </a:r>
            <a:r>
              <a:rPr sz="4000" spc="-635" dirty="0">
                <a:solidFill>
                  <a:srgbClr val="FF9933"/>
                </a:solidFill>
              </a:rPr>
              <a:t>chế</a:t>
            </a:r>
            <a:r>
              <a:rPr sz="4000" spc="-630" dirty="0">
                <a:solidFill>
                  <a:srgbClr val="FF9933"/>
                </a:solidFill>
              </a:rPr>
              <a:t> </a:t>
            </a:r>
            <a:r>
              <a:rPr sz="4000" spc="-5" dirty="0">
                <a:solidFill>
                  <a:srgbClr val="FF9933"/>
                </a:solidFill>
              </a:rPr>
              <a:t>XHCN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0375" y="2064067"/>
            <a:ext cx="8414385" cy="39179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495" dirty="0">
                <a:latin typeface="Tahoma"/>
                <a:cs typeface="Tahoma"/>
              </a:rPr>
              <a:t>tối </a:t>
            </a:r>
            <a:r>
              <a:rPr sz="3200" spc="-5" dirty="0">
                <a:latin typeface="Tahoma"/>
                <a:cs typeface="Tahoma"/>
              </a:rPr>
              <a:t>cao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385" dirty="0">
                <a:latin typeface="Tahoma"/>
                <a:cs typeface="Tahoma"/>
              </a:rPr>
              <a:t>Hiến </a:t>
            </a:r>
            <a:r>
              <a:rPr sz="3200" spc="-5" dirty="0">
                <a:latin typeface="Tahoma"/>
                <a:cs typeface="Tahoma"/>
              </a:rPr>
              <a:t>pháp và</a:t>
            </a:r>
            <a:r>
              <a:rPr sz="3200" spc="-3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355600" marR="1049655" indent="-342900">
              <a:lnSpc>
                <a:spcPts val="3450"/>
              </a:lnSpc>
              <a:spcBef>
                <a:spcPts val="8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15" dirty="0">
                <a:latin typeface="Tahoma"/>
                <a:cs typeface="Tahoma"/>
              </a:rPr>
              <a:t>chế  </a:t>
            </a:r>
            <a:r>
              <a:rPr sz="3200" spc="-5" dirty="0">
                <a:latin typeface="Tahoma"/>
                <a:cs typeface="Tahoma"/>
              </a:rPr>
              <a:t>trong toàn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quốc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xây </a:t>
            </a:r>
            <a:r>
              <a:rPr sz="3200" spc="-320" dirty="0">
                <a:latin typeface="Tahoma"/>
                <a:cs typeface="Tahoma"/>
              </a:rPr>
              <a:t>dựng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10" dirty="0">
                <a:latin typeface="Tahoma"/>
                <a:cs typeface="Tahoma"/>
              </a:rPr>
              <a:t>luật,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 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390" dirty="0">
                <a:latin typeface="Tahoma"/>
                <a:cs typeface="Tahoma"/>
              </a:rPr>
              <a:t>phải </a:t>
            </a:r>
            <a:r>
              <a:rPr sz="3200" spc="215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tích </a:t>
            </a:r>
            <a:r>
              <a:rPr sz="3200" spc="-320" dirty="0">
                <a:latin typeface="Tahoma"/>
                <a:cs typeface="Tahoma"/>
              </a:rPr>
              <a:t>cực,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và có </a:t>
            </a:r>
            <a:r>
              <a:rPr sz="3200" spc="-385" dirty="0">
                <a:latin typeface="Tahoma"/>
                <a:cs typeface="Tahoma"/>
              </a:rPr>
              <a:t>hiệu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quả</a:t>
            </a:r>
            <a:endParaRPr sz="3200">
              <a:latin typeface="Tahoma"/>
              <a:cs typeface="Tahoma"/>
            </a:endParaRPr>
          </a:p>
          <a:p>
            <a:pPr marL="355600" marR="107314" indent="-342900">
              <a:lnSpc>
                <a:spcPts val="345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Gắn </a:t>
            </a:r>
            <a:r>
              <a:rPr sz="3200" spc="-385" dirty="0">
                <a:latin typeface="Tahoma"/>
                <a:cs typeface="Tahoma"/>
              </a:rPr>
              <a:t>liền </a:t>
            </a:r>
            <a:r>
              <a:rPr sz="3200" spc="-5" dirty="0">
                <a:latin typeface="Tahoma"/>
                <a:cs typeface="Tahoma"/>
              </a:rPr>
              <a:t>công tác pháp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5" dirty="0">
                <a:latin typeface="Tahoma"/>
                <a:cs typeface="Tahoma"/>
              </a:rPr>
              <a:t>công tác </a:t>
            </a:r>
            <a:r>
              <a:rPr sz="3200" spc="-10" dirty="0">
                <a:latin typeface="Tahoma"/>
                <a:cs typeface="Tahoma"/>
              </a:rPr>
              <a:t>văn  hoá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04800"/>
            <a:ext cx="537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66FF"/>
                </a:solidFill>
              </a:rPr>
              <a:t>2. </a:t>
            </a:r>
            <a:r>
              <a:rPr spc="-705" dirty="0">
                <a:solidFill>
                  <a:srgbClr val="FF66FF"/>
                </a:solidFill>
              </a:rPr>
              <a:t>Bản </a:t>
            </a:r>
            <a:r>
              <a:rPr spc="-530" dirty="0">
                <a:solidFill>
                  <a:srgbClr val="FF66FF"/>
                </a:solidFill>
              </a:rPr>
              <a:t>chất </a:t>
            </a:r>
            <a:r>
              <a:rPr spc="-5" dirty="0">
                <a:solidFill>
                  <a:srgbClr val="FF66FF"/>
                </a:solidFill>
              </a:rPr>
              <a:t>Nhà</a:t>
            </a:r>
            <a:r>
              <a:rPr spc="-345" dirty="0">
                <a:solidFill>
                  <a:srgbClr val="FF66FF"/>
                </a:solidFill>
              </a:rPr>
              <a:t> </a:t>
            </a:r>
            <a:r>
              <a:rPr spc="-919" dirty="0">
                <a:solidFill>
                  <a:srgbClr val="FF66FF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236662"/>
            <a:ext cx="775779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2420" indent="-3429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2.1 </a:t>
            </a:r>
            <a:r>
              <a:rPr sz="3200" spc="-515" dirty="0">
                <a:solidFill>
                  <a:srgbClr val="FF9900"/>
                </a:solidFill>
                <a:latin typeface="Tahoma"/>
                <a:cs typeface="Tahoma"/>
              </a:rPr>
              <a:t>Bản </a:t>
            </a:r>
            <a:r>
              <a:rPr sz="3200" spc="-385" dirty="0">
                <a:solidFill>
                  <a:srgbClr val="FF9900"/>
                </a:solidFill>
                <a:latin typeface="Tahoma"/>
                <a:cs typeface="Tahoma"/>
              </a:rPr>
              <a:t>chất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giai </a:t>
            </a:r>
            <a:r>
              <a:rPr sz="3200" spc="-515" dirty="0">
                <a:solidFill>
                  <a:srgbClr val="FF9900"/>
                </a:solidFill>
                <a:latin typeface="Tahoma"/>
                <a:cs typeface="Tahoma"/>
              </a:rPr>
              <a:t>cấp </a:t>
            </a:r>
            <a:r>
              <a:rPr sz="3200" spc="-475" dirty="0">
                <a:solidFill>
                  <a:srgbClr val="FF9900"/>
                </a:solidFill>
                <a:latin typeface="Tahoma"/>
                <a:cs typeface="Tahoma"/>
              </a:rPr>
              <a:t>của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Nhà </a:t>
            </a:r>
            <a:r>
              <a:rPr sz="3200" spc="-670" dirty="0">
                <a:solidFill>
                  <a:srgbClr val="FF9900"/>
                </a:solidFill>
                <a:latin typeface="Tahoma"/>
                <a:cs typeface="Tahoma"/>
              </a:rPr>
              <a:t>nước</a:t>
            </a:r>
            <a:r>
              <a:rPr sz="3200" spc="-34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3200" spc="-15" dirty="0">
                <a:solidFill>
                  <a:srgbClr val="FF9900"/>
                </a:solidFill>
                <a:latin typeface="Tahoma"/>
                <a:cs typeface="Tahoma"/>
              </a:rPr>
              <a:t>(Tính 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giai</a:t>
            </a: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3200" spc="-390" dirty="0">
                <a:solidFill>
                  <a:srgbClr val="FF9900"/>
                </a:solidFill>
                <a:latin typeface="Tahoma"/>
                <a:cs typeface="Tahoma"/>
              </a:rPr>
              <a:t>cấp)</a:t>
            </a:r>
            <a:endParaRPr sz="3200">
              <a:latin typeface="Tahoma"/>
              <a:cs typeface="Tahoma"/>
            </a:endParaRPr>
          </a:p>
          <a:p>
            <a:pPr marL="355600" marR="24066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540" dirty="0">
                <a:latin typeface="Tahoma"/>
                <a:cs typeface="Tahoma"/>
              </a:rPr>
              <a:t>cưỡng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385" dirty="0">
                <a:latin typeface="Tahoma"/>
                <a:cs typeface="Tahoma"/>
              </a:rPr>
              <a:t>biệt  </a:t>
            </a:r>
            <a:r>
              <a:rPr sz="3200" spc="-515" dirty="0">
                <a:latin typeface="Tahoma"/>
                <a:cs typeface="Tahoma"/>
              </a:rPr>
              <a:t>nằm </a:t>
            </a:r>
            <a:r>
              <a:rPr sz="3200" spc="-5" dirty="0">
                <a:latin typeface="Tahoma"/>
                <a:cs typeface="Tahoma"/>
              </a:rPr>
              <a:t>trong tay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09" dirty="0">
                <a:latin typeface="Tahoma"/>
                <a:cs typeface="Tahoma"/>
              </a:rPr>
              <a:t>cầm</a:t>
            </a:r>
            <a:r>
              <a:rPr sz="3200" spc="-465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quyền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09" dirty="0">
                <a:latin typeface="Tahoma"/>
                <a:cs typeface="Tahoma"/>
              </a:rPr>
              <a:t>cầm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635" dirty="0">
                <a:latin typeface="Tahoma"/>
                <a:cs typeface="Tahoma"/>
              </a:rPr>
              <a:t>sử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 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5" dirty="0">
                <a:latin typeface="Tahoma"/>
                <a:cs typeface="Tahoma"/>
              </a:rPr>
              <a:t>duy trì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5" dirty="0">
                <a:latin typeface="Tahoma"/>
                <a:cs typeface="Tahoma"/>
              </a:rPr>
              <a:t>toàn xã </a:t>
            </a:r>
            <a:r>
              <a:rPr sz="3200" spc="-375" dirty="0">
                <a:latin typeface="Tahoma"/>
                <a:cs typeface="Tahoma"/>
              </a:rPr>
              <a:t>hội,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765" dirty="0">
                <a:latin typeface="Tahoma"/>
                <a:cs typeface="Tahoma"/>
              </a:rPr>
              <a:t>cả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390" dirty="0">
                <a:latin typeface="Tahoma"/>
                <a:cs typeface="Tahoma"/>
              </a:rPr>
              <a:t>mặt: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625" dirty="0">
                <a:latin typeface="Tahoma"/>
                <a:cs typeface="Tahoma"/>
              </a:rPr>
              <a:t>trị, </a:t>
            </a:r>
            <a:r>
              <a:rPr sz="3200" spc="-10" dirty="0">
                <a:latin typeface="Tahoma"/>
                <a:cs typeface="Tahoma"/>
              </a:rPr>
              <a:t>kinh 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335" dirty="0">
                <a:latin typeface="Tahoma"/>
                <a:cs typeface="Tahoma"/>
              </a:rPr>
              <a:t> </a:t>
            </a:r>
            <a:r>
              <a:rPr sz="3200" spc="-540" dirty="0">
                <a:latin typeface="Tahoma"/>
                <a:cs typeface="Tahoma"/>
              </a:rPr>
              <a:t>tưởng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00"/>
                </a:solidFill>
              </a:rPr>
              <a:t>2.2 </a:t>
            </a:r>
            <a:r>
              <a:rPr spc="-705" dirty="0">
                <a:solidFill>
                  <a:srgbClr val="FF9900"/>
                </a:solidFill>
              </a:rPr>
              <a:t>Bản </a:t>
            </a:r>
            <a:r>
              <a:rPr spc="-530" dirty="0">
                <a:solidFill>
                  <a:srgbClr val="FF9900"/>
                </a:solidFill>
              </a:rPr>
              <a:t>chất </a:t>
            </a:r>
            <a:r>
              <a:rPr spc="-5" dirty="0">
                <a:solidFill>
                  <a:srgbClr val="FF9900"/>
                </a:solidFill>
              </a:rPr>
              <a:t>xã </a:t>
            </a:r>
            <a:r>
              <a:rPr spc="-680" dirty="0">
                <a:solidFill>
                  <a:srgbClr val="FF9900"/>
                </a:solidFill>
              </a:rPr>
              <a:t>hội </a:t>
            </a:r>
            <a:r>
              <a:rPr spc="-655" dirty="0">
                <a:solidFill>
                  <a:srgbClr val="FF9900"/>
                </a:solidFill>
              </a:rPr>
              <a:t>của </a:t>
            </a:r>
            <a:r>
              <a:rPr spc="-5" dirty="0">
                <a:solidFill>
                  <a:srgbClr val="FF9900"/>
                </a:solidFill>
              </a:rPr>
              <a:t>Nhà  </a:t>
            </a:r>
            <a:r>
              <a:rPr spc="-925" dirty="0">
                <a:solidFill>
                  <a:srgbClr val="FF9900"/>
                </a:solidFill>
              </a:rPr>
              <a:t>nước </a:t>
            </a:r>
            <a:r>
              <a:rPr spc="-10" dirty="0">
                <a:solidFill>
                  <a:srgbClr val="FF9900"/>
                </a:solidFill>
              </a:rPr>
              <a:t>(Tính </a:t>
            </a:r>
            <a:r>
              <a:rPr spc="-5" dirty="0">
                <a:solidFill>
                  <a:srgbClr val="FF9900"/>
                </a:solidFill>
              </a:rPr>
              <a:t>xã</a:t>
            </a:r>
            <a:r>
              <a:rPr dirty="0">
                <a:solidFill>
                  <a:srgbClr val="FF9900"/>
                </a:solidFill>
              </a:rPr>
              <a:t> </a:t>
            </a:r>
            <a:r>
              <a:rPr spc="-509" dirty="0">
                <a:solidFill>
                  <a:srgbClr val="FF9900"/>
                </a:solidFill>
              </a:rPr>
              <a:t>hội)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L="124587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5" dirty="0"/>
              <a:t>Nhà </a:t>
            </a:r>
            <a:r>
              <a:rPr spc="-670" dirty="0"/>
              <a:t>nước</a:t>
            </a:r>
            <a:r>
              <a:rPr spc="-345" dirty="0"/>
              <a:t> </a:t>
            </a:r>
            <a:r>
              <a:rPr spc="-385" dirty="0"/>
              <a:t>phải </a:t>
            </a:r>
            <a:r>
              <a:rPr spc="-360" dirty="0"/>
              <a:t>phục </a:t>
            </a:r>
            <a:r>
              <a:rPr spc="-715" dirty="0"/>
              <a:t>vụ </a:t>
            </a:r>
            <a:r>
              <a:rPr spc="-260" dirty="0"/>
              <a:t>những </a:t>
            </a:r>
            <a:r>
              <a:rPr spc="-5" dirty="0"/>
              <a:t>nhu </a:t>
            </a:r>
            <a:r>
              <a:rPr spc="-515" dirty="0"/>
              <a:t>cầu  </a:t>
            </a:r>
            <a:r>
              <a:rPr spc="-10" dirty="0"/>
              <a:t>mang </a:t>
            </a:r>
            <a:r>
              <a:rPr spc="-5" dirty="0"/>
              <a:t>tính </a:t>
            </a:r>
            <a:r>
              <a:rPr spc="-385" dirty="0"/>
              <a:t>chất </a:t>
            </a:r>
            <a:r>
              <a:rPr spc="-5" dirty="0"/>
              <a:t>công cho xã </a:t>
            </a:r>
            <a:r>
              <a:rPr spc="-495" dirty="0"/>
              <a:t>hội </a:t>
            </a:r>
            <a:r>
              <a:rPr spc="-325" dirty="0"/>
              <a:t>như:  </a:t>
            </a:r>
            <a:r>
              <a:rPr spc="-5" dirty="0"/>
              <a:t>xây </a:t>
            </a:r>
            <a:r>
              <a:rPr spc="-320" dirty="0"/>
              <a:t>dựng </a:t>
            </a:r>
            <a:r>
              <a:rPr spc="-385" dirty="0"/>
              <a:t>bệnh </a:t>
            </a:r>
            <a:r>
              <a:rPr spc="-310" dirty="0"/>
              <a:t>viện, </a:t>
            </a:r>
            <a:r>
              <a:rPr spc="-450" dirty="0"/>
              <a:t>trường </a:t>
            </a:r>
            <a:r>
              <a:rPr spc="-370" dirty="0"/>
              <a:t>học, </a:t>
            </a:r>
            <a:r>
              <a:rPr spc="-525" dirty="0"/>
              <a:t>đường  </a:t>
            </a:r>
            <a:r>
              <a:rPr spc="-5" dirty="0"/>
              <a:t>sá</a:t>
            </a:r>
            <a:r>
              <a:rPr spc="-5" dirty="0">
                <a:latin typeface="Arial"/>
                <a:cs typeface="Arial"/>
              </a:rPr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191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FFFF"/>
                </a:solidFill>
              </a:rPr>
              <a:t>III. </a:t>
            </a:r>
            <a:r>
              <a:rPr spc="-415" dirty="0">
                <a:solidFill>
                  <a:srgbClr val="00FFFF"/>
                </a:solidFill>
              </a:rPr>
              <a:t>Thuộc </a:t>
            </a:r>
            <a:r>
              <a:rPr spc="-5" dirty="0">
                <a:solidFill>
                  <a:srgbClr val="00FFFF"/>
                </a:solidFill>
              </a:rPr>
              <a:t>tính </a:t>
            </a:r>
            <a:r>
              <a:rPr spc="-655" dirty="0">
                <a:solidFill>
                  <a:srgbClr val="00FFFF"/>
                </a:solidFill>
              </a:rPr>
              <a:t>của </a:t>
            </a:r>
            <a:r>
              <a:rPr spc="-5" dirty="0">
                <a:solidFill>
                  <a:srgbClr val="00FFFF"/>
                </a:solidFill>
              </a:rPr>
              <a:t>Nhà</a:t>
            </a:r>
            <a:r>
              <a:rPr spc="-680" dirty="0">
                <a:solidFill>
                  <a:srgbClr val="00FFFF"/>
                </a:solidFill>
              </a:rPr>
              <a:t> </a:t>
            </a:r>
            <a:r>
              <a:rPr spc="-919" dirty="0">
                <a:solidFill>
                  <a:srgbClr val="00FFFF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86292"/>
            <a:ext cx="7353300" cy="343407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83234" algn="l"/>
              </a:tabLst>
            </a:pP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10" dirty="0">
                <a:latin typeface="Tahoma"/>
                <a:cs typeface="Tahoma"/>
              </a:rPr>
              <a:t>thiết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công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83234" algn="l"/>
              </a:tabLst>
            </a:pPr>
            <a:r>
              <a:rPr sz="3200" spc="-5" dirty="0">
                <a:latin typeface="Tahoma"/>
                <a:cs typeface="Tahoma"/>
              </a:rPr>
              <a:t>NN phân chia dân </a:t>
            </a:r>
            <a:r>
              <a:rPr sz="3200" spc="-635" dirty="0">
                <a:latin typeface="Tahoma"/>
                <a:cs typeface="Tahoma"/>
              </a:rPr>
              <a:t>cư </a:t>
            </a:r>
            <a:r>
              <a:rPr sz="3200" spc="-5" dirty="0">
                <a:latin typeface="Tahoma"/>
                <a:cs typeface="Tahoma"/>
              </a:rPr>
              <a:t>thành các </a:t>
            </a:r>
            <a:r>
              <a:rPr sz="3200" spc="-450" dirty="0">
                <a:latin typeface="Tahoma"/>
                <a:cs typeface="Tahoma"/>
              </a:rPr>
              <a:t>đơn </a:t>
            </a:r>
            <a:r>
              <a:rPr sz="3200" spc="-1240" dirty="0">
                <a:latin typeface="Tahoma"/>
                <a:cs typeface="Tahoma"/>
              </a:rPr>
              <a:t>vị </a:t>
            </a:r>
            <a:r>
              <a:rPr sz="3200" spc="-89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hành chính lãnh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thổ</a:t>
            </a:r>
            <a:endParaRPr sz="3200">
              <a:latin typeface="Tahoma"/>
              <a:cs typeface="Tahoma"/>
            </a:endParaRPr>
          </a:p>
          <a:p>
            <a:pPr marL="482600" indent="-470534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83234" algn="l"/>
              </a:tabLst>
            </a:pPr>
            <a:r>
              <a:rPr sz="3200" spc="-5" dirty="0">
                <a:latin typeface="Tahoma"/>
                <a:cs typeface="Tahoma"/>
              </a:rPr>
              <a:t>NN có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10" dirty="0">
                <a:latin typeface="Tahoma"/>
                <a:cs typeface="Tahoma"/>
              </a:rPr>
              <a:t>quyến </a:t>
            </a:r>
            <a:r>
              <a:rPr sz="3200" spc="-370" dirty="0">
                <a:latin typeface="Tahoma"/>
                <a:cs typeface="Tahoma"/>
              </a:rPr>
              <a:t>quốc</a:t>
            </a:r>
            <a:r>
              <a:rPr sz="3200" spc="-44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gia</a:t>
            </a:r>
            <a:endParaRPr sz="3200">
              <a:latin typeface="Tahoma"/>
              <a:cs typeface="Tahoma"/>
            </a:endParaRPr>
          </a:p>
          <a:p>
            <a:pPr marL="482600" indent="-4705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83234" algn="l"/>
              </a:tabLst>
            </a:pPr>
            <a:r>
              <a:rPr sz="3200" spc="-5" dirty="0">
                <a:latin typeface="Tahoma"/>
                <a:cs typeface="Tahoma"/>
              </a:rPr>
              <a:t>NN ban hành pháp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482600" indent="-4705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83234" algn="l"/>
              </a:tabLst>
            </a:pPr>
            <a:r>
              <a:rPr sz="3200" spc="-5" dirty="0">
                <a:latin typeface="Tahoma"/>
                <a:cs typeface="Tahoma"/>
              </a:rPr>
              <a:t>NN thu </a:t>
            </a:r>
            <a:r>
              <a:rPr sz="3200" spc="-385" dirty="0">
                <a:latin typeface="Tahoma"/>
                <a:cs typeface="Tahoma"/>
              </a:rPr>
              <a:t>thuế </a:t>
            </a:r>
            <a:r>
              <a:rPr sz="3200" spc="-5" dirty="0">
                <a:latin typeface="Tahoma"/>
                <a:cs typeface="Tahoma"/>
              </a:rPr>
              <a:t>và phát hành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tiền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504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D62311"/>
                </a:solidFill>
              </a:rPr>
              <a:t>IV. </a:t>
            </a:r>
            <a:r>
              <a:rPr spc="-445" dirty="0">
                <a:solidFill>
                  <a:srgbClr val="D62311"/>
                </a:solidFill>
              </a:rPr>
              <a:t>Chức </a:t>
            </a:r>
            <a:r>
              <a:rPr spc="-10" dirty="0">
                <a:solidFill>
                  <a:srgbClr val="D62311"/>
                </a:solidFill>
              </a:rPr>
              <a:t>năng </a:t>
            </a:r>
            <a:r>
              <a:rPr spc="-655" dirty="0">
                <a:solidFill>
                  <a:srgbClr val="D62311"/>
                </a:solidFill>
              </a:rPr>
              <a:t>của</a:t>
            </a:r>
            <a:r>
              <a:rPr spc="-565" dirty="0">
                <a:solidFill>
                  <a:srgbClr val="D62311"/>
                </a:solidFill>
              </a:rPr>
              <a:t> </a:t>
            </a:r>
            <a:r>
              <a:rPr spc="-5" dirty="0">
                <a:solidFill>
                  <a:srgbClr val="D62311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743825" cy="3336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10" dirty="0">
                <a:solidFill>
                  <a:srgbClr val="FF33CC"/>
                </a:solidFill>
                <a:latin typeface="Tahoma"/>
                <a:cs typeface="Tahoma"/>
              </a:rPr>
              <a:t>Khái</a:t>
            </a:r>
            <a:r>
              <a:rPr sz="3200" spc="-15" dirty="0">
                <a:solidFill>
                  <a:srgbClr val="FF33CC"/>
                </a:solidFill>
                <a:latin typeface="Tahoma"/>
                <a:cs typeface="Tahoma"/>
              </a:rPr>
              <a:t> </a:t>
            </a:r>
            <a:r>
              <a:rPr sz="3200" spc="-310" dirty="0">
                <a:solidFill>
                  <a:srgbClr val="FF33CC"/>
                </a:solidFill>
                <a:latin typeface="Tahoma"/>
                <a:cs typeface="Tahoma"/>
              </a:rPr>
              <a:t>niệm:</a:t>
            </a:r>
            <a:endParaRPr sz="3200">
              <a:latin typeface="Tahoma"/>
              <a:cs typeface="Tahoma"/>
            </a:endParaRPr>
          </a:p>
          <a:p>
            <a:pPr marL="622300" marR="366395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15" dirty="0">
                <a:latin typeface="Tahoma"/>
                <a:cs typeface="Tahoma"/>
              </a:rPr>
              <a:t>mặt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490" dirty="0">
                <a:latin typeface="Tahoma"/>
                <a:cs typeface="Tahoma"/>
              </a:rPr>
              <a:t>đặt </a:t>
            </a:r>
            <a:r>
              <a:rPr sz="3200" spc="-5" dirty="0">
                <a:latin typeface="Tahoma"/>
                <a:cs typeface="Tahoma"/>
              </a:rPr>
              <a:t>ra 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vai trò và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6893559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5289" algn="l"/>
              </a:tabLst>
            </a:pPr>
            <a:r>
              <a:rPr spc="-10" dirty="0">
                <a:solidFill>
                  <a:srgbClr val="28E8E8"/>
                </a:solidFill>
                <a:latin typeface="Times New Roman"/>
                <a:cs typeface="Times New Roman"/>
              </a:rPr>
              <a:t>BÀI</a:t>
            </a:r>
            <a:r>
              <a:rPr spc="-5" dirty="0">
                <a:solidFill>
                  <a:srgbClr val="28E8E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8E8E8"/>
                </a:solidFill>
                <a:latin typeface="Times New Roman"/>
                <a:cs typeface="Times New Roman"/>
              </a:rPr>
              <a:t>1:	</a:t>
            </a:r>
            <a:r>
              <a:rPr spc="-5" dirty="0">
                <a:solidFill>
                  <a:srgbClr val="28E8E8"/>
                </a:solidFill>
                <a:latin typeface="Times New Roman"/>
                <a:cs typeface="Times New Roman"/>
              </a:rPr>
              <a:t>NHỮNG VẤN ĐỀ</a:t>
            </a:r>
            <a:r>
              <a:rPr spc="-90" dirty="0">
                <a:solidFill>
                  <a:srgbClr val="28E8E8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8E8E8"/>
                </a:solidFill>
                <a:latin typeface="Times New Roman"/>
                <a:cs typeface="Times New Roman"/>
              </a:rPr>
              <a:t>CƠ  BẢN </a:t>
            </a:r>
            <a:r>
              <a:rPr spc="-5" dirty="0">
                <a:solidFill>
                  <a:srgbClr val="28E8E8"/>
                </a:solidFill>
                <a:latin typeface="Times New Roman"/>
                <a:cs typeface="Times New Roman"/>
              </a:rPr>
              <a:t>VỀ NHÀ</a:t>
            </a:r>
            <a:r>
              <a:rPr spc="-25" dirty="0">
                <a:solidFill>
                  <a:srgbClr val="28E8E8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8E8E8"/>
                </a:solidFill>
                <a:latin typeface="Times New Roman"/>
                <a:cs typeface="Times New Roman"/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3365500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1938654"/>
            <a:ext cx="625983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300" dirty="0">
                <a:latin typeface="Times New Roman"/>
                <a:cs typeface="Times New Roman"/>
              </a:rPr>
              <a:t>Ngu</a:t>
            </a:r>
            <a:r>
              <a:rPr sz="3200" spc="-300" dirty="0">
                <a:latin typeface="Tahoma"/>
                <a:cs typeface="Tahoma"/>
              </a:rPr>
              <a:t>ồn </a:t>
            </a:r>
            <a:r>
              <a:rPr sz="3200" spc="-495" dirty="0">
                <a:latin typeface="Tahoma"/>
                <a:cs typeface="Tahoma"/>
              </a:rPr>
              <a:t>gốc </a:t>
            </a:r>
            <a:r>
              <a:rPr sz="3200" spc="-5" dirty="0">
                <a:latin typeface="Tahoma"/>
                <a:cs typeface="Tahoma"/>
              </a:rPr>
              <a:t>Nhà</a:t>
            </a:r>
            <a:r>
              <a:rPr sz="3200" spc="-440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825500" marR="5080" indent="-812800">
              <a:lnSpc>
                <a:spcPct val="119800"/>
              </a:lnSpc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10" dirty="0">
                <a:latin typeface="Tahoma"/>
                <a:cs typeface="Tahoma"/>
              </a:rPr>
              <a:t>Khái </a:t>
            </a:r>
            <a:r>
              <a:rPr sz="3200" spc="-310" dirty="0">
                <a:latin typeface="Tahoma"/>
                <a:cs typeface="Tahoma"/>
              </a:rPr>
              <a:t>niệm,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  </a:t>
            </a:r>
            <a:r>
              <a:rPr sz="3200" spc="-305" dirty="0">
                <a:latin typeface="Tahoma"/>
                <a:cs typeface="Tahoma"/>
              </a:rPr>
              <a:t>Thuộc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Nhà</a:t>
            </a:r>
            <a:r>
              <a:rPr sz="3200" spc="-484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Nhà</a:t>
            </a:r>
            <a:r>
              <a:rPr sz="3200" spc="-455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Nàh</a:t>
            </a:r>
            <a:r>
              <a:rPr sz="3200" spc="-625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5" dirty="0">
                <a:latin typeface="Tahoma"/>
                <a:cs typeface="Tahoma"/>
              </a:rPr>
              <a:t>Nhà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656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2. </a:t>
            </a:r>
            <a:r>
              <a:rPr spc="-5" dirty="0">
                <a:solidFill>
                  <a:srgbClr val="00FFFF"/>
                </a:solidFill>
              </a:rPr>
              <a:t>Phân </a:t>
            </a:r>
            <a:r>
              <a:rPr spc="-530" dirty="0">
                <a:solidFill>
                  <a:srgbClr val="00FFFF"/>
                </a:solidFill>
              </a:rPr>
              <a:t>loại </a:t>
            </a:r>
            <a:r>
              <a:rPr spc="-440" dirty="0">
                <a:solidFill>
                  <a:srgbClr val="00FFFF"/>
                </a:solidFill>
              </a:rPr>
              <a:t>chức</a:t>
            </a:r>
            <a:r>
              <a:rPr spc="-375" dirty="0">
                <a:solidFill>
                  <a:srgbClr val="00FFFF"/>
                </a:solidFill>
              </a:rPr>
              <a:t> </a:t>
            </a:r>
            <a:r>
              <a:rPr spc="-10" dirty="0">
                <a:solidFill>
                  <a:srgbClr val="00FFFF"/>
                </a:solidFill>
              </a:rPr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259012"/>
            <a:ext cx="4411980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3580" lvl="1" indent="-6915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04215" algn="l"/>
              </a:tabLst>
            </a:pP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0" dirty="0">
                <a:latin typeface="Tahoma"/>
                <a:cs typeface="Tahoma"/>
              </a:rPr>
              <a:t>đối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nội</a:t>
            </a:r>
            <a:endParaRPr sz="3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AutoNum type="arabicPeriod"/>
            </a:pPr>
            <a:endParaRPr sz="4400">
              <a:latin typeface="Tahoma"/>
              <a:cs typeface="Tahoma"/>
            </a:endParaRPr>
          </a:p>
          <a:p>
            <a:pPr marL="703580" lvl="1" indent="-6915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4215" algn="l"/>
              </a:tabLst>
            </a:pP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0" dirty="0">
                <a:latin typeface="Tahoma"/>
                <a:cs typeface="Tahoma"/>
              </a:rPr>
              <a:t>đối</a:t>
            </a:r>
            <a:r>
              <a:rPr sz="3200" spc="-459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ngoại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00"/>
                </a:solidFill>
              </a:rPr>
              <a:t>3. </a:t>
            </a:r>
            <a:r>
              <a:rPr spc="-5" dirty="0">
                <a:solidFill>
                  <a:srgbClr val="FF9900"/>
                </a:solidFill>
              </a:rPr>
              <a:t>Hình </a:t>
            </a:r>
            <a:r>
              <a:rPr spc="-440" dirty="0">
                <a:solidFill>
                  <a:srgbClr val="FF9900"/>
                </a:solidFill>
              </a:rPr>
              <a:t>thức thực </a:t>
            </a:r>
            <a:r>
              <a:rPr spc="-535" dirty="0">
                <a:solidFill>
                  <a:srgbClr val="FF9900"/>
                </a:solidFill>
              </a:rPr>
              <a:t>hiện </a:t>
            </a:r>
            <a:r>
              <a:rPr spc="-440" dirty="0">
                <a:solidFill>
                  <a:srgbClr val="FF9900"/>
                </a:solidFill>
              </a:rPr>
              <a:t>chức  </a:t>
            </a:r>
            <a:r>
              <a:rPr spc="-10" dirty="0">
                <a:solidFill>
                  <a:srgbClr val="FF9900"/>
                </a:solidFill>
              </a:rPr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075" y="1890712"/>
            <a:ext cx="681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5925" algn="l"/>
              </a:tabLst>
            </a:pPr>
            <a:r>
              <a:rPr sz="2400" spc="-5" dirty="0">
                <a:solidFill>
                  <a:srgbClr val="D62311"/>
                </a:solidFill>
                <a:latin typeface="Tahoma"/>
                <a:cs typeface="Tahoma"/>
              </a:rPr>
              <a:t>H</a:t>
            </a:r>
            <a:r>
              <a:rPr sz="2800" spc="-5" dirty="0">
                <a:solidFill>
                  <a:srgbClr val="D62311"/>
                </a:solidFill>
                <a:latin typeface="Tahoma"/>
                <a:cs typeface="Tahoma"/>
              </a:rPr>
              <a:t>ình </a:t>
            </a:r>
            <a:r>
              <a:rPr sz="2800" spc="-280" dirty="0">
                <a:solidFill>
                  <a:srgbClr val="D62311"/>
                </a:solidFill>
                <a:latin typeface="Tahoma"/>
                <a:cs typeface="Tahoma"/>
              </a:rPr>
              <a:t>thức	</a:t>
            </a:r>
            <a:r>
              <a:rPr sz="2800" spc="-620" dirty="0">
                <a:solidFill>
                  <a:srgbClr val="D62311"/>
                </a:solidFill>
                <a:latin typeface="Tahoma"/>
                <a:cs typeface="Tahoma"/>
              </a:rPr>
              <a:t>Cơ</a:t>
            </a:r>
            <a:r>
              <a:rPr sz="2800" spc="-575" dirty="0">
                <a:solidFill>
                  <a:srgbClr val="D62311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D62311"/>
                </a:solidFill>
                <a:latin typeface="Tahoma"/>
                <a:cs typeface="Tahoma"/>
              </a:rPr>
              <a:t>quan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813050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Xây </a:t>
            </a:r>
            <a:r>
              <a:rPr sz="2400" spc="-245" dirty="0">
                <a:latin typeface="Tahoma"/>
                <a:cs typeface="Tahoma"/>
              </a:rPr>
              <a:t>dựng </a:t>
            </a:r>
            <a:r>
              <a:rPr sz="2400" spc="-5" dirty="0">
                <a:latin typeface="Tahoma"/>
                <a:cs typeface="Tahoma"/>
              </a:rPr>
              <a:t>pháp</a:t>
            </a:r>
            <a:r>
              <a:rPr sz="2400" spc="-325" dirty="0">
                <a:latin typeface="Tahoma"/>
                <a:cs typeface="Tahoma"/>
              </a:rPr>
              <a:t> </a:t>
            </a:r>
            <a:r>
              <a:rPr sz="2400" spc="-295" dirty="0">
                <a:latin typeface="Tahoma"/>
                <a:cs typeface="Tahoma"/>
              </a:rPr>
              <a:t>luật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1385" y="2762250"/>
            <a:ext cx="1456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5" dirty="0">
                <a:latin typeface="Tahoma"/>
                <a:cs typeface="Tahoma"/>
              </a:rPr>
              <a:t>L</a:t>
            </a:r>
            <a:r>
              <a:rPr sz="2800" spc="-425" dirty="0">
                <a:latin typeface="Tahoma"/>
                <a:cs typeface="Tahoma"/>
              </a:rPr>
              <a:t>ập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pháp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4154487"/>
            <a:ext cx="4151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55" dirty="0">
                <a:latin typeface="Tahoma"/>
                <a:cs typeface="Tahoma"/>
              </a:rPr>
              <a:t>Tổ </a:t>
            </a:r>
            <a:r>
              <a:rPr sz="2400" spc="-240" dirty="0">
                <a:latin typeface="Tahoma"/>
                <a:cs typeface="Tahoma"/>
              </a:rPr>
              <a:t>chức thực </a:t>
            </a:r>
            <a:r>
              <a:rPr sz="2400" spc="-290" dirty="0">
                <a:latin typeface="Tahoma"/>
                <a:cs typeface="Tahoma"/>
              </a:rPr>
              <a:t>hiện </a:t>
            </a:r>
            <a:r>
              <a:rPr sz="2400" spc="-5" dirty="0">
                <a:latin typeface="Tahoma"/>
                <a:cs typeface="Tahoma"/>
              </a:rPr>
              <a:t>pháp</a:t>
            </a:r>
            <a:r>
              <a:rPr sz="2400" spc="195" dirty="0">
                <a:latin typeface="Tahoma"/>
                <a:cs typeface="Tahoma"/>
              </a:rPr>
              <a:t> </a:t>
            </a:r>
            <a:r>
              <a:rPr sz="2400" spc="-295" dirty="0">
                <a:latin typeface="Tahoma"/>
                <a:cs typeface="Tahoma"/>
              </a:rPr>
              <a:t>luật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4829" y="4103687"/>
            <a:ext cx="1711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ahoma"/>
                <a:cs typeface="Tahoma"/>
              </a:rPr>
              <a:t>H</a:t>
            </a:r>
            <a:r>
              <a:rPr sz="2800" spc="10" dirty="0">
                <a:latin typeface="Tahoma"/>
                <a:cs typeface="Tahoma"/>
              </a:rPr>
              <a:t>ành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pháp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5564187"/>
            <a:ext cx="263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385" dirty="0">
                <a:latin typeface="Tahoma"/>
                <a:cs typeface="Tahoma"/>
              </a:rPr>
              <a:t>Bảo </a:t>
            </a:r>
            <a:r>
              <a:rPr sz="2400" spc="-575" dirty="0">
                <a:latin typeface="Tahoma"/>
                <a:cs typeface="Tahoma"/>
              </a:rPr>
              <a:t>vệ </a:t>
            </a:r>
            <a:r>
              <a:rPr sz="2400" spc="-5" dirty="0">
                <a:latin typeface="Tahoma"/>
                <a:cs typeface="Tahoma"/>
              </a:rPr>
              <a:t>pháp </a:t>
            </a:r>
            <a:r>
              <a:rPr sz="2400" spc="-295" dirty="0">
                <a:latin typeface="Tahoma"/>
                <a:cs typeface="Tahoma"/>
              </a:rPr>
              <a:t>luật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0754" y="5513387"/>
            <a:ext cx="131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0" dirty="0">
                <a:latin typeface="Tahoma"/>
                <a:cs typeface="Tahoma"/>
              </a:rPr>
              <a:t>T</a:t>
            </a:r>
            <a:r>
              <a:rPr sz="2800" spc="-520" dirty="0">
                <a:latin typeface="Tahoma"/>
                <a:cs typeface="Tahoma"/>
              </a:rPr>
              <a:t>ư</a:t>
            </a:r>
            <a:r>
              <a:rPr sz="2800" spc="-4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pháp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8288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4. </a:t>
            </a:r>
            <a:r>
              <a:rPr spc="-615" dirty="0">
                <a:solidFill>
                  <a:srgbClr val="FF33CC"/>
                </a:solidFill>
              </a:rPr>
              <a:t>Phương </a:t>
            </a:r>
            <a:r>
              <a:rPr spc="-10" dirty="0">
                <a:solidFill>
                  <a:srgbClr val="FF33CC"/>
                </a:solidFill>
              </a:rPr>
              <a:t>pháp </a:t>
            </a:r>
            <a:r>
              <a:rPr spc="-440" dirty="0">
                <a:solidFill>
                  <a:srgbClr val="FF33CC"/>
                </a:solidFill>
              </a:rPr>
              <a:t>thực </a:t>
            </a:r>
            <a:r>
              <a:rPr spc="-535" dirty="0">
                <a:solidFill>
                  <a:srgbClr val="FF33CC"/>
                </a:solidFill>
              </a:rPr>
              <a:t>hiện  </a:t>
            </a:r>
            <a:r>
              <a:rPr spc="-440" dirty="0">
                <a:solidFill>
                  <a:srgbClr val="FF33CC"/>
                </a:solidFill>
              </a:rPr>
              <a:t>chức</a:t>
            </a:r>
            <a:r>
              <a:rPr spc="-10" dirty="0">
                <a:solidFill>
                  <a:srgbClr val="FF33CC"/>
                </a:solidFill>
              </a:rPr>
              <a:t> 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409825"/>
            <a:ext cx="501459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260" dirty="0">
                <a:latin typeface="Tahoma"/>
                <a:cs typeface="Tahoma"/>
              </a:rPr>
              <a:t>thuyết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phục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40" dirty="0">
                <a:latin typeface="Tahoma"/>
                <a:cs typeface="Tahoma"/>
              </a:rPr>
              <a:t>cưỡng</a:t>
            </a:r>
            <a:r>
              <a:rPr sz="3200" spc="-14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chế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926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FF33"/>
                </a:solidFill>
              </a:rPr>
              <a:t>V. </a:t>
            </a:r>
            <a:r>
              <a:rPr spc="-530" dirty="0">
                <a:solidFill>
                  <a:srgbClr val="CCFF33"/>
                </a:solidFill>
              </a:rPr>
              <a:t>Kiểu </a:t>
            </a:r>
            <a:r>
              <a:rPr spc="-5" dirty="0">
                <a:solidFill>
                  <a:srgbClr val="CCFF33"/>
                </a:solidFill>
              </a:rPr>
              <a:t>và </a:t>
            </a:r>
            <a:r>
              <a:rPr spc="-10" dirty="0">
                <a:solidFill>
                  <a:srgbClr val="CCFF33"/>
                </a:solidFill>
              </a:rPr>
              <a:t>hình </a:t>
            </a:r>
            <a:r>
              <a:rPr spc="-440" dirty="0">
                <a:solidFill>
                  <a:srgbClr val="CCFF33"/>
                </a:solidFill>
              </a:rPr>
              <a:t>thức</a:t>
            </a:r>
            <a:r>
              <a:rPr spc="-395" dirty="0">
                <a:solidFill>
                  <a:srgbClr val="CCFF33"/>
                </a:solidFill>
              </a:rPr>
              <a:t> </a:t>
            </a:r>
            <a:r>
              <a:rPr spc="-5" dirty="0">
                <a:solidFill>
                  <a:srgbClr val="CCFF33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190740" cy="382460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390" dirty="0">
                <a:solidFill>
                  <a:srgbClr val="3333CC"/>
                </a:solidFill>
                <a:latin typeface="Tahoma"/>
                <a:cs typeface="Tahoma"/>
              </a:rPr>
              <a:t>Kiểu</a:t>
            </a:r>
            <a:r>
              <a:rPr sz="3200" spc="-1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marR="3048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70" dirty="0">
                <a:latin typeface="Tahoma"/>
                <a:cs typeface="Tahoma"/>
              </a:rPr>
              <a:t>tổng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515" dirty="0">
                <a:latin typeface="Tahoma"/>
                <a:cs typeface="Tahoma"/>
              </a:rPr>
              <a:t>dấu </a:t>
            </a:r>
            <a:r>
              <a:rPr sz="3200" spc="-385" dirty="0">
                <a:latin typeface="Tahoma"/>
                <a:cs typeface="Tahoma"/>
              </a:rPr>
              <a:t>hiệu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490" dirty="0">
                <a:latin typeface="Tahoma"/>
                <a:cs typeface="Tahoma"/>
              </a:rPr>
              <a:t>đặc  </a:t>
            </a:r>
            <a:r>
              <a:rPr sz="3200" spc="-5" dirty="0">
                <a:latin typeface="Tahoma"/>
                <a:cs typeface="Tahoma"/>
              </a:rPr>
              <a:t>thù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495" dirty="0">
                <a:latin typeface="Tahoma"/>
                <a:cs typeface="Tahoma"/>
              </a:rPr>
              <a:t>tồn </a:t>
            </a:r>
            <a:r>
              <a:rPr sz="3200" spc="-385" dirty="0">
                <a:latin typeface="Tahoma"/>
                <a:cs typeface="Tahoma"/>
              </a:rPr>
              <a:t>tại,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marR="16256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5" dirty="0">
                <a:latin typeface="Tahoma"/>
                <a:cs typeface="Tahoma"/>
              </a:rPr>
              <a:t>thái kinh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dirty="0">
                <a:latin typeface="Tahoma"/>
                <a:cs typeface="Tahoma"/>
              </a:rPr>
              <a:t>-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495" dirty="0">
                <a:latin typeface="Tahoma"/>
                <a:cs typeface="Tahoma"/>
              </a:rPr>
              <a:t>hội 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213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66FF"/>
                </a:solidFill>
              </a:rPr>
              <a:t>Các </a:t>
            </a:r>
            <a:r>
              <a:rPr spc="-530" dirty="0">
                <a:solidFill>
                  <a:srgbClr val="FF66FF"/>
                </a:solidFill>
              </a:rPr>
              <a:t>kiểu</a:t>
            </a:r>
            <a:r>
              <a:rPr spc="-75" dirty="0">
                <a:solidFill>
                  <a:srgbClr val="FF66FF"/>
                </a:solidFill>
              </a:rPr>
              <a:t> </a:t>
            </a:r>
            <a:r>
              <a:rPr spc="-5" dirty="0">
                <a:solidFill>
                  <a:srgbClr val="FF66FF"/>
                </a:solidFill>
              </a:rPr>
              <a:t>NN: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9237" y="2035175"/>
            <a:ext cx="454660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254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nô</a:t>
            </a:r>
            <a:endParaRPr sz="3200">
              <a:latin typeface="Tahoma"/>
              <a:cs typeface="Tahoma"/>
            </a:endParaRPr>
          </a:p>
          <a:p>
            <a:pPr marL="498475" marR="492125" algn="ctr">
              <a:lnSpc>
                <a:spcPct val="239600"/>
              </a:lnSpc>
            </a:pP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10" dirty="0">
                <a:latin typeface="Tahoma"/>
                <a:cs typeface="Tahoma"/>
              </a:rPr>
              <a:t>phong </a:t>
            </a:r>
            <a:r>
              <a:rPr sz="3200" spc="-385" dirty="0">
                <a:latin typeface="Tahoma"/>
                <a:cs typeface="Tahoma"/>
              </a:rPr>
              <a:t>kiến  </a:t>
            </a: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63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sản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2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nghĩa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1100" y="2514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8100" y="762000"/>
                </a:moveTo>
                <a:lnTo>
                  <a:pt x="0" y="685800"/>
                </a:lnTo>
                <a:lnTo>
                  <a:pt x="31750" y="685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685800"/>
                </a:lnTo>
                <a:lnTo>
                  <a:pt x="76200" y="685800"/>
                </a:lnTo>
                <a:lnTo>
                  <a:pt x="3810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110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8100" y="762000"/>
                </a:moveTo>
                <a:lnTo>
                  <a:pt x="0" y="685800"/>
                </a:lnTo>
                <a:lnTo>
                  <a:pt x="31750" y="685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685800"/>
                </a:lnTo>
                <a:lnTo>
                  <a:pt x="76200" y="685800"/>
                </a:lnTo>
                <a:lnTo>
                  <a:pt x="3810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1100" y="4800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8100" y="762000"/>
                </a:moveTo>
                <a:lnTo>
                  <a:pt x="0" y="685800"/>
                </a:lnTo>
                <a:lnTo>
                  <a:pt x="31750" y="685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685800"/>
                </a:lnTo>
                <a:lnTo>
                  <a:pt x="76200" y="685800"/>
                </a:lnTo>
                <a:lnTo>
                  <a:pt x="3810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796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1.1 </a:t>
            </a:r>
            <a:r>
              <a:rPr spc="-530" dirty="0">
                <a:solidFill>
                  <a:srgbClr val="00FFFF"/>
                </a:solidFill>
              </a:rPr>
              <a:t>Kiểu </a:t>
            </a:r>
            <a:r>
              <a:rPr spc="-5" dirty="0">
                <a:solidFill>
                  <a:srgbClr val="00FFFF"/>
                </a:solidFill>
              </a:rPr>
              <a:t>NN </a:t>
            </a:r>
            <a:r>
              <a:rPr spc="-655" dirty="0">
                <a:solidFill>
                  <a:srgbClr val="00FFFF"/>
                </a:solidFill>
              </a:rPr>
              <a:t>chủ</a:t>
            </a:r>
            <a:r>
              <a:rPr spc="-395" dirty="0">
                <a:solidFill>
                  <a:srgbClr val="00FFFF"/>
                </a:solidFill>
              </a:rPr>
              <a:t> </a:t>
            </a:r>
            <a:r>
              <a:rPr spc="-10" dirty="0">
                <a:solidFill>
                  <a:srgbClr val="00FFFF"/>
                </a:solidFill>
              </a:rPr>
              <a:t>nô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417434" cy="3336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85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90" dirty="0">
                <a:latin typeface="Tahoma"/>
                <a:cs typeface="Tahoma"/>
              </a:rPr>
              <a:t>đầu </a:t>
            </a:r>
            <a:r>
              <a:rPr sz="3200" spc="-5" dirty="0">
                <a:latin typeface="Tahoma"/>
                <a:cs typeface="Tahoma"/>
              </a:rPr>
              <a:t>tiên trong </a:t>
            </a:r>
            <a:r>
              <a:rPr sz="3200" spc="-625" dirty="0">
                <a:latin typeface="Tahoma"/>
                <a:cs typeface="Tahoma"/>
              </a:rPr>
              <a:t>lịch</a:t>
            </a:r>
            <a:r>
              <a:rPr sz="3200" spc="-285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sử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15" dirty="0">
                <a:latin typeface="Tahoma"/>
                <a:cs typeface="Tahoma"/>
              </a:rPr>
              <a:t>sản </a:t>
            </a:r>
            <a:r>
              <a:rPr sz="3200" spc="-385" dirty="0">
                <a:latin typeface="Tahoma"/>
                <a:cs typeface="Tahoma"/>
              </a:rPr>
              <a:t>xuất </a:t>
            </a:r>
            <a:r>
              <a:rPr sz="3200" spc="-310" dirty="0">
                <a:latin typeface="Tahoma"/>
                <a:cs typeface="Tahoma"/>
              </a:rPr>
              <a:t>chiếm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5" dirty="0">
                <a:latin typeface="Tahoma"/>
                <a:cs typeface="Tahoma"/>
              </a:rPr>
              <a:t>nô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lệ</a:t>
            </a:r>
            <a:endParaRPr sz="3200">
              <a:latin typeface="Tahoma"/>
              <a:cs typeface="Tahoma"/>
            </a:endParaRPr>
          </a:p>
          <a:p>
            <a:pPr marL="355600" marR="19621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" dirty="0">
                <a:latin typeface="Tahoma"/>
                <a:cs typeface="Tahoma"/>
              </a:rPr>
              <a:t>nô 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480" dirty="0">
                <a:latin typeface="Tahoma"/>
                <a:cs typeface="Tahoma"/>
              </a:rPr>
              <a:t>chủ  </a:t>
            </a:r>
            <a:r>
              <a:rPr sz="3200" spc="-5" dirty="0">
                <a:latin typeface="Tahoma"/>
                <a:cs typeface="Tahoma"/>
              </a:rPr>
              <a:t>nô </a:t>
            </a:r>
            <a:r>
              <a:rPr sz="3200" spc="-10" dirty="0">
                <a:latin typeface="Tahoma"/>
                <a:cs typeface="Tahoma"/>
              </a:rPr>
              <a:t>dùng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320" dirty="0">
                <a:latin typeface="Tahoma"/>
                <a:cs typeface="Tahoma"/>
              </a:rPr>
              <a:t>bức, </a:t>
            </a:r>
            <a:r>
              <a:rPr sz="3200" spc="-5" dirty="0">
                <a:latin typeface="Tahoma"/>
                <a:cs typeface="Tahoma"/>
              </a:rPr>
              <a:t>bóc </a:t>
            </a:r>
            <a:r>
              <a:rPr sz="3200" spc="-495" dirty="0">
                <a:latin typeface="Tahoma"/>
                <a:cs typeface="Tahoma"/>
              </a:rPr>
              <a:t>lột </a:t>
            </a:r>
            <a:r>
              <a:rPr sz="3200" spc="-5" dirty="0">
                <a:latin typeface="Tahoma"/>
                <a:cs typeface="Tahoma"/>
              </a:rPr>
              <a:t>nô</a:t>
            </a:r>
            <a:r>
              <a:rPr sz="3200" spc="-480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lệ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90" dirty="0">
                <a:latin typeface="Tahoma"/>
                <a:cs typeface="Tahoma"/>
              </a:rPr>
              <a:t>Đấu </a:t>
            </a:r>
            <a:r>
              <a:rPr sz="3200" spc="-5" dirty="0">
                <a:latin typeface="Tahoma"/>
                <a:cs typeface="Tahoma"/>
              </a:rPr>
              <a:t>tranh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nô </a:t>
            </a:r>
            <a:r>
              <a:rPr sz="3200" spc="-765" dirty="0">
                <a:latin typeface="Tahoma"/>
                <a:cs typeface="Tahoma"/>
              </a:rPr>
              <a:t>lệ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10" dirty="0">
                <a:latin typeface="Tahoma"/>
                <a:cs typeface="Tahoma"/>
              </a:rPr>
              <a:t>phát,  </a:t>
            </a:r>
            <a:r>
              <a:rPr sz="3200" spc="-320" dirty="0">
                <a:latin typeface="Tahoma"/>
                <a:cs typeface="Tahoma"/>
              </a:rPr>
              <a:t>chưa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90" dirty="0">
                <a:latin typeface="Tahoma"/>
                <a:cs typeface="Tahoma"/>
              </a:rPr>
              <a:t>đấu </a:t>
            </a:r>
            <a:r>
              <a:rPr sz="3200" spc="-5" dirty="0">
                <a:latin typeface="Tahoma"/>
                <a:cs typeface="Tahoma"/>
              </a:rPr>
              <a:t>tranh giai</a:t>
            </a:r>
            <a:r>
              <a:rPr sz="3200" spc="-65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85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00"/>
                </a:solidFill>
              </a:rPr>
              <a:t>1.2 </a:t>
            </a:r>
            <a:r>
              <a:rPr spc="-530" dirty="0">
                <a:solidFill>
                  <a:srgbClr val="FF9900"/>
                </a:solidFill>
              </a:rPr>
              <a:t>Kiểu </a:t>
            </a:r>
            <a:r>
              <a:rPr spc="-5" dirty="0">
                <a:solidFill>
                  <a:srgbClr val="FF9900"/>
                </a:solidFill>
              </a:rPr>
              <a:t>NN </a:t>
            </a:r>
            <a:r>
              <a:rPr spc="-10" dirty="0">
                <a:solidFill>
                  <a:srgbClr val="FF9900"/>
                </a:solidFill>
              </a:rPr>
              <a:t>phong</a:t>
            </a:r>
            <a:r>
              <a:rPr spc="-400" dirty="0">
                <a:solidFill>
                  <a:srgbClr val="FF9900"/>
                </a:solidFill>
              </a:rPr>
              <a:t> </a:t>
            </a:r>
            <a:r>
              <a:rPr spc="-530" dirty="0">
                <a:solidFill>
                  <a:srgbClr val="FF9900"/>
                </a:solidFill>
              </a:rPr>
              <a:t>kiến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821930" cy="324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241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10" dirty="0">
                <a:latin typeface="Tahoma"/>
                <a:cs typeface="Tahoma"/>
              </a:rPr>
              <a:t>phong </a:t>
            </a:r>
            <a:r>
              <a:rPr sz="3200" spc="-385" dirty="0">
                <a:latin typeface="Tahoma"/>
                <a:cs typeface="Tahoma"/>
              </a:rPr>
              <a:t>kiến </a:t>
            </a:r>
            <a:r>
              <a:rPr sz="3200" spc="-5" dirty="0">
                <a:latin typeface="Tahoma"/>
                <a:cs typeface="Tahoma"/>
              </a:rPr>
              <a:t>&gt;&lt; Giai </a:t>
            </a:r>
            <a:r>
              <a:rPr sz="3200" spc="-515" dirty="0">
                <a:latin typeface="Tahoma"/>
                <a:cs typeface="Tahoma"/>
              </a:rPr>
              <a:t>cấp  </a:t>
            </a:r>
            <a:r>
              <a:rPr sz="3200" spc="-5" dirty="0">
                <a:latin typeface="Tahoma"/>
                <a:cs typeface="Tahoma"/>
              </a:rPr>
              <a:t>nông</a:t>
            </a:r>
            <a:r>
              <a:rPr sz="3200" spc="-10" dirty="0">
                <a:latin typeface="Tahoma"/>
                <a:cs typeface="Tahoma"/>
              </a:rPr>
              <a:t> dân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" dirty="0">
                <a:latin typeface="Tahoma"/>
                <a:cs typeface="Tahoma"/>
              </a:rPr>
              <a:t>bóc </a:t>
            </a:r>
            <a:r>
              <a:rPr sz="3200" spc="-495" dirty="0">
                <a:latin typeface="Tahoma"/>
                <a:cs typeface="Tahoma"/>
              </a:rPr>
              <a:t>lột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63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sở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300" dirty="0">
                <a:latin typeface="Tahoma"/>
                <a:cs typeface="Tahoma"/>
              </a:rPr>
              <a:t>ruộng </a:t>
            </a:r>
            <a:r>
              <a:rPr sz="3200" spc="-490" dirty="0">
                <a:latin typeface="Tahoma"/>
                <a:cs typeface="Tahoma"/>
              </a:rPr>
              <a:t>đất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76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Nông dân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495" dirty="0">
                <a:latin typeface="Tahoma"/>
                <a:cs typeface="Tahoma"/>
              </a:rPr>
              <a:t>nộp </a:t>
            </a:r>
            <a:r>
              <a:rPr sz="3200" spc="-5" dirty="0">
                <a:latin typeface="Tahoma"/>
                <a:cs typeface="Tahoma"/>
              </a:rPr>
              <a:t>tô cho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665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680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1.3 </a:t>
            </a:r>
            <a:r>
              <a:rPr spc="-530" dirty="0">
                <a:solidFill>
                  <a:srgbClr val="FFFF00"/>
                </a:solidFill>
              </a:rPr>
              <a:t>Kiểu </a:t>
            </a:r>
            <a:r>
              <a:rPr spc="-5" dirty="0">
                <a:solidFill>
                  <a:srgbClr val="FFFF00"/>
                </a:solidFill>
              </a:rPr>
              <a:t>NN </a:t>
            </a:r>
            <a:r>
              <a:rPr spc="-869" dirty="0">
                <a:solidFill>
                  <a:srgbClr val="FFFF00"/>
                </a:solidFill>
              </a:rPr>
              <a:t>tư</a:t>
            </a:r>
            <a:r>
              <a:rPr spc="-395" dirty="0">
                <a:solidFill>
                  <a:srgbClr val="FFFF00"/>
                </a:solidFill>
              </a:rPr>
              <a:t> </a:t>
            </a:r>
            <a:r>
              <a:rPr spc="-705" dirty="0">
                <a:solidFill>
                  <a:srgbClr val="FFFF00"/>
                </a:solidFill>
              </a:rPr>
              <a:t>sản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16915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15" dirty="0">
                <a:latin typeface="Tahoma"/>
                <a:cs typeface="Tahoma"/>
              </a:rPr>
              <a:t>sản </a:t>
            </a:r>
            <a:r>
              <a:rPr sz="3200" spc="-5" dirty="0">
                <a:latin typeface="Tahoma"/>
                <a:cs typeface="Tahoma"/>
              </a:rPr>
              <a:t>&gt;&lt;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vô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sản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" dirty="0">
                <a:latin typeface="Tahoma"/>
                <a:cs typeface="Tahoma"/>
              </a:rPr>
              <a:t>bóc </a:t>
            </a:r>
            <a:r>
              <a:rPr sz="3200" spc="-495" dirty="0">
                <a:latin typeface="Tahoma"/>
                <a:cs typeface="Tahoma"/>
              </a:rPr>
              <a:t>lột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61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sản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385" dirty="0">
                <a:latin typeface="Tahoma"/>
                <a:cs typeface="Tahoma"/>
              </a:rPr>
              <a:t>liệu </a:t>
            </a:r>
            <a:r>
              <a:rPr sz="3200" spc="-515" dirty="0">
                <a:latin typeface="Tahoma"/>
                <a:cs typeface="Tahoma"/>
              </a:rPr>
              <a:t>sản  </a:t>
            </a:r>
            <a:r>
              <a:rPr sz="3200" spc="-390" dirty="0">
                <a:latin typeface="Tahoma"/>
                <a:cs typeface="Tahoma"/>
              </a:rPr>
              <a:t>xuất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192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66FF"/>
                </a:solidFill>
              </a:rPr>
              <a:t>1.4 </a:t>
            </a:r>
            <a:r>
              <a:rPr spc="-530" dirty="0">
                <a:solidFill>
                  <a:srgbClr val="FF66FF"/>
                </a:solidFill>
              </a:rPr>
              <a:t>Kiểu </a:t>
            </a:r>
            <a:r>
              <a:rPr spc="-5" dirty="0">
                <a:solidFill>
                  <a:srgbClr val="FF66FF"/>
                </a:solidFill>
              </a:rPr>
              <a:t>NN xã </a:t>
            </a:r>
            <a:r>
              <a:rPr spc="-680" dirty="0">
                <a:solidFill>
                  <a:srgbClr val="FF66FF"/>
                </a:solidFill>
              </a:rPr>
              <a:t>hội </a:t>
            </a:r>
            <a:r>
              <a:rPr spc="-655" dirty="0">
                <a:solidFill>
                  <a:srgbClr val="FF66FF"/>
                </a:solidFill>
              </a:rPr>
              <a:t>chủ</a:t>
            </a:r>
            <a:r>
              <a:rPr spc="-400" dirty="0">
                <a:solidFill>
                  <a:srgbClr val="FF66FF"/>
                </a:solidFill>
              </a:rPr>
              <a:t> </a:t>
            </a:r>
            <a:r>
              <a:rPr spc="-10" dirty="0">
                <a:solidFill>
                  <a:srgbClr val="FF66FF"/>
                </a:solidFill>
              </a:rPr>
              <a:t>nghĩa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719059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848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85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85" dirty="0">
                <a:latin typeface="Tahoma"/>
                <a:cs typeface="Tahoma"/>
              </a:rPr>
              <a:t>tiến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70" dirty="0">
                <a:latin typeface="Tahoma"/>
                <a:cs typeface="Tahoma"/>
              </a:rPr>
              <a:t>cuối </a:t>
            </a:r>
            <a:r>
              <a:rPr sz="3200" spc="-5" dirty="0">
                <a:latin typeface="Tahoma"/>
                <a:cs typeface="Tahoma"/>
              </a:rPr>
              <a:t>cùng trong  </a:t>
            </a:r>
            <a:r>
              <a:rPr sz="3200" spc="-625" dirty="0">
                <a:latin typeface="Tahoma"/>
                <a:cs typeface="Tahoma"/>
              </a:rPr>
              <a:t>lịch</a:t>
            </a:r>
            <a:r>
              <a:rPr sz="3200" spc="-385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sử</a:t>
            </a:r>
            <a:endParaRPr sz="3200">
              <a:latin typeface="Tahoma"/>
              <a:cs typeface="Tahoma"/>
            </a:endParaRPr>
          </a:p>
          <a:p>
            <a:pPr marL="355600" marR="55245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NN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công nhân và toàn 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nhân dân lao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5" dirty="0">
                <a:latin typeface="Tahoma"/>
                <a:cs typeface="Tahoma"/>
              </a:rPr>
              <a:t>xoá </a:t>
            </a:r>
            <a:r>
              <a:rPr sz="3200" spc="-735" dirty="0">
                <a:latin typeface="Tahoma"/>
                <a:cs typeface="Tahoma"/>
              </a:rPr>
              <a:t>bỏ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385" dirty="0">
                <a:latin typeface="Tahoma"/>
                <a:cs typeface="Tahoma"/>
              </a:rPr>
              <a:t>cấp,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320" dirty="0">
                <a:latin typeface="Tahoma"/>
                <a:cs typeface="Tahoma"/>
              </a:rPr>
              <a:t>bức, </a:t>
            </a:r>
            <a:r>
              <a:rPr sz="3200" spc="-5" dirty="0">
                <a:latin typeface="Tahoma"/>
                <a:cs typeface="Tahoma"/>
              </a:rPr>
              <a:t>bóc </a:t>
            </a:r>
            <a:r>
              <a:rPr sz="3200" spc="-495" dirty="0">
                <a:latin typeface="Tahoma"/>
                <a:cs typeface="Tahoma"/>
              </a:rPr>
              <a:t>lột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385" dirty="0">
                <a:latin typeface="Tahoma"/>
                <a:cs typeface="Tahoma"/>
              </a:rPr>
              <a:t>bằng </a:t>
            </a:r>
            <a:r>
              <a:rPr sz="3200" spc="-5" dirty="0">
                <a:latin typeface="Tahoma"/>
                <a:cs typeface="Tahoma"/>
              </a:rPr>
              <a:t>xã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  <a:p>
            <a:pPr marL="355600" marR="7810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385" dirty="0">
                <a:latin typeface="Tahoma"/>
                <a:cs typeface="Tahoma"/>
              </a:rPr>
              <a:t>liệu </a:t>
            </a:r>
            <a:r>
              <a:rPr sz="3200" spc="-515" dirty="0">
                <a:latin typeface="Tahoma"/>
                <a:cs typeface="Tahoma"/>
              </a:rPr>
              <a:t>sản  </a:t>
            </a:r>
            <a:r>
              <a:rPr sz="3200" spc="-390" dirty="0">
                <a:latin typeface="Tahoma"/>
                <a:cs typeface="Tahoma"/>
              </a:rPr>
              <a:t>xuất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47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2. </a:t>
            </a:r>
            <a:r>
              <a:rPr spc="-5" dirty="0">
                <a:solidFill>
                  <a:srgbClr val="00FFFF"/>
                </a:solidFill>
              </a:rPr>
              <a:t>Hình </a:t>
            </a:r>
            <a:r>
              <a:rPr spc="-440" dirty="0">
                <a:solidFill>
                  <a:srgbClr val="00FFFF"/>
                </a:solidFill>
              </a:rPr>
              <a:t>thức </a:t>
            </a:r>
            <a:r>
              <a:rPr spc="-5" dirty="0">
                <a:solidFill>
                  <a:srgbClr val="00FFFF"/>
                </a:solidFill>
              </a:rPr>
              <a:t>NN </a:t>
            </a:r>
            <a:r>
              <a:rPr spc="-10" dirty="0">
                <a:solidFill>
                  <a:srgbClr val="00FFFF"/>
                </a:solidFill>
              </a:rPr>
              <a:t>(Mô hình</a:t>
            </a:r>
            <a:r>
              <a:rPr spc="-560" dirty="0">
                <a:solidFill>
                  <a:srgbClr val="00FFFF"/>
                </a:solidFill>
              </a:rPr>
              <a:t> </a:t>
            </a:r>
            <a:r>
              <a:rPr spc="-5" dirty="0">
                <a:solidFill>
                  <a:srgbClr val="00FFFF"/>
                </a:solidFill>
              </a:rPr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360284" cy="3727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2.1 Khái </a:t>
            </a:r>
            <a:r>
              <a:rPr sz="3200" spc="-385" dirty="0">
                <a:solidFill>
                  <a:srgbClr val="FF9900"/>
                </a:solidFill>
                <a:latin typeface="Tahoma"/>
                <a:cs typeface="Tahoma"/>
              </a:rPr>
              <a:t>niệm </a:t>
            </a: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hình </a:t>
            </a:r>
            <a:r>
              <a:rPr sz="3200" spc="-320" dirty="0">
                <a:solidFill>
                  <a:srgbClr val="FF9900"/>
                </a:solidFill>
                <a:latin typeface="Tahoma"/>
                <a:cs typeface="Tahoma"/>
              </a:rPr>
              <a:t>thức</a:t>
            </a:r>
            <a:r>
              <a:rPr sz="3200" spc="-24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cách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NN cùng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  <a:p>
            <a:pPr marL="355600" marR="7112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495" dirty="0">
                <a:latin typeface="Tahoma"/>
                <a:cs typeface="Tahoma"/>
              </a:rPr>
              <a:t>tố: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385" dirty="0">
                <a:latin typeface="Tahoma"/>
                <a:cs typeface="Tahoma"/>
              </a:rPr>
              <a:t>thể, </a:t>
            </a:r>
            <a:r>
              <a:rPr sz="3200" spc="-10" dirty="0">
                <a:latin typeface="Tahoma"/>
                <a:cs typeface="Tahoma"/>
              </a:rPr>
              <a:t>hình 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5" dirty="0">
                <a:latin typeface="Tahoma"/>
                <a:cs typeface="Tahoma"/>
              </a:rPr>
              <a:t>trúc lãnh </a:t>
            </a:r>
            <a:r>
              <a:rPr sz="3200" spc="-495" dirty="0">
                <a:latin typeface="Tahoma"/>
                <a:cs typeface="Tahoma"/>
              </a:rPr>
              <a:t>thổ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10" dirty="0">
                <a:latin typeface="Tahoma"/>
                <a:cs typeface="Tahoma"/>
              </a:rPr>
              <a:t>chính  </a:t>
            </a:r>
            <a:r>
              <a:rPr sz="3200" spc="-830" dirty="0">
                <a:latin typeface="Tahoma"/>
                <a:cs typeface="Tahoma"/>
              </a:rPr>
              <a:t>trị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6893559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5289" algn="l"/>
              </a:tabLst>
            </a:pPr>
            <a:r>
              <a:rPr spc="-10" dirty="0">
                <a:solidFill>
                  <a:srgbClr val="FF3399"/>
                </a:solidFill>
                <a:latin typeface="Times New Roman"/>
                <a:cs typeface="Times New Roman"/>
              </a:rPr>
              <a:t>BÀI</a:t>
            </a:r>
            <a:r>
              <a:rPr spc="-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3399"/>
                </a:solidFill>
                <a:latin typeface="Times New Roman"/>
                <a:cs typeface="Times New Roman"/>
              </a:rPr>
              <a:t>2:	</a:t>
            </a:r>
            <a:r>
              <a:rPr spc="-5" dirty="0">
                <a:solidFill>
                  <a:srgbClr val="FF3399"/>
                </a:solidFill>
                <a:latin typeface="Times New Roman"/>
                <a:cs typeface="Times New Roman"/>
              </a:rPr>
              <a:t>NHỮNG VẤN ĐỀ</a:t>
            </a:r>
            <a:r>
              <a:rPr spc="-9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3399"/>
                </a:solidFill>
                <a:latin typeface="Times New Roman"/>
                <a:cs typeface="Times New Roman"/>
              </a:rPr>
              <a:t>CƠ  BẢN CỦA </a:t>
            </a:r>
            <a:r>
              <a:rPr spc="-5" dirty="0">
                <a:solidFill>
                  <a:srgbClr val="FF3399"/>
                </a:solidFill>
                <a:latin typeface="Times New Roman"/>
                <a:cs typeface="Times New Roman"/>
              </a:rPr>
              <a:t>PHÁP</a:t>
            </a:r>
            <a:r>
              <a:rPr spc="-2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3399"/>
                </a:solidFill>
                <a:latin typeface="Times New Roman"/>
                <a:cs typeface="Times New Roman"/>
              </a:rPr>
              <a:t>LUẬT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3365500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1938654"/>
            <a:ext cx="6704965" cy="401827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300" dirty="0">
                <a:latin typeface="Tahoma"/>
                <a:cs typeface="Tahoma"/>
              </a:rPr>
              <a:t>Nguồn </a:t>
            </a:r>
            <a:r>
              <a:rPr sz="3200" spc="-370" dirty="0">
                <a:latin typeface="Tahoma"/>
                <a:cs typeface="Tahoma"/>
              </a:rPr>
              <a:t>gốc,  </a:t>
            </a:r>
            <a:r>
              <a:rPr sz="3200" spc="-5" dirty="0">
                <a:latin typeface="Tahoma"/>
                <a:cs typeface="Tahoma"/>
              </a:rPr>
              <a:t>khái </a:t>
            </a:r>
            <a:r>
              <a:rPr sz="3200" spc="-385" dirty="0">
                <a:latin typeface="Tahoma"/>
                <a:cs typeface="Tahoma"/>
              </a:rPr>
              <a:t>niệm 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marR="2160905" indent="-812800">
              <a:lnSpc>
                <a:spcPct val="119800"/>
              </a:lnSpc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90" dirty="0">
                <a:latin typeface="Tahoma"/>
                <a:cs typeface="Tahoma"/>
              </a:rPr>
              <a:t>luật  </a:t>
            </a:r>
            <a:r>
              <a:rPr sz="3200" spc="-305" dirty="0">
                <a:latin typeface="Tahoma"/>
                <a:cs typeface="Tahoma"/>
              </a:rPr>
              <a:t>Thuộc  </a:t>
            </a:r>
            <a:r>
              <a:rPr sz="3200" spc="-5" dirty="0">
                <a:latin typeface="Tahoma"/>
                <a:cs typeface="Tahoma"/>
              </a:rPr>
              <a:t>tính pháp</a:t>
            </a:r>
            <a:r>
              <a:rPr sz="3200" spc="-46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10" dirty="0">
                <a:latin typeface="Tahoma"/>
                <a:cs typeface="Tahoma"/>
              </a:rPr>
              <a:t>năng, </a:t>
            </a:r>
            <a:r>
              <a:rPr sz="3200" spc="-5" dirty="0">
                <a:latin typeface="Tahoma"/>
                <a:cs typeface="Tahoma"/>
              </a:rPr>
              <a:t>vai trò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459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marR="304165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40" dirty="0">
                <a:latin typeface="Tahoma"/>
                <a:cs typeface="Tahoma"/>
              </a:rPr>
              <a:t>tượng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495" dirty="0">
                <a:latin typeface="Tahoma"/>
                <a:cs typeface="Tahoma"/>
              </a:rPr>
              <a:t>hội</a:t>
            </a:r>
            <a:r>
              <a:rPr sz="3200" spc="-4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khác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390" dirty="0">
                <a:latin typeface="Tahoma"/>
                <a:cs typeface="Tahoma"/>
              </a:rPr>
              <a:t>Kiểu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61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62311"/>
                </a:solidFill>
              </a:rPr>
              <a:t>2.2 Các </a:t>
            </a:r>
            <a:r>
              <a:rPr spc="-700" dirty="0">
                <a:solidFill>
                  <a:srgbClr val="D62311"/>
                </a:solidFill>
              </a:rPr>
              <a:t>yếu </a:t>
            </a:r>
            <a:r>
              <a:rPr spc="-1010" dirty="0">
                <a:solidFill>
                  <a:srgbClr val="D62311"/>
                </a:solidFill>
              </a:rPr>
              <a:t>tố </a:t>
            </a:r>
            <a:r>
              <a:rPr spc="-700" dirty="0">
                <a:solidFill>
                  <a:srgbClr val="D62311"/>
                </a:solidFill>
              </a:rPr>
              <a:t>tạo </a:t>
            </a:r>
            <a:r>
              <a:rPr spc="-5" dirty="0">
                <a:solidFill>
                  <a:srgbClr val="D62311"/>
                </a:solidFill>
              </a:rPr>
              <a:t>thành </a:t>
            </a:r>
            <a:r>
              <a:rPr spc="-15" dirty="0">
                <a:solidFill>
                  <a:srgbClr val="D62311"/>
                </a:solidFill>
              </a:rPr>
              <a:t>hình  </a:t>
            </a:r>
            <a:r>
              <a:rPr spc="-440" dirty="0">
                <a:solidFill>
                  <a:srgbClr val="D62311"/>
                </a:solidFill>
              </a:rPr>
              <a:t>thức</a:t>
            </a:r>
            <a:r>
              <a:rPr spc="-10" dirty="0">
                <a:solidFill>
                  <a:srgbClr val="D62311"/>
                </a:solidFill>
              </a:rPr>
              <a:t> </a:t>
            </a:r>
            <a:r>
              <a:rPr spc="-5" dirty="0">
                <a:solidFill>
                  <a:srgbClr val="D62311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780655" cy="3727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509" dirty="0">
                <a:solidFill>
                  <a:srgbClr val="FFFF00"/>
                </a:solidFill>
                <a:latin typeface="Tahoma"/>
                <a:cs typeface="Tahoma"/>
              </a:rPr>
              <a:t>Yếu </a:t>
            </a:r>
            <a:r>
              <a:rPr sz="3200" spc="-735" dirty="0">
                <a:solidFill>
                  <a:srgbClr val="FFFF00"/>
                </a:solidFill>
                <a:latin typeface="Tahoma"/>
                <a:cs typeface="Tahoma"/>
              </a:rPr>
              <a:t>tố </a:t>
            </a:r>
            <a:r>
              <a:rPr sz="3200" spc="-10" dirty="0">
                <a:solidFill>
                  <a:srgbClr val="FFFF00"/>
                </a:solidFill>
                <a:latin typeface="Tahoma"/>
                <a:cs typeface="Tahoma"/>
              </a:rPr>
              <a:t>1: </a:t>
            </a:r>
            <a:r>
              <a:rPr sz="3200" spc="-5" dirty="0">
                <a:solidFill>
                  <a:srgbClr val="FFFF00"/>
                </a:solidFill>
                <a:latin typeface="Tahoma"/>
                <a:cs typeface="Tahoma"/>
              </a:rPr>
              <a:t>Hình </a:t>
            </a:r>
            <a:r>
              <a:rPr sz="3200" spc="-320" dirty="0">
                <a:solidFill>
                  <a:srgbClr val="FFFF00"/>
                </a:solidFill>
                <a:latin typeface="Tahoma"/>
                <a:cs typeface="Tahoma"/>
              </a:rPr>
              <a:t>thức </a:t>
            </a:r>
            <a:r>
              <a:rPr sz="3200" spc="-5" dirty="0">
                <a:solidFill>
                  <a:srgbClr val="FFFF00"/>
                </a:solidFill>
                <a:latin typeface="Tahoma"/>
                <a:cs typeface="Tahoma"/>
              </a:rPr>
              <a:t>chính</a:t>
            </a:r>
            <a:r>
              <a:rPr sz="3200" spc="-43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3200" spc="-515" dirty="0">
                <a:solidFill>
                  <a:srgbClr val="FFFF00"/>
                </a:solidFill>
                <a:latin typeface="Tahoma"/>
                <a:cs typeface="Tahoma"/>
              </a:rPr>
              <a:t>thể</a:t>
            </a:r>
            <a:endParaRPr sz="3200">
              <a:latin typeface="Tahoma"/>
              <a:cs typeface="Tahoma"/>
            </a:endParaRPr>
          </a:p>
          <a:p>
            <a:pPr marL="355600" marR="20891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Khái </a:t>
            </a:r>
            <a:r>
              <a:rPr sz="3200" spc="-310" dirty="0">
                <a:latin typeface="Tahoma"/>
                <a:cs typeface="Tahoma"/>
              </a:rPr>
              <a:t>niệm: </a:t>
            </a:r>
            <a:r>
              <a:rPr sz="3200" spc="-5" dirty="0">
                <a:latin typeface="Tahoma"/>
                <a:cs typeface="Tahoma"/>
              </a:rPr>
              <a:t>là cách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trình 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495" dirty="0">
                <a:latin typeface="Tahoma"/>
                <a:cs typeface="Tahoma"/>
              </a:rPr>
              <a:t>tối </a:t>
            </a:r>
            <a:r>
              <a:rPr sz="3200" spc="-5" dirty="0">
                <a:latin typeface="Tahoma"/>
                <a:cs typeface="Tahoma"/>
              </a:rPr>
              <a:t>cao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  cùng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770" dirty="0">
                <a:latin typeface="Tahoma"/>
                <a:cs typeface="Tahoma"/>
              </a:rPr>
              <a:t>ấy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85" dirty="0">
                <a:latin typeface="Tahoma"/>
                <a:cs typeface="Tahoma"/>
              </a:rPr>
              <a:t>dạng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385" dirty="0">
                <a:latin typeface="Tahoma"/>
                <a:cs typeface="Tahoma"/>
              </a:rPr>
              <a:t>bản: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quân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" dirty="0">
                <a:latin typeface="Tahoma"/>
                <a:cs typeface="Tahoma"/>
              </a:rPr>
              <a:t>và  chính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70" dirty="0">
                <a:latin typeface="Tahoma"/>
                <a:cs typeface="Tahoma"/>
              </a:rPr>
              <a:t>cộng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hoà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612775"/>
            <a:ext cx="5034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66FF"/>
                </a:solidFill>
              </a:rPr>
              <a:t>Chính </a:t>
            </a:r>
            <a:r>
              <a:rPr spc="-700" dirty="0">
                <a:solidFill>
                  <a:srgbClr val="FF66FF"/>
                </a:solidFill>
              </a:rPr>
              <a:t>thể </a:t>
            </a:r>
            <a:r>
              <a:rPr spc="-10" dirty="0">
                <a:solidFill>
                  <a:srgbClr val="FF66FF"/>
                </a:solidFill>
              </a:rPr>
              <a:t>quân</a:t>
            </a:r>
            <a:r>
              <a:rPr spc="-40" dirty="0">
                <a:solidFill>
                  <a:srgbClr val="FF66FF"/>
                </a:solidFill>
              </a:rPr>
              <a:t> </a:t>
            </a:r>
            <a:r>
              <a:rPr spc="-495" dirty="0">
                <a:solidFill>
                  <a:srgbClr val="FF66FF"/>
                </a:solidFill>
              </a:rPr>
              <a:t>chủ: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1846262"/>
            <a:ext cx="7712075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515" dirty="0">
                <a:latin typeface="Tahoma"/>
                <a:cs typeface="Tahoma"/>
              </a:rPr>
              <a:t>tập </a:t>
            </a:r>
            <a:r>
              <a:rPr sz="3200" spc="-5" dirty="0">
                <a:latin typeface="Tahoma"/>
                <a:cs typeface="Tahoma"/>
              </a:rPr>
              <a:t>trung toàn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500" dirty="0">
                <a:latin typeface="Tahoma"/>
                <a:cs typeface="Tahoma"/>
              </a:rPr>
              <a:t>một 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5" dirty="0">
                <a:latin typeface="Tahoma"/>
                <a:cs typeface="Tahoma"/>
              </a:rPr>
              <a:t>trong tay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305" dirty="0">
                <a:latin typeface="Tahoma"/>
                <a:cs typeface="Tahoma"/>
              </a:rPr>
              <a:t>đứng </a:t>
            </a:r>
            <a:r>
              <a:rPr sz="3200" spc="-490" dirty="0">
                <a:latin typeface="Tahoma"/>
                <a:cs typeface="Tahoma"/>
              </a:rPr>
              <a:t>đầu </a:t>
            </a:r>
            <a:r>
              <a:rPr sz="3200" spc="-5" dirty="0">
                <a:latin typeface="Tahoma"/>
                <a:cs typeface="Tahoma"/>
              </a:rPr>
              <a:t>NN và 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260" dirty="0">
                <a:latin typeface="Tahoma"/>
                <a:cs typeface="Tahoma"/>
              </a:rPr>
              <a:t>chuyển </a:t>
            </a:r>
            <a:r>
              <a:rPr sz="3200" spc="-5" dirty="0">
                <a:latin typeface="Tahoma"/>
                <a:cs typeface="Tahoma"/>
              </a:rPr>
              <a:t>giao theo 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320" dirty="0">
                <a:latin typeface="Tahoma"/>
                <a:cs typeface="Tahoma"/>
              </a:rPr>
              <a:t>thừa  </a:t>
            </a:r>
            <a:r>
              <a:rPr sz="3200" spc="-515" dirty="0">
                <a:latin typeface="Tahoma"/>
                <a:cs typeface="Tahoma"/>
              </a:rPr>
              <a:t>kế.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loại: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Quân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10" dirty="0">
                <a:latin typeface="Tahoma"/>
                <a:cs typeface="Tahoma"/>
              </a:rPr>
              <a:t>tuyệt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475" dirty="0">
                <a:latin typeface="Tahoma"/>
                <a:cs typeface="Tahoma"/>
              </a:rPr>
              <a:t>đối</a:t>
            </a:r>
            <a:endParaRPr sz="3200">
              <a:latin typeface="Tahoma"/>
              <a:cs typeface="Tahoma"/>
            </a:endParaRPr>
          </a:p>
          <a:p>
            <a:pPr marL="355600" marR="58610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Quân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hạn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10" dirty="0">
                <a:latin typeface="Tahoma"/>
                <a:cs typeface="Tahoma"/>
              </a:rPr>
              <a:t>(quân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-625" dirty="0">
                <a:latin typeface="Tahoma"/>
                <a:cs typeface="Tahoma"/>
              </a:rPr>
              <a:t>nghị  </a:t>
            </a:r>
            <a:r>
              <a:rPr sz="3200" spc="-5" dirty="0">
                <a:latin typeface="Tahoma"/>
                <a:cs typeface="Tahoma"/>
              </a:rPr>
              <a:t>hay quân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15" dirty="0">
                <a:latin typeface="Tahoma"/>
                <a:cs typeface="Tahoma"/>
              </a:rPr>
              <a:t>lập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hiến)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81000"/>
            <a:ext cx="4821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66FF"/>
                </a:solidFill>
              </a:rPr>
              <a:t>Chính </a:t>
            </a:r>
            <a:r>
              <a:rPr spc="-700" dirty="0">
                <a:solidFill>
                  <a:srgbClr val="FF66FF"/>
                </a:solidFill>
              </a:rPr>
              <a:t>thể </a:t>
            </a:r>
            <a:r>
              <a:rPr spc="-509" dirty="0">
                <a:solidFill>
                  <a:srgbClr val="FF66FF"/>
                </a:solidFill>
              </a:rPr>
              <a:t>cộng</a:t>
            </a:r>
            <a:r>
              <a:rPr spc="-25" dirty="0">
                <a:solidFill>
                  <a:srgbClr val="FF66FF"/>
                </a:solidFill>
              </a:rPr>
              <a:t> </a:t>
            </a:r>
            <a:r>
              <a:rPr spc="-10" dirty="0">
                <a:solidFill>
                  <a:srgbClr val="FF66FF"/>
                </a:solidFill>
              </a:rPr>
              <a:t>hoà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922462"/>
            <a:ext cx="7669530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60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495" dirty="0">
                <a:latin typeface="Tahoma"/>
                <a:cs typeface="Tahoma"/>
              </a:rPr>
              <a:t>tối </a:t>
            </a:r>
            <a:r>
              <a:rPr sz="3200" spc="-5" dirty="0">
                <a:latin typeface="Tahoma"/>
                <a:cs typeface="Tahoma"/>
              </a:rPr>
              <a:t>cao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00" dirty="0">
                <a:latin typeface="Tahoma"/>
                <a:cs typeface="Tahoma"/>
              </a:rPr>
              <a:t>một 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cao do dân </a:t>
            </a:r>
            <a:r>
              <a:rPr sz="3200" spc="-515" dirty="0">
                <a:latin typeface="Tahoma"/>
                <a:cs typeface="Tahoma"/>
              </a:rPr>
              <a:t>bầu </a:t>
            </a:r>
            <a:r>
              <a:rPr sz="3200" spc="-5" dirty="0">
                <a:latin typeface="Tahoma"/>
                <a:cs typeface="Tahoma"/>
              </a:rPr>
              <a:t>ra theo  </a:t>
            </a:r>
            <a:r>
              <a:rPr sz="3200" spc="-310" dirty="0">
                <a:latin typeface="Tahoma"/>
                <a:cs typeface="Tahoma"/>
              </a:rPr>
              <a:t>nhiệm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810" dirty="0">
                <a:latin typeface="Tahoma"/>
                <a:cs typeface="Tahoma"/>
              </a:rPr>
              <a:t>kỳ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85" dirty="0">
                <a:latin typeface="Tahoma"/>
                <a:cs typeface="Tahoma"/>
              </a:rPr>
              <a:t>dạng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chính: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75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quý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tộc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75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dân </a:t>
            </a:r>
            <a:r>
              <a:rPr sz="3200" spc="-360" dirty="0">
                <a:latin typeface="Tahoma"/>
                <a:cs typeface="Tahoma"/>
              </a:rPr>
              <a:t>chủ.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10" dirty="0">
                <a:latin typeface="Tahoma"/>
                <a:cs typeface="Tahoma"/>
              </a:rPr>
              <a:t>dạng: </a:t>
            </a:r>
            <a:r>
              <a:rPr sz="3200" spc="-375" dirty="0">
                <a:latin typeface="Tahoma"/>
                <a:cs typeface="Tahoma"/>
              </a:rPr>
              <a:t>Cộng </a:t>
            </a:r>
            <a:r>
              <a:rPr sz="3200" spc="-10" dirty="0">
                <a:latin typeface="Tahoma"/>
                <a:cs typeface="Tahoma"/>
              </a:rPr>
              <a:t>hoà  </a:t>
            </a:r>
            <a:r>
              <a:rPr sz="3200" spc="-370" dirty="0">
                <a:latin typeface="Tahoma"/>
                <a:cs typeface="Tahoma"/>
              </a:rPr>
              <a:t>tổng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70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-500" dirty="0">
                <a:latin typeface="Tahoma"/>
                <a:cs typeface="Tahoma"/>
              </a:rPr>
              <a:t>nghị. </a:t>
            </a:r>
            <a:r>
              <a:rPr sz="3200" spc="-10" dirty="0">
                <a:latin typeface="Tahoma"/>
                <a:cs typeface="Tahoma"/>
              </a:rPr>
              <a:t>Ngoài  </a:t>
            </a:r>
            <a:r>
              <a:rPr sz="3200" spc="-5" dirty="0">
                <a:latin typeface="Tahoma"/>
                <a:cs typeface="Tahoma"/>
              </a:rPr>
              <a:t>ra còn có </a:t>
            </a:r>
            <a:r>
              <a:rPr sz="3200" spc="-370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</a:t>
            </a:r>
            <a:r>
              <a:rPr sz="3200" spc="-540" dirty="0">
                <a:latin typeface="Tahoma"/>
                <a:cs typeface="Tahoma"/>
              </a:rPr>
              <a:t>lưỡng</a:t>
            </a:r>
            <a:r>
              <a:rPr sz="3200" spc="-2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tính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700" dirty="0">
                <a:solidFill>
                  <a:srgbClr val="FF9900"/>
                </a:solidFill>
              </a:rPr>
              <a:t>Yếu </a:t>
            </a:r>
            <a:r>
              <a:rPr spc="-1010" dirty="0">
                <a:solidFill>
                  <a:srgbClr val="FF9900"/>
                </a:solidFill>
              </a:rPr>
              <a:t>tố </a:t>
            </a:r>
            <a:r>
              <a:rPr spc="-10" dirty="0">
                <a:solidFill>
                  <a:srgbClr val="FF9900"/>
                </a:solidFill>
              </a:rPr>
              <a:t>2: </a:t>
            </a:r>
            <a:r>
              <a:rPr spc="-5" dirty="0">
                <a:solidFill>
                  <a:srgbClr val="FF9900"/>
                </a:solidFill>
              </a:rPr>
              <a:t>Hình </a:t>
            </a:r>
            <a:r>
              <a:rPr spc="-440" dirty="0">
                <a:solidFill>
                  <a:srgbClr val="FF9900"/>
                </a:solidFill>
              </a:rPr>
              <a:t>thức </a:t>
            </a:r>
            <a:r>
              <a:rPr spc="-705" dirty="0">
                <a:solidFill>
                  <a:srgbClr val="FF9900"/>
                </a:solidFill>
              </a:rPr>
              <a:t>cấu </a:t>
            </a:r>
            <a:r>
              <a:rPr spc="-5" dirty="0">
                <a:solidFill>
                  <a:srgbClr val="FF9900"/>
                </a:solidFill>
              </a:rPr>
              <a:t>trúc  </a:t>
            </a:r>
            <a:r>
              <a:rPr spc="-10" dirty="0">
                <a:solidFill>
                  <a:srgbClr val="FF9900"/>
                </a:solidFill>
              </a:rPr>
              <a:t>lãnh </a:t>
            </a:r>
            <a:r>
              <a:rPr spc="-680" dirty="0">
                <a:solidFill>
                  <a:srgbClr val="FF9900"/>
                </a:solidFill>
              </a:rPr>
              <a:t>thổ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792720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509" dirty="0">
                <a:latin typeface="Tahoma"/>
                <a:cs typeface="Tahoma"/>
              </a:rPr>
              <a:t>tạo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 thành các </a:t>
            </a:r>
            <a:r>
              <a:rPr sz="3200" spc="-450" dirty="0">
                <a:latin typeface="Tahoma"/>
                <a:cs typeface="Tahoma"/>
              </a:rPr>
              <a:t>đơn </a:t>
            </a:r>
            <a:r>
              <a:rPr sz="3200" spc="-1240" dirty="0">
                <a:latin typeface="Tahoma"/>
                <a:cs typeface="Tahoma"/>
              </a:rPr>
              <a:t>vị </a:t>
            </a:r>
            <a:r>
              <a:rPr sz="3200" spc="-9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hành chính lãnh </a:t>
            </a:r>
            <a:r>
              <a:rPr sz="3200" spc="-495" dirty="0">
                <a:latin typeface="Tahoma"/>
                <a:cs typeface="Tahoma"/>
              </a:rPr>
              <a:t>thổ </a:t>
            </a:r>
            <a:r>
              <a:rPr sz="3200" spc="-5" dirty="0">
                <a:latin typeface="Tahoma"/>
                <a:cs typeface="Tahoma"/>
              </a:rPr>
              <a:t>và xác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trung </a:t>
            </a:r>
            <a:r>
              <a:rPr sz="3200" spc="-670" dirty="0">
                <a:latin typeface="Tahoma"/>
                <a:cs typeface="Tahoma"/>
              </a:rPr>
              <a:t>ương  </a:t>
            </a:r>
            <a:r>
              <a:rPr sz="3200" spc="-475" dirty="0">
                <a:latin typeface="Tahoma"/>
                <a:cs typeface="Tahoma"/>
              </a:rPr>
              <a:t>với 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78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phương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85" dirty="0">
                <a:latin typeface="Tahoma"/>
                <a:cs typeface="Tahoma"/>
              </a:rPr>
              <a:t>dạng </a:t>
            </a:r>
            <a:r>
              <a:rPr sz="3200" spc="-705" dirty="0">
                <a:latin typeface="Tahoma"/>
                <a:cs typeface="Tahoma"/>
              </a:rPr>
              <a:t>cơ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bản: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50" dirty="0">
                <a:latin typeface="Tahoma"/>
                <a:cs typeface="Tahoma"/>
              </a:rPr>
              <a:t>đơn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nhất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liên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bang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38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0" dirty="0">
                <a:solidFill>
                  <a:srgbClr val="FFFF00"/>
                </a:solidFill>
              </a:rPr>
              <a:t>Yếu </a:t>
            </a:r>
            <a:r>
              <a:rPr spc="-1010" dirty="0">
                <a:solidFill>
                  <a:srgbClr val="FFFF00"/>
                </a:solidFill>
              </a:rPr>
              <a:t>tố </a:t>
            </a:r>
            <a:r>
              <a:rPr spc="-10" dirty="0">
                <a:solidFill>
                  <a:srgbClr val="FFFF00"/>
                </a:solidFill>
              </a:rPr>
              <a:t>3: </a:t>
            </a:r>
            <a:r>
              <a:rPr spc="-705" dirty="0">
                <a:solidFill>
                  <a:srgbClr val="FFFF00"/>
                </a:solidFill>
              </a:rPr>
              <a:t>Chế </a:t>
            </a:r>
            <a:r>
              <a:rPr spc="-965" dirty="0">
                <a:solidFill>
                  <a:srgbClr val="FFFF00"/>
                </a:solidFill>
              </a:rPr>
              <a:t>độ </a:t>
            </a:r>
            <a:r>
              <a:rPr spc="-10" dirty="0">
                <a:solidFill>
                  <a:srgbClr val="FFFF00"/>
                </a:solidFill>
              </a:rPr>
              <a:t>chính</a:t>
            </a:r>
            <a:r>
              <a:rPr spc="70" dirty="0">
                <a:solidFill>
                  <a:srgbClr val="FFFF00"/>
                </a:solidFill>
              </a:rPr>
              <a:t> </a:t>
            </a:r>
            <a:r>
              <a:rPr spc="-1140" dirty="0">
                <a:solidFill>
                  <a:srgbClr val="FFFF00"/>
                </a:solidFill>
              </a:rPr>
              <a:t>trị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692390" cy="324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70" dirty="0">
                <a:latin typeface="Tahoma"/>
                <a:cs typeface="Tahoma"/>
              </a:rPr>
              <a:t>tổng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10" dirty="0">
                <a:latin typeface="Tahoma"/>
                <a:cs typeface="Tahoma"/>
              </a:rPr>
              <a:t>pháp, </a:t>
            </a:r>
            <a:r>
              <a:rPr sz="3200" spc="-480" dirty="0">
                <a:latin typeface="Tahoma"/>
                <a:cs typeface="Tahoma"/>
              </a:rPr>
              <a:t>thủ </a:t>
            </a:r>
            <a:r>
              <a:rPr sz="3200" spc="-370" dirty="0">
                <a:latin typeface="Tahoma"/>
                <a:cs typeface="Tahoma"/>
              </a:rPr>
              <a:t>đoạn  </a:t>
            </a:r>
            <a:r>
              <a:rPr sz="3200" spc="-5" dirty="0">
                <a:latin typeface="Tahoma"/>
                <a:cs typeface="Tahoma"/>
              </a:rPr>
              <a:t>mà NNN </a:t>
            </a:r>
            <a:r>
              <a:rPr sz="3200" spc="-635" dirty="0">
                <a:latin typeface="Tahoma"/>
                <a:cs typeface="Tahoma"/>
              </a:rPr>
              <a:t>sử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85" dirty="0">
                <a:latin typeface="Tahoma"/>
                <a:cs typeface="Tahoma"/>
              </a:rPr>
              <a:t>dạng </a:t>
            </a:r>
            <a:r>
              <a:rPr sz="3200" spc="-705" dirty="0">
                <a:latin typeface="Tahoma"/>
                <a:cs typeface="Tahoma"/>
              </a:rPr>
              <a:t>cơ</a:t>
            </a:r>
            <a:r>
              <a:rPr sz="3200" spc="-55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bản: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175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385" dirty="0">
                <a:latin typeface="Tahoma"/>
                <a:cs typeface="Tahoma"/>
              </a:rPr>
              <a:t>phản </a:t>
            </a:r>
            <a:r>
              <a:rPr sz="3200" spc="-10" dirty="0">
                <a:latin typeface="Tahoma"/>
                <a:cs typeface="Tahoma"/>
              </a:rPr>
              <a:t>(phi)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42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6237"/>
            <a:ext cx="3672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CC"/>
                </a:solidFill>
              </a:rPr>
              <a:t>VI. </a:t>
            </a:r>
            <a:r>
              <a:rPr spc="-1010" dirty="0">
                <a:solidFill>
                  <a:srgbClr val="3333CC"/>
                </a:solidFill>
              </a:rPr>
              <a:t>Bộ </a:t>
            </a:r>
            <a:r>
              <a:rPr spc="-10" dirty="0">
                <a:solidFill>
                  <a:srgbClr val="3333CC"/>
                </a:solidFill>
              </a:rPr>
              <a:t>máy</a:t>
            </a:r>
            <a:r>
              <a:rPr spc="-17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2" y="1050925"/>
            <a:ext cx="254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66FF"/>
                </a:solidFill>
                <a:latin typeface="Tahoma"/>
                <a:cs typeface="Tahoma"/>
              </a:rPr>
              <a:t>1. Khái</a:t>
            </a:r>
            <a:r>
              <a:rPr sz="3600" spc="-80" dirty="0">
                <a:solidFill>
                  <a:srgbClr val="FF66FF"/>
                </a:solidFill>
                <a:latin typeface="Tahoma"/>
                <a:cs typeface="Tahoma"/>
              </a:rPr>
              <a:t> </a:t>
            </a:r>
            <a:r>
              <a:rPr sz="3600" spc="-434" dirty="0">
                <a:solidFill>
                  <a:srgbClr val="FF66FF"/>
                </a:solidFill>
                <a:latin typeface="Tahoma"/>
                <a:cs typeface="Tahoma"/>
              </a:rPr>
              <a:t>niệm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227262"/>
            <a:ext cx="7525384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10" dirty="0">
                <a:latin typeface="Tahoma"/>
                <a:cs typeface="Tahoma"/>
              </a:rPr>
              <a:t>Trung </a:t>
            </a:r>
            <a:r>
              <a:rPr sz="3200" spc="-675" dirty="0">
                <a:latin typeface="Tahoma"/>
                <a:cs typeface="Tahoma"/>
              </a:rPr>
              <a:t>ương 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61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phương</a:t>
            </a:r>
            <a:endParaRPr sz="3200">
              <a:latin typeface="Tahoma"/>
              <a:cs typeface="Tahoma"/>
            </a:endParaRPr>
          </a:p>
          <a:p>
            <a:pPr marL="355600" marR="6731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theo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5" dirty="0">
                <a:latin typeface="Tahoma"/>
                <a:cs typeface="Tahoma"/>
              </a:rPr>
              <a:t>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10" dirty="0">
                <a:latin typeface="Tahoma"/>
                <a:cs typeface="Tahoma"/>
              </a:rPr>
              <a:t>chung, </a:t>
            </a:r>
            <a:r>
              <a:rPr sz="3200" spc="-300" dirty="0">
                <a:latin typeface="Tahoma"/>
                <a:cs typeface="Tahoma"/>
              </a:rPr>
              <a:t>thống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nhất</a:t>
            </a:r>
            <a:endParaRPr sz="3200">
              <a:latin typeface="Tahoma"/>
              <a:cs typeface="Tahoma"/>
            </a:endParaRPr>
          </a:p>
          <a:p>
            <a:pPr marL="355600" marR="28575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04800"/>
            <a:ext cx="66459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>
                <a:solidFill>
                  <a:srgbClr val="D62311"/>
                </a:solidFill>
              </a:rPr>
              <a:t>Đặc </a:t>
            </a:r>
            <a:r>
              <a:rPr spc="-505" dirty="0">
                <a:solidFill>
                  <a:srgbClr val="D62311"/>
                </a:solidFill>
              </a:rPr>
              <a:t>điểm </a:t>
            </a:r>
            <a:r>
              <a:rPr spc="-655" dirty="0">
                <a:solidFill>
                  <a:srgbClr val="D62311"/>
                </a:solidFill>
              </a:rPr>
              <a:t>của </a:t>
            </a:r>
            <a:r>
              <a:rPr spc="-965" dirty="0">
                <a:solidFill>
                  <a:srgbClr val="D62311"/>
                </a:solidFill>
              </a:rPr>
              <a:t>cơ </a:t>
            </a:r>
            <a:r>
              <a:rPr spc="-10" dirty="0">
                <a:solidFill>
                  <a:srgbClr val="D62311"/>
                </a:solidFill>
              </a:rPr>
              <a:t>quan</a:t>
            </a:r>
            <a:r>
              <a:rPr spc="-390" dirty="0">
                <a:solidFill>
                  <a:srgbClr val="D62311"/>
                </a:solidFill>
              </a:rPr>
              <a:t> </a:t>
            </a:r>
            <a:r>
              <a:rPr spc="-5" dirty="0">
                <a:solidFill>
                  <a:srgbClr val="D62311"/>
                </a:solidFill>
              </a:rPr>
              <a:t>NN: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140142"/>
            <a:ext cx="7471409" cy="48958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phận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</a:t>
            </a:r>
            <a:r>
              <a:rPr sz="3200" spc="-4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marR="252095" indent="-342900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385" dirty="0">
                <a:latin typeface="Tahoma"/>
                <a:cs typeface="Tahoma"/>
              </a:rPr>
              <a:t>lập, 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hay </a:t>
            </a:r>
            <a:r>
              <a:rPr sz="3200" spc="-385" dirty="0">
                <a:latin typeface="Tahoma"/>
                <a:cs typeface="Tahoma"/>
              </a:rPr>
              <a:t>giải </a:t>
            </a:r>
            <a:r>
              <a:rPr sz="3200" spc="-515" dirty="0">
                <a:latin typeface="Tahoma"/>
                <a:cs typeface="Tahoma"/>
              </a:rPr>
              <a:t>thể  </a:t>
            </a:r>
            <a:r>
              <a:rPr sz="3200" spc="-490" dirty="0">
                <a:latin typeface="Tahoma"/>
                <a:cs typeface="Tahoma"/>
              </a:rPr>
              <a:t>đều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tuân theo 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pháp 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10" dirty="0">
                <a:latin typeface="Tahoma"/>
                <a:cs typeface="Tahoma"/>
              </a:rPr>
              <a:t>quyền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325" dirty="0">
                <a:latin typeface="Tahoma"/>
                <a:cs typeface="Tahoma"/>
              </a:rPr>
              <a:t>lực: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Ban hành văn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có tính </a:t>
            </a:r>
            <a:r>
              <a:rPr sz="3200" spc="-515" dirty="0">
                <a:latin typeface="Tahoma"/>
                <a:cs typeface="Tahoma"/>
              </a:rPr>
              <a:t>bắt  </a:t>
            </a:r>
            <a:r>
              <a:rPr sz="3200" spc="-370" dirty="0">
                <a:latin typeface="Tahoma"/>
                <a:cs typeface="Tahoma"/>
              </a:rPr>
              <a:t>buộc </a:t>
            </a:r>
            <a:r>
              <a:rPr sz="3200" spc="-5" dirty="0">
                <a:latin typeface="Tahoma"/>
                <a:cs typeface="Tahoma"/>
              </a:rPr>
              <a:t>thi</a:t>
            </a:r>
            <a:r>
              <a:rPr sz="3200" spc="-2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hành</a:t>
            </a:r>
            <a:endParaRPr sz="3200">
              <a:latin typeface="Tahoma"/>
              <a:cs typeface="Tahoma"/>
            </a:endParaRPr>
          </a:p>
          <a:p>
            <a:pPr marL="355600" marR="30670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385" dirty="0">
                <a:latin typeface="Tahoma"/>
                <a:cs typeface="Tahoma"/>
              </a:rPr>
              <a:t>kiểm </a:t>
            </a:r>
            <a:r>
              <a:rPr sz="3200" spc="-5" dirty="0">
                <a:latin typeface="Tahoma"/>
                <a:cs typeface="Tahoma"/>
              </a:rPr>
              <a:t>tra, giám sát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320" dirty="0">
                <a:latin typeface="Tahoma"/>
                <a:cs typeface="Tahoma"/>
              </a:rPr>
              <a:t>thực 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văn </a:t>
            </a:r>
            <a:r>
              <a:rPr sz="3200" spc="-515" dirty="0">
                <a:latin typeface="Tahoma"/>
                <a:cs typeface="Tahoma"/>
              </a:rPr>
              <a:t>bản</a:t>
            </a:r>
            <a:r>
              <a:rPr sz="3200" spc="-48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FF33"/>
                </a:solidFill>
              </a:rPr>
              <a:t>2. Các </a:t>
            </a:r>
            <a:r>
              <a:rPr spc="-530" dirty="0">
                <a:solidFill>
                  <a:srgbClr val="CCFF33"/>
                </a:solidFill>
              </a:rPr>
              <a:t>loại </a:t>
            </a:r>
            <a:r>
              <a:rPr spc="-965" dirty="0">
                <a:solidFill>
                  <a:srgbClr val="CCFF33"/>
                </a:solidFill>
              </a:rPr>
              <a:t>cơ </a:t>
            </a:r>
            <a:r>
              <a:rPr spc="-10" dirty="0">
                <a:solidFill>
                  <a:srgbClr val="CCFF33"/>
                </a:solidFill>
              </a:rPr>
              <a:t>quan </a:t>
            </a:r>
            <a:r>
              <a:rPr spc="-5" dirty="0">
                <a:solidFill>
                  <a:srgbClr val="CCFF33"/>
                </a:solidFill>
              </a:rPr>
              <a:t>trong </a:t>
            </a:r>
            <a:r>
              <a:rPr spc="-1019" dirty="0">
                <a:solidFill>
                  <a:srgbClr val="CCFF33"/>
                </a:solidFill>
              </a:rPr>
              <a:t>bộ  </a:t>
            </a:r>
            <a:r>
              <a:rPr spc="-10" dirty="0">
                <a:solidFill>
                  <a:srgbClr val="CCFF33"/>
                </a:solidFill>
              </a:rPr>
              <a:t>máy</a:t>
            </a:r>
            <a:r>
              <a:rPr spc="-15" dirty="0">
                <a:solidFill>
                  <a:srgbClr val="CCFF33"/>
                </a:solidFill>
              </a:rPr>
              <a:t> </a:t>
            </a:r>
            <a:r>
              <a:rPr spc="-5" dirty="0">
                <a:solidFill>
                  <a:srgbClr val="CCFF33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182812"/>
            <a:ext cx="3888740" cy="284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515" dirty="0">
                <a:latin typeface="Tahoma"/>
                <a:cs typeface="Tahoma"/>
              </a:rPr>
              <a:t>lập</a:t>
            </a:r>
            <a:r>
              <a:rPr sz="3200" spc="-2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hành</a:t>
            </a:r>
            <a:r>
              <a:rPr sz="3200" spc="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5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631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10" dirty="0">
                <a:solidFill>
                  <a:srgbClr val="FF66FF"/>
                </a:solidFill>
              </a:rPr>
              <a:t>Bộ </a:t>
            </a:r>
            <a:r>
              <a:rPr spc="-10" dirty="0">
                <a:solidFill>
                  <a:srgbClr val="FF66FF"/>
                </a:solidFill>
              </a:rPr>
              <a:t>máy </a:t>
            </a:r>
            <a:r>
              <a:rPr spc="-5" dirty="0">
                <a:solidFill>
                  <a:srgbClr val="FF66FF"/>
                </a:solidFill>
              </a:rPr>
              <a:t>NN </a:t>
            </a:r>
            <a:r>
              <a:rPr spc="-655" dirty="0">
                <a:solidFill>
                  <a:srgbClr val="FF66FF"/>
                </a:solidFill>
              </a:rPr>
              <a:t>chủ</a:t>
            </a:r>
            <a:r>
              <a:rPr spc="-150" dirty="0">
                <a:solidFill>
                  <a:srgbClr val="FF66FF"/>
                </a:solidFill>
              </a:rPr>
              <a:t> </a:t>
            </a:r>
            <a:r>
              <a:rPr spc="-10" dirty="0">
                <a:solidFill>
                  <a:srgbClr val="FF66FF"/>
                </a:solidFill>
              </a:rPr>
              <a:t>nô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787005" cy="255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20" dirty="0">
                <a:latin typeface="Tahoma"/>
                <a:cs typeface="Tahoma"/>
              </a:rPr>
              <a:t>Chưa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phân </a:t>
            </a:r>
            <a:r>
              <a:rPr sz="3200" spc="-385" dirty="0">
                <a:latin typeface="Tahoma"/>
                <a:cs typeface="Tahoma"/>
              </a:rPr>
              <a:t>biệt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 </a:t>
            </a:r>
            <a:r>
              <a:rPr sz="3200" spc="-705" dirty="0">
                <a:latin typeface="Tahoma"/>
                <a:cs typeface="Tahoma"/>
              </a:rPr>
              <a:t>cơ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quan</a:t>
            </a:r>
            <a:endParaRPr sz="3200">
              <a:latin typeface="Tahoma"/>
              <a:cs typeface="Tahoma"/>
            </a:endParaRPr>
          </a:p>
          <a:p>
            <a:pPr marL="355600" marR="30035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" dirty="0">
                <a:latin typeface="Tahoma"/>
                <a:cs typeface="Tahoma"/>
              </a:rPr>
              <a:t>nô </a:t>
            </a:r>
            <a:r>
              <a:rPr sz="3200" spc="-425" dirty="0">
                <a:latin typeface="Tahoma"/>
                <a:cs typeface="Tahoma"/>
              </a:rPr>
              <a:t>vừa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5" dirty="0">
                <a:latin typeface="Tahoma"/>
                <a:cs typeface="Tahoma"/>
              </a:rPr>
              <a:t>lãnh </a:t>
            </a: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5" dirty="0">
                <a:latin typeface="Tahoma"/>
                <a:cs typeface="Tahoma"/>
              </a:rPr>
              <a:t>quân </a:t>
            </a:r>
            <a:r>
              <a:rPr sz="3200" spc="-360" dirty="0">
                <a:latin typeface="Tahoma"/>
                <a:cs typeface="Tahoma"/>
              </a:rPr>
              <a:t>đội,  </a:t>
            </a:r>
            <a:r>
              <a:rPr sz="3200" spc="-385" dirty="0">
                <a:latin typeface="Tahoma"/>
                <a:cs typeface="Tahoma"/>
              </a:rPr>
              <a:t>cảnh </a:t>
            </a:r>
            <a:r>
              <a:rPr sz="3200" spc="-5" dirty="0">
                <a:latin typeface="Tahoma"/>
                <a:cs typeface="Tahoma"/>
              </a:rPr>
              <a:t>sát, </a:t>
            </a:r>
            <a:r>
              <a:rPr sz="3200" spc="-425" dirty="0">
                <a:latin typeface="Tahoma"/>
                <a:cs typeface="Tahoma"/>
              </a:rPr>
              <a:t>vừa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5" dirty="0">
                <a:latin typeface="Tahoma"/>
                <a:cs typeface="Tahoma"/>
              </a:rPr>
              <a:t>lý </a:t>
            </a:r>
            <a:r>
              <a:rPr sz="3200" spc="-10" dirty="0">
                <a:latin typeface="Tahoma"/>
                <a:cs typeface="Tahoma"/>
              </a:rPr>
              <a:t>hành  chính, </a:t>
            </a:r>
            <a:r>
              <a:rPr sz="3200" spc="-425" dirty="0">
                <a:latin typeface="Tahoma"/>
                <a:cs typeface="Tahoma"/>
              </a:rPr>
              <a:t>vừa </a:t>
            </a:r>
            <a:r>
              <a:rPr sz="3200" spc="-5" dirty="0">
                <a:latin typeface="Tahoma"/>
                <a:cs typeface="Tahoma"/>
              </a:rPr>
              <a:t>là quan</a:t>
            </a:r>
            <a:r>
              <a:rPr sz="3200" spc="-1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toà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458787"/>
            <a:ext cx="5689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10" dirty="0">
                <a:solidFill>
                  <a:srgbClr val="FF9900"/>
                </a:solidFill>
              </a:rPr>
              <a:t>Bộ </a:t>
            </a:r>
            <a:r>
              <a:rPr spc="-10" dirty="0">
                <a:solidFill>
                  <a:srgbClr val="FF9900"/>
                </a:solidFill>
              </a:rPr>
              <a:t>máy </a:t>
            </a:r>
            <a:r>
              <a:rPr spc="-5" dirty="0">
                <a:solidFill>
                  <a:srgbClr val="FF9900"/>
                </a:solidFill>
              </a:rPr>
              <a:t>NN </a:t>
            </a:r>
            <a:r>
              <a:rPr spc="-10" dirty="0">
                <a:solidFill>
                  <a:srgbClr val="FF9900"/>
                </a:solidFill>
              </a:rPr>
              <a:t>phong</a:t>
            </a:r>
            <a:r>
              <a:rPr spc="-155" dirty="0">
                <a:solidFill>
                  <a:srgbClr val="FF9900"/>
                </a:solidFill>
              </a:rPr>
              <a:t> </a:t>
            </a:r>
            <a:r>
              <a:rPr spc="-530" dirty="0">
                <a:solidFill>
                  <a:srgbClr val="FF9900"/>
                </a:solidFill>
              </a:rPr>
              <a:t>kiến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160462"/>
            <a:ext cx="7743190" cy="518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thành 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540" dirty="0">
                <a:latin typeface="Tahoma"/>
                <a:cs typeface="Tahoma"/>
              </a:rPr>
              <a:t>tương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5" dirty="0">
                <a:latin typeface="Tahoma"/>
                <a:cs typeface="Tahoma"/>
              </a:rPr>
              <a:t>hoàn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10" dirty="0">
                <a:latin typeface="Tahoma"/>
                <a:cs typeface="Tahoma"/>
              </a:rPr>
              <a:t>Trung </a:t>
            </a:r>
            <a:r>
              <a:rPr sz="3200" spc="-670" dirty="0">
                <a:latin typeface="Tahoma"/>
                <a:cs typeface="Tahoma"/>
              </a:rPr>
              <a:t>ương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490" dirty="0">
                <a:latin typeface="Tahoma"/>
                <a:cs typeface="Tahoma"/>
              </a:rPr>
              <a:t>đến 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275" dirty="0">
                <a:latin typeface="Tahoma"/>
                <a:cs typeface="Tahoma"/>
              </a:rPr>
              <a:t>phương.Tuy </a:t>
            </a:r>
            <a:r>
              <a:rPr sz="3200" spc="-10" dirty="0">
                <a:latin typeface="Tahoma"/>
                <a:cs typeface="Tahoma"/>
              </a:rPr>
              <a:t>nhiên, </a:t>
            </a:r>
            <a:r>
              <a:rPr sz="3200" spc="15" dirty="0">
                <a:latin typeface="Tahoma"/>
                <a:cs typeface="Tahoma"/>
              </a:rPr>
              <a:t>đây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40" dirty="0">
                <a:latin typeface="Tahoma"/>
                <a:cs typeface="Tahoma"/>
              </a:rPr>
              <a:t>bộ 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470" dirty="0">
                <a:latin typeface="Tahoma"/>
                <a:cs typeface="Tahoma"/>
              </a:rPr>
              <a:t>độc </a:t>
            </a:r>
            <a:r>
              <a:rPr sz="3200" spc="-5" dirty="0">
                <a:latin typeface="Tahoma"/>
                <a:cs typeface="Tahoma"/>
              </a:rPr>
              <a:t>tài, quan liêu, phân hàng theo  </a:t>
            </a:r>
            <a:r>
              <a:rPr sz="3200" spc="-370" dirty="0">
                <a:latin typeface="Tahoma"/>
                <a:cs typeface="Tahoma"/>
              </a:rPr>
              <a:t>đẳng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800" dirty="0">
                <a:latin typeface="Tahoma"/>
                <a:cs typeface="Tahoma"/>
              </a:rPr>
              <a:t>Ở </a:t>
            </a:r>
            <a:r>
              <a:rPr sz="3200" spc="-5" dirty="0">
                <a:latin typeface="Tahoma"/>
                <a:cs typeface="Tahoma"/>
              </a:rPr>
              <a:t>trung </a:t>
            </a:r>
            <a:r>
              <a:rPr sz="3200" spc="-540" dirty="0">
                <a:latin typeface="Tahoma"/>
                <a:cs typeface="Tahoma"/>
              </a:rPr>
              <a:t>ương: </a:t>
            </a:r>
            <a:r>
              <a:rPr sz="3200" spc="-5" dirty="0">
                <a:latin typeface="Tahoma"/>
                <a:cs typeface="Tahoma"/>
              </a:rPr>
              <a:t>Vua, các quan </a:t>
            </a:r>
            <a:r>
              <a:rPr sz="3200" spc="-310" dirty="0">
                <a:latin typeface="Tahoma"/>
                <a:cs typeface="Tahoma"/>
              </a:rPr>
              <a:t>triều</a:t>
            </a:r>
            <a:r>
              <a:rPr sz="3200" spc="4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đình</a:t>
            </a:r>
            <a:endParaRPr sz="3200">
              <a:latin typeface="Tahoma"/>
              <a:cs typeface="Tahoma"/>
            </a:endParaRPr>
          </a:p>
          <a:p>
            <a:pPr marL="355600" marR="34480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800" dirty="0">
                <a:latin typeface="Tahoma"/>
                <a:cs typeface="Tahoma"/>
              </a:rPr>
              <a:t>Ở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90" dirty="0">
                <a:latin typeface="Tahoma"/>
                <a:cs typeface="Tahoma"/>
              </a:rPr>
              <a:t>phương: </a:t>
            </a:r>
            <a:r>
              <a:rPr sz="3200" spc="-5" dirty="0">
                <a:latin typeface="Tahoma"/>
                <a:cs typeface="Tahoma"/>
              </a:rPr>
              <a:t>các quan </a:t>
            </a:r>
            <a:r>
              <a:rPr sz="3200" spc="-515" dirty="0">
                <a:latin typeface="Tahoma"/>
                <a:cs typeface="Tahoma"/>
              </a:rPr>
              <a:t>lại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 </a:t>
            </a:r>
            <a:r>
              <a:rPr sz="3200" spc="-5" dirty="0">
                <a:latin typeface="Tahoma"/>
                <a:cs typeface="Tahoma"/>
              </a:rPr>
              <a:t>do Vua </a:t>
            </a:r>
            <a:r>
              <a:rPr sz="3200" spc="-735" dirty="0">
                <a:latin typeface="Tahoma"/>
                <a:cs typeface="Tahoma"/>
              </a:rPr>
              <a:t>bổ</a:t>
            </a:r>
            <a:r>
              <a:rPr sz="3200" spc="-54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nhiệm</a:t>
            </a:r>
            <a:endParaRPr sz="3200">
              <a:latin typeface="Tahoma"/>
              <a:cs typeface="Tahoma"/>
            </a:endParaRPr>
          </a:p>
          <a:p>
            <a:pPr marL="355600" marR="1143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5" dirty="0">
                <a:latin typeface="Tahoma"/>
                <a:cs typeface="Tahoma"/>
              </a:rPr>
              <a:t>có quân </a:t>
            </a:r>
            <a:r>
              <a:rPr sz="3200" spc="-355" dirty="0">
                <a:latin typeface="Tahoma"/>
                <a:cs typeface="Tahoma"/>
              </a:rPr>
              <a:t>đội, </a:t>
            </a:r>
            <a:r>
              <a:rPr sz="3200" spc="-385" dirty="0">
                <a:latin typeface="Tahoma"/>
                <a:cs typeface="Tahoma"/>
              </a:rPr>
              <a:t>cảnh </a:t>
            </a:r>
            <a:r>
              <a:rPr sz="3200" spc="-5" dirty="0">
                <a:latin typeface="Tahoma"/>
                <a:cs typeface="Tahoma"/>
              </a:rPr>
              <a:t>sát, nhà tù, toà </a:t>
            </a:r>
            <a:r>
              <a:rPr sz="3200" spc="-15" dirty="0">
                <a:latin typeface="Tahoma"/>
                <a:cs typeface="Tahoma"/>
              </a:rPr>
              <a:t>án  </a:t>
            </a:r>
            <a:r>
              <a:rPr sz="3200" spc="-5" dirty="0">
                <a:latin typeface="Tahoma"/>
                <a:cs typeface="Tahoma"/>
              </a:rPr>
              <a:t>và 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khác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7825"/>
            <a:ext cx="7543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33CC"/>
                </a:solidFill>
              </a:rPr>
              <a:t>BÀI </a:t>
            </a:r>
            <a:r>
              <a:rPr sz="4000" spc="-10" dirty="0">
                <a:solidFill>
                  <a:srgbClr val="3333CC"/>
                </a:solidFill>
              </a:rPr>
              <a:t>3: </a:t>
            </a:r>
            <a:r>
              <a:rPr sz="4000" spc="-5" dirty="0">
                <a:solidFill>
                  <a:srgbClr val="3333CC"/>
                </a:solidFill>
              </a:rPr>
              <a:t>NHÀ </a:t>
            </a:r>
            <a:r>
              <a:rPr sz="4000" spc="-535" dirty="0">
                <a:solidFill>
                  <a:srgbClr val="3333CC"/>
                </a:solidFill>
              </a:rPr>
              <a:t>NƯỚC </a:t>
            </a:r>
            <a:r>
              <a:rPr sz="4000" spc="-300" dirty="0">
                <a:solidFill>
                  <a:srgbClr val="3333CC"/>
                </a:solidFill>
              </a:rPr>
              <a:t>CỘNG </a:t>
            </a:r>
            <a:r>
              <a:rPr sz="4000" spc="-5" dirty="0">
                <a:solidFill>
                  <a:srgbClr val="3333CC"/>
                </a:solidFill>
              </a:rPr>
              <a:t>HOÀ </a:t>
            </a:r>
            <a:r>
              <a:rPr sz="4000" spc="-10" dirty="0">
                <a:solidFill>
                  <a:srgbClr val="3333CC"/>
                </a:solidFill>
              </a:rPr>
              <a:t>XÃ  </a:t>
            </a:r>
            <a:r>
              <a:rPr sz="4000" spc="-395" dirty="0">
                <a:solidFill>
                  <a:srgbClr val="3333CC"/>
                </a:solidFill>
              </a:rPr>
              <a:t>HỘI </a:t>
            </a:r>
            <a:r>
              <a:rPr sz="4000" spc="-465" dirty="0">
                <a:solidFill>
                  <a:srgbClr val="3333CC"/>
                </a:solidFill>
              </a:rPr>
              <a:t>CHỦ </a:t>
            </a:r>
            <a:r>
              <a:rPr sz="4000" spc="-5" dirty="0">
                <a:solidFill>
                  <a:srgbClr val="3333CC"/>
                </a:solidFill>
              </a:rPr>
              <a:t>NGHĨA </a:t>
            </a:r>
            <a:r>
              <a:rPr sz="4000" spc="-450" dirty="0">
                <a:solidFill>
                  <a:srgbClr val="3333CC"/>
                </a:solidFill>
              </a:rPr>
              <a:t>VIỆT</a:t>
            </a:r>
            <a:r>
              <a:rPr sz="4000" spc="-815" dirty="0">
                <a:solidFill>
                  <a:srgbClr val="3333CC"/>
                </a:solidFill>
              </a:rPr>
              <a:t> </a:t>
            </a:r>
            <a:r>
              <a:rPr sz="4000" spc="-10" dirty="0">
                <a:solidFill>
                  <a:srgbClr val="3333CC"/>
                </a:solidFill>
              </a:rPr>
              <a:t>NAM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4227512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1922462"/>
            <a:ext cx="7487920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288290" indent="-8128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10" dirty="0">
                <a:latin typeface="Tahoma"/>
                <a:cs typeface="Tahoma"/>
              </a:rPr>
              <a:t>Khái </a:t>
            </a:r>
            <a:r>
              <a:rPr sz="3200" spc="-5" dirty="0">
                <a:latin typeface="Tahoma"/>
                <a:cs typeface="Tahoma"/>
              </a:rPr>
              <a:t>quát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ra </a:t>
            </a:r>
            <a:r>
              <a:rPr sz="3200" spc="-450" dirty="0">
                <a:latin typeface="Tahoma"/>
                <a:cs typeface="Tahoma"/>
              </a:rPr>
              <a:t>đời </a:t>
            </a:r>
            <a:r>
              <a:rPr sz="3200" spc="-5" dirty="0">
                <a:latin typeface="Tahoma"/>
                <a:cs typeface="Tahoma"/>
              </a:rPr>
              <a:t>và phát </a:t>
            </a:r>
            <a:r>
              <a:rPr sz="3200" spc="-310" dirty="0">
                <a:latin typeface="Tahoma"/>
                <a:cs typeface="Tahoma"/>
              </a:rPr>
              <a:t>triển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85" dirty="0">
                <a:latin typeface="Tahoma"/>
                <a:cs typeface="Tahoma"/>
              </a:rPr>
              <a:t>Việt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  <a:p>
            <a:pPr marL="825500" marR="5080" indent="-8128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CHXHCN </a:t>
            </a:r>
            <a:r>
              <a:rPr sz="3200" spc="-385" dirty="0">
                <a:latin typeface="Tahoma"/>
                <a:cs typeface="Tahoma"/>
              </a:rPr>
              <a:t>Việt 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  <a:p>
            <a:pPr marL="825500" marR="462915">
              <a:lnSpc>
                <a:spcPct val="100000"/>
              </a:lnSpc>
              <a:spcBef>
                <a:spcPts val="760"/>
              </a:spcBef>
            </a:pP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CHXHCN  </a:t>
            </a:r>
            <a:r>
              <a:rPr sz="3200" spc="-385" dirty="0">
                <a:latin typeface="Tahoma"/>
                <a:cs typeface="Tahoma"/>
              </a:rPr>
              <a:t>Việt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8248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IV.	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CHXHCN </a:t>
            </a:r>
            <a:r>
              <a:rPr sz="3200" spc="-385" dirty="0">
                <a:latin typeface="Tahoma"/>
                <a:cs typeface="Tahoma"/>
              </a:rPr>
              <a:t>Việt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516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10" dirty="0">
                <a:solidFill>
                  <a:srgbClr val="CC66FF"/>
                </a:solidFill>
              </a:rPr>
              <a:t>Bộ </a:t>
            </a:r>
            <a:r>
              <a:rPr spc="-10" dirty="0">
                <a:solidFill>
                  <a:srgbClr val="CC66FF"/>
                </a:solidFill>
              </a:rPr>
              <a:t>máy </a:t>
            </a:r>
            <a:r>
              <a:rPr spc="-5" dirty="0">
                <a:solidFill>
                  <a:srgbClr val="CC66FF"/>
                </a:solidFill>
              </a:rPr>
              <a:t>NN </a:t>
            </a:r>
            <a:r>
              <a:rPr spc="-869" dirty="0">
                <a:solidFill>
                  <a:srgbClr val="CC66FF"/>
                </a:solidFill>
              </a:rPr>
              <a:t>tư</a:t>
            </a:r>
            <a:r>
              <a:rPr spc="-650" dirty="0">
                <a:solidFill>
                  <a:srgbClr val="CC66FF"/>
                </a:solidFill>
              </a:rPr>
              <a:t> </a:t>
            </a:r>
            <a:r>
              <a:rPr spc="-705" dirty="0">
                <a:solidFill>
                  <a:srgbClr val="CC66FF"/>
                </a:solidFill>
              </a:rPr>
              <a:t>sản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86292"/>
            <a:ext cx="7125334" cy="21685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490" dirty="0">
                <a:latin typeface="Tahoma"/>
                <a:cs typeface="Tahoma"/>
              </a:rPr>
              <a:t>đạt </a:t>
            </a:r>
            <a:r>
              <a:rPr sz="3200" spc="-470" dirty="0">
                <a:latin typeface="Tahoma"/>
                <a:cs typeface="Tahoma"/>
              </a:rPr>
              <a:t>tới </a:t>
            </a:r>
            <a:r>
              <a:rPr sz="3200" spc="-430" dirty="0">
                <a:latin typeface="Tahoma"/>
                <a:cs typeface="Tahoma"/>
              </a:rPr>
              <a:t>mức </a:t>
            </a:r>
            <a:r>
              <a:rPr sz="3200" spc="-5" dirty="0">
                <a:latin typeface="Tahoma"/>
                <a:cs typeface="Tahoma"/>
              </a:rPr>
              <a:t>hoàn </a:t>
            </a:r>
            <a:r>
              <a:rPr sz="3200" spc="-310" dirty="0">
                <a:latin typeface="Tahoma"/>
                <a:cs typeface="Tahoma"/>
              </a:rPr>
              <a:t>thiện </a:t>
            </a:r>
            <a:r>
              <a:rPr sz="3200" spc="-5" dirty="0">
                <a:latin typeface="Tahoma"/>
                <a:cs typeface="Tahoma"/>
              </a:rPr>
              <a:t>khá</a:t>
            </a:r>
            <a:r>
              <a:rPr sz="3200" spc="-6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cao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Phân thành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385" dirty="0">
                <a:latin typeface="Tahoma"/>
                <a:cs typeface="Tahoma"/>
              </a:rPr>
              <a:t>loại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: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10" dirty="0">
                <a:latin typeface="Tahoma"/>
                <a:cs typeface="Tahoma"/>
              </a:rPr>
              <a:t>pháp, 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10" dirty="0">
                <a:latin typeface="Tahoma"/>
                <a:cs typeface="Tahoma"/>
              </a:rPr>
              <a:t>pháp,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" dirty="0">
                <a:latin typeface="Tahoma"/>
                <a:cs typeface="Tahoma"/>
              </a:rPr>
              <a:t>pháp theo nguyên </a:t>
            </a:r>
            <a:r>
              <a:rPr sz="3200" spc="-515" dirty="0">
                <a:latin typeface="Tahoma"/>
                <a:cs typeface="Tahoma"/>
              </a:rPr>
              <a:t>tắc  </a:t>
            </a:r>
            <a:r>
              <a:rPr sz="3200" spc="-5" dirty="0">
                <a:latin typeface="Tahoma"/>
                <a:cs typeface="Tahoma"/>
              </a:rPr>
              <a:t>tam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phân</a:t>
            </a:r>
            <a:r>
              <a:rPr sz="3200" spc="-40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lập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04800"/>
            <a:ext cx="4372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10" dirty="0">
                <a:solidFill>
                  <a:srgbClr val="CC9900"/>
                </a:solidFill>
              </a:rPr>
              <a:t>Bộ </a:t>
            </a:r>
            <a:r>
              <a:rPr spc="-10" dirty="0">
                <a:solidFill>
                  <a:srgbClr val="CC9900"/>
                </a:solidFill>
              </a:rPr>
              <a:t>máy </a:t>
            </a:r>
            <a:r>
              <a:rPr spc="-5" dirty="0">
                <a:solidFill>
                  <a:srgbClr val="CC9900"/>
                </a:solidFill>
              </a:rPr>
              <a:t>NN</a:t>
            </a:r>
            <a:r>
              <a:rPr spc="-165" dirty="0">
                <a:solidFill>
                  <a:srgbClr val="CC9900"/>
                </a:solidFill>
              </a:rPr>
              <a:t> </a:t>
            </a:r>
            <a:r>
              <a:rPr spc="-5" dirty="0">
                <a:solidFill>
                  <a:srgbClr val="CC9900"/>
                </a:solidFill>
              </a:rPr>
              <a:t>XHCN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922462"/>
            <a:ext cx="7770495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057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515" dirty="0">
                <a:latin typeface="Tahoma"/>
                <a:cs typeface="Tahoma"/>
              </a:rPr>
              <a:t>tập </a:t>
            </a:r>
            <a:r>
              <a:rPr sz="3200" spc="-260" dirty="0">
                <a:latin typeface="Tahoma"/>
                <a:cs typeface="Tahoma"/>
              </a:rPr>
              <a:t>quyền: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15" dirty="0">
                <a:latin typeface="Tahoma"/>
                <a:cs typeface="Tahoma"/>
              </a:rPr>
              <a:t>tập  </a:t>
            </a:r>
            <a:r>
              <a:rPr sz="3200" spc="-5" dirty="0">
                <a:latin typeface="Tahoma"/>
                <a:cs typeface="Tahoma"/>
              </a:rPr>
              <a:t>trung vào tay nhân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  <a:p>
            <a:pPr marL="355600" marR="46482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Nhân dân </a:t>
            </a:r>
            <a:r>
              <a:rPr sz="3200" spc="-635" dirty="0">
                <a:latin typeface="Tahoma"/>
                <a:cs typeface="Tahoma"/>
              </a:rPr>
              <a:t>sử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5" dirty="0">
                <a:latin typeface="Tahoma"/>
                <a:cs typeface="Tahoma"/>
              </a:rPr>
              <a:t>mình  </a:t>
            </a:r>
            <a:r>
              <a:rPr sz="3200" spc="-5" dirty="0">
                <a:latin typeface="Tahoma"/>
                <a:cs typeface="Tahoma"/>
              </a:rPr>
              <a:t>thông qua 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490" dirty="0">
                <a:latin typeface="Tahoma"/>
                <a:cs typeface="Tahoma"/>
              </a:rPr>
              <a:t>đại</a:t>
            </a:r>
            <a:r>
              <a:rPr sz="3200" spc="-21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diện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phân công rõ ràng: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10" dirty="0">
                <a:latin typeface="Tahoma"/>
                <a:cs typeface="Tahoma"/>
              </a:rPr>
              <a:t>pháp, hành  pháp,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3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75" y="1230312"/>
            <a:ext cx="64979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CC66FF"/>
                </a:solidFill>
              </a:rPr>
              <a:t>BÀI</a:t>
            </a:r>
            <a:r>
              <a:rPr sz="4000" spc="-10" dirty="0">
                <a:solidFill>
                  <a:srgbClr val="CC66FF"/>
                </a:solidFill>
              </a:rPr>
              <a:t> 2:</a:t>
            </a:r>
            <a:endParaRPr sz="4000"/>
          </a:p>
          <a:p>
            <a:pPr marL="12700" marR="5080" indent="158115">
              <a:lnSpc>
                <a:spcPct val="100000"/>
              </a:lnSpc>
            </a:pPr>
            <a:r>
              <a:rPr sz="4000" spc="-229" dirty="0">
                <a:solidFill>
                  <a:srgbClr val="CC66FF"/>
                </a:solidFill>
              </a:rPr>
              <a:t>NHỮNG </a:t>
            </a:r>
            <a:r>
              <a:rPr sz="4000" spc="-545" dirty="0">
                <a:solidFill>
                  <a:srgbClr val="CC66FF"/>
                </a:solidFill>
              </a:rPr>
              <a:t>VẤN </a:t>
            </a:r>
            <a:r>
              <a:rPr sz="4000" spc="-844" dirty="0">
                <a:solidFill>
                  <a:srgbClr val="CC66FF"/>
                </a:solidFill>
              </a:rPr>
              <a:t>ĐỀ </a:t>
            </a:r>
            <a:r>
              <a:rPr sz="4000" spc="-325" dirty="0">
                <a:solidFill>
                  <a:srgbClr val="CC66FF"/>
                </a:solidFill>
              </a:rPr>
              <a:t>CƠ </a:t>
            </a:r>
            <a:r>
              <a:rPr sz="4000" spc="-540" dirty="0">
                <a:solidFill>
                  <a:srgbClr val="CC66FF"/>
                </a:solidFill>
              </a:rPr>
              <a:t>BẢN </a:t>
            </a:r>
            <a:r>
              <a:rPr sz="4000" spc="-890" dirty="0">
                <a:solidFill>
                  <a:srgbClr val="CC66FF"/>
                </a:solidFill>
              </a:rPr>
              <a:t>VỀ  </a:t>
            </a:r>
            <a:r>
              <a:rPr sz="4000" spc="-5" dirty="0">
                <a:solidFill>
                  <a:srgbClr val="CC66FF"/>
                </a:solidFill>
              </a:rPr>
              <a:t>PHÁP</a:t>
            </a:r>
            <a:r>
              <a:rPr sz="4000" spc="-10" dirty="0">
                <a:solidFill>
                  <a:srgbClr val="CC66FF"/>
                </a:solidFill>
              </a:rPr>
              <a:t> </a:t>
            </a:r>
            <a:r>
              <a:rPr sz="4000" spc="-409" dirty="0">
                <a:solidFill>
                  <a:srgbClr val="CC66FF"/>
                </a:solidFill>
              </a:rPr>
              <a:t>LUẬT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895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CFF33"/>
                </a:solidFill>
              </a:rPr>
              <a:t>Quan </a:t>
            </a:r>
            <a:r>
              <a:rPr sz="4000" spc="-459" dirty="0">
                <a:solidFill>
                  <a:srgbClr val="CCFF33"/>
                </a:solidFill>
              </a:rPr>
              <a:t>điểm </a:t>
            </a:r>
            <a:r>
              <a:rPr sz="4000" spc="-615" dirty="0">
                <a:solidFill>
                  <a:srgbClr val="CCFF33"/>
                </a:solidFill>
              </a:rPr>
              <a:t>học </a:t>
            </a:r>
            <a:r>
              <a:rPr sz="4000" spc="-320" dirty="0">
                <a:solidFill>
                  <a:srgbClr val="CCFF33"/>
                </a:solidFill>
              </a:rPr>
              <a:t>thuyết </a:t>
            </a:r>
            <a:r>
              <a:rPr sz="4000" spc="-5" dirty="0">
                <a:solidFill>
                  <a:srgbClr val="CCFF33"/>
                </a:solidFill>
              </a:rPr>
              <a:t>Mac </a:t>
            </a:r>
            <a:r>
              <a:rPr sz="4000" dirty="0">
                <a:solidFill>
                  <a:srgbClr val="CCFF33"/>
                </a:solidFill>
              </a:rPr>
              <a:t>-  </a:t>
            </a:r>
            <a:r>
              <a:rPr sz="4000" spc="-10" dirty="0">
                <a:solidFill>
                  <a:srgbClr val="CCFF33"/>
                </a:solidFill>
              </a:rPr>
              <a:t>Lênin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975" y="1846262"/>
            <a:ext cx="7769225" cy="460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41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và NN là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40" dirty="0">
                <a:latin typeface="Tahoma"/>
                <a:cs typeface="Tahoma"/>
              </a:rPr>
              <a:t>tượng </a:t>
            </a:r>
            <a:r>
              <a:rPr sz="3200" spc="-10" dirty="0">
                <a:latin typeface="Tahoma"/>
                <a:cs typeface="Tahoma"/>
              </a:rPr>
              <a:t>cùng  </a:t>
            </a:r>
            <a:r>
              <a:rPr sz="3200" spc="-385" dirty="0">
                <a:latin typeface="Tahoma"/>
                <a:cs typeface="Tahoma"/>
              </a:rPr>
              <a:t>xuất </a:t>
            </a:r>
            <a:r>
              <a:rPr sz="3200" spc="-310" dirty="0">
                <a:latin typeface="Tahoma"/>
                <a:cs typeface="Tahoma"/>
              </a:rPr>
              <a:t>hiện, </a:t>
            </a:r>
            <a:r>
              <a:rPr sz="3200" spc="-495" dirty="0">
                <a:latin typeface="Tahoma"/>
                <a:cs typeface="Tahoma"/>
              </a:rPr>
              <a:t>tồn </a:t>
            </a:r>
            <a:r>
              <a:rPr sz="3200" spc="-385" dirty="0">
                <a:latin typeface="Tahoma"/>
                <a:cs typeface="Tahoma"/>
              </a:rPr>
              <a:t>tại,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5" dirty="0">
                <a:latin typeface="Tahoma"/>
                <a:cs typeface="Tahoma"/>
              </a:rPr>
              <a:t>và tiêu </a:t>
            </a:r>
            <a:r>
              <a:rPr sz="3200" spc="-10" dirty="0">
                <a:latin typeface="Tahoma"/>
                <a:cs typeface="Tahoma"/>
              </a:rPr>
              <a:t>vong  </a:t>
            </a:r>
            <a:r>
              <a:rPr sz="3200" spc="-515" dirty="0">
                <a:latin typeface="Tahoma"/>
                <a:cs typeface="Tahoma"/>
              </a:rPr>
              <a:t>gắn </a:t>
            </a:r>
            <a:r>
              <a:rPr sz="3200" spc="-385" dirty="0">
                <a:latin typeface="Tahoma"/>
                <a:cs typeface="Tahoma"/>
              </a:rPr>
              <a:t>liền </a:t>
            </a:r>
            <a:r>
              <a:rPr sz="3200" spc="-475" dirty="0">
                <a:latin typeface="Tahoma"/>
                <a:cs typeface="Tahoma"/>
              </a:rPr>
              <a:t>với</a:t>
            </a:r>
            <a:r>
              <a:rPr sz="3200" spc="-2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nhau</a:t>
            </a:r>
            <a:endParaRPr sz="3200">
              <a:latin typeface="Tahoma"/>
              <a:cs typeface="Tahoma"/>
            </a:endParaRPr>
          </a:p>
          <a:p>
            <a:pPr marL="355600" marR="9715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và NN 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40" dirty="0">
                <a:latin typeface="Tahoma"/>
                <a:cs typeface="Tahoma"/>
              </a:rPr>
              <a:t>tượng </a:t>
            </a:r>
            <a:r>
              <a:rPr sz="3200" spc="-5" dirty="0">
                <a:latin typeface="Tahoma"/>
                <a:cs typeface="Tahoma"/>
              </a:rPr>
              <a:t>XH 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625" dirty="0">
                <a:latin typeface="Tahoma"/>
                <a:cs typeface="Tahoma"/>
              </a:rPr>
              <a:t>lịch </a:t>
            </a:r>
            <a:r>
              <a:rPr sz="3200" spc="-635" dirty="0">
                <a:latin typeface="Tahoma"/>
                <a:cs typeface="Tahoma"/>
              </a:rPr>
              <a:t>sử </a:t>
            </a:r>
            <a:r>
              <a:rPr sz="3200" spc="-5" dirty="0">
                <a:latin typeface="Tahoma"/>
                <a:cs typeface="Tahoma"/>
              </a:rPr>
              <a:t>, </a:t>
            </a:r>
            <a:r>
              <a:rPr sz="3200" spc="-490" dirty="0">
                <a:latin typeface="Tahoma"/>
                <a:cs typeface="Tahoma"/>
              </a:rPr>
              <a:t>đều </a:t>
            </a:r>
            <a:r>
              <a:rPr sz="3200" spc="-5" dirty="0">
                <a:latin typeface="Tahoma"/>
                <a:cs typeface="Tahoma"/>
              </a:rPr>
              <a:t>là sp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XH có 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90" dirty="0">
                <a:latin typeface="Tahoma"/>
                <a:cs typeface="Tahoma"/>
              </a:rPr>
              <a:t>đấu </a:t>
            </a:r>
            <a:r>
              <a:rPr sz="3200" spc="-5" dirty="0">
                <a:latin typeface="Tahoma"/>
                <a:cs typeface="Tahoma"/>
              </a:rPr>
              <a:t>tranh giai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Nguyên nhân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5" dirty="0">
                <a:latin typeface="Tahoma"/>
                <a:cs typeface="Tahoma"/>
              </a:rPr>
              <a:t>thành NN </a:t>
            </a:r>
            <a:r>
              <a:rPr sz="3200" spc="-360" dirty="0">
                <a:latin typeface="Tahoma"/>
                <a:cs typeface="Tahoma"/>
              </a:rPr>
              <a:t>cũng </a:t>
            </a:r>
            <a:r>
              <a:rPr sz="3200" spc="-10" dirty="0">
                <a:latin typeface="Tahoma"/>
                <a:cs typeface="Tahoma"/>
              </a:rPr>
              <a:t>là  </a:t>
            </a:r>
            <a:r>
              <a:rPr sz="3200" spc="-5" dirty="0">
                <a:latin typeface="Tahoma"/>
                <a:cs typeface="Tahoma"/>
              </a:rPr>
              <a:t>nguyên nhân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5" dirty="0">
                <a:latin typeface="Tahoma"/>
                <a:cs typeface="Tahoma"/>
              </a:rPr>
              <a:t>thành pháp </a:t>
            </a:r>
            <a:r>
              <a:rPr sz="3200" spc="-310" dirty="0">
                <a:latin typeface="Tahoma"/>
                <a:cs typeface="Tahoma"/>
              </a:rPr>
              <a:t>luật: </a:t>
            </a:r>
            <a:r>
              <a:rPr sz="3200" spc="-635" dirty="0">
                <a:latin typeface="Tahoma"/>
                <a:cs typeface="Tahoma"/>
              </a:rPr>
              <a:t>sự tư  </a:t>
            </a:r>
            <a:r>
              <a:rPr sz="3200" spc="-320" dirty="0">
                <a:latin typeface="Tahoma"/>
                <a:cs typeface="Tahoma"/>
              </a:rPr>
              <a:t>hữu,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90" dirty="0">
                <a:latin typeface="Tahoma"/>
                <a:cs typeface="Tahoma"/>
              </a:rPr>
              <a:t>đấu </a:t>
            </a:r>
            <a:r>
              <a:rPr sz="3200" spc="-5" dirty="0">
                <a:latin typeface="Tahoma"/>
                <a:cs typeface="Tahoma"/>
              </a:rPr>
              <a:t>tranh giai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863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 Khái </a:t>
            </a:r>
            <a:r>
              <a:rPr spc="-530" dirty="0">
                <a:solidFill>
                  <a:srgbClr val="FFFF00"/>
                </a:solidFill>
              </a:rPr>
              <a:t>niệm</a:t>
            </a:r>
            <a:r>
              <a:rPr spc="-9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692277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15" dirty="0">
                <a:latin typeface="Tahoma"/>
                <a:cs typeface="Tahoma"/>
              </a:rPr>
              <a:t>mang 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515" dirty="0">
                <a:latin typeface="Tahoma"/>
                <a:cs typeface="Tahoma"/>
              </a:rPr>
              <a:t>bắt </a:t>
            </a:r>
            <a:r>
              <a:rPr sz="3200" spc="-370" dirty="0">
                <a:latin typeface="Tahoma"/>
                <a:cs typeface="Tahoma"/>
              </a:rPr>
              <a:t>buộc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chung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Do NN </a:t>
            </a:r>
            <a:r>
              <a:rPr sz="3200" spc="-490" dirty="0">
                <a:latin typeface="Tahoma"/>
                <a:cs typeface="Tahoma"/>
              </a:rPr>
              <a:t>đặt </a:t>
            </a:r>
            <a:r>
              <a:rPr sz="3200" spc="-5" dirty="0">
                <a:latin typeface="Tahoma"/>
                <a:cs typeface="Tahoma"/>
              </a:rPr>
              <a:t>ra </a:t>
            </a:r>
            <a:r>
              <a:rPr sz="3200" spc="-385" dirty="0">
                <a:latin typeface="Tahoma"/>
                <a:cs typeface="Tahoma"/>
              </a:rPr>
              <a:t>hoặc </a:t>
            </a:r>
            <a:r>
              <a:rPr sz="3200" spc="-320" dirty="0">
                <a:latin typeface="Tahoma"/>
                <a:cs typeface="Tahoma"/>
              </a:rPr>
              <a:t>thừa</a:t>
            </a:r>
            <a:r>
              <a:rPr sz="3200" spc="-28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nhận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5" dirty="0">
                <a:latin typeface="Tahoma"/>
                <a:cs typeface="Tahoma"/>
              </a:rPr>
              <a:t>các 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xã</a:t>
            </a:r>
            <a:r>
              <a:rPr sz="3200" spc="-495" dirty="0">
                <a:latin typeface="Tahoma"/>
                <a:cs typeface="Tahoma"/>
              </a:rPr>
              <a:t> hội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500062"/>
            <a:ext cx="33674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CC66FF"/>
                </a:solidFill>
              </a:rPr>
              <a:t>II. </a:t>
            </a:r>
            <a:r>
              <a:rPr sz="4000" spc="-640" dirty="0">
                <a:solidFill>
                  <a:srgbClr val="CC66FF"/>
                </a:solidFill>
              </a:rPr>
              <a:t>Bản </a:t>
            </a:r>
            <a:r>
              <a:rPr sz="4000" spc="-480" dirty="0">
                <a:solidFill>
                  <a:srgbClr val="CC66FF"/>
                </a:solidFill>
              </a:rPr>
              <a:t>chất</a:t>
            </a:r>
            <a:r>
              <a:rPr sz="4000" spc="-60" dirty="0">
                <a:solidFill>
                  <a:srgbClr val="CC66FF"/>
                </a:solidFill>
              </a:rPr>
              <a:t> </a:t>
            </a:r>
            <a:r>
              <a:rPr sz="4000" spc="-5" dirty="0">
                <a:solidFill>
                  <a:srgbClr val="CC66FF"/>
                </a:solidFill>
              </a:rPr>
              <a:t>PL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0312" y="1114425"/>
            <a:ext cx="7310120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6600"/>
                </a:solidFill>
                <a:latin typeface="Tahoma"/>
                <a:cs typeface="Tahoma"/>
              </a:rPr>
              <a:t>1. </a:t>
            </a:r>
            <a:r>
              <a:rPr sz="3200" spc="-515" dirty="0">
                <a:solidFill>
                  <a:srgbClr val="FF6600"/>
                </a:solidFill>
                <a:latin typeface="Tahoma"/>
                <a:cs typeface="Tahoma"/>
              </a:rPr>
              <a:t>Bản </a:t>
            </a:r>
            <a:r>
              <a:rPr sz="3200" spc="-385" dirty="0">
                <a:solidFill>
                  <a:srgbClr val="FF6600"/>
                </a:solidFill>
                <a:latin typeface="Tahoma"/>
                <a:cs typeface="Tahoma"/>
              </a:rPr>
              <a:t>chất </a:t>
            </a:r>
            <a:r>
              <a:rPr sz="3200" spc="-5" dirty="0">
                <a:solidFill>
                  <a:srgbClr val="FF6600"/>
                </a:solidFill>
                <a:latin typeface="Tahoma"/>
                <a:cs typeface="Tahoma"/>
              </a:rPr>
              <a:t>giai </a:t>
            </a:r>
            <a:r>
              <a:rPr sz="3200" spc="-515" dirty="0">
                <a:solidFill>
                  <a:srgbClr val="FF6600"/>
                </a:solidFill>
                <a:latin typeface="Tahoma"/>
                <a:cs typeface="Tahoma"/>
              </a:rPr>
              <a:t>cấp </a:t>
            </a:r>
            <a:r>
              <a:rPr sz="3200" spc="-10" dirty="0">
                <a:solidFill>
                  <a:srgbClr val="FF6600"/>
                </a:solidFill>
                <a:latin typeface="Tahoma"/>
                <a:cs typeface="Tahoma"/>
              </a:rPr>
              <a:t>(Tính </a:t>
            </a:r>
            <a:r>
              <a:rPr sz="3200" spc="-5" dirty="0">
                <a:solidFill>
                  <a:srgbClr val="FF6600"/>
                </a:solidFill>
                <a:latin typeface="Tahoma"/>
                <a:cs typeface="Tahoma"/>
              </a:rPr>
              <a:t>giai</a:t>
            </a:r>
            <a:r>
              <a:rPr sz="3200" spc="-20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200" spc="-390" dirty="0">
                <a:solidFill>
                  <a:srgbClr val="FF6600"/>
                </a:solidFill>
                <a:latin typeface="Tahoma"/>
                <a:cs typeface="Tahoma"/>
              </a:rPr>
              <a:t>cấp)</a:t>
            </a:r>
            <a:endParaRPr sz="3200">
              <a:latin typeface="Tahoma"/>
              <a:cs typeface="Tahoma"/>
            </a:endParaRPr>
          </a:p>
          <a:p>
            <a:pPr marL="387350" marR="5080" indent="-342900">
              <a:lnSpc>
                <a:spcPct val="100000"/>
              </a:lnSpc>
              <a:spcBef>
                <a:spcPts val="341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3200" spc="-5" dirty="0">
                <a:latin typeface="Tahoma"/>
                <a:cs typeface="Tahoma"/>
              </a:rPr>
              <a:t>PL do NN </a:t>
            </a:r>
            <a:r>
              <a:rPr sz="3200" spc="-490" dirty="0">
                <a:latin typeface="Tahoma"/>
                <a:cs typeface="Tahoma"/>
              </a:rPr>
              <a:t>đặt </a:t>
            </a:r>
            <a:r>
              <a:rPr sz="3200" spc="-5" dirty="0">
                <a:latin typeface="Tahoma"/>
                <a:cs typeface="Tahoma"/>
              </a:rPr>
              <a:t>ra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giai 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625" dirty="0">
                <a:latin typeface="Tahoma"/>
                <a:cs typeface="Tahoma"/>
              </a:rPr>
              <a:t>trị.</a:t>
            </a:r>
            <a:endParaRPr sz="3200">
              <a:latin typeface="Tahoma"/>
              <a:cs typeface="Tahoma"/>
            </a:endParaRPr>
          </a:p>
          <a:p>
            <a:pPr marL="387350" marR="9080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6715" algn="l"/>
                <a:tab pos="387350" algn="l"/>
              </a:tabLst>
            </a:pP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hoá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-5" dirty="0">
                <a:latin typeface="Tahoma"/>
                <a:cs typeface="Tahoma"/>
              </a:rPr>
              <a:t>thông qua NN thành các quy </a:t>
            </a:r>
            <a:r>
              <a:rPr sz="3200" spc="-515" dirty="0">
                <a:latin typeface="Tahoma"/>
                <a:cs typeface="Tahoma"/>
              </a:rPr>
              <a:t>tắc 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490" dirty="0">
                <a:latin typeface="Tahoma"/>
                <a:cs typeface="Tahoma"/>
              </a:rPr>
              <a:t>đặt </a:t>
            </a:r>
            <a:r>
              <a:rPr sz="3200" spc="-5" dirty="0">
                <a:latin typeface="Tahoma"/>
                <a:cs typeface="Tahoma"/>
              </a:rPr>
              <a:t>lên XH </a:t>
            </a:r>
            <a:r>
              <a:rPr sz="3200" spc="-370" dirty="0">
                <a:latin typeface="Tahoma"/>
                <a:cs typeface="Tahoma"/>
              </a:rPr>
              <a:t>buộc </a:t>
            </a:r>
            <a:r>
              <a:rPr sz="3200" spc="-495" dirty="0">
                <a:latin typeface="Tahoma"/>
                <a:cs typeface="Tahoma"/>
              </a:rPr>
              <a:t>mọi </a:t>
            </a:r>
            <a:r>
              <a:rPr sz="3200" spc="-540" dirty="0">
                <a:latin typeface="Tahoma"/>
                <a:cs typeface="Tahoma"/>
              </a:rPr>
              <a:t>người 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tuân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theo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174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5" dirty="0">
                <a:solidFill>
                  <a:srgbClr val="FF6600"/>
                </a:solidFill>
              </a:rPr>
              <a:t>Bản </a:t>
            </a:r>
            <a:r>
              <a:rPr spc="-530" dirty="0">
                <a:solidFill>
                  <a:srgbClr val="FF6600"/>
                </a:solidFill>
              </a:rPr>
              <a:t>chất </a:t>
            </a:r>
            <a:r>
              <a:rPr spc="-5" dirty="0">
                <a:solidFill>
                  <a:srgbClr val="FF6600"/>
                </a:solidFill>
              </a:rPr>
              <a:t>xã </a:t>
            </a:r>
            <a:r>
              <a:rPr spc="-680" dirty="0">
                <a:solidFill>
                  <a:srgbClr val="FF6600"/>
                </a:solidFill>
              </a:rPr>
              <a:t>hội </a:t>
            </a:r>
            <a:r>
              <a:rPr spc="-10" dirty="0">
                <a:solidFill>
                  <a:srgbClr val="FF6600"/>
                </a:solidFill>
              </a:rPr>
              <a:t>(Tính </a:t>
            </a:r>
            <a:r>
              <a:rPr spc="-5" dirty="0">
                <a:solidFill>
                  <a:srgbClr val="FF6600"/>
                </a:solidFill>
              </a:rPr>
              <a:t>xã</a:t>
            </a:r>
            <a:r>
              <a:rPr spc="-360" dirty="0">
                <a:solidFill>
                  <a:srgbClr val="FF6600"/>
                </a:solidFill>
              </a:rPr>
              <a:t> </a:t>
            </a:r>
            <a:r>
              <a:rPr spc="-509" dirty="0">
                <a:solidFill>
                  <a:srgbClr val="FF6600"/>
                </a:solidFill>
              </a:rPr>
              <a:t>hội)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53630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244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còn là công </a:t>
            </a:r>
            <a:r>
              <a:rPr sz="3200" spc="-480" dirty="0">
                <a:latin typeface="Tahoma"/>
                <a:cs typeface="Tahoma"/>
              </a:rPr>
              <a:t>cụ,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85" dirty="0">
                <a:latin typeface="Tahoma"/>
                <a:cs typeface="Tahoma"/>
              </a:rPr>
              <a:t>tiện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740" dirty="0">
                <a:latin typeface="Tahoma"/>
                <a:cs typeface="Tahoma"/>
              </a:rPr>
              <a:t>tổ 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450" dirty="0">
                <a:latin typeface="Tahoma"/>
                <a:cs typeface="Tahoma"/>
              </a:rPr>
              <a:t>đời </a:t>
            </a:r>
            <a:r>
              <a:rPr sz="3200" spc="-370" dirty="0">
                <a:latin typeface="Tahoma"/>
                <a:cs typeface="Tahoma"/>
              </a:rPr>
              <a:t>sống </a:t>
            </a:r>
            <a:r>
              <a:rPr sz="3200" spc="-5" dirty="0">
                <a:latin typeface="Tahoma"/>
                <a:cs typeface="Tahoma"/>
              </a:rPr>
              <a:t>xã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còn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và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các giai </a:t>
            </a:r>
            <a:r>
              <a:rPr sz="3200" spc="-385" dirty="0">
                <a:latin typeface="Tahoma"/>
                <a:cs typeface="Tahoma"/>
              </a:rPr>
              <a:t>tầng </a:t>
            </a:r>
            <a:r>
              <a:rPr sz="3200" spc="-5" dirty="0">
                <a:latin typeface="Tahoma"/>
                <a:cs typeface="Tahoma"/>
              </a:rPr>
              <a:t>khác trong XH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430" dirty="0">
                <a:latin typeface="Tahoma"/>
                <a:cs typeface="Tahoma"/>
              </a:rPr>
              <a:t>mức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khác nhau </a:t>
            </a:r>
            <a:r>
              <a:rPr sz="3200" spc="-540" dirty="0">
                <a:latin typeface="Tahoma"/>
                <a:cs typeface="Tahoma"/>
              </a:rPr>
              <a:t>tuỳ </a:t>
            </a:r>
            <a:r>
              <a:rPr sz="3200" spc="-260" dirty="0">
                <a:latin typeface="Tahoma"/>
                <a:cs typeface="Tahoma"/>
              </a:rPr>
              <a:t>thuoệc </a:t>
            </a:r>
            <a:r>
              <a:rPr sz="3200" spc="-5" dirty="0">
                <a:latin typeface="Tahoma"/>
                <a:cs typeface="Tahoma"/>
              </a:rPr>
              <a:t>vào </a:t>
            </a:r>
            <a:r>
              <a:rPr sz="3200" spc="-515" dirty="0">
                <a:latin typeface="Tahoma"/>
                <a:cs typeface="Tahoma"/>
              </a:rPr>
              <a:t>bản 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NN</a:t>
            </a:r>
            <a:r>
              <a:rPr sz="3200" spc="-30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40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CCC00"/>
                </a:solidFill>
              </a:rPr>
              <a:t>III. </a:t>
            </a:r>
            <a:r>
              <a:rPr spc="-415" dirty="0">
                <a:solidFill>
                  <a:srgbClr val="CCCC00"/>
                </a:solidFill>
              </a:rPr>
              <a:t>Thuộc </a:t>
            </a:r>
            <a:r>
              <a:rPr spc="-5" dirty="0">
                <a:solidFill>
                  <a:srgbClr val="CCCC00"/>
                </a:solidFill>
              </a:rPr>
              <a:t>tính </a:t>
            </a:r>
            <a:r>
              <a:rPr spc="-655" dirty="0">
                <a:solidFill>
                  <a:srgbClr val="CCCC00"/>
                </a:solidFill>
              </a:rPr>
              <a:t>của</a:t>
            </a:r>
            <a:r>
              <a:rPr spc="-620" dirty="0">
                <a:solidFill>
                  <a:srgbClr val="CCCC00"/>
                </a:solidFill>
              </a:rPr>
              <a:t> </a:t>
            </a:r>
            <a:r>
              <a:rPr spc="-5" dirty="0">
                <a:solidFill>
                  <a:srgbClr val="CCCC00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6680834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Tính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95" dirty="0">
                <a:latin typeface="Tahoma"/>
                <a:cs typeface="Tahoma"/>
              </a:rPr>
              <a:t>phổ</a:t>
            </a:r>
            <a:r>
              <a:rPr sz="3200" spc="-26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biến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Tính </a:t>
            </a:r>
            <a:r>
              <a:rPr sz="3200" spc="-540" dirty="0">
                <a:latin typeface="Tahoma"/>
                <a:cs typeface="Tahoma"/>
              </a:rPr>
              <a:t>cưỡng</a:t>
            </a:r>
            <a:r>
              <a:rPr sz="3200" spc="-47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chế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Tính </a:t>
            </a:r>
            <a:r>
              <a:rPr sz="3200" spc="-5" dirty="0">
                <a:latin typeface="Tahoma"/>
                <a:cs typeface="Tahoma"/>
              </a:rPr>
              <a:t>xác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385" dirty="0">
                <a:latin typeface="Tahoma"/>
                <a:cs typeface="Tahoma"/>
              </a:rPr>
              <a:t>chặt </a:t>
            </a:r>
            <a:r>
              <a:rPr sz="3200" spc="-509" dirty="0">
                <a:latin typeface="Tahoma"/>
                <a:cs typeface="Tahoma"/>
              </a:rPr>
              <a:t>chẽ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15" dirty="0">
                <a:latin typeface="Tahoma"/>
                <a:cs typeface="Tahoma"/>
              </a:rPr>
              <a:t>mặt </a:t>
            </a:r>
            <a:r>
              <a:rPr sz="3200" spc="-10" dirty="0">
                <a:latin typeface="Tahoma"/>
                <a:cs typeface="Tahoma"/>
              </a:rPr>
              <a:t>hình  </a:t>
            </a:r>
            <a:r>
              <a:rPr sz="3200" spc="-320" dirty="0">
                <a:latin typeface="Tahoma"/>
                <a:cs typeface="Tahoma"/>
              </a:rPr>
              <a:t>thức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25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FFFF"/>
                </a:solidFill>
              </a:rPr>
              <a:t>IV. </a:t>
            </a:r>
            <a:r>
              <a:rPr spc="-445" dirty="0">
                <a:solidFill>
                  <a:srgbClr val="00FFFF"/>
                </a:solidFill>
              </a:rPr>
              <a:t>Chức </a:t>
            </a:r>
            <a:r>
              <a:rPr spc="-10" dirty="0">
                <a:solidFill>
                  <a:srgbClr val="00FFFF"/>
                </a:solidFill>
              </a:rPr>
              <a:t>năng, </a:t>
            </a:r>
            <a:r>
              <a:rPr spc="-5" dirty="0">
                <a:solidFill>
                  <a:srgbClr val="00FFFF"/>
                </a:solidFill>
              </a:rPr>
              <a:t>vai trò </a:t>
            </a:r>
            <a:r>
              <a:rPr spc="-655" dirty="0">
                <a:solidFill>
                  <a:srgbClr val="00FFFF"/>
                </a:solidFill>
              </a:rPr>
              <a:t>của</a:t>
            </a:r>
            <a:r>
              <a:rPr spc="-560" dirty="0">
                <a:solidFill>
                  <a:srgbClr val="00FFFF"/>
                </a:solidFill>
              </a:rPr>
              <a:t> </a:t>
            </a:r>
            <a:r>
              <a:rPr spc="-5" dirty="0">
                <a:solidFill>
                  <a:srgbClr val="00FFFF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444944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320" dirty="0">
                <a:solidFill>
                  <a:srgbClr val="FF3399"/>
                </a:solidFill>
                <a:latin typeface="Tahoma"/>
                <a:cs typeface="Tahoma"/>
              </a:rPr>
              <a:t>Chức</a:t>
            </a:r>
            <a:r>
              <a:rPr sz="3200" spc="-10" dirty="0">
                <a:solidFill>
                  <a:srgbClr val="FF3399"/>
                </a:solidFill>
                <a:latin typeface="Tahoma"/>
                <a:cs typeface="Tahoma"/>
              </a:rPr>
              <a:t> năng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5" dirty="0">
                <a:latin typeface="Tahoma"/>
                <a:cs typeface="Tahoma"/>
              </a:rPr>
              <a:t>các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QHXH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" dirty="0">
                <a:latin typeface="Tahoma"/>
                <a:cs typeface="Tahoma"/>
              </a:rPr>
              <a:t>các</a:t>
            </a:r>
            <a:r>
              <a:rPr sz="3200" spc="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QHXH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Giáo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dục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2289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99"/>
                </a:solidFill>
              </a:rPr>
              <a:t>2. Vai</a:t>
            </a:r>
            <a:r>
              <a:rPr spc="-90" dirty="0">
                <a:solidFill>
                  <a:srgbClr val="FF3399"/>
                </a:solidFill>
              </a:rPr>
              <a:t> </a:t>
            </a:r>
            <a:r>
              <a:rPr spc="-5" dirty="0">
                <a:solidFill>
                  <a:srgbClr val="FF3399"/>
                </a:solidFill>
              </a:rPr>
              <a:t>trò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998662"/>
            <a:ext cx="7487284" cy="431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875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85" dirty="0">
                <a:latin typeface="Tahoma"/>
                <a:cs typeface="Tahoma"/>
              </a:rPr>
              <a:t>tiện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10" dirty="0">
                <a:latin typeface="Tahoma"/>
                <a:cs typeface="Tahoma"/>
              </a:rPr>
              <a:t>lý  </a:t>
            </a:r>
            <a:r>
              <a:rPr sz="3200" spc="-495" dirty="0">
                <a:latin typeface="Tahoma"/>
                <a:cs typeface="Tahoma"/>
              </a:rPr>
              <a:t>mọi </a:t>
            </a:r>
            <a:r>
              <a:rPr sz="3200" spc="-515" dirty="0">
                <a:latin typeface="Tahoma"/>
                <a:cs typeface="Tahoma"/>
              </a:rPr>
              <a:t>mặt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50" dirty="0">
                <a:latin typeface="Tahoma"/>
                <a:cs typeface="Tahoma"/>
              </a:rPr>
              <a:t>đời </a:t>
            </a:r>
            <a:r>
              <a:rPr sz="3200" spc="-370" dirty="0">
                <a:latin typeface="Tahoma"/>
                <a:cs typeface="Tahoma"/>
              </a:rPr>
              <a:t>sống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  <a:p>
            <a:pPr marL="355600" marR="3937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85" dirty="0">
                <a:latin typeface="Tahoma"/>
                <a:cs typeface="Tahoma"/>
              </a:rPr>
              <a:t>tiện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công</a:t>
            </a:r>
            <a:r>
              <a:rPr sz="3200" spc="-1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  <a:p>
            <a:pPr marL="355600" marR="825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sở </a:t>
            </a:r>
            <a:r>
              <a:rPr sz="3200" spc="-5" dirty="0">
                <a:latin typeface="Tahoma"/>
                <a:cs typeface="Tahoma"/>
              </a:rPr>
              <a:t>hoàn </a:t>
            </a:r>
            <a:r>
              <a:rPr sz="3200" spc="-310" dirty="0">
                <a:latin typeface="Tahoma"/>
                <a:cs typeface="Tahoma"/>
              </a:rPr>
              <a:t>thiện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5" dirty="0">
                <a:latin typeface="Tahoma"/>
                <a:cs typeface="Tahoma"/>
              </a:rPr>
              <a:t>NN và </a:t>
            </a:r>
            <a:r>
              <a:rPr sz="3200" spc="-10" dirty="0">
                <a:latin typeface="Tahoma"/>
                <a:cs typeface="Tahoma"/>
              </a:rPr>
              <a:t>tăng  </a:t>
            </a:r>
            <a:r>
              <a:rPr sz="3200" spc="-540" dirty="0">
                <a:latin typeface="Tahoma"/>
                <a:cs typeface="Tahoma"/>
              </a:rPr>
              <a:t>cường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</a:t>
            </a:r>
            <a:r>
              <a:rPr sz="3200" spc="-3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Góp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509" dirty="0">
                <a:latin typeface="Tahoma"/>
                <a:cs typeface="Tahoma"/>
              </a:rPr>
              <a:t>tạo </a:t>
            </a:r>
            <a:r>
              <a:rPr sz="3200" spc="-320" dirty="0">
                <a:latin typeface="Tahoma"/>
                <a:cs typeface="Tahoma"/>
              </a:rPr>
              <a:t>dựng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</a:t>
            </a:r>
            <a:r>
              <a:rPr sz="3200" spc="-625" dirty="0">
                <a:latin typeface="Tahoma"/>
                <a:cs typeface="Tahoma"/>
              </a:rPr>
              <a:t> </a:t>
            </a:r>
            <a:r>
              <a:rPr sz="3200" spc="-475" dirty="0">
                <a:latin typeface="Tahoma"/>
                <a:cs typeface="Tahoma"/>
              </a:rPr>
              <a:t>mới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sở </a:t>
            </a:r>
            <a:r>
              <a:rPr sz="3200" spc="-509" dirty="0">
                <a:latin typeface="Tahoma"/>
                <a:cs typeface="Tahoma"/>
              </a:rPr>
              <a:t>tạo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470" dirty="0">
                <a:latin typeface="Tahoma"/>
                <a:cs typeface="Tahoma"/>
              </a:rPr>
              <a:t>đối</a:t>
            </a:r>
            <a:r>
              <a:rPr sz="3200" spc="-340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ngoại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77825"/>
            <a:ext cx="7521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66FF"/>
                </a:solidFill>
              </a:rPr>
              <a:t>BÀI </a:t>
            </a:r>
            <a:r>
              <a:rPr sz="4000" spc="-10" dirty="0">
                <a:solidFill>
                  <a:srgbClr val="3366FF"/>
                </a:solidFill>
              </a:rPr>
              <a:t>4: </a:t>
            </a:r>
            <a:r>
              <a:rPr sz="4000" spc="-880" dirty="0">
                <a:solidFill>
                  <a:srgbClr val="3366FF"/>
                </a:solidFill>
              </a:rPr>
              <a:t>HỆ </a:t>
            </a:r>
            <a:r>
              <a:rPr sz="4000" spc="-245" dirty="0">
                <a:solidFill>
                  <a:srgbClr val="3366FF"/>
                </a:solidFill>
              </a:rPr>
              <a:t>THỐNG </a:t>
            </a:r>
            <a:r>
              <a:rPr sz="4000" spc="-5" dirty="0">
                <a:solidFill>
                  <a:srgbClr val="3366FF"/>
                </a:solidFill>
              </a:rPr>
              <a:t>PHÁP </a:t>
            </a:r>
            <a:r>
              <a:rPr sz="4000" spc="-405" dirty="0">
                <a:solidFill>
                  <a:srgbClr val="3366FF"/>
                </a:solidFill>
              </a:rPr>
              <a:t>LUẬT </a:t>
            </a:r>
            <a:r>
              <a:rPr sz="4000" spc="-15" dirty="0">
                <a:solidFill>
                  <a:srgbClr val="3366FF"/>
                </a:solidFill>
              </a:rPr>
              <a:t>VÀ  </a:t>
            </a:r>
            <a:r>
              <a:rPr sz="4000" spc="-5" dirty="0">
                <a:solidFill>
                  <a:srgbClr val="3366FF"/>
                </a:solidFill>
              </a:rPr>
              <a:t>QUY </a:t>
            </a:r>
            <a:r>
              <a:rPr sz="4000" spc="-405" dirty="0">
                <a:solidFill>
                  <a:srgbClr val="3366FF"/>
                </a:solidFill>
              </a:rPr>
              <a:t>PHẠM </a:t>
            </a:r>
            <a:r>
              <a:rPr sz="4000" spc="-5" dirty="0">
                <a:solidFill>
                  <a:srgbClr val="3366FF"/>
                </a:solidFill>
              </a:rPr>
              <a:t>PHÁP</a:t>
            </a:r>
            <a:r>
              <a:rPr sz="4000" spc="-459" dirty="0">
                <a:solidFill>
                  <a:srgbClr val="3366FF"/>
                </a:solidFill>
              </a:rPr>
              <a:t> </a:t>
            </a:r>
            <a:r>
              <a:rPr sz="4000" spc="-409" dirty="0">
                <a:solidFill>
                  <a:srgbClr val="3366FF"/>
                </a:solidFill>
              </a:rPr>
              <a:t>LUẬT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2" y="2387917"/>
            <a:ext cx="449262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760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41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V. </a:t>
            </a:r>
            <a:r>
              <a:rPr spc="-680" dirty="0">
                <a:solidFill>
                  <a:srgbClr val="FF33CC"/>
                </a:solidFill>
              </a:rPr>
              <a:t>Mối </a:t>
            </a:r>
            <a:r>
              <a:rPr spc="-10" dirty="0">
                <a:solidFill>
                  <a:srgbClr val="FF33CC"/>
                </a:solidFill>
              </a:rPr>
              <a:t>quan </a:t>
            </a:r>
            <a:r>
              <a:rPr spc="-1050" dirty="0">
                <a:solidFill>
                  <a:srgbClr val="FF33CC"/>
                </a:solidFill>
              </a:rPr>
              <a:t>hệ </a:t>
            </a:r>
            <a:r>
              <a:rPr spc="-445" dirty="0">
                <a:solidFill>
                  <a:srgbClr val="FF33CC"/>
                </a:solidFill>
              </a:rPr>
              <a:t>giữa </a:t>
            </a:r>
            <a:r>
              <a:rPr spc="-5" dirty="0">
                <a:solidFill>
                  <a:srgbClr val="FF33CC"/>
                </a:solidFill>
              </a:rPr>
              <a:t>PL </a:t>
            </a:r>
            <a:r>
              <a:rPr spc="-650" dirty="0">
                <a:solidFill>
                  <a:srgbClr val="FF33CC"/>
                </a:solidFill>
              </a:rPr>
              <a:t>với  </a:t>
            </a:r>
            <a:r>
              <a:rPr spc="-360" dirty="0">
                <a:solidFill>
                  <a:srgbClr val="FF33CC"/>
                </a:solidFill>
              </a:rPr>
              <a:t>những </a:t>
            </a:r>
            <a:r>
              <a:rPr spc="-535" dirty="0">
                <a:solidFill>
                  <a:srgbClr val="FF33CC"/>
                </a:solidFill>
              </a:rPr>
              <a:t>hiện </a:t>
            </a:r>
            <a:r>
              <a:rPr spc="-740" dirty="0">
                <a:solidFill>
                  <a:srgbClr val="FF33CC"/>
                </a:solidFill>
              </a:rPr>
              <a:t>tượng </a:t>
            </a:r>
            <a:r>
              <a:rPr spc="-5" dirty="0">
                <a:solidFill>
                  <a:srgbClr val="FF33CC"/>
                </a:solidFill>
              </a:rPr>
              <a:t>XH</a:t>
            </a:r>
            <a:r>
              <a:rPr spc="100" dirty="0">
                <a:solidFill>
                  <a:srgbClr val="FF33CC"/>
                </a:solidFill>
              </a:rPr>
              <a:t> </a:t>
            </a:r>
            <a:r>
              <a:rPr spc="-5" dirty="0">
                <a:solidFill>
                  <a:srgbClr val="FF33CC"/>
                </a:solidFill>
              </a:rPr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395845" cy="27527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320" dirty="0">
                <a:solidFill>
                  <a:srgbClr val="00FFFF"/>
                </a:solidFill>
                <a:latin typeface="Tahoma"/>
                <a:cs typeface="Tahoma"/>
              </a:rPr>
              <a:t>Giữa </a:t>
            </a:r>
            <a:r>
              <a:rPr sz="3200" spc="-5" dirty="0">
                <a:solidFill>
                  <a:srgbClr val="00FFFF"/>
                </a:solidFill>
                <a:latin typeface="Tahoma"/>
                <a:cs typeface="Tahoma"/>
              </a:rPr>
              <a:t>PL </a:t>
            </a:r>
            <a:r>
              <a:rPr sz="3200" spc="-475" dirty="0">
                <a:solidFill>
                  <a:srgbClr val="00FFFF"/>
                </a:solidFill>
                <a:latin typeface="Tahoma"/>
                <a:cs typeface="Tahoma"/>
              </a:rPr>
              <a:t>với</a:t>
            </a:r>
            <a:r>
              <a:rPr sz="3200" spc="-375" dirty="0">
                <a:solidFill>
                  <a:srgbClr val="00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00FFFF"/>
                </a:solidFill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622300" marR="1016635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735" dirty="0">
                <a:latin typeface="Tahoma"/>
                <a:cs typeface="Tahoma"/>
              </a:rPr>
              <a:t>tố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385" dirty="0">
                <a:latin typeface="Tahoma"/>
                <a:cs typeface="Tahoma"/>
              </a:rPr>
              <a:t>kiến </a:t>
            </a:r>
            <a:r>
              <a:rPr sz="3200" spc="-5" dirty="0">
                <a:latin typeface="Tahoma"/>
                <a:cs typeface="Tahoma"/>
              </a:rPr>
              <a:t>trúc  </a:t>
            </a:r>
            <a:r>
              <a:rPr sz="3200" spc="-450" dirty="0">
                <a:latin typeface="Tahoma"/>
                <a:cs typeface="Tahoma"/>
              </a:rPr>
              <a:t>thượng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tầng</a:t>
            </a:r>
            <a:endParaRPr sz="32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85" dirty="0">
                <a:latin typeface="Tahoma"/>
                <a:cs typeface="Tahoma"/>
              </a:rPr>
              <a:t>biện </a:t>
            </a:r>
            <a:r>
              <a:rPr sz="3200" spc="-215" dirty="0">
                <a:latin typeface="Tahoma"/>
                <a:cs typeface="Tahoma"/>
              </a:rPr>
              <a:t>chứng, </a:t>
            </a:r>
            <a:r>
              <a:rPr sz="3200" spc="-5" dirty="0">
                <a:latin typeface="Tahoma"/>
                <a:cs typeface="Tahoma"/>
              </a:rPr>
              <a:t>tác </a:t>
            </a:r>
            <a:r>
              <a:rPr sz="3200" spc="-360" dirty="0">
                <a:latin typeface="Tahoma"/>
                <a:cs typeface="Tahoma"/>
              </a:rPr>
              <a:t>động  </a:t>
            </a:r>
            <a:r>
              <a:rPr sz="3200" spc="-5" dirty="0">
                <a:latin typeface="Tahoma"/>
                <a:cs typeface="Tahoma"/>
              </a:rPr>
              <a:t>qua </a:t>
            </a:r>
            <a:r>
              <a:rPr sz="3200" spc="-515" dirty="0">
                <a:latin typeface="Tahoma"/>
                <a:cs typeface="Tahoma"/>
              </a:rPr>
              <a:t>lại lẫn</a:t>
            </a:r>
            <a:r>
              <a:rPr sz="3200" spc="-4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nhau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73025"/>
            <a:ext cx="71183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</a:rPr>
              <a:t>1.1 NN và PL tuy là </a:t>
            </a:r>
            <a:r>
              <a:rPr sz="2800" dirty="0">
                <a:solidFill>
                  <a:srgbClr val="FFFF00"/>
                </a:solidFill>
              </a:rPr>
              <a:t>2 </a:t>
            </a:r>
            <a:r>
              <a:rPr sz="2800" spc="-340" dirty="0">
                <a:solidFill>
                  <a:srgbClr val="FFFF00"/>
                </a:solidFill>
              </a:rPr>
              <a:t>hiện </a:t>
            </a:r>
            <a:r>
              <a:rPr sz="2800" spc="-470" dirty="0">
                <a:solidFill>
                  <a:srgbClr val="FFFF00"/>
                </a:solidFill>
              </a:rPr>
              <a:t>tượng </a:t>
            </a:r>
            <a:r>
              <a:rPr sz="2800" spc="-5" dirty="0">
                <a:solidFill>
                  <a:srgbClr val="FFFF00"/>
                </a:solidFill>
              </a:rPr>
              <a:t>khác </a:t>
            </a:r>
            <a:r>
              <a:rPr sz="2800" spc="-10" dirty="0">
                <a:solidFill>
                  <a:srgbClr val="FFFF00"/>
                </a:solidFill>
              </a:rPr>
              <a:t>nhau  </a:t>
            </a:r>
            <a:r>
              <a:rPr sz="2800" spc="-229" dirty="0">
                <a:solidFill>
                  <a:srgbClr val="FFFF00"/>
                </a:solidFill>
              </a:rPr>
              <a:t>nhưng </a:t>
            </a:r>
            <a:r>
              <a:rPr sz="2800" spc="-5" dirty="0">
                <a:solidFill>
                  <a:srgbClr val="FFFF00"/>
                </a:solidFill>
              </a:rPr>
              <a:t>chúng </a:t>
            </a:r>
            <a:r>
              <a:rPr sz="2800" spc="-450" dirty="0">
                <a:solidFill>
                  <a:srgbClr val="FFFF00"/>
                </a:solidFill>
              </a:rPr>
              <a:t>lại </a:t>
            </a:r>
            <a:r>
              <a:rPr sz="2800" spc="-5" dirty="0">
                <a:solidFill>
                  <a:srgbClr val="FFFF00"/>
                </a:solidFill>
              </a:rPr>
              <a:t>có </a:t>
            </a:r>
            <a:r>
              <a:rPr sz="2800" spc="-275" dirty="0">
                <a:solidFill>
                  <a:srgbClr val="FFFF00"/>
                </a:solidFill>
              </a:rPr>
              <a:t>nhiều </a:t>
            </a:r>
            <a:r>
              <a:rPr sz="2800" spc="-5" dirty="0">
                <a:solidFill>
                  <a:srgbClr val="FFFF00"/>
                </a:solidFill>
              </a:rPr>
              <a:t>nét </a:t>
            </a:r>
            <a:r>
              <a:rPr sz="2800" spc="-470" dirty="0">
                <a:solidFill>
                  <a:srgbClr val="FFFF00"/>
                </a:solidFill>
              </a:rPr>
              <a:t>tương </a:t>
            </a:r>
            <a:r>
              <a:rPr sz="2800" spc="-315" dirty="0">
                <a:solidFill>
                  <a:srgbClr val="FFFF00"/>
                </a:solidFill>
              </a:rPr>
              <a:t>đồng </a:t>
            </a:r>
            <a:r>
              <a:rPr sz="2800" spc="-415" dirty="0">
                <a:solidFill>
                  <a:srgbClr val="FFFF00"/>
                </a:solidFill>
              </a:rPr>
              <a:t>với  </a:t>
            </a:r>
            <a:r>
              <a:rPr sz="2800" spc="-10" dirty="0">
                <a:solidFill>
                  <a:srgbClr val="FFFF00"/>
                </a:solidFill>
              </a:rPr>
              <a:t>nhau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7575" y="2151062"/>
            <a:ext cx="7219315" cy="324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93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chung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phát sinh, </a:t>
            </a:r>
            <a:r>
              <a:rPr sz="3200" spc="-495" dirty="0">
                <a:latin typeface="Tahoma"/>
                <a:cs typeface="Tahoma"/>
              </a:rPr>
              <a:t>tồn </a:t>
            </a:r>
            <a:r>
              <a:rPr sz="3200" spc="-390" dirty="0">
                <a:latin typeface="Tahoma"/>
                <a:cs typeface="Tahoma"/>
              </a:rPr>
              <a:t>tại,  </a:t>
            </a:r>
            <a:r>
              <a:rPr sz="3200" spc="-5" dirty="0">
                <a:latin typeface="Tahoma"/>
                <a:cs typeface="Tahoma"/>
              </a:rPr>
              <a:t>thay </a:t>
            </a:r>
            <a:r>
              <a:rPr sz="3200" spc="-470" dirty="0">
                <a:latin typeface="Tahoma"/>
                <a:cs typeface="Tahoma"/>
              </a:rPr>
              <a:t>đổi </a:t>
            </a:r>
            <a:r>
              <a:rPr sz="3200" spc="-5" dirty="0">
                <a:latin typeface="Tahoma"/>
                <a:cs typeface="Tahoma"/>
              </a:rPr>
              <a:t>và tiêu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vong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10" dirty="0">
                <a:latin typeface="Tahoma"/>
                <a:cs typeface="Tahoma"/>
              </a:rPr>
              <a:t>chất: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và xã</a:t>
            </a:r>
            <a:r>
              <a:rPr sz="3200" spc="-35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385" dirty="0">
                <a:latin typeface="Tahoma"/>
                <a:cs typeface="Tahoma"/>
              </a:rPr>
              <a:t>tiện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chính</a:t>
            </a:r>
            <a:r>
              <a:rPr sz="3200" spc="-280" dirty="0">
                <a:latin typeface="Tahoma"/>
                <a:cs typeface="Tahoma"/>
              </a:rPr>
              <a:t> </a:t>
            </a:r>
            <a:r>
              <a:rPr sz="3200" spc="-830" dirty="0">
                <a:latin typeface="Tahoma"/>
                <a:cs typeface="Tahoma"/>
              </a:rPr>
              <a:t>trị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Các giai </a:t>
            </a:r>
            <a:r>
              <a:rPr sz="3200" spc="-370" dirty="0">
                <a:latin typeface="Tahoma"/>
                <a:cs typeface="Tahoma"/>
              </a:rPr>
              <a:t>đoạn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dirty="0">
                <a:latin typeface="Tahoma"/>
                <a:cs typeface="Tahoma"/>
              </a:rPr>
              <a:t>N </a:t>
            </a:r>
            <a:r>
              <a:rPr sz="3200" spc="-360" dirty="0">
                <a:latin typeface="Tahoma"/>
                <a:cs typeface="Tahoma"/>
              </a:rPr>
              <a:t>cũng </a:t>
            </a:r>
            <a:r>
              <a:rPr sz="3200" spc="-10" dirty="0">
                <a:latin typeface="Tahoma"/>
                <a:cs typeface="Tahoma"/>
              </a:rPr>
              <a:t>là  </a:t>
            </a:r>
            <a:r>
              <a:rPr sz="3200" spc="-5" dirty="0">
                <a:latin typeface="Tahoma"/>
                <a:cs typeface="Tahoma"/>
              </a:rPr>
              <a:t>các giai </a:t>
            </a:r>
            <a:r>
              <a:rPr sz="3200" spc="-370" dirty="0">
                <a:latin typeface="Tahoma"/>
                <a:cs typeface="Tahoma"/>
              </a:rPr>
              <a:t>đoạn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6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937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00"/>
                </a:solidFill>
              </a:rPr>
              <a:t>1.2 </a:t>
            </a:r>
            <a:r>
              <a:rPr sz="4000" spc="-5" dirty="0">
                <a:solidFill>
                  <a:srgbClr val="FFFF00"/>
                </a:solidFill>
              </a:rPr>
              <a:t>NN và PL có </a:t>
            </a:r>
            <a:r>
              <a:rPr sz="4000" spc="-620" dirty="0">
                <a:solidFill>
                  <a:srgbClr val="FFFF00"/>
                </a:solidFill>
              </a:rPr>
              <a:t>mối </a:t>
            </a:r>
            <a:r>
              <a:rPr sz="4000" spc="-10" dirty="0">
                <a:solidFill>
                  <a:srgbClr val="FFFF00"/>
                </a:solidFill>
              </a:rPr>
              <a:t>quan </a:t>
            </a:r>
            <a:r>
              <a:rPr sz="4000" spc="-955" dirty="0">
                <a:solidFill>
                  <a:srgbClr val="FFFF00"/>
                </a:solidFill>
              </a:rPr>
              <a:t>hệ </a:t>
            </a:r>
            <a:r>
              <a:rPr sz="4000" spc="-5" dirty="0">
                <a:solidFill>
                  <a:srgbClr val="FFFF00"/>
                </a:solidFill>
              </a:rPr>
              <a:t>tác  </a:t>
            </a:r>
            <a:r>
              <a:rPr sz="4000" spc="-445" dirty="0">
                <a:solidFill>
                  <a:srgbClr val="FFFF00"/>
                </a:solidFill>
              </a:rPr>
              <a:t>động </a:t>
            </a:r>
            <a:r>
              <a:rPr sz="4000" spc="-10" dirty="0">
                <a:solidFill>
                  <a:srgbClr val="FFFF00"/>
                </a:solidFill>
              </a:rPr>
              <a:t>qua </a:t>
            </a:r>
            <a:r>
              <a:rPr sz="4000" spc="-640" dirty="0">
                <a:solidFill>
                  <a:srgbClr val="FFFF00"/>
                </a:solidFill>
              </a:rPr>
              <a:t>lại </a:t>
            </a:r>
            <a:r>
              <a:rPr sz="4000" spc="-590" dirty="0">
                <a:solidFill>
                  <a:srgbClr val="FFFF00"/>
                </a:solidFill>
              </a:rPr>
              <a:t>với</a:t>
            </a:r>
            <a:r>
              <a:rPr sz="4000" spc="-355" dirty="0">
                <a:solidFill>
                  <a:srgbClr val="FFFF00"/>
                </a:solidFill>
              </a:rPr>
              <a:t> </a:t>
            </a:r>
            <a:r>
              <a:rPr sz="4000" spc="-10" dirty="0">
                <a:solidFill>
                  <a:srgbClr val="FFFF00"/>
                </a:solidFill>
              </a:rPr>
              <a:t>nhau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733665" cy="382460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00FFFF"/>
                </a:solidFill>
                <a:latin typeface="Tahoma"/>
                <a:cs typeface="Tahoma"/>
              </a:rPr>
              <a:t>Tác </a:t>
            </a:r>
            <a:r>
              <a:rPr sz="3200" spc="-355" dirty="0">
                <a:solidFill>
                  <a:srgbClr val="00FFFF"/>
                </a:solidFill>
                <a:latin typeface="Tahoma"/>
                <a:cs typeface="Tahoma"/>
              </a:rPr>
              <a:t>động </a:t>
            </a:r>
            <a:r>
              <a:rPr sz="3200" spc="-475" dirty="0">
                <a:solidFill>
                  <a:srgbClr val="00FFFF"/>
                </a:solidFill>
                <a:latin typeface="Tahoma"/>
                <a:cs typeface="Tahoma"/>
              </a:rPr>
              <a:t>của </a:t>
            </a:r>
            <a:r>
              <a:rPr sz="3200" spc="-5" dirty="0">
                <a:solidFill>
                  <a:srgbClr val="00FFFF"/>
                </a:solidFill>
                <a:latin typeface="Tahoma"/>
                <a:cs typeface="Tahoma"/>
              </a:rPr>
              <a:t>PL </a:t>
            </a:r>
            <a:r>
              <a:rPr sz="3200" spc="-490" dirty="0">
                <a:solidFill>
                  <a:srgbClr val="00FFFF"/>
                </a:solidFill>
                <a:latin typeface="Tahoma"/>
                <a:cs typeface="Tahoma"/>
              </a:rPr>
              <a:t>đến</a:t>
            </a:r>
            <a:r>
              <a:rPr sz="3200" spc="-365" dirty="0">
                <a:solidFill>
                  <a:srgbClr val="00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00FFFF"/>
                </a:solidFill>
                <a:latin typeface="Tahoma"/>
                <a:cs typeface="Tahoma"/>
              </a:rPr>
              <a:t>NN:</a:t>
            </a:r>
            <a:endParaRPr sz="3200">
              <a:latin typeface="Tahoma"/>
              <a:cs typeface="Tahoma"/>
            </a:endParaRPr>
          </a:p>
          <a:p>
            <a:pPr marL="355600" marR="26606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90" dirty="0">
                <a:latin typeface="Tahoma"/>
                <a:cs typeface="Tahoma"/>
              </a:rPr>
              <a:t>quản  </a:t>
            </a:r>
            <a:r>
              <a:rPr sz="3200" spc="-5" dirty="0">
                <a:latin typeface="Tahoma"/>
                <a:cs typeface="Tahoma"/>
              </a:rPr>
              <a:t>lý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15" dirty="0">
                <a:latin typeface="Tahoma"/>
                <a:cs typeface="Tahoma"/>
              </a:rPr>
              <a:t>cần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thực </a:t>
            </a:r>
            <a:r>
              <a:rPr sz="3200" spc="-390" dirty="0">
                <a:latin typeface="Tahoma"/>
                <a:cs typeface="Tahoma"/>
              </a:rPr>
              <a:t>hiện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marR="448309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ban hành PL </a:t>
            </a:r>
            <a:r>
              <a:rPr sz="3200" spc="-260" dirty="0">
                <a:latin typeface="Tahoma"/>
                <a:cs typeface="Tahoma"/>
              </a:rPr>
              <a:t>nhưng </a:t>
            </a:r>
            <a:r>
              <a:rPr sz="3200" spc="-5" dirty="0">
                <a:latin typeface="Tahoma"/>
                <a:cs typeface="Tahoma"/>
              </a:rPr>
              <a:t>chính NN </a:t>
            </a:r>
            <a:r>
              <a:rPr sz="3200" spc="-360" dirty="0">
                <a:latin typeface="Tahoma"/>
                <a:cs typeface="Tahoma"/>
              </a:rPr>
              <a:t>cũng  </a:t>
            </a:r>
            <a:r>
              <a:rPr sz="3200" spc="-385" dirty="0">
                <a:latin typeface="Tahoma"/>
                <a:cs typeface="Tahoma"/>
              </a:rPr>
              <a:t>phải </a:t>
            </a:r>
            <a:r>
              <a:rPr sz="3200" spc="-5" dirty="0">
                <a:latin typeface="Tahoma"/>
                <a:cs typeface="Tahoma"/>
              </a:rPr>
              <a:t>tuân theo</a:t>
            </a:r>
            <a:r>
              <a:rPr sz="3200" spc="-2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329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Tác </a:t>
            </a:r>
            <a:r>
              <a:rPr spc="-490" dirty="0">
                <a:solidFill>
                  <a:srgbClr val="00FFFF"/>
                </a:solidFill>
              </a:rPr>
              <a:t>động </a:t>
            </a:r>
            <a:r>
              <a:rPr spc="-655" dirty="0">
                <a:solidFill>
                  <a:srgbClr val="00FFFF"/>
                </a:solidFill>
              </a:rPr>
              <a:t>của </a:t>
            </a:r>
            <a:r>
              <a:rPr spc="-5" dirty="0">
                <a:solidFill>
                  <a:srgbClr val="00FFFF"/>
                </a:solidFill>
              </a:rPr>
              <a:t>NN </a:t>
            </a:r>
            <a:r>
              <a:rPr spc="-670" dirty="0">
                <a:solidFill>
                  <a:srgbClr val="00FFFF"/>
                </a:solidFill>
              </a:rPr>
              <a:t>đến</a:t>
            </a:r>
            <a:r>
              <a:rPr spc="-509" dirty="0">
                <a:solidFill>
                  <a:srgbClr val="00FFFF"/>
                </a:solidFill>
              </a:rPr>
              <a:t> </a:t>
            </a:r>
            <a:r>
              <a:rPr spc="-10" dirty="0">
                <a:solidFill>
                  <a:srgbClr val="00FFFF"/>
                </a:solidFill>
              </a:rPr>
              <a:t>PL: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259012"/>
            <a:ext cx="74980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10" dirty="0">
                <a:latin typeface="Tahoma"/>
                <a:cs typeface="Tahoma"/>
              </a:rPr>
              <a:t>dùng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mình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495" dirty="0">
                <a:latin typeface="Tahoma"/>
                <a:cs typeface="Tahoma"/>
              </a:rPr>
              <a:t>đảm 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5" dirty="0">
                <a:latin typeface="Tahoma"/>
                <a:cs typeface="Tahoma"/>
              </a:rPr>
              <a:t>cho PL </a:t>
            </a: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tôn </a:t>
            </a:r>
            <a:r>
              <a:rPr sz="3200" spc="-300" dirty="0">
                <a:latin typeface="Tahoma"/>
                <a:cs typeface="Tahoma"/>
              </a:rPr>
              <a:t>trọng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43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66FF"/>
                </a:solidFill>
              </a:rPr>
              <a:t>2. </a:t>
            </a:r>
            <a:r>
              <a:rPr spc="-680" dirty="0">
                <a:solidFill>
                  <a:srgbClr val="CC66FF"/>
                </a:solidFill>
              </a:rPr>
              <a:t>Mối </a:t>
            </a:r>
            <a:r>
              <a:rPr spc="-10" dirty="0">
                <a:solidFill>
                  <a:srgbClr val="CC66FF"/>
                </a:solidFill>
              </a:rPr>
              <a:t>quan </a:t>
            </a:r>
            <a:r>
              <a:rPr spc="-1050" dirty="0">
                <a:solidFill>
                  <a:srgbClr val="CC66FF"/>
                </a:solidFill>
              </a:rPr>
              <a:t>hệ </a:t>
            </a:r>
            <a:r>
              <a:rPr spc="-445" dirty="0">
                <a:solidFill>
                  <a:srgbClr val="CC66FF"/>
                </a:solidFill>
              </a:rPr>
              <a:t>giữa </a:t>
            </a:r>
            <a:r>
              <a:rPr spc="-5" dirty="0">
                <a:solidFill>
                  <a:srgbClr val="CC66FF"/>
                </a:solidFill>
              </a:rPr>
              <a:t>PL và  </a:t>
            </a:r>
            <a:r>
              <a:rPr spc="-10" dirty="0">
                <a:solidFill>
                  <a:srgbClr val="CC66FF"/>
                </a:solidFill>
              </a:rPr>
              <a:t>chính </a:t>
            </a:r>
            <a:r>
              <a:rPr spc="-1140" dirty="0">
                <a:solidFill>
                  <a:srgbClr val="CC66FF"/>
                </a:solidFill>
              </a:rPr>
              <a:t>trị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548245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767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là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5" dirty="0">
                <a:latin typeface="Tahoma"/>
                <a:cs typeface="Tahoma"/>
              </a:rPr>
              <a:t>trong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390" dirty="0">
                <a:latin typeface="Tahoma"/>
                <a:cs typeface="Tahoma"/>
              </a:rPr>
              <a:t>biểu 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chính</a:t>
            </a:r>
            <a:r>
              <a:rPr sz="3200" spc="-455" dirty="0">
                <a:latin typeface="Tahoma"/>
                <a:cs typeface="Tahoma"/>
              </a:rPr>
              <a:t> </a:t>
            </a:r>
            <a:r>
              <a:rPr sz="3200" spc="-830" dirty="0">
                <a:latin typeface="Tahoma"/>
                <a:cs typeface="Tahoma"/>
              </a:rPr>
              <a:t>trị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Điểm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250" dirty="0">
                <a:latin typeface="Tahoma"/>
                <a:cs typeface="Tahoma"/>
              </a:rPr>
              <a:t>giống: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Tahoma"/>
              <a:buChar char="-"/>
              <a:tabLst>
                <a:tab pos="413384" algn="l"/>
                <a:tab pos="414020" algn="l"/>
              </a:tabLst>
            </a:pPr>
            <a:r>
              <a:rPr dirty="0"/>
              <a:t>	</a:t>
            </a:r>
            <a:r>
              <a:rPr sz="3200" spc="-490" dirty="0">
                <a:latin typeface="Tahoma"/>
                <a:cs typeface="Tahoma"/>
              </a:rPr>
              <a:t>Đều </a:t>
            </a:r>
            <a:r>
              <a:rPr sz="3200" spc="-385" dirty="0">
                <a:latin typeface="Tahoma"/>
                <a:cs typeface="Tahoma"/>
              </a:rPr>
              <a:t>phản </a:t>
            </a:r>
            <a:r>
              <a:rPr sz="3200" spc="-10" dirty="0">
                <a:latin typeface="Tahoma"/>
                <a:cs typeface="Tahoma"/>
              </a:rPr>
              <a:t>ánh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các giai </a:t>
            </a:r>
            <a:r>
              <a:rPr sz="3200" spc="-390" dirty="0">
                <a:latin typeface="Tahoma"/>
                <a:cs typeface="Tahoma"/>
              </a:rPr>
              <a:t>cấp,  </a:t>
            </a:r>
            <a:r>
              <a:rPr sz="3200" spc="-385" dirty="0">
                <a:latin typeface="Tahoma"/>
                <a:cs typeface="Tahoma"/>
              </a:rPr>
              <a:t>tầng </a:t>
            </a:r>
            <a:r>
              <a:rPr sz="3200" spc="-475" dirty="0">
                <a:latin typeface="Tahoma"/>
                <a:cs typeface="Tahoma"/>
              </a:rPr>
              <a:t>lớp </a:t>
            </a:r>
            <a:r>
              <a:rPr sz="3200" spc="-5" dirty="0">
                <a:latin typeface="Tahoma"/>
                <a:cs typeface="Tahoma"/>
              </a:rPr>
              <a:t>trong xã </a:t>
            </a:r>
            <a:r>
              <a:rPr sz="3200" spc="-375" dirty="0">
                <a:latin typeface="Tahoma"/>
                <a:cs typeface="Tahoma"/>
              </a:rPr>
              <a:t>hội, </a:t>
            </a:r>
            <a:r>
              <a:rPr sz="3200" spc="-385" dirty="0">
                <a:latin typeface="Tahoma"/>
                <a:cs typeface="Tahoma"/>
              </a:rPr>
              <a:t>phản </a:t>
            </a:r>
            <a:r>
              <a:rPr sz="3200" spc="-10" dirty="0">
                <a:latin typeface="Tahoma"/>
                <a:cs typeface="Tahoma"/>
              </a:rPr>
              <a:t>ánh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500" dirty="0">
                <a:latin typeface="Tahoma"/>
                <a:cs typeface="Tahoma"/>
              </a:rPr>
              <a:t>mối 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về </a:t>
            </a:r>
            <a:r>
              <a:rPr sz="3200" spc="-5" dirty="0">
                <a:latin typeface="Tahoma"/>
                <a:cs typeface="Tahoma"/>
              </a:rPr>
              <a:t>kinh</a:t>
            </a:r>
            <a:r>
              <a:rPr sz="3200" spc="105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tế</a:t>
            </a:r>
            <a:endParaRPr sz="3200">
              <a:latin typeface="Tahoma"/>
              <a:cs typeface="Tahoma"/>
            </a:endParaRPr>
          </a:p>
          <a:p>
            <a:pPr marL="355600" marR="769620" indent="-342900">
              <a:lnSpc>
                <a:spcPct val="100000"/>
              </a:lnSpc>
              <a:spcBef>
                <a:spcPts val="755"/>
              </a:spcBef>
              <a:buFont typeface="Tahoma"/>
              <a:buChar char="-"/>
              <a:tabLst>
                <a:tab pos="413384" algn="l"/>
                <a:tab pos="414020" algn="l"/>
              </a:tabLst>
            </a:pPr>
            <a:r>
              <a:rPr dirty="0"/>
              <a:t>	</a:t>
            </a:r>
            <a:r>
              <a:rPr sz="3200" spc="-490" dirty="0">
                <a:latin typeface="Tahoma"/>
                <a:cs typeface="Tahoma"/>
              </a:rPr>
              <a:t>Đều </a:t>
            </a:r>
            <a:r>
              <a:rPr sz="3200" spc="-5" dirty="0">
                <a:latin typeface="Tahoma"/>
                <a:cs typeface="Tahoma"/>
              </a:rPr>
              <a:t>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09550"/>
            <a:ext cx="3931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00"/>
                </a:solidFill>
              </a:rPr>
              <a:t>Tác </a:t>
            </a:r>
            <a:r>
              <a:rPr sz="4000" spc="-445" dirty="0">
                <a:solidFill>
                  <a:srgbClr val="FFFF00"/>
                </a:solidFill>
              </a:rPr>
              <a:t>động </a:t>
            </a:r>
            <a:r>
              <a:rPr sz="4000" spc="-10" dirty="0">
                <a:solidFill>
                  <a:srgbClr val="FFFF00"/>
                </a:solidFill>
              </a:rPr>
              <a:t>qua</a:t>
            </a:r>
            <a:r>
              <a:rPr sz="4000" spc="-430" dirty="0">
                <a:solidFill>
                  <a:srgbClr val="FFFF00"/>
                </a:solidFill>
              </a:rPr>
              <a:t> </a:t>
            </a:r>
            <a:r>
              <a:rPr sz="4000" spc="-484" dirty="0">
                <a:solidFill>
                  <a:srgbClr val="FFFF00"/>
                </a:solidFill>
              </a:rPr>
              <a:t>lại: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5175" y="1228407"/>
            <a:ext cx="7779384" cy="5237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solidFill>
                  <a:srgbClr val="00FFFF"/>
                </a:solidFill>
                <a:latin typeface="Tahoma"/>
                <a:cs typeface="Tahoma"/>
              </a:rPr>
              <a:t>Trong </a:t>
            </a:r>
            <a:r>
              <a:rPr sz="2800" spc="-5" dirty="0">
                <a:solidFill>
                  <a:srgbClr val="00FFFF"/>
                </a:solidFill>
                <a:latin typeface="Tahoma"/>
                <a:cs typeface="Tahoma"/>
              </a:rPr>
              <a:t>NN </a:t>
            </a:r>
            <a:r>
              <a:rPr sz="2800" spc="-340" dirty="0">
                <a:solidFill>
                  <a:srgbClr val="00FFFF"/>
                </a:solidFill>
                <a:latin typeface="Tahoma"/>
                <a:cs typeface="Tahoma"/>
              </a:rPr>
              <a:t>nhất</a:t>
            </a:r>
            <a:r>
              <a:rPr sz="2800" spc="-10" dirty="0">
                <a:solidFill>
                  <a:srgbClr val="00FFFF"/>
                </a:solidFill>
                <a:latin typeface="Tahoma"/>
                <a:cs typeface="Tahoma"/>
              </a:rPr>
              <a:t> nguyên: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6132830" algn="l"/>
              </a:tabLst>
            </a:pPr>
            <a:r>
              <a:rPr sz="2800" spc="-459" dirty="0">
                <a:latin typeface="Tahoma"/>
                <a:cs typeface="Tahoma"/>
              </a:rPr>
              <a:t>Đường  </a:t>
            </a:r>
            <a:r>
              <a:rPr sz="2800" spc="-434" dirty="0">
                <a:latin typeface="Tahoma"/>
                <a:cs typeface="Tahoma"/>
              </a:rPr>
              <a:t>lối  </a:t>
            </a:r>
            <a:r>
              <a:rPr sz="2800" spc="-5" dirty="0">
                <a:latin typeface="Tahoma"/>
                <a:cs typeface="Tahoma"/>
              </a:rPr>
              <a:t>chính sách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420" dirty="0">
                <a:latin typeface="Tahoma"/>
                <a:cs typeface="Tahoma"/>
              </a:rPr>
              <a:t>của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325" dirty="0">
                <a:latin typeface="Tahoma"/>
                <a:cs typeface="Tahoma"/>
              </a:rPr>
              <a:t>Đảng	</a:t>
            </a:r>
            <a:r>
              <a:rPr sz="2800" spc="-5" dirty="0">
                <a:latin typeface="Tahoma"/>
                <a:cs typeface="Tahoma"/>
              </a:rPr>
              <a:t>PL</a:t>
            </a:r>
            <a:endParaRPr sz="2800">
              <a:latin typeface="Tahoma"/>
              <a:cs typeface="Tahoma"/>
            </a:endParaRPr>
          </a:p>
          <a:p>
            <a:pPr marL="355600" marR="269875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470" dirty="0">
                <a:latin typeface="Tahoma"/>
                <a:cs typeface="Tahoma"/>
              </a:rPr>
              <a:t>Ngược </a:t>
            </a:r>
            <a:r>
              <a:rPr sz="2800" spc="-340" dirty="0">
                <a:latin typeface="Tahoma"/>
                <a:cs typeface="Tahoma"/>
              </a:rPr>
              <a:t>lại, </a:t>
            </a:r>
            <a:r>
              <a:rPr sz="2800" spc="-415" dirty="0">
                <a:latin typeface="Tahoma"/>
                <a:cs typeface="Tahoma"/>
              </a:rPr>
              <a:t>nhờ </a:t>
            </a:r>
            <a:r>
              <a:rPr sz="2800" spc="-5" dirty="0">
                <a:latin typeface="Tahoma"/>
                <a:cs typeface="Tahoma"/>
              </a:rPr>
              <a:t>vào PL, các </a:t>
            </a:r>
            <a:r>
              <a:rPr sz="2800" spc="-459" dirty="0">
                <a:latin typeface="Tahoma"/>
                <a:cs typeface="Tahoma"/>
              </a:rPr>
              <a:t>đường </a:t>
            </a:r>
            <a:r>
              <a:rPr sz="2800" spc="-434" dirty="0">
                <a:latin typeface="Tahoma"/>
                <a:cs typeface="Tahoma"/>
              </a:rPr>
              <a:t>lối </a:t>
            </a:r>
            <a:r>
              <a:rPr sz="2800" spc="-5" dirty="0">
                <a:latin typeface="Tahoma"/>
                <a:cs typeface="Tahoma"/>
              </a:rPr>
              <a:t>chính </a:t>
            </a:r>
            <a:r>
              <a:rPr sz="2800" spc="-725" dirty="0">
                <a:latin typeface="Tahoma"/>
                <a:cs typeface="Tahoma"/>
              </a:rPr>
              <a:t>trị 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325" dirty="0">
                <a:latin typeface="Tahoma"/>
                <a:cs typeface="Tahoma"/>
              </a:rPr>
              <a:t>Đảng </a:t>
            </a:r>
            <a:r>
              <a:rPr sz="2800" spc="-575" dirty="0">
                <a:latin typeface="Tahoma"/>
                <a:cs typeface="Tahoma"/>
              </a:rPr>
              <a:t>được </a:t>
            </a:r>
            <a:r>
              <a:rPr sz="2800" spc="-270" dirty="0">
                <a:latin typeface="Tahoma"/>
                <a:cs typeface="Tahoma"/>
              </a:rPr>
              <a:t>triển</a:t>
            </a:r>
            <a:r>
              <a:rPr sz="2800" spc="-30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khai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solidFill>
                  <a:srgbClr val="00FFFF"/>
                </a:solidFill>
                <a:latin typeface="Tahoma"/>
                <a:cs typeface="Tahoma"/>
              </a:rPr>
              <a:t>Trong </a:t>
            </a:r>
            <a:r>
              <a:rPr sz="2800" spc="-5" dirty="0">
                <a:solidFill>
                  <a:srgbClr val="00FFFF"/>
                </a:solidFill>
                <a:latin typeface="Tahoma"/>
                <a:cs typeface="Tahoma"/>
              </a:rPr>
              <a:t>NN </a:t>
            </a:r>
            <a:r>
              <a:rPr sz="2800" spc="25" dirty="0">
                <a:solidFill>
                  <a:srgbClr val="00FFFF"/>
                </a:solidFill>
                <a:latin typeface="Tahoma"/>
                <a:cs typeface="Tahoma"/>
              </a:rPr>
              <a:t>đa</a:t>
            </a:r>
            <a:r>
              <a:rPr sz="2800" spc="-10" dirty="0">
                <a:solidFill>
                  <a:srgbClr val="00FFFF"/>
                </a:solidFill>
                <a:latin typeface="Tahoma"/>
                <a:cs typeface="Tahoma"/>
              </a:rPr>
              <a:t> nguyên:</a:t>
            </a:r>
            <a:endParaRPr sz="2800">
              <a:latin typeface="Tahoma"/>
              <a:cs typeface="Tahoma"/>
            </a:endParaRPr>
          </a:p>
          <a:p>
            <a:pPr marL="355600" marR="34925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3303270" algn="l"/>
              </a:tabLst>
            </a:pPr>
            <a:r>
              <a:rPr sz="2800" spc="-5" dirty="0">
                <a:latin typeface="Tahoma"/>
                <a:cs typeface="Tahoma"/>
              </a:rPr>
              <a:t>Các </a:t>
            </a:r>
            <a:r>
              <a:rPr sz="2800" spc="-325" dirty="0">
                <a:latin typeface="Tahoma"/>
                <a:cs typeface="Tahoma"/>
              </a:rPr>
              <a:t>Đảng </a:t>
            </a:r>
            <a:r>
              <a:rPr sz="2800" spc="-430" dirty="0">
                <a:latin typeface="Tahoma"/>
                <a:cs typeface="Tahoma"/>
              </a:rPr>
              <a:t>đại </a:t>
            </a:r>
            <a:r>
              <a:rPr sz="2800" spc="-340" dirty="0">
                <a:latin typeface="Tahoma"/>
                <a:cs typeface="Tahoma"/>
              </a:rPr>
              <a:t>diện </a:t>
            </a:r>
            <a:r>
              <a:rPr sz="2800" spc="-5" dirty="0">
                <a:latin typeface="Tahoma"/>
                <a:cs typeface="Tahoma"/>
              </a:rPr>
              <a:t>cho </a:t>
            </a:r>
            <a:r>
              <a:rPr sz="2800" spc="-229" dirty="0">
                <a:latin typeface="Tahoma"/>
                <a:cs typeface="Tahoma"/>
              </a:rPr>
              <a:t>những </a:t>
            </a:r>
            <a:r>
              <a:rPr sz="2800" spc="-5" dirty="0">
                <a:latin typeface="Tahoma"/>
                <a:cs typeface="Tahoma"/>
              </a:rPr>
              <a:t>giai </a:t>
            </a:r>
            <a:r>
              <a:rPr sz="2800" spc="-340" dirty="0">
                <a:latin typeface="Tahoma"/>
                <a:cs typeface="Tahoma"/>
              </a:rPr>
              <a:t>cấp, </a:t>
            </a:r>
            <a:r>
              <a:rPr sz="2800" dirty="0">
                <a:latin typeface="Tahoma"/>
                <a:cs typeface="Tahoma"/>
              </a:rPr>
              <a:t>ý </a:t>
            </a:r>
            <a:r>
              <a:rPr sz="2800" spc="-10" dirty="0">
                <a:latin typeface="Tahoma"/>
                <a:cs typeface="Tahoma"/>
              </a:rPr>
              <a:t>chí  </a:t>
            </a:r>
            <a:r>
              <a:rPr sz="2800" spc="-5" dirty="0">
                <a:latin typeface="Tahoma"/>
                <a:cs typeface="Tahoma"/>
              </a:rPr>
              <a:t>khác nhau	PL là </a:t>
            </a:r>
            <a:r>
              <a:rPr sz="2800" spc="-430" dirty="0">
                <a:latin typeface="Tahoma"/>
                <a:cs typeface="Tahoma"/>
              </a:rPr>
              <a:t>một đại </a:t>
            </a:r>
            <a:r>
              <a:rPr sz="2800" spc="-475" dirty="0">
                <a:latin typeface="Tahoma"/>
                <a:cs typeface="Tahoma"/>
              </a:rPr>
              <a:t>lượng </a:t>
            </a:r>
            <a:r>
              <a:rPr sz="2800" spc="-10" dirty="0">
                <a:latin typeface="Tahoma"/>
                <a:cs typeface="Tahoma"/>
              </a:rPr>
              <a:t>chung  </a:t>
            </a:r>
            <a:r>
              <a:rPr sz="2800" spc="-450" dirty="0">
                <a:latin typeface="Tahoma"/>
                <a:cs typeface="Tahoma"/>
              </a:rPr>
              <a:t>thể </a:t>
            </a:r>
            <a:r>
              <a:rPr sz="2800" spc="-340" dirty="0">
                <a:latin typeface="Tahoma"/>
                <a:cs typeface="Tahoma"/>
              </a:rPr>
              <a:t>hiện </a:t>
            </a:r>
            <a:r>
              <a:rPr sz="2800" spc="-555" dirty="0">
                <a:latin typeface="Tahoma"/>
                <a:cs typeface="Tahoma"/>
              </a:rPr>
              <a:t>sự </a:t>
            </a:r>
            <a:r>
              <a:rPr sz="2800" spc="-340" dirty="0">
                <a:latin typeface="Tahoma"/>
                <a:cs typeface="Tahoma"/>
              </a:rPr>
              <a:t>thoả hiệp </a:t>
            </a:r>
            <a:r>
              <a:rPr sz="2800" spc="-280" dirty="0">
                <a:latin typeface="Tahoma"/>
                <a:cs typeface="Tahoma"/>
              </a:rPr>
              <a:t>giữa </a:t>
            </a:r>
            <a:r>
              <a:rPr sz="2800" spc="-5" dirty="0">
                <a:latin typeface="Tahoma"/>
                <a:cs typeface="Tahoma"/>
              </a:rPr>
              <a:t>các </a:t>
            </a:r>
            <a:r>
              <a:rPr sz="2800" dirty="0">
                <a:latin typeface="Tahoma"/>
                <a:cs typeface="Tahoma"/>
              </a:rPr>
              <a:t>ý </a:t>
            </a:r>
            <a:r>
              <a:rPr sz="2800" spc="-5" dirty="0">
                <a:latin typeface="Tahoma"/>
                <a:cs typeface="Tahoma"/>
              </a:rPr>
              <a:t>chí</a:t>
            </a:r>
            <a:r>
              <a:rPr sz="2800" spc="-409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đó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PL là </a:t>
            </a:r>
            <a:r>
              <a:rPr sz="2800" spc="-450" dirty="0">
                <a:latin typeface="Tahoma"/>
                <a:cs typeface="Tahoma"/>
              </a:rPr>
              <a:t>nền </a:t>
            </a:r>
            <a:r>
              <a:rPr sz="2800" spc="-340" dirty="0">
                <a:latin typeface="Tahoma"/>
                <a:cs typeface="Tahoma"/>
              </a:rPr>
              <a:t>tảng hoạt </a:t>
            </a:r>
            <a:r>
              <a:rPr sz="2800" spc="-315" dirty="0">
                <a:latin typeface="Tahoma"/>
                <a:cs typeface="Tahoma"/>
              </a:rPr>
              <a:t>động </a:t>
            </a:r>
            <a:r>
              <a:rPr sz="2800" spc="-5" dirty="0">
                <a:latin typeface="Tahoma"/>
                <a:cs typeface="Tahoma"/>
              </a:rPr>
              <a:t>chính </a:t>
            </a:r>
            <a:r>
              <a:rPr sz="2800" spc="-725" dirty="0">
                <a:latin typeface="Tahoma"/>
                <a:cs typeface="Tahoma"/>
              </a:rPr>
              <a:t>trị </a:t>
            </a:r>
            <a:r>
              <a:rPr sz="2800" spc="-5" dirty="0">
                <a:latin typeface="Tahoma"/>
                <a:cs typeface="Tahoma"/>
              </a:rPr>
              <a:t>cho các  </a:t>
            </a:r>
            <a:r>
              <a:rPr sz="2800" spc="-325" dirty="0">
                <a:latin typeface="Tahoma"/>
                <a:cs typeface="Tahoma"/>
              </a:rPr>
              <a:t>Đảng </a:t>
            </a:r>
            <a:r>
              <a:rPr sz="2800" spc="-5" dirty="0">
                <a:latin typeface="Tahoma"/>
                <a:cs typeface="Tahoma"/>
              </a:rPr>
              <a:t>phái trong </a:t>
            </a:r>
            <a:r>
              <a:rPr sz="2800" spc="-340" dirty="0">
                <a:latin typeface="Tahoma"/>
                <a:cs typeface="Tahoma"/>
              </a:rPr>
              <a:t>việc </a:t>
            </a:r>
            <a:r>
              <a:rPr sz="2800" spc="-430" dirty="0">
                <a:latin typeface="Tahoma"/>
                <a:cs typeface="Tahoma"/>
              </a:rPr>
              <a:t>đấu </a:t>
            </a:r>
            <a:r>
              <a:rPr sz="2800" spc="-5" dirty="0">
                <a:latin typeface="Tahoma"/>
                <a:cs typeface="Tahoma"/>
              </a:rPr>
              <a:t>tranh </a:t>
            </a:r>
            <a:r>
              <a:rPr sz="2800" spc="-415" dirty="0">
                <a:latin typeface="Tahoma"/>
                <a:cs typeface="Tahoma"/>
              </a:rPr>
              <a:t>trở </a:t>
            </a:r>
            <a:r>
              <a:rPr sz="2800" spc="-5" dirty="0">
                <a:latin typeface="Tahoma"/>
                <a:cs typeface="Tahoma"/>
              </a:rPr>
              <a:t>thành </a:t>
            </a:r>
            <a:r>
              <a:rPr sz="2800" spc="-325" dirty="0">
                <a:latin typeface="Tahoma"/>
                <a:cs typeface="Tahoma"/>
              </a:rPr>
              <a:t>Đảng  </a:t>
            </a:r>
            <a:r>
              <a:rPr sz="2800" spc="-450" dirty="0">
                <a:latin typeface="Tahoma"/>
                <a:cs typeface="Tahoma"/>
              </a:rPr>
              <a:t>cầm</a:t>
            </a:r>
            <a:r>
              <a:rPr sz="2800" spc="-430" dirty="0">
                <a:latin typeface="Tahoma"/>
                <a:cs typeface="Tahoma"/>
              </a:rPr>
              <a:t> </a:t>
            </a:r>
            <a:r>
              <a:rPr sz="2800" spc="-275" dirty="0">
                <a:latin typeface="Tahoma"/>
                <a:cs typeface="Tahoma"/>
              </a:rPr>
              <a:t>quyền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019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0"/>
                </a:lnTo>
                <a:lnTo>
                  <a:pt x="838200" y="38100"/>
                </a:lnTo>
                <a:lnTo>
                  <a:pt x="762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445770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76200"/>
                </a:moveTo>
                <a:lnTo>
                  <a:pt x="11430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1143000" y="31750"/>
                </a:lnTo>
                <a:lnTo>
                  <a:pt x="1143000" y="0"/>
                </a:lnTo>
                <a:lnTo>
                  <a:pt x="1219200" y="381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6601459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FF33"/>
                </a:solidFill>
              </a:rPr>
              <a:t>3. </a:t>
            </a:r>
            <a:r>
              <a:rPr spc="-680" dirty="0">
                <a:solidFill>
                  <a:srgbClr val="CCFF33"/>
                </a:solidFill>
              </a:rPr>
              <a:t>Mối </a:t>
            </a:r>
            <a:r>
              <a:rPr spc="-10" dirty="0">
                <a:solidFill>
                  <a:srgbClr val="CCFF33"/>
                </a:solidFill>
              </a:rPr>
              <a:t>quan </a:t>
            </a:r>
            <a:r>
              <a:rPr spc="-1050" dirty="0">
                <a:solidFill>
                  <a:srgbClr val="CCFF33"/>
                </a:solidFill>
              </a:rPr>
              <a:t>hệ </a:t>
            </a:r>
            <a:r>
              <a:rPr spc="-445" dirty="0">
                <a:solidFill>
                  <a:srgbClr val="CCFF33"/>
                </a:solidFill>
              </a:rPr>
              <a:t>giữa </a:t>
            </a:r>
            <a:r>
              <a:rPr spc="-5" dirty="0">
                <a:solidFill>
                  <a:srgbClr val="CCFF33"/>
                </a:solidFill>
              </a:rPr>
              <a:t>PL </a:t>
            </a:r>
            <a:r>
              <a:rPr spc="-650" dirty="0">
                <a:solidFill>
                  <a:srgbClr val="CCFF33"/>
                </a:solidFill>
              </a:rPr>
              <a:t>với  </a:t>
            </a:r>
            <a:r>
              <a:rPr spc="-10" dirty="0">
                <a:solidFill>
                  <a:srgbClr val="CCFF33"/>
                </a:solidFill>
              </a:rPr>
              <a:t>kinh </a:t>
            </a:r>
            <a:r>
              <a:rPr spc="-1050" dirty="0">
                <a:solidFill>
                  <a:srgbClr val="CCFF33"/>
                </a:solidFill>
              </a:rPr>
              <a:t>tế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1938654"/>
            <a:ext cx="7238365" cy="3727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Kinh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735" dirty="0">
                <a:latin typeface="Tahoma"/>
                <a:cs typeface="Tahoma"/>
              </a:rPr>
              <a:t>tố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705" dirty="0">
                <a:latin typeface="Tahoma"/>
                <a:cs typeface="Tahoma"/>
              </a:rPr>
              <a:t>cơ sở </a:t>
            </a:r>
            <a:r>
              <a:rPr sz="3200" spc="-765" dirty="0">
                <a:latin typeface="Tahoma"/>
                <a:cs typeface="Tahoma"/>
              </a:rPr>
              <a:t>hạ</a:t>
            </a:r>
            <a:r>
              <a:rPr sz="3200" spc="-68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tầng</a:t>
            </a:r>
            <a:endParaRPr sz="3200">
              <a:latin typeface="Tahoma"/>
              <a:cs typeface="Tahoma"/>
            </a:endParaRPr>
          </a:p>
          <a:p>
            <a:pPr marL="355600" marR="54483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là </a:t>
            </a:r>
            <a:r>
              <a:rPr sz="3200" spc="-509" dirty="0">
                <a:latin typeface="Tahoma"/>
                <a:cs typeface="Tahoma"/>
              </a:rPr>
              <a:t>yếu </a:t>
            </a:r>
            <a:r>
              <a:rPr sz="3200" spc="-735" dirty="0">
                <a:latin typeface="Tahoma"/>
                <a:cs typeface="Tahoma"/>
              </a:rPr>
              <a:t>tố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385" dirty="0">
                <a:latin typeface="Tahoma"/>
                <a:cs typeface="Tahoma"/>
              </a:rPr>
              <a:t>kiến </a:t>
            </a:r>
            <a:r>
              <a:rPr sz="3200" spc="-5" dirty="0">
                <a:latin typeface="Tahoma"/>
                <a:cs typeface="Tahoma"/>
              </a:rPr>
              <a:t>trúc </a:t>
            </a:r>
            <a:r>
              <a:rPr sz="3200" spc="-450" dirty="0">
                <a:latin typeface="Tahoma"/>
                <a:cs typeface="Tahoma"/>
              </a:rPr>
              <a:t>thượng  </a:t>
            </a:r>
            <a:r>
              <a:rPr sz="3200" spc="-390" dirty="0">
                <a:latin typeface="Tahoma"/>
                <a:cs typeface="Tahoma"/>
              </a:rPr>
              <a:t>tầng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750060" algn="l"/>
                <a:tab pos="1750695" algn="l"/>
              </a:tabLst>
            </a:pPr>
            <a:r>
              <a:rPr dirty="0"/>
              <a:t>	</a:t>
            </a:r>
            <a:r>
              <a:rPr sz="3200" spc="-5" dirty="0">
                <a:latin typeface="Tahoma"/>
                <a:cs typeface="Tahoma"/>
              </a:rPr>
              <a:t>KT </a:t>
            </a:r>
            <a:r>
              <a:rPr sz="3200" spc="-425" dirty="0">
                <a:latin typeface="Tahoma"/>
                <a:cs typeface="Tahoma"/>
              </a:rPr>
              <a:t>giữ </a:t>
            </a:r>
            <a:r>
              <a:rPr sz="3200" spc="-5" dirty="0">
                <a:latin typeface="Tahoma"/>
                <a:cs typeface="Tahoma"/>
              </a:rPr>
              <a:t>vai trò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90" dirty="0">
                <a:latin typeface="Tahoma"/>
                <a:cs typeface="Tahoma"/>
              </a:rPr>
              <a:t>đến  </a:t>
            </a:r>
            <a:r>
              <a:rPr sz="3200" spc="-5" dirty="0">
                <a:latin typeface="Tahoma"/>
                <a:cs typeface="Tahoma"/>
              </a:rPr>
              <a:t>PL, </a:t>
            </a:r>
            <a:r>
              <a:rPr sz="3200" spc="-260" dirty="0">
                <a:latin typeface="Tahoma"/>
                <a:cs typeface="Tahoma"/>
              </a:rPr>
              <a:t>nhưng </a:t>
            </a:r>
            <a:r>
              <a:rPr sz="3200" spc="-5" dirty="0">
                <a:latin typeface="Tahoma"/>
                <a:cs typeface="Tahoma"/>
              </a:rPr>
              <a:t>PL </a:t>
            </a:r>
            <a:r>
              <a:rPr sz="3200" spc="-360" dirty="0">
                <a:latin typeface="Tahoma"/>
                <a:cs typeface="Tahoma"/>
              </a:rPr>
              <a:t>cũng </a:t>
            </a:r>
            <a:r>
              <a:rPr sz="3200" spc="-5" dirty="0">
                <a:latin typeface="Tahoma"/>
                <a:cs typeface="Tahoma"/>
              </a:rPr>
              <a:t>có tính </a:t>
            </a:r>
            <a:r>
              <a:rPr sz="3200" spc="-470" dirty="0">
                <a:latin typeface="Tahoma"/>
                <a:cs typeface="Tahoma"/>
              </a:rPr>
              <a:t>độc </a:t>
            </a:r>
            <a:r>
              <a:rPr sz="3200" spc="-515" dirty="0">
                <a:latin typeface="Tahoma"/>
                <a:cs typeface="Tahoma"/>
              </a:rPr>
              <a:t>lập  </a:t>
            </a:r>
            <a:r>
              <a:rPr sz="3200" spc="-540" dirty="0">
                <a:latin typeface="Tahoma"/>
                <a:cs typeface="Tahoma"/>
              </a:rPr>
              <a:t>tương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5" dirty="0">
                <a:latin typeface="Tahoma"/>
                <a:cs typeface="Tahoma"/>
              </a:rPr>
              <a:t>và có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tác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390" dirty="0">
                <a:latin typeface="Tahoma"/>
                <a:cs typeface="Tahoma"/>
              </a:rPr>
              <a:t>mạnh </a:t>
            </a:r>
            <a:r>
              <a:rPr sz="3200" spc="-770" dirty="0">
                <a:latin typeface="Tahoma"/>
                <a:cs typeface="Tahoma"/>
              </a:rPr>
              <a:t>mẽ  </a:t>
            </a:r>
            <a:r>
              <a:rPr sz="3200" spc="-490" dirty="0">
                <a:latin typeface="Tahoma"/>
                <a:cs typeface="Tahoma"/>
              </a:rPr>
              <a:t>đến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9243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76200"/>
                </a:moveTo>
                <a:lnTo>
                  <a:pt x="9906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990600" y="31750"/>
                </a:lnTo>
                <a:lnTo>
                  <a:pt x="990600" y="0"/>
                </a:lnTo>
                <a:lnTo>
                  <a:pt x="1066800" y="38100"/>
                </a:lnTo>
                <a:lnTo>
                  <a:pt x="990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0"/>
            <a:ext cx="3982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33CC"/>
                </a:solidFill>
              </a:rPr>
              <a:t>Tác </a:t>
            </a:r>
            <a:r>
              <a:rPr sz="4000" spc="-445" dirty="0">
                <a:solidFill>
                  <a:srgbClr val="FF33CC"/>
                </a:solidFill>
              </a:rPr>
              <a:t>động </a:t>
            </a:r>
            <a:r>
              <a:rPr sz="4000" spc="-595" dirty="0">
                <a:solidFill>
                  <a:srgbClr val="FF33CC"/>
                </a:solidFill>
              </a:rPr>
              <a:t>của</a:t>
            </a:r>
            <a:r>
              <a:rPr sz="4000" spc="-425" dirty="0">
                <a:solidFill>
                  <a:srgbClr val="FF33CC"/>
                </a:solidFill>
              </a:rPr>
              <a:t> </a:t>
            </a:r>
            <a:r>
              <a:rPr sz="4000" spc="-10" dirty="0">
                <a:solidFill>
                  <a:srgbClr val="FF33CC"/>
                </a:solidFill>
              </a:rPr>
              <a:t>KT: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1375" y="779462"/>
            <a:ext cx="7725409" cy="577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Các 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KT là nguyên nhân </a:t>
            </a:r>
            <a:r>
              <a:rPr sz="3200" spc="-320" dirty="0">
                <a:latin typeface="Tahoma"/>
                <a:cs typeface="Tahoma"/>
              </a:rPr>
              <a:t>trực </a:t>
            </a:r>
            <a:r>
              <a:rPr sz="3200" spc="-385" dirty="0">
                <a:latin typeface="Tahoma"/>
                <a:cs typeface="Tahoma"/>
              </a:rPr>
              <a:t>tiếp  </a:t>
            </a:r>
            <a:r>
              <a:rPr sz="3200" spc="-515" dirty="0">
                <a:latin typeface="Tahoma"/>
                <a:cs typeface="Tahoma"/>
              </a:rPr>
              <a:t>dẫn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ra </a:t>
            </a:r>
            <a:r>
              <a:rPr sz="3200" spc="-450" dirty="0">
                <a:latin typeface="Tahoma"/>
                <a:cs typeface="Tahoma"/>
              </a:rPr>
              <a:t>đời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PL,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95" dirty="0">
                <a:latin typeface="Tahoma"/>
                <a:cs typeface="Tahoma"/>
              </a:rPr>
              <a:t>nội  </a:t>
            </a:r>
            <a:r>
              <a:rPr sz="3200" spc="-10" dirty="0">
                <a:latin typeface="Tahoma"/>
                <a:cs typeface="Tahoma"/>
              </a:rPr>
              <a:t>dung,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PL.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5195570" algn="l"/>
              </a:tabLst>
            </a:pPr>
            <a:r>
              <a:rPr sz="3200" spc="-5" dirty="0">
                <a:latin typeface="Tahoma"/>
                <a:cs typeface="Tahoma"/>
              </a:rPr>
              <a:t>KT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thay </a:t>
            </a:r>
            <a:r>
              <a:rPr sz="3200" spc="-470" dirty="0">
                <a:latin typeface="Tahoma"/>
                <a:cs typeface="Tahoma"/>
              </a:rPr>
              <a:t>đổi	</a:t>
            </a:r>
            <a:r>
              <a:rPr sz="3200" spc="-5" dirty="0">
                <a:latin typeface="Tahoma"/>
                <a:cs typeface="Tahoma"/>
              </a:rPr>
              <a:t>PL thay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đổi:</a:t>
            </a:r>
            <a:endParaRPr sz="3200">
              <a:latin typeface="Tahoma"/>
              <a:cs typeface="Tahoma"/>
            </a:endParaRPr>
          </a:p>
          <a:p>
            <a:pPr marL="355600" marR="5003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385" dirty="0">
                <a:latin typeface="Tahoma"/>
                <a:cs typeface="Tahoma"/>
              </a:rPr>
              <a:t>cấu,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KT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10" dirty="0">
                <a:latin typeface="Tahoma"/>
                <a:cs typeface="Tahoma"/>
              </a:rPr>
              <a:t>thành  </a:t>
            </a:r>
            <a:r>
              <a:rPr sz="3200" spc="-310" dirty="0">
                <a:latin typeface="Tahoma"/>
                <a:cs typeface="Tahoma"/>
              </a:rPr>
              <a:t>phần,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10" dirty="0">
                <a:latin typeface="Tahoma"/>
                <a:cs typeface="Tahoma"/>
              </a:rPr>
              <a:t>ngành</a:t>
            </a:r>
            <a:r>
              <a:rPr sz="3200" spc="-60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355600" marR="28956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Tính </a:t>
            </a:r>
            <a:r>
              <a:rPr sz="3200" spc="-310" dirty="0">
                <a:latin typeface="Tahoma"/>
                <a:cs typeface="Tahoma"/>
              </a:rPr>
              <a:t>chất, </a:t>
            </a:r>
            <a:r>
              <a:rPr sz="3200" spc="-495" dirty="0">
                <a:latin typeface="Tahoma"/>
                <a:cs typeface="Tahoma"/>
              </a:rPr>
              <a:t>nội </a:t>
            </a:r>
            <a:r>
              <a:rPr sz="3200" spc="-10" dirty="0">
                <a:latin typeface="Tahoma"/>
                <a:cs typeface="Tahoma"/>
              </a:rPr>
              <a:t>dung </a:t>
            </a:r>
            <a:r>
              <a:rPr sz="3200" spc="-5" dirty="0">
                <a:latin typeface="Tahoma"/>
                <a:cs typeface="Tahoma"/>
              </a:rPr>
              <a:t>các 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10" dirty="0">
                <a:latin typeface="Tahoma"/>
                <a:cs typeface="Tahoma"/>
              </a:rPr>
              <a:t>KT 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10" dirty="0">
                <a:latin typeface="Tahoma"/>
                <a:cs typeface="Tahoma"/>
              </a:rPr>
              <a:t>chất, </a:t>
            </a:r>
            <a:r>
              <a:rPr sz="3200" spc="-495" dirty="0">
                <a:latin typeface="Tahoma"/>
                <a:cs typeface="Tahoma"/>
              </a:rPr>
              <a:t>nội </a:t>
            </a:r>
            <a:r>
              <a:rPr sz="3200" spc="-10" dirty="0">
                <a:latin typeface="Tahoma"/>
                <a:cs typeface="Tahoma"/>
              </a:rPr>
              <a:t>dung </a:t>
            </a:r>
            <a:r>
              <a:rPr sz="3200" spc="-5" dirty="0">
                <a:latin typeface="Tahoma"/>
                <a:cs typeface="Tahoma"/>
              </a:rPr>
              <a:t>QHPL và  các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10" dirty="0">
                <a:latin typeface="Tahoma"/>
                <a:cs typeface="Tahoma"/>
              </a:rPr>
              <a:t>KT,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5" dirty="0">
                <a:latin typeface="Tahoma"/>
                <a:cs typeface="Tahoma"/>
              </a:rPr>
              <a:t>KT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765" dirty="0">
                <a:latin typeface="Tahoma"/>
                <a:cs typeface="Tahoma"/>
              </a:rPr>
              <a:t>hệ 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PL và </a:t>
            </a:r>
            <a:r>
              <a:rPr sz="3200" spc="-480" dirty="0">
                <a:latin typeface="Tahoma"/>
                <a:cs typeface="Tahoma"/>
              </a:rPr>
              <a:t>thủ </a:t>
            </a:r>
            <a:r>
              <a:rPr sz="3200" spc="-475" dirty="0">
                <a:latin typeface="Tahoma"/>
                <a:cs typeface="Tahoma"/>
              </a:rPr>
              <a:t>tục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4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262890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09800" y="76200"/>
                </a:moveTo>
                <a:lnTo>
                  <a:pt x="22098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2209800" y="31750"/>
                </a:lnTo>
                <a:lnTo>
                  <a:pt x="2209800" y="0"/>
                </a:lnTo>
                <a:lnTo>
                  <a:pt x="2286000" y="38100"/>
                </a:lnTo>
                <a:lnTo>
                  <a:pt x="22098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310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Tác </a:t>
            </a:r>
            <a:r>
              <a:rPr spc="-490" dirty="0">
                <a:solidFill>
                  <a:srgbClr val="FF33CC"/>
                </a:solidFill>
              </a:rPr>
              <a:t>động </a:t>
            </a:r>
            <a:r>
              <a:rPr spc="-655" dirty="0">
                <a:solidFill>
                  <a:srgbClr val="FF33CC"/>
                </a:solidFill>
              </a:rPr>
              <a:t>của</a:t>
            </a:r>
            <a:r>
              <a:rPr spc="-450" dirty="0">
                <a:solidFill>
                  <a:srgbClr val="FF33CC"/>
                </a:solidFill>
              </a:rPr>
              <a:t> </a:t>
            </a:r>
            <a:r>
              <a:rPr spc="-10" dirty="0">
                <a:solidFill>
                  <a:srgbClr val="FF33CC"/>
                </a:solidFill>
              </a:rPr>
              <a:t>PL: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7204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Tích </a:t>
            </a:r>
            <a:r>
              <a:rPr sz="3200" spc="-320" dirty="0">
                <a:latin typeface="Tahoma"/>
                <a:cs typeface="Tahoma"/>
              </a:rPr>
              <a:t>cực: </a:t>
            </a:r>
            <a:r>
              <a:rPr sz="3200" spc="-5" dirty="0">
                <a:latin typeface="Tahoma"/>
                <a:cs typeface="Tahoma"/>
              </a:rPr>
              <a:t>thúc </a:t>
            </a:r>
            <a:r>
              <a:rPr sz="3200" spc="-490" dirty="0">
                <a:latin typeface="Tahoma"/>
                <a:cs typeface="Tahoma"/>
              </a:rPr>
              <a:t>đẩy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</a:t>
            </a:r>
            <a:r>
              <a:rPr sz="3200" spc="-5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KT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Tiêu </a:t>
            </a:r>
            <a:r>
              <a:rPr sz="3200" spc="-320" dirty="0">
                <a:latin typeface="Tahoma"/>
                <a:cs typeface="Tahoma"/>
              </a:rPr>
              <a:t>cực: </a:t>
            </a:r>
            <a:r>
              <a:rPr sz="3200" spc="-5" dirty="0">
                <a:latin typeface="Tahoma"/>
                <a:cs typeface="Tahoma"/>
              </a:rPr>
              <a:t>kìm hãm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6601459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4. </a:t>
            </a:r>
            <a:r>
              <a:rPr spc="-680" dirty="0">
                <a:solidFill>
                  <a:srgbClr val="FFFF00"/>
                </a:solidFill>
              </a:rPr>
              <a:t>Mối </a:t>
            </a:r>
            <a:r>
              <a:rPr spc="-10" dirty="0">
                <a:solidFill>
                  <a:srgbClr val="FFFF00"/>
                </a:solidFill>
              </a:rPr>
              <a:t>quan </a:t>
            </a:r>
            <a:r>
              <a:rPr spc="-1050" dirty="0">
                <a:solidFill>
                  <a:srgbClr val="FFFF00"/>
                </a:solidFill>
              </a:rPr>
              <a:t>hệ </a:t>
            </a:r>
            <a:r>
              <a:rPr spc="-445" dirty="0">
                <a:solidFill>
                  <a:srgbClr val="FFFF00"/>
                </a:solidFill>
              </a:rPr>
              <a:t>giữa </a:t>
            </a:r>
            <a:r>
              <a:rPr spc="-5" dirty="0">
                <a:solidFill>
                  <a:srgbClr val="FFFF00"/>
                </a:solidFill>
              </a:rPr>
              <a:t>PL </a:t>
            </a:r>
            <a:r>
              <a:rPr spc="-650" dirty="0">
                <a:solidFill>
                  <a:srgbClr val="FFFF00"/>
                </a:solidFill>
              </a:rPr>
              <a:t>với  </a:t>
            </a:r>
            <a:r>
              <a:rPr spc="-675" dirty="0">
                <a:solidFill>
                  <a:srgbClr val="FFFF00"/>
                </a:solidFill>
              </a:rPr>
              <a:t>đạo</a:t>
            </a:r>
            <a:r>
              <a:rPr spc="-10" dirty="0">
                <a:solidFill>
                  <a:srgbClr val="FFFF00"/>
                </a:solidFill>
              </a:rPr>
              <a:t> </a:t>
            </a:r>
            <a:r>
              <a:rPr spc="-555" dirty="0">
                <a:solidFill>
                  <a:srgbClr val="FFFF00"/>
                </a:solidFill>
              </a:rPr>
              <a:t>đức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397115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405" dirty="0">
                <a:latin typeface="Tahoma"/>
                <a:cs typeface="Tahoma"/>
              </a:rPr>
              <a:t>đức </a:t>
            </a:r>
            <a:r>
              <a:rPr sz="3200" spc="-5" dirty="0">
                <a:latin typeface="Tahoma"/>
                <a:cs typeface="Tahoma"/>
              </a:rPr>
              <a:t>và PL </a:t>
            </a:r>
            <a:r>
              <a:rPr sz="3200" spc="-490" dirty="0">
                <a:latin typeface="Tahoma"/>
                <a:cs typeface="Tahoma"/>
              </a:rPr>
              <a:t>đều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390" dirty="0">
                <a:latin typeface="Tahoma"/>
                <a:cs typeface="Tahoma"/>
              </a:rPr>
              <a:t>phạm  </a:t>
            </a:r>
            <a:r>
              <a:rPr sz="3200" spc="-5" dirty="0">
                <a:latin typeface="Tahoma"/>
                <a:cs typeface="Tahoma"/>
              </a:rPr>
              <a:t>có tác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490" dirty="0">
                <a:latin typeface="Tahoma"/>
                <a:cs typeface="Tahoma"/>
              </a:rPr>
              <a:t>đến </a:t>
            </a:r>
            <a:r>
              <a:rPr sz="3200" spc="-5" dirty="0">
                <a:latin typeface="Tahoma"/>
                <a:cs typeface="Tahoma"/>
              </a:rPr>
              <a:t>các hành </a:t>
            </a:r>
            <a:r>
              <a:rPr sz="3200" spc="-10" dirty="0">
                <a:latin typeface="Tahoma"/>
                <a:cs typeface="Tahoma"/>
              </a:rPr>
              <a:t>vi 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con</a:t>
            </a:r>
            <a:r>
              <a:rPr sz="3200" spc="-26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người.</a:t>
            </a:r>
            <a:endParaRPr sz="3200">
              <a:latin typeface="Tahoma"/>
              <a:cs typeface="Tahoma"/>
            </a:endParaRPr>
          </a:p>
          <a:p>
            <a:pPr marL="355600" marR="44640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405" dirty="0">
                <a:latin typeface="Tahoma"/>
                <a:cs typeface="Tahoma"/>
              </a:rPr>
              <a:t>đức </a:t>
            </a:r>
            <a:r>
              <a:rPr sz="3200" spc="-5" dirty="0">
                <a:latin typeface="Tahoma"/>
                <a:cs typeface="Tahoma"/>
              </a:rPr>
              <a:t>là quy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515" dirty="0">
                <a:latin typeface="Tahoma"/>
                <a:cs typeface="Tahoma"/>
              </a:rPr>
              <a:t>bất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10" dirty="0">
                <a:latin typeface="Tahoma"/>
                <a:cs typeface="Tahoma"/>
              </a:rPr>
              <a:t>văn  </a:t>
            </a:r>
            <a:r>
              <a:rPr sz="3200" spc="-425" dirty="0">
                <a:latin typeface="Tahoma"/>
                <a:cs typeface="Tahoma"/>
              </a:rPr>
              <a:t>dựa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40" dirty="0">
                <a:latin typeface="Tahoma"/>
                <a:cs typeface="Tahoma"/>
              </a:rPr>
              <a:t>lương </a:t>
            </a:r>
            <a:r>
              <a:rPr sz="3200" spc="-5" dirty="0">
                <a:latin typeface="Tahoma"/>
                <a:cs typeface="Tahoma"/>
              </a:rPr>
              <a:t>tâm và </a:t>
            </a:r>
            <a:r>
              <a:rPr sz="3200" spc="-765" dirty="0">
                <a:latin typeface="Tahoma"/>
                <a:cs typeface="Tahoma"/>
              </a:rPr>
              <a:t>lẽ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315" dirty="0">
                <a:latin typeface="Tahoma"/>
                <a:cs typeface="Tahoma"/>
              </a:rPr>
              <a:t>bằng,  </a:t>
            </a:r>
            <a:r>
              <a:rPr sz="3200" spc="-5" dirty="0">
                <a:latin typeface="Tahoma"/>
                <a:cs typeface="Tahoma"/>
              </a:rPr>
              <a:t>không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320" dirty="0">
                <a:latin typeface="Tahoma"/>
                <a:cs typeface="Tahoma"/>
              </a:rPr>
              <a:t>lực, </a:t>
            </a:r>
            <a:r>
              <a:rPr sz="3200" spc="-10" dirty="0">
                <a:latin typeface="Tahoma"/>
                <a:cs typeface="Tahoma"/>
              </a:rPr>
              <a:t>không  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540" dirty="0">
                <a:latin typeface="Tahoma"/>
                <a:cs typeface="Tahoma"/>
              </a:rPr>
              <a:t>cưỡng</a:t>
            </a:r>
            <a:r>
              <a:rPr sz="3200" spc="-47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chế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059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BÀI </a:t>
            </a:r>
            <a:r>
              <a:rPr spc="-10" dirty="0">
                <a:solidFill>
                  <a:srgbClr val="FFFF00"/>
                </a:solidFill>
              </a:rPr>
              <a:t>5: </a:t>
            </a:r>
            <a:r>
              <a:rPr spc="-5" dirty="0">
                <a:solidFill>
                  <a:srgbClr val="FFFF00"/>
                </a:solidFill>
              </a:rPr>
              <a:t>QUAN </a:t>
            </a:r>
            <a:r>
              <a:rPr spc="-969" dirty="0">
                <a:solidFill>
                  <a:srgbClr val="FFFF00"/>
                </a:solidFill>
              </a:rPr>
              <a:t>HỆ </a:t>
            </a:r>
            <a:r>
              <a:rPr spc="-5" dirty="0">
                <a:solidFill>
                  <a:srgbClr val="FFFF00"/>
                </a:solidFill>
              </a:rPr>
              <a:t>PHÁP</a:t>
            </a:r>
            <a:r>
              <a:rPr spc="-305" dirty="0">
                <a:solidFill>
                  <a:srgbClr val="FFFF00"/>
                </a:solidFill>
              </a:rPr>
              <a:t> </a:t>
            </a:r>
            <a:r>
              <a:rPr spc="-450" dirty="0">
                <a:solidFill>
                  <a:srgbClr val="FFFF00"/>
                </a:solidFill>
              </a:rPr>
              <a:t>LUẬT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4076700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2259012"/>
            <a:ext cx="7124065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297180" indent="-8128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10" dirty="0">
                <a:latin typeface="Tahoma"/>
                <a:cs typeface="Tahoma"/>
              </a:rPr>
              <a:t>Khái </a:t>
            </a:r>
            <a:r>
              <a:rPr sz="3200" spc="-310" dirty="0">
                <a:latin typeface="Tahoma"/>
                <a:cs typeface="Tahoma"/>
              </a:rPr>
              <a:t>niệm,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370" dirty="0">
                <a:latin typeface="Tahoma"/>
                <a:cs typeface="Tahoma"/>
              </a:rPr>
              <a:t>điểm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marR="5080" indent="-812800">
              <a:lnSpc>
                <a:spcPts val="4600"/>
              </a:lnSpc>
              <a:spcBef>
                <a:spcPts val="275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10" dirty="0">
                <a:latin typeface="Tahoma"/>
                <a:cs typeface="Tahoma"/>
              </a:rPr>
              <a:t>Thành </a:t>
            </a:r>
            <a:r>
              <a:rPr sz="3200" spc="-385" dirty="0">
                <a:latin typeface="Tahoma"/>
                <a:cs typeface="Tahoma"/>
              </a:rPr>
              <a:t>phần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90" dirty="0">
                <a:latin typeface="Tahoma"/>
                <a:cs typeface="Tahoma"/>
              </a:rPr>
              <a:t>luật 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2515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Tác</a:t>
            </a:r>
            <a:r>
              <a:rPr spc="-75" dirty="0">
                <a:solidFill>
                  <a:srgbClr val="FF33CC"/>
                </a:solidFill>
              </a:rPr>
              <a:t> </a:t>
            </a:r>
            <a:r>
              <a:rPr spc="-395" dirty="0">
                <a:solidFill>
                  <a:srgbClr val="FF33CC"/>
                </a:solidFill>
              </a:rPr>
              <a:t>động: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373620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671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và </a:t>
            </a: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405" dirty="0">
                <a:latin typeface="Tahoma"/>
                <a:cs typeface="Tahoma"/>
              </a:rPr>
              <a:t>đức </a:t>
            </a:r>
            <a:r>
              <a:rPr sz="3200" spc="-735" dirty="0">
                <a:latin typeface="Tahoma"/>
                <a:cs typeface="Tahoma"/>
              </a:rPr>
              <a:t>hỗ </a:t>
            </a:r>
            <a:r>
              <a:rPr sz="3200" spc="-470" dirty="0">
                <a:latin typeface="Tahoma"/>
                <a:cs typeface="Tahoma"/>
              </a:rPr>
              <a:t>trợ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735" dirty="0">
                <a:latin typeface="Tahoma"/>
                <a:cs typeface="Tahoma"/>
              </a:rPr>
              <a:t>bổ </a:t>
            </a:r>
            <a:r>
              <a:rPr sz="3200" spc="-5" dirty="0">
                <a:latin typeface="Tahoma"/>
                <a:cs typeface="Tahoma"/>
              </a:rPr>
              <a:t>sung cho  </a:t>
            </a:r>
            <a:r>
              <a:rPr sz="3200" spc="-10" dirty="0">
                <a:latin typeface="Tahoma"/>
                <a:cs typeface="Tahoma"/>
              </a:rPr>
              <a:t>nhau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PL và </a:t>
            </a: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405" dirty="0">
                <a:latin typeface="Tahoma"/>
                <a:cs typeface="Tahoma"/>
              </a:rPr>
              <a:t>đức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495" dirty="0">
                <a:latin typeface="Tahoma"/>
                <a:cs typeface="Tahoma"/>
              </a:rPr>
              <a:t>mối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lệ </a:t>
            </a:r>
            <a:r>
              <a:rPr sz="3200" spc="-300" dirty="0">
                <a:latin typeface="Tahoma"/>
                <a:cs typeface="Tahoma"/>
              </a:rPr>
              <a:t>thuộc  </a:t>
            </a:r>
            <a:r>
              <a:rPr sz="3200" spc="-10" dirty="0">
                <a:latin typeface="Tahoma"/>
                <a:cs typeface="Tahoma"/>
              </a:rPr>
              <a:t>nhau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VI. </a:t>
            </a:r>
            <a:r>
              <a:rPr spc="-530" dirty="0">
                <a:solidFill>
                  <a:srgbClr val="00FFFF"/>
                </a:solidFill>
              </a:rPr>
              <a:t>Kiểu </a:t>
            </a:r>
            <a:r>
              <a:rPr spc="-5" dirty="0">
                <a:solidFill>
                  <a:srgbClr val="00FFFF"/>
                </a:solidFill>
              </a:rPr>
              <a:t>và </a:t>
            </a:r>
            <a:r>
              <a:rPr spc="-10" dirty="0">
                <a:solidFill>
                  <a:srgbClr val="00FFFF"/>
                </a:solidFill>
              </a:rPr>
              <a:t>hình </a:t>
            </a:r>
            <a:r>
              <a:rPr spc="-440" dirty="0">
                <a:solidFill>
                  <a:srgbClr val="00FFFF"/>
                </a:solidFill>
              </a:rPr>
              <a:t>thức </a:t>
            </a:r>
            <a:r>
              <a:rPr spc="-15" dirty="0">
                <a:solidFill>
                  <a:srgbClr val="00FFFF"/>
                </a:solidFill>
              </a:rPr>
              <a:t>pháp  </a:t>
            </a:r>
            <a:r>
              <a:rPr spc="-530" dirty="0">
                <a:solidFill>
                  <a:srgbClr val="00FFFF"/>
                </a:solidFill>
              </a:rPr>
              <a:t>luật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80934" cy="382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900" spc="5" dirty="0">
                <a:solidFill>
                  <a:srgbClr val="3333CC"/>
                </a:solidFill>
                <a:latin typeface="Tahoma"/>
                <a:cs typeface="Tahoma"/>
              </a:rPr>
              <a:t>1.	</a:t>
            </a:r>
            <a:r>
              <a:rPr sz="3200" spc="-390" dirty="0">
                <a:latin typeface="Tahoma"/>
                <a:cs typeface="Tahoma"/>
              </a:rPr>
              <a:t>Kiểu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PL: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ahoma"/>
              <a:cs typeface="Tahoma"/>
            </a:endParaRPr>
          </a:p>
          <a:p>
            <a:pPr marL="622300" marR="5080" indent="-609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70" dirty="0">
                <a:latin typeface="Tahoma"/>
                <a:cs typeface="Tahoma"/>
              </a:rPr>
              <a:t>tổng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515" dirty="0">
                <a:latin typeface="Tahoma"/>
                <a:cs typeface="Tahoma"/>
              </a:rPr>
              <a:t>dấu </a:t>
            </a:r>
            <a:r>
              <a:rPr sz="3200" spc="-385" dirty="0">
                <a:latin typeface="Tahoma"/>
                <a:cs typeface="Tahoma"/>
              </a:rPr>
              <a:t>hiệu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260" dirty="0">
                <a:latin typeface="Tahoma"/>
                <a:cs typeface="Tahoma"/>
              </a:rPr>
              <a:t>trưng 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bản cuả</a:t>
            </a:r>
            <a:r>
              <a:rPr sz="3200" spc="-1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622300" marR="81280" indent="-6096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vàa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385" dirty="0">
                <a:latin typeface="Tahoma"/>
                <a:cs typeface="Tahoma"/>
              </a:rPr>
              <a:t>kiện </a:t>
            </a:r>
            <a:r>
              <a:rPr sz="3200" spc="-495" dirty="0">
                <a:latin typeface="Tahoma"/>
                <a:cs typeface="Tahoma"/>
              </a:rPr>
              <a:t>tồn </a:t>
            </a:r>
            <a:r>
              <a:rPr sz="3200" spc="-385" dirty="0">
                <a:latin typeface="Tahoma"/>
                <a:cs typeface="Tahoma"/>
              </a:rPr>
              <a:t>tại, </a:t>
            </a: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3200" spc="-10" dirty="0">
                <a:latin typeface="Tahoma"/>
                <a:cs typeface="Tahoma"/>
              </a:rPr>
              <a:t>Trong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5" dirty="0">
                <a:latin typeface="Tahoma"/>
                <a:cs typeface="Tahoma"/>
              </a:rPr>
              <a:t>thái </a:t>
            </a:r>
            <a:r>
              <a:rPr sz="3200" spc="-10" dirty="0">
                <a:latin typeface="Tahoma"/>
                <a:cs typeface="Tahoma"/>
              </a:rPr>
              <a:t>KT-XH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25425"/>
            <a:ext cx="4833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CC00"/>
                </a:solidFill>
              </a:rPr>
              <a:t>1.1 </a:t>
            </a:r>
            <a:r>
              <a:rPr spc="-530" dirty="0">
                <a:solidFill>
                  <a:srgbClr val="CCCC00"/>
                </a:solidFill>
              </a:rPr>
              <a:t>Kiểu </a:t>
            </a:r>
            <a:r>
              <a:rPr spc="-5" dirty="0">
                <a:solidFill>
                  <a:srgbClr val="CCCC00"/>
                </a:solidFill>
              </a:rPr>
              <a:t>PL </a:t>
            </a:r>
            <a:r>
              <a:rPr spc="-655" dirty="0">
                <a:solidFill>
                  <a:srgbClr val="CCCC00"/>
                </a:solidFill>
              </a:rPr>
              <a:t>chủ</a:t>
            </a:r>
            <a:r>
              <a:rPr spc="-395" dirty="0">
                <a:solidFill>
                  <a:srgbClr val="CCCC00"/>
                </a:solidFill>
              </a:rPr>
              <a:t> </a:t>
            </a:r>
            <a:r>
              <a:rPr spc="-10" dirty="0">
                <a:solidFill>
                  <a:srgbClr val="CCCC00"/>
                </a:solidFill>
              </a:rPr>
              <a:t>nô: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12862"/>
            <a:ext cx="7682865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xây </a:t>
            </a:r>
            <a:r>
              <a:rPr sz="3200" spc="-320" dirty="0">
                <a:latin typeface="Tahoma"/>
                <a:cs typeface="Tahoma"/>
              </a:rPr>
              <a:t>dựng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09" dirty="0">
                <a:latin typeface="Tahoma"/>
                <a:cs typeface="Tahoma"/>
              </a:rPr>
              <a:t>nền </a:t>
            </a:r>
            <a:r>
              <a:rPr sz="3200" spc="-385" dirty="0">
                <a:latin typeface="Tahoma"/>
                <a:cs typeface="Tahoma"/>
              </a:rPr>
              <a:t>tảng </a:t>
            </a:r>
            <a:r>
              <a:rPr sz="3200" spc="-310" dirty="0">
                <a:latin typeface="Tahoma"/>
                <a:cs typeface="Tahoma"/>
              </a:rPr>
              <a:t>chiếm </a:t>
            </a:r>
            <a:r>
              <a:rPr sz="3200" spc="-430" dirty="0">
                <a:latin typeface="Tahoma"/>
                <a:cs typeface="Tahoma"/>
              </a:rPr>
              <a:t>hữu 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" dirty="0">
                <a:latin typeface="Tahoma"/>
                <a:cs typeface="Tahoma"/>
              </a:rPr>
              <a:t>nhân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14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nô</a:t>
            </a:r>
            <a:endParaRPr sz="3200">
              <a:latin typeface="Tahoma"/>
              <a:cs typeface="Tahoma"/>
            </a:endParaRPr>
          </a:p>
          <a:p>
            <a:pPr marL="355600" marR="13335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310" dirty="0">
                <a:latin typeface="Tahoma"/>
                <a:cs typeface="Tahoma"/>
              </a:rPr>
              <a:t>chiếm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10" dirty="0">
                <a:latin typeface="Tahoma"/>
                <a:cs typeface="Tahoma"/>
              </a:rPr>
              <a:t>nô  </a:t>
            </a:r>
            <a:r>
              <a:rPr sz="3200" spc="-515" dirty="0">
                <a:latin typeface="Tahoma"/>
                <a:cs typeface="Tahoma"/>
              </a:rPr>
              <a:t>lệ: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475" dirty="0">
                <a:latin typeface="Tahoma"/>
                <a:cs typeface="Tahoma"/>
              </a:rPr>
              <a:t>lợi của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nô</a:t>
            </a:r>
            <a:endParaRPr sz="3200">
              <a:latin typeface="Tahoma"/>
              <a:cs typeface="Tahoma"/>
            </a:endParaRPr>
          </a:p>
          <a:p>
            <a:pPr marL="355600" marR="31686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15" dirty="0">
                <a:latin typeface="Tahoma"/>
                <a:cs typeface="Tahoma"/>
              </a:rPr>
              <a:t>bất </a:t>
            </a:r>
            <a:r>
              <a:rPr sz="3200" spc="-10" dirty="0">
                <a:latin typeface="Tahoma"/>
                <a:cs typeface="Tahoma"/>
              </a:rPr>
              <a:t>bình </a:t>
            </a:r>
            <a:r>
              <a:rPr sz="3200" spc="-370" dirty="0">
                <a:latin typeface="Tahoma"/>
                <a:cs typeface="Tahoma"/>
              </a:rPr>
              <a:t>đẳng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5" dirty="0">
                <a:latin typeface="Tahoma"/>
                <a:cs typeface="Tahoma"/>
              </a:rPr>
              <a:t>nô và nô </a:t>
            </a:r>
            <a:r>
              <a:rPr sz="3200" spc="-515" dirty="0">
                <a:latin typeface="Tahoma"/>
                <a:cs typeface="Tahoma"/>
              </a:rPr>
              <a:t>lệ, 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nam và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-640" dirty="0">
                <a:latin typeface="Tahoma"/>
                <a:cs typeface="Tahoma"/>
              </a:rPr>
              <a:t>nữ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gia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trưởng</a:t>
            </a:r>
            <a:endParaRPr sz="3200">
              <a:latin typeface="Tahoma"/>
              <a:cs typeface="Tahoma"/>
            </a:endParaRPr>
          </a:p>
          <a:p>
            <a:pPr marL="355600" marR="16129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không rõ nét </a:t>
            </a:r>
            <a:r>
              <a:rPr sz="3200" spc="-385" dirty="0">
                <a:latin typeface="Tahoma"/>
                <a:cs typeface="Tahoma"/>
              </a:rPr>
              <a:t>lắm, </a:t>
            </a:r>
            <a:r>
              <a:rPr sz="3200" spc="-5" dirty="0">
                <a:latin typeface="Tahoma"/>
                <a:cs typeface="Tahoma"/>
              </a:rPr>
              <a:t>vai trò </a:t>
            </a:r>
            <a:r>
              <a:rPr sz="3200" spc="-390" dirty="0">
                <a:latin typeface="Tahoma"/>
                <a:cs typeface="Tahoma"/>
              </a:rPr>
              <a:t>quản  </a:t>
            </a:r>
            <a:r>
              <a:rPr sz="3200" spc="-5" dirty="0">
                <a:latin typeface="Tahoma"/>
                <a:cs typeface="Tahoma"/>
              </a:rPr>
              <a:t>lý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694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6600"/>
                </a:solidFill>
              </a:rPr>
              <a:t>1.2 </a:t>
            </a:r>
            <a:r>
              <a:rPr spc="-530" dirty="0">
                <a:solidFill>
                  <a:srgbClr val="FF6600"/>
                </a:solidFill>
              </a:rPr>
              <a:t>Kiểu </a:t>
            </a:r>
            <a:r>
              <a:rPr spc="-5" dirty="0">
                <a:solidFill>
                  <a:srgbClr val="FF6600"/>
                </a:solidFill>
              </a:rPr>
              <a:t>PL </a:t>
            </a:r>
            <a:r>
              <a:rPr spc="-10" dirty="0">
                <a:solidFill>
                  <a:srgbClr val="FF6600"/>
                </a:solidFill>
              </a:rPr>
              <a:t>phong</a:t>
            </a:r>
            <a:r>
              <a:rPr spc="-405" dirty="0">
                <a:solidFill>
                  <a:srgbClr val="FF6600"/>
                </a:solidFill>
              </a:rPr>
              <a:t> </a:t>
            </a:r>
            <a:r>
              <a:rPr spc="-530" dirty="0">
                <a:solidFill>
                  <a:srgbClr val="FF6600"/>
                </a:solidFill>
              </a:rPr>
              <a:t>kiến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18070" cy="324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453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60" dirty="0">
                <a:latin typeface="Tahoma"/>
                <a:cs typeface="Tahoma"/>
              </a:rPr>
              <a:t>chủ,  </a:t>
            </a:r>
            <a:r>
              <a:rPr sz="3200" spc="-10" dirty="0">
                <a:latin typeface="Tahoma"/>
                <a:cs typeface="Tahoma"/>
              </a:rPr>
              <a:t>phong </a:t>
            </a:r>
            <a:r>
              <a:rPr sz="3200" spc="-385" dirty="0">
                <a:latin typeface="Tahoma"/>
                <a:cs typeface="Tahoma"/>
              </a:rPr>
              <a:t>kiến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470" dirty="0">
                <a:latin typeface="Tahoma"/>
                <a:cs typeface="Tahoma"/>
              </a:rPr>
              <a:t> </a:t>
            </a:r>
            <a:r>
              <a:rPr sz="3200" spc="-430" dirty="0">
                <a:latin typeface="Tahoma"/>
                <a:cs typeface="Tahoma"/>
              </a:rPr>
              <a:t>hữu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370" dirty="0">
                <a:latin typeface="Tahoma"/>
                <a:cs typeface="Tahoma"/>
              </a:rPr>
              <a:t>đẳng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trong</a:t>
            </a:r>
            <a:r>
              <a:rPr sz="3200" spc="-4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260" dirty="0">
                <a:latin typeface="Tahoma"/>
                <a:cs typeface="Tahoma"/>
              </a:rPr>
              <a:t>quyền, </a:t>
            </a:r>
            <a:r>
              <a:rPr sz="3200" spc="-490" dirty="0">
                <a:latin typeface="Tahoma"/>
                <a:cs typeface="Tahoma"/>
              </a:rPr>
              <a:t>đặc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60" dirty="0">
                <a:latin typeface="Tahoma"/>
                <a:cs typeface="Tahoma"/>
              </a:rPr>
              <a:t>chủ,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85" dirty="0">
                <a:latin typeface="Tahoma"/>
                <a:cs typeface="Tahoma"/>
              </a:rPr>
              <a:t>phạt </a:t>
            </a:r>
            <a:r>
              <a:rPr sz="3200" spc="-5" dirty="0">
                <a:latin typeface="Tahoma"/>
                <a:cs typeface="Tahoma"/>
              </a:rPr>
              <a:t>dã</a:t>
            </a:r>
            <a:r>
              <a:rPr sz="3200" spc="-254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718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66FF"/>
                </a:solidFill>
              </a:rPr>
              <a:t>1.3 </a:t>
            </a:r>
            <a:r>
              <a:rPr spc="-530" dirty="0">
                <a:solidFill>
                  <a:srgbClr val="CC66FF"/>
                </a:solidFill>
              </a:rPr>
              <a:t>Kiểu </a:t>
            </a:r>
            <a:r>
              <a:rPr spc="-5" dirty="0">
                <a:solidFill>
                  <a:srgbClr val="CC66FF"/>
                </a:solidFill>
              </a:rPr>
              <a:t>PL </a:t>
            </a:r>
            <a:r>
              <a:rPr spc="-869" dirty="0">
                <a:solidFill>
                  <a:srgbClr val="CC66FF"/>
                </a:solidFill>
              </a:rPr>
              <a:t>tư</a:t>
            </a:r>
            <a:r>
              <a:rPr spc="-400" dirty="0">
                <a:solidFill>
                  <a:srgbClr val="CC66FF"/>
                </a:solidFill>
              </a:rPr>
              <a:t> </a:t>
            </a:r>
            <a:r>
              <a:rPr spc="-530" dirty="0">
                <a:solidFill>
                  <a:srgbClr val="CC66FF"/>
                </a:solidFill>
              </a:rPr>
              <a:t>sản: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64120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635" dirty="0">
                <a:latin typeface="Tahoma"/>
                <a:cs typeface="Tahoma"/>
              </a:rPr>
              <a:t>tư  </a:t>
            </a:r>
            <a:r>
              <a:rPr sz="3200" spc="-385" dirty="0">
                <a:latin typeface="Tahoma"/>
                <a:cs typeface="Tahoma"/>
              </a:rPr>
              <a:t>liệu </a:t>
            </a:r>
            <a:r>
              <a:rPr sz="3200" spc="-515" dirty="0">
                <a:latin typeface="Tahoma"/>
                <a:cs typeface="Tahoma"/>
              </a:rPr>
              <a:t>sản</a:t>
            </a:r>
            <a:r>
              <a:rPr sz="3200" spc="-24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xuất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do, dân </a:t>
            </a:r>
            <a:r>
              <a:rPr sz="3200" spc="-480" dirty="0">
                <a:latin typeface="Tahoma"/>
                <a:cs typeface="Tahoma"/>
              </a:rPr>
              <a:t>chủ của  </a:t>
            </a:r>
            <a:r>
              <a:rPr sz="3200" spc="-5" dirty="0">
                <a:latin typeface="Tahoma"/>
                <a:cs typeface="Tahoma"/>
              </a:rPr>
              <a:t>công dân, tuy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515" dirty="0">
                <a:latin typeface="Tahoma"/>
                <a:cs typeface="Tahoma"/>
              </a:rPr>
              <a:t>vẫn </a:t>
            </a:r>
            <a:r>
              <a:rPr sz="3200" spc="-5" dirty="0">
                <a:latin typeface="Tahoma"/>
                <a:cs typeface="Tahoma"/>
              </a:rPr>
              <a:t>còn phân </a:t>
            </a:r>
            <a:r>
              <a:rPr sz="3200" spc="-385" dirty="0">
                <a:latin typeface="Tahoma"/>
                <a:cs typeface="Tahoma"/>
              </a:rPr>
              <a:t>biệt  </a:t>
            </a:r>
            <a:r>
              <a:rPr sz="3200" spc="-290" dirty="0">
                <a:latin typeface="Tahoma"/>
                <a:cs typeface="Tahoma"/>
              </a:rPr>
              <a:t>chủng </a:t>
            </a:r>
            <a:r>
              <a:rPr sz="3200" spc="-370" dirty="0">
                <a:latin typeface="Tahoma"/>
                <a:cs typeface="Tahoma"/>
              </a:rPr>
              <a:t>tộc, </a:t>
            </a:r>
            <a:r>
              <a:rPr sz="3200" spc="-10" dirty="0">
                <a:latin typeface="Tahoma"/>
                <a:cs typeface="Tahoma"/>
              </a:rPr>
              <a:t>màu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da</a:t>
            </a:r>
            <a:r>
              <a:rPr sz="3200" spc="2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10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1.4 </a:t>
            </a:r>
            <a:r>
              <a:rPr spc="-530" dirty="0">
                <a:solidFill>
                  <a:srgbClr val="FF33CC"/>
                </a:solidFill>
              </a:rPr>
              <a:t>Kiểu </a:t>
            </a:r>
            <a:r>
              <a:rPr spc="-10" dirty="0">
                <a:solidFill>
                  <a:srgbClr val="FF33CC"/>
                </a:solidFill>
              </a:rPr>
              <a:t>pháp </a:t>
            </a:r>
            <a:r>
              <a:rPr spc="-530" dirty="0">
                <a:solidFill>
                  <a:srgbClr val="FF33CC"/>
                </a:solidFill>
              </a:rPr>
              <a:t>luật</a:t>
            </a:r>
            <a:r>
              <a:rPr spc="-405" dirty="0">
                <a:solidFill>
                  <a:srgbClr val="FF33CC"/>
                </a:solidFill>
              </a:rPr>
              <a:t> </a:t>
            </a:r>
            <a:r>
              <a:rPr spc="-5" dirty="0">
                <a:solidFill>
                  <a:srgbClr val="FF33CC"/>
                </a:solidFill>
              </a:rPr>
              <a:t>XHCN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89825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79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Thể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10" dirty="0">
                <a:latin typeface="Tahoma"/>
                <a:cs typeface="Tahoma"/>
              </a:rPr>
              <a:t>nhân  </a:t>
            </a:r>
            <a:r>
              <a:rPr sz="3200" spc="-5" dirty="0">
                <a:latin typeface="Tahoma"/>
                <a:cs typeface="Tahoma"/>
              </a:rPr>
              <a:t>và nhân dân lao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75" dirty="0">
                <a:latin typeface="Tahoma"/>
                <a:cs typeface="Tahoma"/>
              </a:rPr>
              <a:t>lợi của </a:t>
            </a:r>
            <a:r>
              <a:rPr sz="3200" spc="-5" dirty="0">
                <a:latin typeface="Tahoma"/>
                <a:cs typeface="Tahoma"/>
              </a:rPr>
              <a:t>nhân</a:t>
            </a:r>
            <a:r>
              <a:rPr sz="3200" spc="-4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515" dirty="0">
                <a:latin typeface="Tahoma"/>
                <a:cs typeface="Tahoma"/>
              </a:rPr>
              <a:t>hạn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bóc  </a:t>
            </a:r>
            <a:r>
              <a:rPr sz="3200" spc="-370" dirty="0">
                <a:latin typeface="Tahoma"/>
                <a:cs typeface="Tahoma"/>
              </a:rPr>
              <a:t>lột, </a:t>
            </a:r>
            <a:r>
              <a:rPr sz="3200" spc="-5" dirty="0">
                <a:latin typeface="Tahoma"/>
                <a:cs typeface="Tahoma"/>
              </a:rPr>
              <a:t>xoá </a:t>
            </a:r>
            <a:r>
              <a:rPr sz="3200" spc="-735" dirty="0">
                <a:latin typeface="Tahoma"/>
                <a:cs typeface="Tahoma"/>
              </a:rPr>
              <a:t>bỏ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385" dirty="0">
                <a:latin typeface="Tahoma"/>
                <a:cs typeface="Tahoma"/>
              </a:rPr>
              <a:t>liệu </a:t>
            </a:r>
            <a:r>
              <a:rPr sz="3200" spc="-515" dirty="0">
                <a:latin typeface="Tahoma"/>
                <a:cs typeface="Tahoma"/>
              </a:rPr>
              <a:t>sản  </a:t>
            </a:r>
            <a:r>
              <a:rPr sz="3200" spc="-310" dirty="0">
                <a:latin typeface="Tahoma"/>
                <a:cs typeface="Tahoma"/>
              </a:rPr>
              <a:t>xuất, </a:t>
            </a:r>
            <a:r>
              <a:rPr sz="3200" spc="-5" dirty="0">
                <a:latin typeface="Tahoma"/>
                <a:cs typeface="Tahoma"/>
              </a:rPr>
              <a:t>xoá </a:t>
            </a:r>
            <a:r>
              <a:rPr sz="3200" spc="-735" dirty="0">
                <a:latin typeface="Tahoma"/>
                <a:cs typeface="Tahoma"/>
              </a:rPr>
              <a:t>bỏ </a:t>
            </a:r>
            <a:r>
              <a:rPr sz="3200" spc="-5" dirty="0">
                <a:latin typeface="Tahoma"/>
                <a:cs typeface="Tahoma"/>
              </a:rPr>
              <a:t>giai</a:t>
            </a:r>
            <a:r>
              <a:rPr sz="3200" spc="-459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  <a:p>
            <a:pPr marL="355600" marR="54927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10" dirty="0">
                <a:latin typeface="Tahoma"/>
                <a:cs typeface="Tahoma"/>
              </a:rPr>
              <a:t>dân 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nhân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826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2. </a:t>
            </a:r>
            <a:r>
              <a:rPr spc="-5" dirty="0">
                <a:solidFill>
                  <a:srgbClr val="FFFF00"/>
                </a:solidFill>
              </a:rPr>
              <a:t>Hình </a:t>
            </a:r>
            <a:r>
              <a:rPr spc="-440" dirty="0">
                <a:solidFill>
                  <a:srgbClr val="FFFF00"/>
                </a:solidFill>
              </a:rPr>
              <a:t>thức</a:t>
            </a:r>
            <a:r>
              <a:rPr spc="-8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084059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cách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mà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830" dirty="0">
                <a:latin typeface="Tahoma"/>
                <a:cs typeface="Tahoma"/>
              </a:rPr>
              <a:t>trị </a:t>
            </a:r>
            <a:r>
              <a:rPr sz="3200" spc="-635" dirty="0">
                <a:latin typeface="Tahoma"/>
                <a:cs typeface="Tahoma"/>
              </a:rPr>
              <a:t>sử 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730" dirty="0">
                <a:latin typeface="Tahoma"/>
                <a:cs typeface="Tahoma"/>
              </a:rPr>
              <a:t>để </a:t>
            </a:r>
            <a:r>
              <a:rPr sz="3200" spc="-5" dirty="0">
                <a:latin typeface="Tahoma"/>
                <a:cs typeface="Tahoma"/>
              </a:rPr>
              <a:t>nâng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15" dirty="0">
                <a:latin typeface="Tahoma"/>
                <a:cs typeface="Tahoma"/>
              </a:rPr>
              <a:t>mình  </a:t>
            </a:r>
            <a:r>
              <a:rPr sz="3200" spc="-5" dirty="0">
                <a:latin typeface="Tahoma"/>
                <a:cs typeface="Tahoma"/>
              </a:rPr>
              <a:t>lên thành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693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9933FF"/>
                </a:solidFill>
              </a:rPr>
              <a:t>2.1 </a:t>
            </a:r>
            <a:r>
              <a:rPr spc="-705" dirty="0">
                <a:solidFill>
                  <a:srgbClr val="9933FF"/>
                </a:solidFill>
              </a:rPr>
              <a:t>Tập </a:t>
            </a:r>
            <a:r>
              <a:rPr spc="-10" dirty="0">
                <a:solidFill>
                  <a:srgbClr val="9933FF"/>
                </a:solidFill>
              </a:rPr>
              <a:t>quán</a:t>
            </a:r>
            <a:r>
              <a:rPr spc="-55" dirty="0">
                <a:solidFill>
                  <a:srgbClr val="9933FF"/>
                </a:solidFill>
              </a:rPr>
              <a:t> </a:t>
            </a:r>
            <a:r>
              <a:rPr spc="-10" dirty="0">
                <a:solidFill>
                  <a:srgbClr val="9933FF"/>
                </a:solidFill>
              </a:rPr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846262"/>
            <a:ext cx="7708900" cy="479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6084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20" dirty="0">
                <a:latin typeface="Tahoma"/>
                <a:cs typeface="Tahoma"/>
              </a:rPr>
              <a:t>thừa </a:t>
            </a:r>
            <a:r>
              <a:rPr sz="3200" spc="-385" dirty="0">
                <a:latin typeface="Tahoma"/>
                <a:cs typeface="Tahoma"/>
              </a:rPr>
              <a:t>nhận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35" dirty="0">
                <a:latin typeface="Tahoma"/>
                <a:cs typeface="Tahoma"/>
              </a:rPr>
              <a:t>số </a:t>
            </a:r>
            <a:r>
              <a:rPr sz="3200" spc="-515" dirty="0">
                <a:latin typeface="Tahoma"/>
                <a:cs typeface="Tahoma"/>
              </a:rPr>
              <a:t>tập  </a:t>
            </a:r>
            <a:r>
              <a:rPr sz="3200" spc="-5" dirty="0">
                <a:latin typeface="Tahoma"/>
                <a:cs typeface="Tahoma"/>
              </a:rPr>
              <a:t>quán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425" dirty="0">
                <a:latin typeface="Tahoma"/>
                <a:cs typeface="Tahoma"/>
              </a:rPr>
              <a:t>lưu </a:t>
            </a:r>
            <a:r>
              <a:rPr sz="3200" spc="-260" dirty="0">
                <a:latin typeface="Tahoma"/>
                <a:cs typeface="Tahoma"/>
              </a:rPr>
              <a:t>truyền </a:t>
            </a:r>
            <a:r>
              <a:rPr sz="3200" spc="-5" dirty="0">
                <a:latin typeface="Tahoma"/>
                <a:cs typeface="Tahoma"/>
              </a:rPr>
              <a:t>trong</a:t>
            </a:r>
            <a:r>
              <a:rPr sz="3200" spc="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Phù </a:t>
            </a:r>
            <a:r>
              <a:rPr sz="3200" spc="-475" dirty="0">
                <a:latin typeface="Tahoma"/>
                <a:cs typeface="Tahoma"/>
              </a:rPr>
              <a:t>hợp với 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625" dirty="0">
                <a:latin typeface="Tahoma"/>
                <a:cs typeface="Tahoma"/>
              </a:rPr>
              <a:t>trị, 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475" dirty="0">
                <a:latin typeface="Tahoma"/>
                <a:cs typeface="Tahoma"/>
              </a:rPr>
              <a:t>của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</a:t>
            </a:r>
            <a:endParaRPr sz="3200">
              <a:latin typeface="Tahoma"/>
              <a:cs typeface="Tahoma"/>
            </a:endParaRPr>
          </a:p>
          <a:p>
            <a:pPr marL="355600" marR="75311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Nâng lên thành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 sự 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515" dirty="0">
                <a:latin typeface="Tahoma"/>
                <a:cs typeface="Tahoma"/>
              </a:rPr>
              <a:t>bắt </a:t>
            </a:r>
            <a:r>
              <a:rPr sz="3200" spc="-370" dirty="0">
                <a:latin typeface="Tahoma"/>
                <a:cs typeface="Tahoma"/>
              </a:rPr>
              <a:t>buộc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chung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  <a:p>
            <a:pPr marL="355600" marR="107759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Áp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495" dirty="0">
                <a:latin typeface="Tahoma"/>
                <a:cs typeface="Tahoma"/>
              </a:rPr>
              <a:t>phổ </a:t>
            </a:r>
            <a:r>
              <a:rPr sz="3200" spc="-385" dirty="0">
                <a:latin typeface="Tahoma"/>
                <a:cs typeface="Tahoma"/>
              </a:rPr>
              <a:t>biến </a:t>
            </a:r>
            <a:r>
              <a:rPr sz="3200" spc="-5" dirty="0">
                <a:latin typeface="Tahoma"/>
                <a:cs typeface="Tahoma"/>
              </a:rPr>
              <a:t>trong PL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10" dirty="0">
                <a:latin typeface="Tahoma"/>
                <a:cs typeface="Tahoma"/>
              </a:rPr>
              <a:t>nô,  phong </a:t>
            </a:r>
            <a:r>
              <a:rPr sz="3200" spc="-310" dirty="0">
                <a:latin typeface="Tahoma"/>
                <a:cs typeface="Tahoma"/>
              </a:rPr>
              <a:t>kiến,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39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sản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4218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FF33"/>
                </a:solidFill>
              </a:rPr>
              <a:t>2.2 </a:t>
            </a:r>
            <a:r>
              <a:rPr spc="-530" dirty="0">
                <a:solidFill>
                  <a:srgbClr val="CCFF33"/>
                </a:solidFill>
              </a:rPr>
              <a:t>Tiền </a:t>
            </a:r>
            <a:r>
              <a:rPr spc="-1050" dirty="0">
                <a:solidFill>
                  <a:srgbClr val="CCFF33"/>
                </a:solidFill>
              </a:rPr>
              <a:t>lệ</a:t>
            </a:r>
            <a:r>
              <a:rPr spc="-1040" dirty="0">
                <a:solidFill>
                  <a:srgbClr val="CCFF33"/>
                </a:solidFill>
              </a:rPr>
              <a:t> </a:t>
            </a:r>
            <a:r>
              <a:rPr spc="-10" dirty="0">
                <a:solidFill>
                  <a:srgbClr val="CCFF33"/>
                </a:solidFill>
              </a:rPr>
              <a:t>pháp: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39990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89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320" dirty="0">
                <a:latin typeface="Tahoma"/>
                <a:cs typeface="Tahoma"/>
              </a:rPr>
              <a:t>thừa </a:t>
            </a:r>
            <a:r>
              <a:rPr sz="3200" spc="-385" dirty="0">
                <a:latin typeface="Tahoma"/>
                <a:cs typeface="Tahoma"/>
              </a:rPr>
              <a:t>nhận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40" dirty="0">
                <a:latin typeface="Tahoma"/>
                <a:cs typeface="Tahoma"/>
              </a:rPr>
              <a:t>số 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hành chính và 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xet </a:t>
            </a:r>
            <a:r>
              <a:rPr sz="3200" spc="-635" dirty="0">
                <a:latin typeface="Tahoma"/>
                <a:cs typeface="Tahoma"/>
              </a:rPr>
              <a:t>xử </a:t>
            </a:r>
            <a:r>
              <a:rPr sz="3200" spc="-5" dirty="0">
                <a:latin typeface="Tahoma"/>
                <a:cs typeface="Tahoma"/>
              </a:rPr>
              <a:t>trong khi </a:t>
            </a:r>
            <a:r>
              <a:rPr sz="3200" spc="-385" dirty="0">
                <a:latin typeface="Tahoma"/>
                <a:cs typeface="Tahoma"/>
              </a:rPr>
              <a:t>giải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5" dirty="0">
                <a:latin typeface="Tahoma"/>
                <a:cs typeface="Tahoma"/>
              </a:rPr>
              <a:t>các 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515" dirty="0">
                <a:latin typeface="Tahoma"/>
                <a:cs typeface="Tahoma"/>
              </a:rPr>
              <a:t>xảy</a:t>
            </a:r>
            <a:r>
              <a:rPr sz="3200" spc="-3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ra,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Rồi </a:t>
            </a:r>
            <a:r>
              <a:rPr sz="3200" spc="-515" dirty="0">
                <a:latin typeface="Tahoma"/>
                <a:cs typeface="Tahoma"/>
              </a:rPr>
              <a:t>lấy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làm </a:t>
            </a:r>
            <a:r>
              <a:rPr sz="3200" spc="-515" dirty="0">
                <a:latin typeface="Tahoma"/>
                <a:cs typeface="Tahoma"/>
              </a:rPr>
              <a:t>mẫu </a:t>
            </a:r>
            <a:r>
              <a:rPr sz="3200" spc="-5" dirty="0">
                <a:latin typeface="Tahoma"/>
                <a:cs typeface="Tahoma"/>
              </a:rPr>
              <a:t>cho cách </a:t>
            </a:r>
            <a:r>
              <a:rPr sz="3200" spc="-385" dirty="0">
                <a:latin typeface="Tahoma"/>
                <a:cs typeface="Tahoma"/>
              </a:rPr>
              <a:t>giải </a:t>
            </a:r>
            <a:r>
              <a:rPr sz="3200" spc="-310" dirty="0">
                <a:latin typeface="Tahoma"/>
                <a:cs typeface="Tahoma"/>
              </a:rPr>
              <a:t>quyết 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5" dirty="0">
                <a:latin typeface="Tahoma"/>
                <a:cs typeface="Tahoma"/>
              </a:rPr>
              <a:t>khác </a:t>
            </a:r>
            <a:r>
              <a:rPr sz="3200" spc="-540" dirty="0">
                <a:latin typeface="Tahoma"/>
                <a:cs typeface="Tahoma"/>
              </a:rPr>
              <a:t>tương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15" dirty="0">
                <a:latin typeface="Tahoma"/>
                <a:cs typeface="Tahoma"/>
              </a:rPr>
              <a:t>xảy </a:t>
            </a:r>
            <a:r>
              <a:rPr sz="3200" spc="-5" dirty="0">
                <a:latin typeface="Tahoma"/>
                <a:cs typeface="Tahoma"/>
              </a:rPr>
              <a:t>ra  sau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đó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33CC"/>
                </a:solidFill>
              </a:rPr>
              <a:t>2.3 Văn </a:t>
            </a:r>
            <a:r>
              <a:rPr spc="-705" dirty="0">
                <a:solidFill>
                  <a:srgbClr val="FF33CC"/>
                </a:solidFill>
              </a:rPr>
              <a:t>bản </a:t>
            </a:r>
            <a:r>
              <a:rPr spc="-10" dirty="0">
                <a:solidFill>
                  <a:srgbClr val="FF33CC"/>
                </a:solidFill>
              </a:rPr>
              <a:t>quy </a:t>
            </a:r>
            <a:r>
              <a:rPr spc="-535" dirty="0">
                <a:solidFill>
                  <a:srgbClr val="FF33CC"/>
                </a:solidFill>
              </a:rPr>
              <a:t>phạm </a:t>
            </a:r>
            <a:r>
              <a:rPr spc="-15" dirty="0">
                <a:solidFill>
                  <a:srgbClr val="FF33CC"/>
                </a:solidFill>
              </a:rPr>
              <a:t>pháp  </a:t>
            </a:r>
            <a:r>
              <a:rPr spc="-530" dirty="0">
                <a:solidFill>
                  <a:srgbClr val="FF33CC"/>
                </a:solidFill>
              </a:rPr>
              <a:t>luật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6537" rIns="0" bIns="0" rtlCol="0">
            <a:spAutoFit/>
          </a:bodyPr>
          <a:lstStyle/>
          <a:p>
            <a:pPr marL="124587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245235" algn="l"/>
                <a:tab pos="1245870" algn="l"/>
              </a:tabLst>
            </a:pPr>
            <a:r>
              <a:rPr spc="-5" dirty="0"/>
              <a:t>Là </a:t>
            </a:r>
            <a:r>
              <a:rPr spc="-260" dirty="0"/>
              <a:t>những </a:t>
            </a:r>
            <a:r>
              <a:rPr spc="-5" dirty="0"/>
              <a:t>văn </a:t>
            </a:r>
            <a:r>
              <a:rPr spc="-515" dirty="0"/>
              <a:t>bản </a:t>
            </a:r>
            <a:r>
              <a:rPr spc="-5" dirty="0"/>
              <a:t>do </a:t>
            </a:r>
            <a:r>
              <a:rPr spc="-705" dirty="0"/>
              <a:t>cơ </a:t>
            </a:r>
            <a:r>
              <a:rPr spc="-5" dirty="0"/>
              <a:t>quan NN có  </a:t>
            </a:r>
            <a:r>
              <a:rPr spc="-385" dirty="0"/>
              <a:t>thẩm </a:t>
            </a:r>
            <a:r>
              <a:rPr spc="-310" dirty="0"/>
              <a:t>quyền </a:t>
            </a:r>
            <a:r>
              <a:rPr spc="-5" dirty="0"/>
              <a:t>ban hành theo trình </a:t>
            </a:r>
            <a:r>
              <a:rPr spc="-425" dirty="0"/>
              <a:t>tự, </a:t>
            </a:r>
            <a:r>
              <a:rPr spc="-480" dirty="0"/>
              <a:t>thủ  </a:t>
            </a:r>
            <a:r>
              <a:rPr spc="-475" dirty="0"/>
              <a:t>tục </a:t>
            </a:r>
            <a:r>
              <a:rPr spc="-385" dirty="0"/>
              <a:t>nhất </a:t>
            </a:r>
            <a:r>
              <a:rPr spc="-490" dirty="0"/>
              <a:t>định, </a:t>
            </a:r>
            <a:r>
              <a:rPr spc="-5" dirty="0"/>
              <a:t>trong </a:t>
            </a:r>
            <a:r>
              <a:rPr spc="25" dirty="0"/>
              <a:t>đó </a:t>
            </a:r>
            <a:r>
              <a:rPr spc="-320" dirty="0"/>
              <a:t>chứa </a:t>
            </a:r>
            <a:r>
              <a:rPr spc="-305" dirty="0"/>
              <a:t>đựng </a:t>
            </a:r>
            <a:r>
              <a:rPr spc="-5" dirty="0"/>
              <a:t>các  quy </a:t>
            </a:r>
            <a:r>
              <a:rPr spc="-509" dirty="0"/>
              <a:t>tắc </a:t>
            </a:r>
            <a:r>
              <a:rPr spc="-635" dirty="0"/>
              <a:t>xử sự </a:t>
            </a:r>
            <a:r>
              <a:rPr spc="-10" dirty="0"/>
              <a:t>chung, </a:t>
            </a:r>
            <a:r>
              <a:rPr spc="-655" dirty="0"/>
              <a:t>được </a:t>
            </a:r>
            <a:r>
              <a:rPr spc="-10" dirty="0"/>
              <a:t>áp </a:t>
            </a:r>
            <a:r>
              <a:rPr spc="-365" dirty="0"/>
              <a:t>dụng  </a:t>
            </a:r>
            <a:r>
              <a:rPr spc="-310" dirty="0"/>
              <a:t>nhiều </a:t>
            </a:r>
            <a:r>
              <a:rPr spc="-515" dirty="0"/>
              <a:t>lần </a:t>
            </a:r>
            <a:r>
              <a:rPr spc="-5" dirty="0"/>
              <a:t>trong </a:t>
            </a:r>
            <a:r>
              <a:rPr spc="-450" dirty="0"/>
              <a:t>đời </a:t>
            </a:r>
            <a:r>
              <a:rPr spc="-370" dirty="0"/>
              <a:t>sống</a:t>
            </a:r>
            <a:r>
              <a:rPr spc="-484" dirty="0"/>
              <a:t> </a:t>
            </a:r>
            <a:r>
              <a:rPr spc="-5" dirty="0"/>
              <a:t>XH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5" y="119062"/>
            <a:ext cx="722058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33CC"/>
                </a:solidFill>
              </a:rPr>
              <a:t>BÀI </a:t>
            </a:r>
            <a:r>
              <a:rPr sz="3600" spc="-10" dirty="0">
                <a:solidFill>
                  <a:srgbClr val="FF33CC"/>
                </a:solidFill>
              </a:rPr>
              <a:t>6: </a:t>
            </a:r>
            <a:r>
              <a:rPr sz="3600" spc="-265" dirty="0">
                <a:solidFill>
                  <a:srgbClr val="FF33CC"/>
                </a:solidFill>
              </a:rPr>
              <a:t>THỰC </a:t>
            </a:r>
            <a:r>
              <a:rPr sz="3600" spc="-400" dirty="0">
                <a:solidFill>
                  <a:srgbClr val="FF33CC"/>
                </a:solidFill>
              </a:rPr>
              <a:t>HIỆN </a:t>
            </a:r>
            <a:r>
              <a:rPr sz="3600" spc="-5" dirty="0">
                <a:solidFill>
                  <a:srgbClr val="FF33CC"/>
                </a:solidFill>
              </a:rPr>
              <a:t>PHÁP </a:t>
            </a:r>
            <a:r>
              <a:rPr sz="3600" spc="-365" dirty="0">
                <a:solidFill>
                  <a:srgbClr val="FF33CC"/>
                </a:solidFill>
              </a:rPr>
              <a:t>LUẬT </a:t>
            </a:r>
            <a:r>
              <a:rPr sz="3600" dirty="0">
                <a:solidFill>
                  <a:srgbClr val="FF33CC"/>
                </a:solidFill>
                <a:latin typeface="Arial"/>
                <a:cs typeface="Arial"/>
              </a:rPr>
              <a:t>– </a:t>
            </a:r>
            <a:r>
              <a:rPr sz="3600" spc="-10" dirty="0">
                <a:solidFill>
                  <a:srgbClr val="FF33CC"/>
                </a:solidFill>
              </a:rPr>
              <a:t>VI  </a:t>
            </a:r>
            <a:r>
              <a:rPr sz="3600" spc="-365" dirty="0">
                <a:solidFill>
                  <a:srgbClr val="FF33CC"/>
                </a:solidFill>
              </a:rPr>
              <a:t>PHẠM </a:t>
            </a:r>
            <a:r>
              <a:rPr sz="3600" spc="-5" dirty="0">
                <a:solidFill>
                  <a:srgbClr val="FF33CC"/>
                </a:solidFill>
              </a:rPr>
              <a:t>PHÁP </a:t>
            </a:r>
            <a:r>
              <a:rPr sz="3600" spc="-365" dirty="0">
                <a:solidFill>
                  <a:srgbClr val="FF33CC"/>
                </a:solidFill>
              </a:rPr>
              <a:t>LUẬT </a:t>
            </a:r>
            <a:r>
              <a:rPr sz="3600" dirty="0">
                <a:solidFill>
                  <a:srgbClr val="FF33CC"/>
                </a:solidFill>
                <a:latin typeface="Arial"/>
                <a:cs typeface="Arial"/>
              </a:rPr>
              <a:t>– </a:t>
            </a:r>
            <a:r>
              <a:rPr sz="3600" spc="-10" dirty="0">
                <a:solidFill>
                  <a:srgbClr val="FF33CC"/>
                </a:solidFill>
              </a:rPr>
              <a:t>TRÁCH </a:t>
            </a:r>
            <a:r>
              <a:rPr sz="3600" spc="-325" dirty="0">
                <a:solidFill>
                  <a:srgbClr val="FF33CC"/>
                </a:solidFill>
              </a:rPr>
              <a:t>NHIỆM  </a:t>
            </a:r>
            <a:r>
              <a:rPr sz="3600" spc="-5" dirty="0">
                <a:solidFill>
                  <a:srgbClr val="FF33CC"/>
                </a:solidFill>
              </a:rPr>
              <a:t>PHÁP</a:t>
            </a:r>
            <a:r>
              <a:rPr sz="3600" spc="-10" dirty="0">
                <a:solidFill>
                  <a:srgbClr val="FF33CC"/>
                </a:solidFill>
              </a:rPr>
              <a:t> LÝ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2" y="3665537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2238692"/>
            <a:ext cx="4506595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325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6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luật</a:t>
            </a:r>
            <a:endParaRPr sz="3200">
              <a:latin typeface="Tahoma"/>
              <a:cs typeface="Tahoma"/>
            </a:endParaRPr>
          </a:p>
          <a:p>
            <a:pPr marL="825500" marR="5080" indent="-812800">
              <a:lnSpc>
                <a:spcPct val="119800"/>
              </a:lnSpc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Vi </a:t>
            </a:r>
            <a:r>
              <a:rPr sz="3200" spc="-385" dirty="0">
                <a:latin typeface="Tahoma"/>
                <a:cs typeface="Tahoma"/>
              </a:rPr>
              <a:t>phạm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90" dirty="0">
                <a:latin typeface="Tahoma"/>
                <a:cs typeface="Tahoma"/>
              </a:rPr>
              <a:t>luật  </a:t>
            </a:r>
            <a:r>
              <a:rPr sz="3200" spc="-10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459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lý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75" y="1230312"/>
            <a:ext cx="71875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3CCFF"/>
                </a:solidFill>
              </a:rPr>
              <a:t>BÀI</a:t>
            </a:r>
            <a:r>
              <a:rPr sz="4000" spc="-10" dirty="0">
                <a:solidFill>
                  <a:srgbClr val="33CCFF"/>
                </a:solidFill>
              </a:rPr>
              <a:t> 3:</a:t>
            </a:r>
            <a:endParaRPr sz="4000"/>
          </a:p>
          <a:p>
            <a:pPr marL="12700" marR="5080" indent="158750">
              <a:lnSpc>
                <a:spcPct val="100000"/>
              </a:lnSpc>
            </a:pPr>
            <a:r>
              <a:rPr sz="4000" spc="-5" dirty="0">
                <a:solidFill>
                  <a:srgbClr val="FF9900"/>
                </a:solidFill>
              </a:rPr>
              <a:t>NHÀ </a:t>
            </a:r>
            <a:r>
              <a:rPr sz="4000" spc="-535" dirty="0">
                <a:solidFill>
                  <a:srgbClr val="FF9900"/>
                </a:solidFill>
              </a:rPr>
              <a:t>NƯỚC </a:t>
            </a:r>
            <a:r>
              <a:rPr sz="4000" spc="-300" dirty="0">
                <a:solidFill>
                  <a:srgbClr val="FF9900"/>
                </a:solidFill>
              </a:rPr>
              <a:t>CỘNG </a:t>
            </a:r>
            <a:r>
              <a:rPr sz="4000" spc="-5" dirty="0">
                <a:solidFill>
                  <a:srgbClr val="FF9900"/>
                </a:solidFill>
              </a:rPr>
              <a:t>HOÀ XÃ </a:t>
            </a:r>
            <a:r>
              <a:rPr sz="4000" spc="-395" dirty="0">
                <a:solidFill>
                  <a:srgbClr val="FF9900"/>
                </a:solidFill>
              </a:rPr>
              <a:t>HỘI  </a:t>
            </a:r>
            <a:r>
              <a:rPr sz="4000" spc="-465" dirty="0">
                <a:solidFill>
                  <a:srgbClr val="FF9900"/>
                </a:solidFill>
              </a:rPr>
              <a:t>CHỦ </a:t>
            </a:r>
            <a:r>
              <a:rPr sz="4000" spc="-5" dirty="0">
                <a:solidFill>
                  <a:srgbClr val="FF9900"/>
                </a:solidFill>
              </a:rPr>
              <a:t>NGHĨA </a:t>
            </a:r>
            <a:r>
              <a:rPr sz="4000" spc="-450" dirty="0">
                <a:solidFill>
                  <a:srgbClr val="FF9900"/>
                </a:solidFill>
              </a:rPr>
              <a:t>VIỆT</a:t>
            </a:r>
            <a:r>
              <a:rPr sz="4000" spc="-345" dirty="0">
                <a:solidFill>
                  <a:srgbClr val="FF9900"/>
                </a:solidFill>
              </a:rPr>
              <a:t> </a:t>
            </a:r>
            <a:r>
              <a:rPr sz="4000" spc="-10" dirty="0">
                <a:solidFill>
                  <a:srgbClr val="FF9900"/>
                </a:solidFill>
              </a:rPr>
              <a:t>NAM</a:t>
            </a:r>
            <a:endParaRPr sz="4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937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9999FF"/>
                </a:solidFill>
              </a:rPr>
              <a:t>1. Khái quát </a:t>
            </a:r>
            <a:r>
              <a:rPr sz="4000" spc="-950" dirty="0">
                <a:solidFill>
                  <a:srgbClr val="9999FF"/>
                </a:solidFill>
              </a:rPr>
              <a:t>về </a:t>
            </a:r>
            <a:r>
              <a:rPr sz="4000" spc="-790" dirty="0">
                <a:solidFill>
                  <a:srgbClr val="9999FF"/>
                </a:solidFill>
              </a:rPr>
              <a:t>sự </a:t>
            </a:r>
            <a:r>
              <a:rPr sz="4000" spc="-5" dirty="0">
                <a:solidFill>
                  <a:srgbClr val="9999FF"/>
                </a:solidFill>
              </a:rPr>
              <a:t>ra </a:t>
            </a:r>
            <a:r>
              <a:rPr sz="4000" spc="-565" dirty="0">
                <a:solidFill>
                  <a:srgbClr val="9999FF"/>
                </a:solidFill>
              </a:rPr>
              <a:t>đời </a:t>
            </a:r>
            <a:r>
              <a:rPr sz="4000" spc="-5" dirty="0">
                <a:solidFill>
                  <a:srgbClr val="9999FF"/>
                </a:solidFill>
              </a:rPr>
              <a:t>và </a:t>
            </a:r>
            <a:r>
              <a:rPr sz="4000" spc="-15" dirty="0">
                <a:solidFill>
                  <a:srgbClr val="9999FF"/>
                </a:solidFill>
              </a:rPr>
              <a:t>phát  </a:t>
            </a:r>
            <a:r>
              <a:rPr sz="4000" spc="-385" dirty="0">
                <a:solidFill>
                  <a:srgbClr val="9999FF"/>
                </a:solidFill>
              </a:rPr>
              <a:t>triển </a:t>
            </a:r>
            <a:r>
              <a:rPr sz="4000" spc="-595" dirty="0">
                <a:solidFill>
                  <a:srgbClr val="9999FF"/>
                </a:solidFill>
              </a:rPr>
              <a:t>của </a:t>
            </a:r>
            <a:r>
              <a:rPr sz="4000" spc="-5" dirty="0">
                <a:solidFill>
                  <a:srgbClr val="9999FF"/>
                </a:solidFill>
              </a:rPr>
              <a:t>Nhà </a:t>
            </a:r>
            <a:r>
              <a:rPr sz="4000" spc="-835" dirty="0">
                <a:solidFill>
                  <a:srgbClr val="9999FF"/>
                </a:solidFill>
              </a:rPr>
              <a:t>nước </a:t>
            </a:r>
            <a:r>
              <a:rPr sz="4000" spc="-484" dirty="0">
                <a:solidFill>
                  <a:srgbClr val="9999FF"/>
                </a:solidFill>
              </a:rPr>
              <a:t>Việt</a:t>
            </a:r>
            <a:r>
              <a:rPr sz="4000" spc="-585" dirty="0">
                <a:solidFill>
                  <a:srgbClr val="9999FF"/>
                </a:solidFill>
              </a:rPr>
              <a:t> </a:t>
            </a:r>
            <a:r>
              <a:rPr sz="4000" spc="-5" dirty="0">
                <a:solidFill>
                  <a:srgbClr val="9999FF"/>
                </a:solidFill>
              </a:rPr>
              <a:t>Nam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494905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Ngày </a:t>
            </a:r>
            <a:r>
              <a:rPr sz="3200" spc="-10" dirty="0">
                <a:latin typeface="Tahoma"/>
                <a:cs typeface="Tahoma"/>
              </a:rPr>
              <a:t>2/9/1945,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385" dirty="0">
                <a:latin typeface="Tahoma"/>
                <a:cs typeface="Tahoma"/>
              </a:rPr>
              <a:t>Việt </a:t>
            </a:r>
            <a:r>
              <a:rPr sz="3200" spc="-5" dirty="0">
                <a:latin typeface="Tahoma"/>
                <a:cs typeface="Tahoma"/>
              </a:rPr>
              <a:t>Nam dân </a:t>
            </a:r>
            <a:r>
              <a:rPr sz="3200" spc="-480" dirty="0">
                <a:latin typeface="Tahoma"/>
                <a:cs typeface="Tahoma"/>
              </a:rPr>
              <a:t>chủ  </a:t>
            </a:r>
            <a:r>
              <a:rPr sz="3200" spc="-370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ra</a:t>
            </a:r>
            <a:r>
              <a:rPr sz="3200" spc="-275" dirty="0">
                <a:latin typeface="Tahoma"/>
                <a:cs typeface="Tahoma"/>
              </a:rPr>
              <a:t> </a:t>
            </a:r>
            <a:r>
              <a:rPr sz="3200" spc="-455" dirty="0">
                <a:latin typeface="Tahoma"/>
                <a:cs typeface="Tahoma"/>
              </a:rPr>
              <a:t>đời</a:t>
            </a:r>
            <a:endParaRPr sz="3200">
              <a:latin typeface="Tahoma"/>
              <a:cs typeface="Tahoma"/>
            </a:endParaRPr>
          </a:p>
          <a:p>
            <a:pPr marL="355600" marR="26860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Ngày </a:t>
            </a:r>
            <a:r>
              <a:rPr sz="3200" spc="-10" dirty="0">
                <a:latin typeface="Tahoma"/>
                <a:cs typeface="Tahoma"/>
              </a:rPr>
              <a:t>30/4/1975, </a:t>
            </a:r>
            <a:r>
              <a:rPr sz="3200" spc="-310" dirty="0">
                <a:latin typeface="Tahoma"/>
                <a:cs typeface="Tahoma"/>
              </a:rPr>
              <a:t>Chiến </a:t>
            </a:r>
            <a:r>
              <a:rPr sz="3200" spc="-625" dirty="0">
                <a:latin typeface="Tahoma"/>
                <a:cs typeface="Tahoma"/>
              </a:rPr>
              <a:t>dịch </a:t>
            </a:r>
            <a:r>
              <a:rPr sz="3200" spc="-735" dirty="0">
                <a:latin typeface="Tahoma"/>
                <a:cs typeface="Tahoma"/>
              </a:rPr>
              <a:t>Hồ </a:t>
            </a:r>
            <a:r>
              <a:rPr sz="3200" spc="-10" dirty="0">
                <a:latin typeface="Tahoma"/>
                <a:cs typeface="Tahoma"/>
              </a:rPr>
              <a:t>Chí  Minh </a:t>
            </a:r>
            <a:r>
              <a:rPr sz="3200" spc="-5" dirty="0">
                <a:latin typeface="Tahoma"/>
                <a:cs typeface="Tahoma"/>
              </a:rPr>
              <a:t>toàn </a:t>
            </a:r>
            <a:r>
              <a:rPr sz="3200" spc="-260" dirty="0">
                <a:latin typeface="Tahoma"/>
                <a:cs typeface="Tahoma"/>
              </a:rPr>
              <a:t>thắng,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490" dirty="0">
                <a:latin typeface="Tahoma"/>
                <a:cs typeface="Tahoma"/>
              </a:rPr>
              <a:t>đất</a:t>
            </a:r>
            <a:r>
              <a:rPr sz="3200" spc="-425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355600" marR="318135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Ngày </a:t>
            </a:r>
            <a:r>
              <a:rPr sz="3200" spc="-10" dirty="0">
                <a:latin typeface="Tahoma"/>
                <a:cs typeface="Tahoma"/>
              </a:rPr>
              <a:t>2/7/1976,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 </a:t>
            </a:r>
            <a:r>
              <a:rPr sz="3200" spc="-470" dirty="0">
                <a:latin typeface="Tahoma"/>
                <a:cs typeface="Tahoma"/>
              </a:rPr>
              <a:t>đổi </a:t>
            </a:r>
            <a:r>
              <a:rPr sz="3200" spc="-5" dirty="0">
                <a:latin typeface="Tahoma"/>
                <a:cs typeface="Tahoma"/>
              </a:rPr>
              <a:t>tên </a:t>
            </a:r>
            <a:r>
              <a:rPr sz="3200" spc="-10" dirty="0">
                <a:latin typeface="Tahoma"/>
                <a:cs typeface="Tahoma"/>
              </a:rPr>
              <a:t>thành 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370" dirty="0">
                <a:latin typeface="Tahoma"/>
                <a:cs typeface="Tahoma"/>
              </a:rPr>
              <a:t>cộng </a:t>
            </a:r>
            <a:r>
              <a:rPr sz="3200" spc="-5" dirty="0">
                <a:latin typeface="Tahoma"/>
                <a:cs typeface="Tahoma"/>
              </a:rPr>
              <a:t>hoà 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385" dirty="0">
                <a:latin typeface="Tahoma"/>
                <a:cs typeface="Tahoma"/>
              </a:rPr>
              <a:t>Việt 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5" y="958850"/>
            <a:ext cx="8258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FFFF"/>
                </a:solidFill>
              </a:rPr>
              <a:t>2. </a:t>
            </a:r>
            <a:r>
              <a:rPr sz="3600" spc="-575" dirty="0">
                <a:solidFill>
                  <a:srgbClr val="00FFFF"/>
                </a:solidFill>
              </a:rPr>
              <a:t>Bản </a:t>
            </a:r>
            <a:r>
              <a:rPr sz="3600" spc="-434" dirty="0">
                <a:solidFill>
                  <a:srgbClr val="00FFFF"/>
                </a:solidFill>
              </a:rPr>
              <a:t>chất </a:t>
            </a:r>
            <a:r>
              <a:rPr sz="3600" spc="-5" dirty="0">
                <a:solidFill>
                  <a:srgbClr val="00FFFF"/>
                </a:solidFill>
              </a:rPr>
              <a:t>Nhà </a:t>
            </a:r>
            <a:r>
              <a:rPr sz="3600" spc="-755" dirty="0">
                <a:solidFill>
                  <a:srgbClr val="00FFFF"/>
                </a:solidFill>
              </a:rPr>
              <a:t>nước </a:t>
            </a:r>
            <a:r>
              <a:rPr sz="3600" spc="-5" dirty="0">
                <a:solidFill>
                  <a:srgbClr val="00FFFF"/>
                </a:solidFill>
              </a:rPr>
              <a:t>CHXHCN </a:t>
            </a:r>
            <a:r>
              <a:rPr sz="3600" spc="-434" dirty="0">
                <a:solidFill>
                  <a:srgbClr val="00FFFF"/>
                </a:solidFill>
              </a:rPr>
              <a:t>Việt</a:t>
            </a:r>
            <a:r>
              <a:rPr sz="3600" spc="-254" dirty="0">
                <a:solidFill>
                  <a:srgbClr val="00FFFF"/>
                </a:solidFill>
              </a:rPr>
              <a:t> </a:t>
            </a:r>
            <a:r>
              <a:rPr sz="3600" spc="-5" dirty="0">
                <a:solidFill>
                  <a:srgbClr val="00FFFF"/>
                </a:solidFill>
              </a:rPr>
              <a:t>Nam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575" y="1902142"/>
            <a:ext cx="7576184" cy="39211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515" dirty="0">
                <a:solidFill>
                  <a:srgbClr val="FF9900"/>
                </a:solidFill>
                <a:latin typeface="Tahoma"/>
                <a:cs typeface="Tahoma"/>
              </a:rPr>
              <a:t>Thể </a:t>
            </a:r>
            <a:r>
              <a:rPr sz="3200" spc="-385" dirty="0">
                <a:solidFill>
                  <a:srgbClr val="FF9900"/>
                </a:solidFill>
                <a:latin typeface="Tahoma"/>
                <a:cs typeface="Tahoma"/>
              </a:rPr>
              <a:t>hiện </a:t>
            </a:r>
            <a:r>
              <a:rPr sz="3200" spc="-1400" dirty="0">
                <a:solidFill>
                  <a:srgbClr val="FF9900"/>
                </a:solidFill>
                <a:latin typeface="Tahoma"/>
                <a:cs typeface="Tahoma"/>
              </a:rPr>
              <a:t>ở</a:t>
            </a:r>
            <a:r>
              <a:rPr sz="3200" spc="-1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9900"/>
                </a:solidFill>
                <a:latin typeface="Tahoma"/>
                <a:cs typeface="Tahoma"/>
              </a:rPr>
              <a:t>các </a:t>
            </a:r>
            <a:r>
              <a:rPr sz="3200" spc="-490" dirty="0">
                <a:solidFill>
                  <a:srgbClr val="FF9900"/>
                </a:solidFill>
                <a:latin typeface="Tahoma"/>
                <a:cs typeface="Tahoma"/>
              </a:rPr>
              <a:t>đặc</a:t>
            </a:r>
            <a:r>
              <a:rPr sz="3200" spc="-220" dirty="0">
                <a:solidFill>
                  <a:srgbClr val="FF9900"/>
                </a:solidFill>
                <a:latin typeface="Tahoma"/>
                <a:cs typeface="Tahoma"/>
              </a:rPr>
              <a:t> trưng:</a:t>
            </a:r>
            <a:endParaRPr sz="3200">
              <a:latin typeface="Tahoma"/>
              <a:cs typeface="Tahoma"/>
            </a:endParaRPr>
          </a:p>
          <a:p>
            <a:pPr marL="355600" marR="2413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25" dirty="0">
                <a:latin typeface="Tahoma"/>
                <a:cs typeface="Tahoma"/>
              </a:rPr>
              <a:t>Vừa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625" dirty="0">
                <a:latin typeface="Tahoma"/>
                <a:cs typeface="Tahoma"/>
              </a:rPr>
              <a:t>trị, </a:t>
            </a:r>
            <a:r>
              <a:rPr sz="3200" spc="-425" dirty="0">
                <a:latin typeface="Tahoma"/>
                <a:cs typeface="Tahoma"/>
              </a:rPr>
              <a:t>vừa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5" dirty="0">
                <a:latin typeface="Tahoma"/>
                <a:cs typeface="Tahoma"/>
              </a:rPr>
              <a:t>lý kinh</a:t>
            </a:r>
            <a:r>
              <a:rPr sz="3200" spc="-250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tế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Tính </a:t>
            </a:r>
            <a:r>
              <a:rPr sz="3200" spc="-5" dirty="0">
                <a:latin typeface="Tahoma"/>
                <a:cs typeface="Tahoma"/>
              </a:rPr>
              <a:t>dân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710" dirty="0">
                <a:latin typeface="Tahoma"/>
                <a:cs typeface="Tahoma"/>
              </a:rPr>
              <a:t>cụ </a:t>
            </a:r>
            <a:r>
              <a:rPr sz="3200" spc="-5" dirty="0">
                <a:latin typeface="Tahoma"/>
                <a:cs typeface="Tahoma"/>
              </a:rPr>
              <a:t>xây </a:t>
            </a:r>
            <a:r>
              <a:rPr sz="3200" spc="-320" dirty="0">
                <a:latin typeface="Tahoma"/>
                <a:cs typeface="Tahoma"/>
              </a:rPr>
              <a:t>dựng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5" dirty="0">
                <a:latin typeface="Tahoma"/>
                <a:cs typeface="Tahoma"/>
              </a:rPr>
              <a:t>nhân </a:t>
            </a:r>
            <a:r>
              <a:rPr sz="3200" spc="-370" dirty="0">
                <a:latin typeface="Tahoma"/>
                <a:cs typeface="Tahoma"/>
              </a:rPr>
              <a:t>đạo, 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385" dirty="0">
                <a:latin typeface="Tahoma"/>
                <a:cs typeface="Tahoma"/>
              </a:rPr>
              <a:t>bằng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bình</a:t>
            </a:r>
            <a:r>
              <a:rPr sz="3200" spc="-250" dirty="0">
                <a:latin typeface="Tahoma"/>
                <a:cs typeface="Tahoma"/>
              </a:rPr>
              <a:t> </a:t>
            </a:r>
            <a:r>
              <a:rPr sz="3200" spc="-370" dirty="0">
                <a:latin typeface="Tahoma"/>
                <a:cs typeface="Tahoma"/>
              </a:rPr>
              <a:t>đẳng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Mang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385" dirty="0">
                <a:latin typeface="Tahoma"/>
                <a:cs typeface="Tahoma"/>
              </a:rPr>
              <a:t>chất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công</a:t>
            </a:r>
            <a:r>
              <a:rPr sz="3200" spc="-2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nhân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893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>
                <a:solidFill>
                  <a:srgbClr val="333399"/>
                </a:solidFill>
              </a:rPr>
              <a:t>Điều </a:t>
            </a:r>
            <a:r>
              <a:rPr dirty="0">
                <a:solidFill>
                  <a:srgbClr val="333399"/>
                </a:solidFill>
              </a:rPr>
              <a:t>2 </a:t>
            </a:r>
            <a:r>
              <a:rPr spc="-530" dirty="0">
                <a:solidFill>
                  <a:srgbClr val="333399"/>
                </a:solidFill>
              </a:rPr>
              <a:t>Hiến </a:t>
            </a:r>
            <a:r>
              <a:rPr spc="-10" dirty="0">
                <a:solidFill>
                  <a:srgbClr val="333399"/>
                </a:solidFill>
              </a:rPr>
              <a:t>pháp</a:t>
            </a:r>
            <a:r>
              <a:rPr spc="-755" dirty="0">
                <a:solidFill>
                  <a:srgbClr val="333399"/>
                </a:solidFill>
              </a:rPr>
              <a:t> </a:t>
            </a:r>
            <a:r>
              <a:rPr spc="-10" dirty="0">
                <a:solidFill>
                  <a:srgbClr val="333399"/>
                </a:solidFill>
              </a:rPr>
              <a:t>1992: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795259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CHXHCN </a:t>
            </a:r>
            <a:r>
              <a:rPr sz="3200" spc="-385" dirty="0">
                <a:latin typeface="Tahoma"/>
                <a:cs typeface="Tahoma"/>
              </a:rPr>
              <a:t>Việt </a:t>
            </a:r>
            <a:r>
              <a:rPr sz="3200" spc="-5" dirty="0">
                <a:latin typeface="Tahoma"/>
                <a:cs typeface="Tahoma"/>
              </a:rPr>
              <a:t>Nam là NN </a:t>
            </a:r>
            <a:r>
              <a:rPr sz="3200" spc="-10" dirty="0">
                <a:latin typeface="Tahoma"/>
                <a:cs typeface="Tahoma"/>
              </a:rPr>
              <a:t>pháp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nhân dân, </a:t>
            </a:r>
            <a:r>
              <a:rPr sz="3200" spc="-10" dirty="0">
                <a:latin typeface="Tahoma"/>
                <a:cs typeface="Tahoma"/>
              </a:rPr>
              <a:t>do  </a:t>
            </a:r>
            <a:r>
              <a:rPr sz="3200" spc="-5" dirty="0">
                <a:latin typeface="Tahoma"/>
                <a:cs typeface="Tahoma"/>
              </a:rPr>
              <a:t>nhân dân và vì nhân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259079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15" dirty="0">
                <a:latin typeface="Tahoma"/>
                <a:cs typeface="Tahoma"/>
              </a:rPr>
              <a:t>Tất </a:t>
            </a:r>
            <a:r>
              <a:rPr sz="3200" spc="-765" dirty="0">
                <a:latin typeface="Tahoma"/>
                <a:cs typeface="Tahoma"/>
              </a:rPr>
              <a:t>cả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300" dirty="0">
                <a:latin typeface="Tahoma"/>
                <a:cs typeface="Tahoma"/>
              </a:rPr>
              <a:t>thuộc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" dirty="0">
                <a:latin typeface="Tahoma"/>
                <a:cs typeface="Tahoma"/>
              </a:rPr>
              <a:t>nhân dân </a:t>
            </a:r>
            <a:r>
              <a:rPr sz="3200" spc="-10" dirty="0">
                <a:latin typeface="Tahoma"/>
                <a:cs typeface="Tahoma"/>
              </a:rPr>
              <a:t>mà  </a:t>
            </a:r>
            <a:r>
              <a:rPr sz="3200" spc="-509" dirty="0">
                <a:latin typeface="Tahoma"/>
                <a:cs typeface="Tahoma"/>
              </a:rPr>
              <a:t>nền </a:t>
            </a:r>
            <a:r>
              <a:rPr sz="3200" spc="-385" dirty="0">
                <a:latin typeface="Tahoma"/>
                <a:cs typeface="Tahoma"/>
              </a:rPr>
              <a:t>tảng </a:t>
            </a:r>
            <a:r>
              <a:rPr sz="3200" spc="-5" dirty="0">
                <a:latin typeface="Tahoma"/>
                <a:cs typeface="Tahoma"/>
              </a:rPr>
              <a:t>là liên </a:t>
            </a:r>
            <a:r>
              <a:rPr sz="3200" spc="-10" dirty="0">
                <a:latin typeface="Tahoma"/>
                <a:cs typeface="Tahoma"/>
              </a:rPr>
              <a:t>minh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10" dirty="0">
                <a:latin typeface="Tahoma"/>
                <a:cs typeface="Tahoma"/>
              </a:rPr>
              <a:t>công  </a:t>
            </a:r>
            <a:r>
              <a:rPr sz="3200" spc="-5" dirty="0">
                <a:latin typeface="Tahoma"/>
                <a:cs typeface="Tahoma"/>
              </a:rPr>
              <a:t>nhân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10" dirty="0">
                <a:latin typeface="Tahoma"/>
                <a:cs typeface="Tahoma"/>
              </a:rPr>
              <a:t>giaii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nông dân và </a:t>
            </a:r>
            <a:r>
              <a:rPr sz="3200" spc="-470" dirty="0">
                <a:latin typeface="Tahoma"/>
                <a:cs typeface="Tahoma"/>
              </a:rPr>
              <a:t>đội </a:t>
            </a:r>
            <a:r>
              <a:rPr sz="3200" spc="-480" dirty="0">
                <a:latin typeface="Tahoma"/>
                <a:cs typeface="Tahoma"/>
              </a:rPr>
              <a:t>ngũ  </a:t>
            </a:r>
            <a:r>
              <a:rPr sz="3200" spc="-5" dirty="0">
                <a:latin typeface="Tahoma"/>
                <a:cs typeface="Tahoma"/>
              </a:rPr>
              <a:t>trí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250" dirty="0">
                <a:latin typeface="Tahoma"/>
                <a:cs typeface="Tahoma"/>
              </a:rPr>
              <a:t>thức</a:t>
            </a:r>
            <a:r>
              <a:rPr sz="3200" spc="-2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0"/>
            <a:ext cx="81603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40" dirty="0">
                <a:solidFill>
                  <a:srgbClr val="333399"/>
                </a:solidFill>
              </a:rPr>
              <a:t>Bản </a:t>
            </a:r>
            <a:r>
              <a:rPr sz="4000" spc="-480" dirty="0">
                <a:solidFill>
                  <a:srgbClr val="333399"/>
                </a:solidFill>
              </a:rPr>
              <a:t>chất </a:t>
            </a:r>
            <a:r>
              <a:rPr sz="4000" spc="-5" dirty="0">
                <a:solidFill>
                  <a:srgbClr val="333399"/>
                </a:solidFill>
              </a:rPr>
              <a:t>NN </a:t>
            </a:r>
            <a:r>
              <a:rPr sz="4000" spc="-595" dirty="0">
                <a:solidFill>
                  <a:srgbClr val="333399"/>
                </a:solidFill>
              </a:rPr>
              <a:t>của </a:t>
            </a:r>
            <a:r>
              <a:rPr sz="4000" spc="-10" dirty="0">
                <a:solidFill>
                  <a:srgbClr val="333399"/>
                </a:solidFill>
              </a:rPr>
              <a:t>nhân dân, do</a:t>
            </a:r>
            <a:r>
              <a:rPr sz="4000" spc="-360" dirty="0">
                <a:solidFill>
                  <a:srgbClr val="333399"/>
                </a:solidFill>
              </a:rPr>
              <a:t> </a:t>
            </a:r>
            <a:r>
              <a:rPr sz="4000" spc="-10" dirty="0">
                <a:solidFill>
                  <a:srgbClr val="333399"/>
                </a:solidFill>
              </a:rPr>
              <a:t>nhân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575" y="590550"/>
            <a:ext cx="8086090" cy="585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dân,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vì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nhân dân </a:t>
            </a:r>
            <a:r>
              <a:rPr sz="4000" spc="-815" dirty="0">
                <a:solidFill>
                  <a:srgbClr val="333399"/>
                </a:solidFill>
                <a:latin typeface="Tahoma"/>
                <a:cs typeface="Tahoma"/>
              </a:rPr>
              <a:t>được </a:t>
            </a:r>
            <a:r>
              <a:rPr sz="4000" spc="-635" dirty="0">
                <a:solidFill>
                  <a:srgbClr val="333399"/>
                </a:solidFill>
                <a:latin typeface="Tahoma"/>
                <a:cs typeface="Tahoma"/>
              </a:rPr>
              <a:t>thể </a:t>
            </a:r>
            <a:r>
              <a:rPr sz="4000" spc="-480" dirty="0">
                <a:solidFill>
                  <a:srgbClr val="333399"/>
                </a:solidFill>
                <a:latin typeface="Tahoma"/>
                <a:cs typeface="Tahoma"/>
              </a:rPr>
              <a:t>hiện </a:t>
            </a:r>
            <a:r>
              <a:rPr sz="4000" spc="-535" dirty="0">
                <a:solidFill>
                  <a:srgbClr val="333399"/>
                </a:solidFill>
                <a:latin typeface="Tahoma"/>
                <a:cs typeface="Tahoma"/>
              </a:rPr>
              <a:t>như 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sau:</a:t>
            </a:r>
            <a:endParaRPr sz="40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3285"/>
              </a:spcBef>
            </a:pP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Trong lĩnh </a:t>
            </a:r>
            <a:r>
              <a:rPr sz="3200" spc="-425" dirty="0">
                <a:solidFill>
                  <a:srgbClr val="FF0000"/>
                </a:solidFill>
                <a:latin typeface="Tahoma"/>
                <a:cs typeface="Tahoma"/>
              </a:rPr>
              <a:t>vực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chính</a:t>
            </a:r>
            <a:r>
              <a:rPr sz="3200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625" dirty="0">
                <a:solidFill>
                  <a:srgbClr val="FF0000"/>
                </a:solidFill>
                <a:latin typeface="Tahoma"/>
                <a:cs typeface="Tahoma"/>
              </a:rPr>
              <a:t>trị:</a:t>
            </a:r>
            <a:endParaRPr sz="3200">
              <a:latin typeface="Tahoma"/>
              <a:cs typeface="Tahoma"/>
            </a:endParaRPr>
          </a:p>
          <a:p>
            <a:pPr marL="736600" marR="9779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735965" algn="l"/>
                <a:tab pos="736600" algn="l"/>
              </a:tabLst>
            </a:pP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15" dirty="0">
                <a:latin typeface="Tahoma"/>
                <a:cs typeface="Tahoma"/>
              </a:rPr>
              <a:t>bầu </a:t>
            </a:r>
            <a:r>
              <a:rPr sz="3200" spc="-425" dirty="0">
                <a:latin typeface="Tahoma"/>
                <a:cs typeface="Tahoma"/>
              </a:rPr>
              <a:t>cử, ứng cử,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ngôn </a:t>
            </a:r>
            <a:r>
              <a:rPr sz="3200" spc="-315" dirty="0">
                <a:latin typeface="Tahoma"/>
                <a:cs typeface="Tahoma"/>
              </a:rPr>
              <a:t>luận, </a:t>
            </a:r>
            <a:r>
              <a:rPr sz="3200" spc="365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báo chí, </a:t>
            </a:r>
            <a:r>
              <a:rPr sz="3200" spc="-495" dirty="0">
                <a:latin typeface="Tahoma"/>
                <a:cs typeface="Tahoma"/>
              </a:rPr>
              <a:t>hội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spc="-345" dirty="0">
                <a:latin typeface="Tahoma"/>
                <a:cs typeface="Tahoma"/>
              </a:rPr>
              <a:t>họp</a:t>
            </a:r>
            <a:r>
              <a:rPr sz="3200" spc="-345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L="736600" marR="18161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735965" algn="l"/>
                <a:tab pos="736600" algn="l"/>
              </a:tabLst>
            </a:pPr>
            <a:r>
              <a:rPr sz="3200" spc="-10" dirty="0">
                <a:latin typeface="Tahoma"/>
                <a:cs typeface="Tahoma"/>
              </a:rPr>
              <a:t>Kiên </a:t>
            </a:r>
            <a:r>
              <a:rPr sz="3200" spc="-310" dirty="0">
                <a:latin typeface="Tahoma"/>
                <a:cs typeface="Tahoma"/>
              </a:rPr>
              <a:t>quyết </a:t>
            </a:r>
            <a:r>
              <a:rPr sz="3200" spc="-5" dirty="0">
                <a:latin typeface="Tahoma"/>
                <a:cs typeface="Tahoma"/>
              </a:rPr>
              <a:t>ngăn </a:t>
            </a:r>
            <a:r>
              <a:rPr sz="3200" spc="-385" dirty="0">
                <a:latin typeface="Tahoma"/>
                <a:cs typeface="Tahoma"/>
              </a:rPr>
              <a:t>chặn </a:t>
            </a:r>
            <a:r>
              <a:rPr sz="3200" spc="-5" dirty="0">
                <a:latin typeface="Tahoma"/>
                <a:cs typeface="Tahoma"/>
              </a:rPr>
              <a:t>và nghiêm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5" dirty="0">
                <a:latin typeface="Tahoma"/>
                <a:cs typeface="Tahoma"/>
              </a:rPr>
              <a:t>hành vi </a:t>
            </a:r>
            <a:r>
              <a:rPr sz="3200" spc="-515" dirty="0">
                <a:latin typeface="Tahoma"/>
                <a:cs typeface="Tahoma"/>
              </a:rPr>
              <a:t>lạm </a:t>
            </a:r>
            <a:r>
              <a:rPr sz="3200" spc="-360" dirty="0">
                <a:latin typeface="Tahoma"/>
                <a:cs typeface="Tahoma"/>
              </a:rPr>
              <a:t>dụng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260" dirty="0">
                <a:latin typeface="Tahoma"/>
                <a:cs typeface="Tahoma"/>
              </a:rPr>
              <a:t>quyền, </a:t>
            </a:r>
            <a:r>
              <a:rPr sz="3200" spc="-5" dirty="0">
                <a:latin typeface="Tahoma"/>
                <a:cs typeface="Tahoma"/>
              </a:rPr>
              <a:t>vi </a:t>
            </a:r>
            <a:r>
              <a:rPr sz="3200" spc="-390" dirty="0">
                <a:latin typeface="Tahoma"/>
                <a:cs typeface="Tahoma"/>
              </a:rPr>
              <a:t>phạm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  <a:p>
            <a:pPr marL="736600" marR="48133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735965" algn="l"/>
                <a:tab pos="736600" algn="l"/>
              </a:tabLst>
            </a:pPr>
            <a:r>
              <a:rPr sz="3200" spc="-315" dirty="0">
                <a:latin typeface="Tahoma"/>
                <a:cs typeface="Tahoma"/>
              </a:rPr>
              <a:t>Thiết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60" dirty="0">
                <a:latin typeface="Tahoma"/>
                <a:cs typeface="Tahoma"/>
              </a:rPr>
              <a:t>củng </a:t>
            </a:r>
            <a:r>
              <a:rPr sz="3200" spc="-735" dirty="0">
                <a:latin typeface="Tahoma"/>
                <a:cs typeface="Tahoma"/>
              </a:rPr>
              <a:t>cố </a:t>
            </a:r>
            <a:r>
              <a:rPr sz="3200" spc="-375" dirty="0">
                <a:latin typeface="Tahoma"/>
                <a:cs typeface="Tahoma"/>
              </a:rPr>
              <a:t>khối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10" dirty="0">
                <a:latin typeface="Tahoma"/>
                <a:cs typeface="Tahoma"/>
              </a:rPr>
              <a:t>đoàn </a:t>
            </a:r>
            <a:r>
              <a:rPr sz="3200" spc="-509" dirty="0">
                <a:latin typeface="Tahoma"/>
                <a:cs typeface="Tahoma"/>
              </a:rPr>
              <a:t>kết 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tộc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627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Trong lĩnh </a:t>
            </a:r>
            <a:r>
              <a:rPr spc="-580" dirty="0">
                <a:solidFill>
                  <a:srgbClr val="FF0000"/>
                </a:solidFill>
              </a:rPr>
              <a:t>vực </a:t>
            </a:r>
            <a:r>
              <a:rPr spc="-10" dirty="0">
                <a:solidFill>
                  <a:srgbClr val="FF0000"/>
                </a:solidFill>
              </a:rPr>
              <a:t>kinh</a:t>
            </a:r>
            <a:r>
              <a:rPr spc="-275" dirty="0">
                <a:solidFill>
                  <a:srgbClr val="FF0000"/>
                </a:solidFill>
              </a:rPr>
              <a:t> </a:t>
            </a:r>
            <a:r>
              <a:rPr spc="-700" dirty="0">
                <a:solidFill>
                  <a:srgbClr val="FF0000"/>
                </a:solidFill>
              </a:rPr>
              <a:t>tế: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344409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478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Phát </a:t>
            </a:r>
            <a:r>
              <a:rPr sz="3200" spc="-310" dirty="0">
                <a:latin typeface="Tahoma"/>
                <a:cs typeface="Tahoma"/>
              </a:rPr>
              <a:t>triển </a:t>
            </a:r>
            <a:r>
              <a:rPr sz="3200" spc="-509" dirty="0">
                <a:latin typeface="Tahoma"/>
                <a:cs typeface="Tahoma"/>
              </a:rPr>
              <a:t>nền </a:t>
            </a:r>
            <a:r>
              <a:rPr sz="3200" spc="-5" dirty="0">
                <a:latin typeface="Tahoma"/>
                <a:cs typeface="Tahoma"/>
              </a:rPr>
              <a:t>kinh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5" dirty="0">
                <a:latin typeface="Tahoma"/>
                <a:cs typeface="Tahoma"/>
              </a:rPr>
              <a:t>hàng hoá </a:t>
            </a:r>
            <a:r>
              <a:rPr sz="3200" spc="-310" dirty="0">
                <a:latin typeface="Tahoma"/>
                <a:cs typeface="Tahoma"/>
              </a:rPr>
              <a:t>nhiều 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310" dirty="0">
                <a:latin typeface="Tahoma"/>
                <a:cs typeface="Tahoma"/>
              </a:rPr>
              <a:t>phần, </a:t>
            </a:r>
            <a:r>
              <a:rPr sz="3200" spc="25" dirty="0">
                <a:latin typeface="Tahoma"/>
                <a:cs typeface="Tahoma"/>
              </a:rPr>
              <a:t>đa </a:t>
            </a:r>
            <a:r>
              <a:rPr sz="3200" spc="-385" dirty="0">
                <a:latin typeface="Tahoma"/>
                <a:cs typeface="Tahoma"/>
              </a:rPr>
              <a:t>dạng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10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705" dirty="0">
                <a:latin typeface="Tahoma"/>
                <a:cs typeface="Tahoma"/>
              </a:rPr>
              <a:t>sở  </a:t>
            </a:r>
            <a:r>
              <a:rPr sz="3200" spc="-430" dirty="0">
                <a:latin typeface="Tahoma"/>
                <a:cs typeface="Tahoma"/>
              </a:rPr>
              <a:t>hữu</a:t>
            </a:r>
            <a:endParaRPr sz="3200">
              <a:latin typeface="Tahoma"/>
              <a:cs typeface="Tahoma"/>
            </a:endParaRPr>
          </a:p>
          <a:p>
            <a:pPr marL="355600" marR="32131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kinh </a:t>
            </a:r>
            <a:r>
              <a:rPr sz="3200" spc="-760" dirty="0">
                <a:latin typeface="Tahoma"/>
                <a:cs typeface="Tahoma"/>
              </a:rPr>
              <a:t>tế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40" dirty="0">
                <a:latin typeface="Tahoma"/>
                <a:cs typeface="Tahoma"/>
              </a:rPr>
              <a:t>người </a:t>
            </a:r>
            <a:r>
              <a:rPr sz="3200" spc="-10" dirty="0">
                <a:latin typeface="Tahoma"/>
                <a:cs typeface="Tahoma"/>
              </a:rPr>
              <a:t>lao 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705" dirty="0">
                <a:latin typeface="Tahoma"/>
                <a:cs typeface="Tahoma"/>
              </a:rPr>
              <a:t>mở </a:t>
            </a:r>
            <a:r>
              <a:rPr sz="3200" spc="-370" dirty="0">
                <a:latin typeface="Tahoma"/>
                <a:cs typeface="Tahoma"/>
              </a:rPr>
              <a:t>rộng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10" dirty="0">
                <a:latin typeface="Tahoma"/>
                <a:cs typeface="Tahoma"/>
              </a:rPr>
              <a:t>kinh  doanh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175" y="184150"/>
            <a:ext cx="6806565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0000"/>
                </a:solidFill>
              </a:rPr>
              <a:t>Trong </a:t>
            </a:r>
            <a:r>
              <a:rPr sz="4000" dirty="0">
                <a:solidFill>
                  <a:srgbClr val="FF0000"/>
                </a:solidFill>
              </a:rPr>
              <a:t>l</a:t>
            </a:r>
            <a:r>
              <a:rPr dirty="0">
                <a:solidFill>
                  <a:srgbClr val="FF0000"/>
                </a:solidFill>
              </a:rPr>
              <a:t>ĩnh </a:t>
            </a:r>
            <a:r>
              <a:rPr spc="-580" dirty="0">
                <a:solidFill>
                  <a:srgbClr val="FF0000"/>
                </a:solidFill>
              </a:rPr>
              <a:t>vực </a:t>
            </a:r>
            <a:r>
              <a:rPr spc="-869" dirty="0">
                <a:solidFill>
                  <a:srgbClr val="FF0000"/>
                </a:solidFill>
              </a:rPr>
              <a:t>tư </a:t>
            </a:r>
            <a:r>
              <a:rPr spc="-740" dirty="0">
                <a:solidFill>
                  <a:srgbClr val="FF0000"/>
                </a:solidFill>
              </a:rPr>
              <a:t>tưởng </a:t>
            </a:r>
            <a:r>
              <a:rPr spc="-10" dirty="0">
                <a:solidFill>
                  <a:srgbClr val="FF0000"/>
                </a:solidFill>
              </a:rPr>
              <a:t>văn  hoá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pc="-5" dirty="0">
                <a:solidFill>
                  <a:srgbClr val="FF0000"/>
                </a:solidFill>
              </a:rPr>
              <a:t>xã</a:t>
            </a:r>
            <a:r>
              <a:rPr spc="150" dirty="0">
                <a:solidFill>
                  <a:srgbClr val="FF0000"/>
                </a:solidFill>
              </a:rPr>
              <a:t> </a:t>
            </a:r>
            <a:r>
              <a:rPr spc="-509" dirty="0">
                <a:solidFill>
                  <a:srgbClr val="FF0000"/>
                </a:solidFill>
              </a:rPr>
              <a:t>hội: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2263775"/>
            <a:ext cx="7780655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40" dirty="0">
                <a:latin typeface="Tahoma"/>
                <a:cs typeface="Tahoma"/>
              </a:rPr>
              <a:t>tưởng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85" dirty="0">
                <a:latin typeface="Tahoma"/>
                <a:cs typeface="Tahoma"/>
              </a:rPr>
              <a:t>giải </a:t>
            </a:r>
            <a:r>
              <a:rPr sz="3200" spc="-10" dirty="0">
                <a:latin typeface="Tahoma"/>
                <a:cs typeface="Tahoma"/>
              </a:rPr>
              <a:t>phóng </a:t>
            </a:r>
            <a:r>
              <a:rPr sz="3200" spc="-5" dirty="0">
                <a:latin typeface="Tahoma"/>
                <a:cs typeface="Tahoma"/>
              </a:rPr>
              <a:t>tinh</a:t>
            </a:r>
            <a:r>
              <a:rPr sz="3200" spc="-37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thần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415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Quy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490" dirty="0">
                <a:latin typeface="Tahoma"/>
                <a:cs typeface="Tahoma"/>
              </a:rPr>
              <a:t>tốt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do cá  </a:t>
            </a:r>
            <a:r>
              <a:rPr sz="3200" spc="-10" dirty="0">
                <a:latin typeface="Tahoma"/>
                <a:cs typeface="Tahoma"/>
              </a:rPr>
              <a:t>nhân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4100">
              <a:latin typeface="Tahoma"/>
              <a:cs typeface="Tahoma"/>
            </a:endParaRPr>
          </a:p>
          <a:p>
            <a:pPr marL="355600" marR="611505" indent="-342900">
              <a:lnSpc>
                <a:spcPts val="345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60" dirty="0">
                <a:latin typeface="Tahoma"/>
                <a:cs typeface="Tahoma"/>
              </a:rPr>
              <a:t>Hệ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40" dirty="0">
                <a:latin typeface="Tahoma"/>
                <a:cs typeface="Tahoma"/>
              </a:rPr>
              <a:t>tưởng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70" dirty="0">
                <a:latin typeface="Tahoma"/>
                <a:cs typeface="Tahoma"/>
              </a:rPr>
              <a:t>đạo: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5" dirty="0">
                <a:latin typeface="Tahoma"/>
                <a:cs typeface="Tahoma"/>
              </a:rPr>
              <a:t>Mác-  </a:t>
            </a:r>
            <a:r>
              <a:rPr sz="3200" spc="-10" dirty="0">
                <a:latin typeface="Tahoma"/>
                <a:cs typeface="Tahoma"/>
              </a:rPr>
              <a:t>Lênin,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40" dirty="0">
                <a:latin typeface="Tahoma"/>
                <a:cs typeface="Tahoma"/>
              </a:rPr>
              <a:t>tưởng </a:t>
            </a:r>
            <a:r>
              <a:rPr sz="3200" spc="-735" dirty="0">
                <a:latin typeface="Tahoma"/>
                <a:cs typeface="Tahoma"/>
              </a:rPr>
              <a:t>Hồ </a:t>
            </a:r>
            <a:r>
              <a:rPr sz="3200" spc="-5" dirty="0">
                <a:latin typeface="Tahoma"/>
                <a:cs typeface="Tahoma"/>
              </a:rPr>
              <a:t>Chí </a:t>
            </a:r>
            <a:r>
              <a:rPr sz="3200" spc="-10" dirty="0">
                <a:latin typeface="Tahoma"/>
                <a:cs typeface="Tahoma"/>
              </a:rPr>
              <a:t>Minh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370" dirty="0">
                <a:latin typeface="Tahoma"/>
                <a:cs typeface="Tahoma"/>
              </a:rPr>
              <a:t>điểm </a:t>
            </a:r>
            <a:r>
              <a:rPr sz="3200" spc="-470" dirty="0">
                <a:latin typeface="Tahoma"/>
                <a:cs typeface="Tahoma"/>
              </a:rPr>
              <a:t>đổi </a:t>
            </a:r>
            <a:r>
              <a:rPr sz="3200" spc="-475" dirty="0">
                <a:latin typeface="Tahoma"/>
                <a:cs typeface="Tahoma"/>
              </a:rPr>
              <a:t>mới của</a:t>
            </a:r>
            <a:r>
              <a:rPr sz="3200" spc="-405" dirty="0">
                <a:latin typeface="Tahoma"/>
                <a:cs typeface="Tahoma"/>
              </a:rPr>
              <a:t> </a:t>
            </a:r>
            <a:r>
              <a:rPr sz="3200" spc="-370" dirty="0">
                <a:latin typeface="Tahoma"/>
                <a:cs typeface="Tahoma"/>
              </a:rPr>
              <a:t>Đảng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211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Trong lĩnh </a:t>
            </a:r>
            <a:r>
              <a:rPr spc="-580" dirty="0">
                <a:solidFill>
                  <a:srgbClr val="FF0000"/>
                </a:solidFill>
              </a:rPr>
              <a:t>vực </a:t>
            </a:r>
            <a:r>
              <a:rPr spc="-645" dirty="0">
                <a:solidFill>
                  <a:srgbClr val="FF0000"/>
                </a:solidFill>
              </a:rPr>
              <a:t>đối</a:t>
            </a:r>
            <a:r>
              <a:rPr spc="-295" dirty="0">
                <a:solidFill>
                  <a:srgbClr val="FF0000"/>
                </a:solidFill>
              </a:rPr>
              <a:t> </a:t>
            </a:r>
            <a:r>
              <a:rPr spc="-355" dirty="0">
                <a:solidFill>
                  <a:srgbClr val="FF0000"/>
                </a:solidFill>
              </a:rPr>
              <a:t>ngoại: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035175"/>
            <a:ext cx="7543800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25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25" dirty="0">
                <a:latin typeface="Tahoma"/>
                <a:cs typeface="Tahoma"/>
              </a:rPr>
              <a:t>đường </a:t>
            </a:r>
            <a:r>
              <a:rPr sz="3200" spc="-495" dirty="0">
                <a:latin typeface="Tahoma"/>
                <a:cs typeface="Tahoma"/>
              </a:rPr>
              <a:t>lối </a:t>
            </a:r>
            <a:r>
              <a:rPr sz="3200" spc="-470" dirty="0">
                <a:latin typeface="Tahoma"/>
                <a:cs typeface="Tahoma"/>
              </a:rPr>
              <a:t>đối </a:t>
            </a:r>
            <a:r>
              <a:rPr sz="3200" spc="-310" dirty="0">
                <a:latin typeface="Tahoma"/>
                <a:cs typeface="Tahoma"/>
              </a:rPr>
              <a:t>ngoại </a:t>
            </a:r>
            <a:r>
              <a:rPr sz="3200" spc="-5" dirty="0">
                <a:latin typeface="Tahoma"/>
                <a:cs typeface="Tahoma"/>
              </a:rPr>
              <a:t>hoà </a:t>
            </a:r>
            <a:r>
              <a:rPr sz="3200" spc="-10" dirty="0">
                <a:latin typeface="Tahoma"/>
                <a:cs typeface="Tahoma"/>
              </a:rPr>
              <a:t>bình, 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tác và </a:t>
            </a:r>
            <a:r>
              <a:rPr sz="3200" spc="-425" dirty="0">
                <a:latin typeface="Tahoma"/>
                <a:cs typeface="Tahoma"/>
              </a:rPr>
              <a:t>hữu </a:t>
            </a:r>
            <a:r>
              <a:rPr sz="3200" spc="-625" dirty="0">
                <a:latin typeface="Tahoma"/>
                <a:cs typeface="Tahoma"/>
              </a:rPr>
              <a:t>nghị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" dirty="0">
                <a:latin typeface="Tahoma"/>
                <a:cs typeface="Tahoma"/>
              </a:rPr>
              <a:t>châm  </a:t>
            </a:r>
            <a:r>
              <a:rPr sz="3200" spc="-310" dirty="0">
                <a:latin typeface="Arial"/>
                <a:cs typeface="Arial"/>
              </a:rPr>
              <a:t>“</a:t>
            </a:r>
            <a:r>
              <a:rPr sz="3200" spc="-310" dirty="0">
                <a:latin typeface="Tahoma"/>
                <a:cs typeface="Tahoma"/>
              </a:rPr>
              <a:t>Việt </a:t>
            </a:r>
            <a:r>
              <a:rPr sz="3200" spc="-5" dirty="0">
                <a:latin typeface="Tahoma"/>
                <a:cs typeface="Tahoma"/>
              </a:rPr>
              <a:t>Nam </a:t>
            </a:r>
            <a:r>
              <a:rPr sz="3200" spc="-375" dirty="0">
                <a:latin typeface="Tahoma"/>
                <a:cs typeface="Tahoma"/>
              </a:rPr>
              <a:t>muốn </a:t>
            </a:r>
            <a:r>
              <a:rPr sz="3200" spc="-5" dirty="0">
                <a:latin typeface="Tahoma"/>
                <a:cs typeface="Tahoma"/>
              </a:rPr>
              <a:t>làm </a:t>
            </a:r>
            <a:r>
              <a:rPr sz="3200" spc="-515" dirty="0">
                <a:latin typeface="Tahoma"/>
                <a:cs typeface="Tahoma"/>
              </a:rPr>
              <a:t>bạn </a:t>
            </a:r>
            <a:r>
              <a:rPr sz="3200" spc="-475" dirty="0">
                <a:latin typeface="Tahoma"/>
                <a:cs typeface="Tahoma"/>
              </a:rPr>
              <a:t>với </a:t>
            </a:r>
            <a:r>
              <a:rPr sz="3200" spc="-509" dirty="0">
                <a:latin typeface="Tahoma"/>
                <a:cs typeface="Tahoma"/>
              </a:rPr>
              <a:t>tất </a:t>
            </a:r>
            <a:r>
              <a:rPr sz="3200" spc="-765" dirty="0">
                <a:latin typeface="Tahoma"/>
                <a:cs typeface="Tahoma"/>
              </a:rPr>
              <a:t>cả </a:t>
            </a:r>
            <a:r>
              <a:rPr sz="3200" spc="-5" dirty="0">
                <a:latin typeface="Tahoma"/>
                <a:cs typeface="Tahoma"/>
              </a:rPr>
              <a:t>các 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509" dirty="0">
                <a:latin typeface="Tahoma"/>
                <a:cs typeface="Tahoma"/>
              </a:rPr>
              <a:t>thế </a:t>
            </a:r>
            <a:r>
              <a:rPr sz="3200" spc="-270" dirty="0">
                <a:latin typeface="Tahoma"/>
                <a:cs typeface="Tahoma"/>
              </a:rPr>
              <a:t>giới</a:t>
            </a:r>
            <a:r>
              <a:rPr sz="3200" spc="-270" dirty="0">
                <a:latin typeface="Arial"/>
                <a:cs typeface="Arial"/>
              </a:rPr>
              <a:t>” </a:t>
            </a:r>
            <a:r>
              <a:rPr sz="3200" spc="-5" dirty="0">
                <a:latin typeface="Tahoma"/>
                <a:cs typeface="Tahoma"/>
              </a:rPr>
              <a:t>trên </a:t>
            </a:r>
            <a:r>
              <a:rPr sz="3200" spc="-705" dirty="0">
                <a:latin typeface="Tahoma"/>
                <a:cs typeface="Tahoma"/>
              </a:rPr>
              <a:t>cơ sở </a:t>
            </a:r>
            <a:r>
              <a:rPr sz="3200" spc="-5" dirty="0">
                <a:latin typeface="Tahoma"/>
                <a:cs typeface="Tahoma"/>
              </a:rPr>
              <a:t>tôn </a:t>
            </a:r>
            <a:r>
              <a:rPr sz="3200" spc="-300" dirty="0">
                <a:latin typeface="Tahoma"/>
                <a:cs typeface="Tahoma"/>
              </a:rPr>
              <a:t>trọng  </a:t>
            </a:r>
            <a:r>
              <a:rPr sz="3200" spc="-470" dirty="0">
                <a:latin typeface="Tahoma"/>
                <a:cs typeface="Tahoma"/>
              </a:rPr>
              <a:t>độc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480" dirty="0">
                <a:latin typeface="Tahoma"/>
                <a:cs typeface="Tahoma"/>
              </a:rPr>
              <a:t>chủ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toàn </a:t>
            </a:r>
            <a:r>
              <a:rPr sz="3200" spc="-509" dirty="0">
                <a:latin typeface="Tahoma"/>
                <a:cs typeface="Tahoma"/>
              </a:rPr>
              <a:t>vẹn </a:t>
            </a:r>
            <a:r>
              <a:rPr sz="3200" spc="-10" dirty="0">
                <a:latin typeface="Tahoma"/>
                <a:cs typeface="Tahoma"/>
              </a:rPr>
              <a:t>lãnh  </a:t>
            </a:r>
            <a:r>
              <a:rPr sz="3200" spc="-370" dirty="0">
                <a:latin typeface="Tahoma"/>
                <a:cs typeface="Tahoma"/>
              </a:rPr>
              <a:t>thổ, </a:t>
            </a:r>
            <a:r>
              <a:rPr sz="3200" spc="-5" dirty="0">
                <a:latin typeface="Tahoma"/>
                <a:cs typeface="Tahoma"/>
              </a:rPr>
              <a:t>không can </a:t>
            </a:r>
            <a:r>
              <a:rPr sz="3200" spc="-310" dirty="0">
                <a:latin typeface="Tahoma"/>
                <a:cs typeface="Tahoma"/>
              </a:rPr>
              <a:t>thiệp </a:t>
            </a:r>
            <a:r>
              <a:rPr sz="3200" spc="-5" dirty="0">
                <a:latin typeface="Tahoma"/>
                <a:cs typeface="Tahoma"/>
              </a:rPr>
              <a:t>vào công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495" dirty="0">
                <a:latin typeface="Tahoma"/>
                <a:cs typeface="Tahoma"/>
              </a:rPr>
              <a:t>nội 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nhau, </a:t>
            </a:r>
            <a:r>
              <a:rPr sz="3200" spc="-5" dirty="0">
                <a:latin typeface="Tahoma"/>
                <a:cs typeface="Tahoma"/>
              </a:rPr>
              <a:t>các bên cùng có</a:t>
            </a:r>
            <a:r>
              <a:rPr sz="3200" spc="-135" dirty="0">
                <a:latin typeface="Tahoma"/>
                <a:cs typeface="Tahoma"/>
              </a:rPr>
              <a:t> </a:t>
            </a:r>
            <a:r>
              <a:rPr sz="3200" spc="-475" dirty="0">
                <a:latin typeface="Tahoma"/>
                <a:cs typeface="Tahoma"/>
              </a:rPr>
              <a:t>lợi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5" y="593725"/>
            <a:ext cx="75565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80"/>
              </a:lnSpc>
            </a:pPr>
            <a:r>
              <a:rPr spc="-5" dirty="0">
                <a:solidFill>
                  <a:srgbClr val="FF3399"/>
                </a:solidFill>
              </a:rPr>
              <a:t>3</a:t>
            </a:r>
            <a:r>
              <a:rPr sz="4000" spc="-5" dirty="0">
                <a:solidFill>
                  <a:srgbClr val="FF3399"/>
                </a:solidFill>
              </a:rPr>
              <a:t>. </a:t>
            </a:r>
            <a:r>
              <a:rPr sz="4000" spc="-400" dirty="0">
                <a:solidFill>
                  <a:srgbClr val="FF3399"/>
                </a:solidFill>
              </a:rPr>
              <a:t>Chức </a:t>
            </a:r>
            <a:r>
              <a:rPr sz="4000" spc="-10" dirty="0">
                <a:solidFill>
                  <a:srgbClr val="FF3399"/>
                </a:solidFill>
              </a:rPr>
              <a:t>năng </a:t>
            </a:r>
            <a:r>
              <a:rPr sz="4000" spc="-5" dirty="0">
                <a:solidFill>
                  <a:srgbClr val="FF3399"/>
                </a:solidFill>
              </a:rPr>
              <a:t>Nhà </a:t>
            </a:r>
            <a:r>
              <a:rPr sz="4000" spc="-835" dirty="0">
                <a:solidFill>
                  <a:srgbClr val="FF3399"/>
                </a:solidFill>
              </a:rPr>
              <a:t>nước </a:t>
            </a:r>
            <a:r>
              <a:rPr sz="4000" spc="-484" dirty="0">
                <a:solidFill>
                  <a:srgbClr val="FF3399"/>
                </a:solidFill>
              </a:rPr>
              <a:t>Việt</a:t>
            </a:r>
            <a:r>
              <a:rPr sz="4000" spc="-509" dirty="0">
                <a:solidFill>
                  <a:srgbClr val="FF3399"/>
                </a:solidFill>
              </a:rPr>
              <a:t> </a:t>
            </a:r>
            <a:r>
              <a:rPr sz="4000" spc="-5" dirty="0">
                <a:solidFill>
                  <a:srgbClr val="FF3399"/>
                </a:solidFill>
              </a:rPr>
              <a:t>Nam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375" y="1217612"/>
            <a:ext cx="446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00"/>
                </a:solidFill>
                <a:latin typeface="Tahoma"/>
                <a:cs typeface="Tahoma"/>
              </a:rPr>
              <a:t>2.1 </a:t>
            </a:r>
            <a:r>
              <a:rPr sz="3600" spc="-360" dirty="0">
                <a:solidFill>
                  <a:srgbClr val="FFFF00"/>
                </a:solidFill>
                <a:latin typeface="Tahoma"/>
                <a:cs typeface="Tahoma"/>
              </a:rPr>
              <a:t>Chức </a:t>
            </a:r>
            <a:r>
              <a:rPr sz="3600" spc="-10" dirty="0">
                <a:solidFill>
                  <a:srgbClr val="FFFF00"/>
                </a:solidFill>
                <a:latin typeface="Tahoma"/>
                <a:cs typeface="Tahoma"/>
              </a:rPr>
              <a:t>năng </a:t>
            </a:r>
            <a:r>
              <a:rPr sz="3600" spc="-530" dirty="0">
                <a:solidFill>
                  <a:srgbClr val="FFFF00"/>
                </a:solidFill>
                <a:latin typeface="Tahoma"/>
                <a:cs typeface="Tahoma"/>
              </a:rPr>
              <a:t>đối</a:t>
            </a:r>
            <a:r>
              <a:rPr sz="3600" spc="-47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3600" spc="-555" dirty="0">
                <a:solidFill>
                  <a:srgbClr val="FFFF00"/>
                </a:solidFill>
                <a:latin typeface="Tahoma"/>
                <a:cs typeface="Tahoma"/>
              </a:rPr>
              <a:t>nội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455862"/>
            <a:ext cx="7446645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40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5" dirty="0">
                <a:latin typeface="Tahoma"/>
                <a:cs typeface="Tahoma"/>
              </a:rPr>
              <a:t>lý </a:t>
            </a:r>
            <a:r>
              <a:rPr sz="3200" spc="-509" dirty="0">
                <a:latin typeface="Tahoma"/>
                <a:cs typeface="Tahoma"/>
              </a:rPr>
              <a:t>nền </a:t>
            </a:r>
            <a:r>
              <a:rPr sz="3200" spc="-5" dirty="0">
                <a:latin typeface="Tahoma"/>
                <a:cs typeface="Tahoma"/>
              </a:rPr>
              <a:t>kinh</a:t>
            </a:r>
            <a:r>
              <a:rPr sz="3200" spc="-660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tế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425" dirty="0">
                <a:latin typeface="Tahoma"/>
                <a:cs typeface="Tahoma"/>
              </a:rPr>
              <a:t>Giữ </a:t>
            </a:r>
            <a:r>
              <a:rPr sz="3200" spc="-320" dirty="0">
                <a:latin typeface="Tahoma"/>
                <a:cs typeface="Tahoma"/>
              </a:rPr>
              <a:t>vững </a:t>
            </a:r>
            <a:r>
              <a:rPr sz="3200" spc="-10" dirty="0">
                <a:latin typeface="Tahoma"/>
                <a:cs typeface="Tahoma"/>
              </a:rPr>
              <a:t>an ninh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625" dirty="0">
                <a:latin typeface="Tahoma"/>
                <a:cs typeface="Tahoma"/>
              </a:rPr>
              <a:t>trị, </a:t>
            </a:r>
            <a:r>
              <a:rPr sz="3200" spc="-385" dirty="0">
                <a:latin typeface="Tahoma"/>
                <a:cs typeface="Tahoma"/>
              </a:rPr>
              <a:t>trật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15" dirty="0">
                <a:latin typeface="Tahoma"/>
                <a:cs typeface="Tahoma"/>
              </a:rPr>
              <a:t>an  </a:t>
            </a:r>
            <a:r>
              <a:rPr sz="3200" spc="-5" dirty="0">
                <a:latin typeface="Tahoma"/>
                <a:cs typeface="Tahoma"/>
              </a:rPr>
              <a:t>toàn xã </a:t>
            </a:r>
            <a:r>
              <a:rPr sz="3200" spc="-375" dirty="0">
                <a:latin typeface="Tahoma"/>
                <a:cs typeface="Tahoma"/>
              </a:rPr>
              <a:t>hội, </a:t>
            </a:r>
            <a:r>
              <a:rPr sz="3200" spc="-385" dirty="0">
                <a:latin typeface="Tahoma"/>
                <a:cs typeface="Tahoma"/>
              </a:rPr>
              <a:t>trấn </a:t>
            </a:r>
            <a:r>
              <a:rPr sz="3200" spc="-10" dirty="0">
                <a:latin typeface="Tahoma"/>
                <a:cs typeface="Tahoma"/>
              </a:rPr>
              <a:t>áp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385" dirty="0">
                <a:latin typeface="Tahoma"/>
                <a:cs typeface="Tahoma"/>
              </a:rPr>
              <a:t>phản </a:t>
            </a:r>
            <a:r>
              <a:rPr sz="3200" spc="-5" dirty="0">
                <a:latin typeface="Tahoma"/>
                <a:cs typeface="Tahoma"/>
              </a:rPr>
              <a:t>kháng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bóc </a:t>
            </a:r>
            <a:r>
              <a:rPr sz="3200" spc="-495" dirty="0">
                <a:latin typeface="Tahoma"/>
                <a:cs typeface="Tahoma"/>
              </a:rPr>
              <a:t>lột </a:t>
            </a:r>
            <a:r>
              <a:rPr sz="3200" spc="25" dirty="0">
                <a:latin typeface="Tahoma"/>
                <a:cs typeface="Tahoma"/>
              </a:rPr>
              <a:t>đã </a:t>
            </a:r>
            <a:r>
              <a:rPr sz="3200" spc="-1240" dirty="0">
                <a:latin typeface="Tahoma"/>
                <a:cs typeface="Tahoma"/>
              </a:rPr>
              <a:t>bị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lật </a:t>
            </a:r>
            <a:r>
              <a:rPr sz="3200" spc="-705" dirty="0">
                <a:latin typeface="Tahoma"/>
                <a:cs typeface="Tahoma"/>
              </a:rPr>
              <a:t>đổ </a:t>
            </a:r>
            <a:r>
              <a:rPr sz="3200" spc="-5" dirty="0">
                <a:latin typeface="Tahoma"/>
                <a:cs typeface="Tahoma"/>
              </a:rPr>
              <a:t>và âm </a:t>
            </a:r>
            <a:r>
              <a:rPr sz="3200" spc="-434" dirty="0">
                <a:latin typeface="Tahoma"/>
                <a:cs typeface="Tahoma"/>
              </a:rPr>
              <a:t>mưu  </a:t>
            </a:r>
            <a:r>
              <a:rPr sz="3200" spc="-385" dirty="0">
                <a:latin typeface="Tahoma"/>
                <a:cs typeface="Tahoma"/>
              </a:rPr>
              <a:t>phản </a:t>
            </a: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390" dirty="0">
                <a:latin typeface="Tahoma"/>
                <a:cs typeface="Tahoma"/>
              </a:rPr>
              <a:t>mạng</a:t>
            </a:r>
            <a:r>
              <a:rPr sz="3200" spc="-25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khác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062" y="2035175"/>
            <a:ext cx="7318375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40" dirty="0">
                <a:latin typeface="Tahoma"/>
                <a:cs typeface="Tahoma"/>
              </a:rPr>
              <a:t>Tổ </a:t>
            </a:r>
            <a:r>
              <a:rPr sz="3200" spc="-260" dirty="0">
                <a:latin typeface="Tahoma"/>
                <a:cs typeface="Tahoma"/>
              </a:rPr>
              <a:t>chức, </a:t>
            </a:r>
            <a:r>
              <a:rPr sz="3200" spc="-385" dirty="0">
                <a:latin typeface="Tahoma"/>
                <a:cs typeface="Tahoma"/>
              </a:rPr>
              <a:t>quản </a:t>
            </a:r>
            <a:r>
              <a:rPr sz="3200" spc="-5" dirty="0">
                <a:latin typeface="Tahoma"/>
                <a:cs typeface="Tahoma"/>
              </a:rPr>
              <a:t>lý các </a:t>
            </a:r>
            <a:r>
              <a:rPr sz="3200" spc="-515" dirty="0">
                <a:latin typeface="Tahoma"/>
                <a:cs typeface="Tahoma"/>
              </a:rPr>
              <a:t>mặt </a:t>
            </a:r>
            <a:r>
              <a:rPr sz="3200" spc="-5" dirty="0">
                <a:latin typeface="Tahoma"/>
                <a:cs typeface="Tahoma"/>
              </a:rPr>
              <a:t>văn hoá </a:t>
            </a:r>
            <a:r>
              <a:rPr sz="3200" spc="-10" dirty="0">
                <a:latin typeface="Tahoma"/>
                <a:cs typeface="Tahoma"/>
              </a:rPr>
              <a:t>giáo  </a:t>
            </a:r>
            <a:r>
              <a:rPr sz="3200" spc="-360" dirty="0">
                <a:latin typeface="Tahoma"/>
                <a:cs typeface="Tahoma"/>
              </a:rPr>
              <a:t>dục, </a:t>
            </a:r>
            <a:r>
              <a:rPr sz="3200" spc="-5" dirty="0">
                <a:latin typeface="Tahoma"/>
                <a:cs typeface="Tahoma"/>
              </a:rPr>
              <a:t>khoa </a:t>
            </a:r>
            <a:r>
              <a:rPr sz="3200" spc="-495" dirty="0">
                <a:latin typeface="Tahoma"/>
                <a:cs typeface="Tahoma"/>
              </a:rPr>
              <a:t>học </a:t>
            </a:r>
            <a:r>
              <a:rPr sz="3200" spc="-5" dirty="0">
                <a:latin typeface="Tahoma"/>
                <a:cs typeface="Tahoma"/>
              </a:rPr>
              <a:t>và công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nghệ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marR="6858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385" dirty="0">
                <a:latin typeface="Tahoma"/>
                <a:cs typeface="Tahoma"/>
              </a:rPr>
              <a:t>trật </a:t>
            </a:r>
            <a:r>
              <a:rPr sz="3200" spc="-635" dirty="0">
                <a:latin typeface="Tahoma"/>
                <a:cs typeface="Tahoma"/>
              </a:rPr>
              <a:t>tự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310" dirty="0">
                <a:latin typeface="Tahoma"/>
                <a:cs typeface="Tahoma"/>
              </a:rPr>
              <a:t>luật,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15" dirty="0">
                <a:latin typeface="Tahoma"/>
                <a:cs typeface="Tahoma"/>
              </a:rPr>
              <a:t>bản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công</a:t>
            </a:r>
            <a:r>
              <a:rPr sz="3200" spc="-2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7605395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CCFF"/>
                </a:solidFill>
              </a:rPr>
              <a:t>BÀI </a:t>
            </a:r>
            <a:r>
              <a:rPr spc="-10" dirty="0">
                <a:solidFill>
                  <a:srgbClr val="33CCFF"/>
                </a:solidFill>
              </a:rPr>
              <a:t>7: </a:t>
            </a:r>
            <a:r>
              <a:rPr spc="-5" dirty="0">
                <a:solidFill>
                  <a:srgbClr val="33CCFF"/>
                </a:solidFill>
              </a:rPr>
              <a:t>PHÁP </a:t>
            </a:r>
            <a:r>
              <a:rPr spc="-655" dirty="0">
                <a:solidFill>
                  <a:srgbClr val="33CCFF"/>
                </a:solidFill>
              </a:rPr>
              <a:t>CHẾ </a:t>
            </a:r>
            <a:r>
              <a:rPr spc="-5" dirty="0">
                <a:solidFill>
                  <a:srgbClr val="33CCFF"/>
                </a:solidFill>
              </a:rPr>
              <a:t>XHCN </a:t>
            </a:r>
            <a:r>
              <a:rPr dirty="0">
                <a:solidFill>
                  <a:srgbClr val="33CCFF"/>
                </a:solidFill>
                <a:latin typeface="Arial"/>
                <a:cs typeface="Arial"/>
              </a:rPr>
              <a:t>– </a:t>
            </a:r>
            <a:r>
              <a:rPr spc="-5" dirty="0">
                <a:solidFill>
                  <a:srgbClr val="33CCFF"/>
                </a:solidFill>
              </a:rPr>
              <a:t>NHÀ  </a:t>
            </a:r>
            <a:r>
              <a:rPr spc="-590" dirty="0">
                <a:solidFill>
                  <a:srgbClr val="33CCFF"/>
                </a:solidFill>
              </a:rPr>
              <a:t>NƯỚC </a:t>
            </a:r>
            <a:r>
              <a:rPr spc="-5" dirty="0">
                <a:solidFill>
                  <a:srgbClr val="33CCFF"/>
                </a:solidFill>
              </a:rPr>
              <a:t>PHÁP</a:t>
            </a:r>
            <a:r>
              <a:rPr spc="-210" dirty="0">
                <a:solidFill>
                  <a:srgbClr val="33CCFF"/>
                </a:solidFill>
              </a:rPr>
              <a:t> </a:t>
            </a:r>
            <a:r>
              <a:rPr spc="-395" dirty="0">
                <a:solidFill>
                  <a:srgbClr val="33CCFF"/>
                </a:solidFill>
              </a:rPr>
              <a:t>QUYỀN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2" y="2162492"/>
            <a:ext cx="4795520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pháp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310" dirty="0">
                <a:latin typeface="Tahoma"/>
                <a:cs typeface="Tahoma"/>
              </a:rPr>
              <a:t>quyền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057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CCFF"/>
                </a:solidFill>
              </a:rPr>
              <a:t>3.2 </a:t>
            </a:r>
            <a:r>
              <a:rPr spc="-445" dirty="0">
                <a:solidFill>
                  <a:srgbClr val="33CCFF"/>
                </a:solidFill>
              </a:rPr>
              <a:t>Chức </a:t>
            </a:r>
            <a:r>
              <a:rPr spc="-10" dirty="0">
                <a:solidFill>
                  <a:srgbClr val="33CCFF"/>
                </a:solidFill>
              </a:rPr>
              <a:t>năng </a:t>
            </a:r>
            <a:r>
              <a:rPr spc="-645" dirty="0">
                <a:solidFill>
                  <a:srgbClr val="33CCFF"/>
                </a:solidFill>
              </a:rPr>
              <a:t>đối</a:t>
            </a:r>
            <a:r>
              <a:rPr spc="-565" dirty="0">
                <a:solidFill>
                  <a:srgbClr val="33CCFF"/>
                </a:solidFill>
              </a:rPr>
              <a:t> </a:t>
            </a:r>
            <a:r>
              <a:rPr spc="-425" dirty="0">
                <a:solidFill>
                  <a:srgbClr val="33CCFF"/>
                </a:solidFill>
              </a:rPr>
              <a:t>ngoại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6233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740" dirty="0">
                <a:latin typeface="Tahoma"/>
                <a:cs typeface="Tahoma"/>
              </a:rPr>
              <a:t>Tổ </a:t>
            </a:r>
            <a:r>
              <a:rPr sz="3200" spc="-370" dirty="0">
                <a:latin typeface="Tahoma"/>
                <a:cs typeface="Tahoma"/>
              </a:rPr>
              <a:t>quốc </a:t>
            </a:r>
            <a:r>
              <a:rPr sz="3200" spc="-5" dirty="0">
                <a:latin typeface="Tahoma"/>
                <a:cs typeface="Tahoma"/>
              </a:rPr>
              <a:t>xã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2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nghĩa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3675062"/>
            <a:ext cx="690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Mở </a:t>
            </a:r>
            <a:r>
              <a:rPr sz="3200" spc="-370" dirty="0">
                <a:latin typeface="Tahoma"/>
                <a:cs typeface="Tahoma"/>
              </a:rPr>
              <a:t>rộng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tác </a:t>
            </a:r>
            <a:r>
              <a:rPr sz="3200" spc="-370" dirty="0">
                <a:latin typeface="Tahoma"/>
                <a:cs typeface="Tahoma"/>
              </a:rPr>
              <a:t>quốc</a:t>
            </a:r>
            <a:r>
              <a:rPr sz="3200" spc="-500" dirty="0">
                <a:latin typeface="Tahoma"/>
                <a:cs typeface="Tahoma"/>
              </a:rPr>
              <a:t> </a:t>
            </a:r>
            <a:r>
              <a:rPr sz="3200" spc="-765" dirty="0">
                <a:latin typeface="Tahoma"/>
                <a:cs typeface="Tahoma"/>
              </a:rPr>
              <a:t>tế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4. </a:t>
            </a:r>
            <a:r>
              <a:rPr spc="-1010" dirty="0">
                <a:solidFill>
                  <a:srgbClr val="FF0000"/>
                </a:solidFill>
              </a:rPr>
              <a:t>Bộ </a:t>
            </a:r>
            <a:r>
              <a:rPr spc="-10" dirty="0">
                <a:solidFill>
                  <a:srgbClr val="FF0000"/>
                </a:solidFill>
              </a:rPr>
              <a:t>máy </a:t>
            </a:r>
            <a:r>
              <a:rPr spc="-5" dirty="0">
                <a:solidFill>
                  <a:srgbClr val="FF0000"/>
                </a:solidFill>
              </a:rPr>
              <a:t>Nhà </a:t>
            </a:r>
            <a:r>
              <a:rPr spc="-925" dirty="0">
                <a:solidFill>
                  <a:srgbClr val="FF0000"/>
                </a:solidFill>
              </a:rPr>
              <a:t>nước </a:t>
            </a:r>
            <a:r>
              <a:rPr spc="-10" dirty="0">
                <a:solidFill>
                  <a:srgbClr val="FF0000"/>
                </a:solidFill>
              </a:rPr>
              <a:t>CHXHCN  </a:t>
            </a:r>
            <a:r>
              <a:rPr spc="-530" dirty="0">
                <a:solidFill>
                  <a:srgbClr val="FF0000"/>
                </a:solidFill>
              </a:rPr>
              <a:t>Việt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Nam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151062"/>
            <a:ext cx="7828915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17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495" dirty="0">
                <a:latin typeface="Tahoma"/>
                <a:cs typeface="Tahoma"/>
              </a:rPr>
              <a:t>gồm </a:t>
            </a:r>
            <a:r>
              <a:rPr sz="3200" spc="-310" dirty="0">
                <a:latin typeface="Tahoma"/>
                <a:cs typeface="Tahoma"/>
              </a:rPr>
              <a:t>nhiều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10" dirty="0">
                <a:latin typeface="Tahoma"/>
                <a:cs typeface="Tahoma"/>
              </a:rPr>
              <a:t>nhà 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từ </a:t>
            </a:r>
            <a:r>
              <a:rPr sz="3200" spc="-5" dirty="0">
                <a:latin typeface="Tahoma"/>
                <a:cs typeface="Tahoma"/>
              </a:rPr>
              <a:t>trung </a:t>
            </a:r>
            <a:r>
              <a:rPr sz="3200" spc="-670" dirty="0">
                <a:latin typeface="Tahoma"/>
                <a:cs typeface="Tahoma"/>
              </a:rPr>
              <a:t>ương  </a:t>
            </a:r>
            <a:r>
              <a:rPr sz="3200" spc="-300" dirty="0">
                <a:latin typeface="Tahoma"/>
                <a:cs typeface="Tahoma"/>
              </a:rPr>
              <a:t>xuống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725" dirty="0">
                <a:latin typeface="Tahoma"/>
                <a:cs typeface="Tahoma"/>
              </a:rPr>
              <a:t> </a:t>
            </a:r>
            <a:r>
              <a:rPr sz="3200" spc="-450" dirty="0">
                <a:latin typeface="Tahoma"/>
                <a:cs typeface="Tahoma"/>
              </a:rPr>
              <a:t>phương</a:t>
            </a:r>
            <a:endParaRPr sz="3200">
              <a:latin typeface="Tahoma"/>
              <a:cs typeface="Tahoma"/>
            </a:endParaRPr>
          </a:p>
          <a:p>
            <a:pPr marL="355600" marR="20193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theo </a:t>
            </a:r>
            <a:r>
              <a:rPr sz="3200" spc="-10" dirty="0">
                <a:latin typeface="Tahoma"/>
                <a:cs typeface="Tahoma"/>
              </a:rPr>
              <a:t>nguyên 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10" dirty="0">
                <a:latin typeface="Tahoma"/>
                <a:cs typeface="Tahoma"/>
              </a:rPr>
              <a:t>chung, </a:t>
            </a:r>
            <a:r>
              <a:rPr sz="3200" spc="-300" dirty="0">
                <a:latin typeface="Tahoma"/>
                <a:cs typeface="Tahoma"/>
              </a:rPr>
              <a:t>thống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nhất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Nhằm </a:t>
            </a:r>
            <a:r>
              <a:rPr sz="3200" spc="-509" dirty="0">
                <a:latin typeface="Tahoma"/>
                <a:cs typeface="Tahoma"/>
              </a:rPr>
              <a:t>tạo </a:t>
            </a:r>
            <a:r>
              <a:rPr sz="3200" spc="-5" dirty="0">
                <a:latin typeface="Tahoma"/>
                <a:cs typeface="Tahoma"/>
              </a:rPr>
              <a:t>thành </a:t>
            </a:r>
            <a:r>
              <a:rPr sz="3200" spc="-495" dirty="0">
                <a:latin typeface="Tahoma"/>
                <a:cs typeface="Tahoma"/>
              </a:rPr>
              <a:t>một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355" dirty="0">
                <a:latin typeface="Tahoma"/>
                <a:cs typeface="Tahoma"/>
              </a:rPr>
              <a:t>đồng </a:t>
            </a:r>
            <a:r>
              <a:rPr sz="3200" spc="-735" dirty="0">
                <a:latin typeface="Tahoma"/>
                <a:cs typeface="Tahoma"/>
              </a:rPr>
              <a:t>bộ để 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 và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nhà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81000"/>
            <a:ext cx="2548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>
                <a:solidFill>
                  <a:srgbClr val="9933FF"/>
                </a:solidFill>
              </a:rPr>
              <a:t>Đặc</a:t>
            </a:r>
            <a:r>
              <a:rPr spc="-85" dirty="0">
                <a:solidFill>
                  <a:srgbClr val="9933FF"/>
                </a:solidFill>
              </a:rPr>
              <a:t> </a:t>
            </a:r>
            <a:r>
              <a:rPr spc="-405" dirty="0">
                <a:solidFill>
                  <a:srgbClr val="9933FF"/>
                </a:solidFill>
              </a:rPr>
              <a:t>điểm: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70062"/>
            <a:ext cx="7775575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19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310" dirty="0">
                <a:latin typeface="Tahoma"/>
                <a:cs typeface="Tahoma"/>
              </a:rPr>
              <a:t>nhất,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635" dirty="0">
                <a:latin typeface="Tahoma"/>
                <a:cs typeface="Tahoma"/>
              </a:rPr>
              <a:t>sự  </a:t>
            </a:r>
            <a:r>
              <a:rPr sz="3200" spc="-5" dirty="0">
                <a:latin typeface="Tahoma"/>
                <a:cs typeface="Tahoma"/>
              </a:rPr>
              <a:t>phân công, phân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75" dirty="0">
                <a:latin typeface="Tahoma"/>
                <a:cs typeface="Tahoma"/>
              </a:rPr>
              <a:t>phối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325" dirty="0">
                <a:latin typeface="Tahoma"/>
                <a:cs typeface="Tahoma"/>
              </a:rPr>
              <a:t>giữa 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nhà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hành chính có tính </a:t>
            </a:r>
            <a:r>
              <a:rPr sz="3200" spc="-540" dirty="0">
                <a:latin typeface="Tahoma"/>
                <a:cs typeface="Tahoma"/>
              </a:rPr>
              <a:t>cưỡng</a:t>
            </a:r>
            <a:r>
              <a:rPr sz="3200" spc="-47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chế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470" dirty="0">
                <a:latin typeface="Tahoma"/>
                <a:cs typeface="Tahoma"/>
              </a:rPr>
              <a:t>Đội </a:t>
            </a:r>
            <a:r>
              <a:rPr sz="3200" spc="-480" dirty="0">
                <a:latin typeface="Tahoma"/>
                <a:cs typeface="Tahoma"/>
              </a:rPr>
              <a:t>ngũ </a:t>
            </a:r>
            <a:r>
              <a:rPr sz="3200" spc="-5" dirty="0">
                <a:latin typeface="Tahoma"/>
                <a:cs typeface="Tahoma"/>
              </a:rPr>
              <a:t>công </a:t>
            </a:r>
            <a:r>
              <a:rPr sz="3200" spc="-260" dirty="0">
                <a:latin typeface="Tahoma"/>
                <a:cs typeface="Tahoma"/>
              </a:rPr>
              <a:t>chức, </a:t>
            </a:r>
            <a:r>
              <a:rPr sz="3200" spc="-5" dirty="0">
                <a:latin typeface="Tahoma"/>
                <a:cs typeface="Tahoma"/>
              </a:rPr>
              <a:t>viên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-385" dirty="0">
                <a:latin typeface="Tahoma"/>
                <a:cs typeface="Tahoma"/>
              </a:rPr>
              <a:t>diện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765" dirty="0">
                <a:latin typeface="Tahoma"/>
                <a:cs typeface="Tahoma"/>
              </a:rPr>
              <a:t>vệ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475" dirty="0">
                <a:latin typeface="Tahoma"/>
                <a:cs typeface="Tahoma"/>
              </a:rPr>
              <a:t>lợi </a:t>
            </a:r>
            <a:r>
              <a:rPr sz="3200" spc="-5" dirty="0">
                <a:latin typeface="Tahoma"/>
                <a:cs typeface="Tahoma"/>
              </a:rPr>
              <a:t>ích cho giai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10" dirty="0">
                <a:latin typeface="Tahoma"/>
                <a:cs typeface="Tahoma"/>
              </a:rPr>
              <a:t>công  </a:t>
            </a:r>
            <a:r>
              <a:rPr sz="3200" spc="-5" dirty="0">
                <a:latin typeface="Tahoma"/>
                <a:cs typeface="Tahoma"/>
              </a:rPr>
              <a:t>nhân và nhân dân lao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360" dirty="0">
                <a:latin typeface="Tahoma"/>
                <a:cs typeface="Tahoma"/>
              </a:rPr>
              <a:t>động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495" dirty="0">
                <a:latin typeface="Tahoma"/>
                <a:cs typeface="Tahoma"/>
              </a:rPr>
              <a:t>Gồm </a:t>
            </a:r>
            <a:r>
              <a:rPr sz="3200" spc="-310" dirty="0">
                <a:latin typeface="Tahoma"/>
                <a:cs typeface="Tahoma"/>
              </a:rPr>
              <a:t>nhiều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475" dirty="0">
                <a:latin typeface="Tahoma"/>
                <a:cs typeface="Tahoma"/>
              </a:rPr>
              <a:t>hợp</a:t>
            </a:r>
            <a:r>
              <a:rPr sz="3200" spc="-59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thành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0"/>
            <a:ext cx="71983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689600" algn="l"/>
              </a:tabLst>
            </a:pPr>
            <a:r>
              <a:rPr sz="3600" spc="-825" dirty="0">
                <a:solidFill>
                  <a:srgbClr val="CCFF33"/>
                </a:solidFill>
              </a:rPr>
              <a:t>Bộ    </a:t>
            </a:r>
            <a:r>
              <a:rPr sz="3600" spc="-10" dirty="0">
                <a:solidFill>
                  <a:srgbClr val="CCFF33"/>
                </a:solidFill>
              </a:rPr>
              <a:t>máy </a:t>
            </a:r>
            <a:r>
              <a:rPr sz="3600" spc="-5" dirty="0">
                <a:solidFill>
                  <a:srgbClr val="CCFF33"/>
                </a:solidFill>
              </a:rPr>
              <a:t>NN </a:t>
            </a:r>
            <a:r>
              <a:rPr sz="3600" spc="-434" dirty="0">
                <a:solidFill>
                  <a:srgbClr val="CCFF33"/>
                </a:solidFill>
              </a:rPr>
              <a:t>Việt</a:t>
            </a:r>
            <a:r>
              <a:rPr sz="3600" spc="-50" dirty="0">
                <a:solidFill>
                  <a:srgbClr val="CCFF33"/>
                </a:solidFill>
              </a:rPr>
              <a:t> </a:t>
            </a:r>
            <a:r>
              <a:rPr sz="3600" spc="-5" dirty="0">
                <a:solidFill>
                  <a:srgbClr val="CCFF33"/>
                </a:solidFill>
              </a:rPr>
              <a:t>Nam</a:t>
            </a:r>
            <a:r>
              <a:rPr sz="3600" dirty="0">
                <a:solidFill>
                  <a:srgbClr val="CCFF33"/>
                </a:solidFill>
              </a:rPr>
              <a:t> </a:t>
            </a:r>
            <a:r>
              <a:rPr sz="3600" spc="-735" dirty="0">
                <a:solidFill>
                  <a:srgbClr val="CCFF33"/>
                </a:solidFill>
              </a:rPr>
              <a:t>được	</a:t>
            </a:r>
            <a:r>
              <a:rPr sz="3600" spc="-825" dirty="0">
                <a:solidFill>
                  <a:srgbClr val="CCFF33"/>
                </a:solidFill>
              </a:rPr>
              <a:t>tổ </a:t>
            </a:r>
            <a:r>
              <a:rPr sz="3600" spc="-360" dirty="0">
                <a:solidFill>
                  <a:srgbClr val="CCFF33"/>
                </a:solidFill>
              </a:rPr>
              <a:t>chức  </a:t>
            </a:r>
            <a:r>
              <a:rPr sz="3600" spc="-5" dirty="0">
                <a:solidFill>
                  <a:srgbClr val="CCFF33"/>
                </a:solidFill>
              </a:rPr>
              <a:t>theo nguyên </a:t>
            </a:r>
            <a:r>
              <a:rPr sz="3600" spc="-575" dirty="0">
                <a:solidFill>
                  <a:srgbClr val="CCFF33"/>
                </a:solidFill>
              </a:rPr>
              <a:t>tắc tập</a:t>
            </a:r>
            <a:r>
              <a:rPr sz="3600" spc="-550" dirty="0">
                <a:solidFill>
                  <a:srgbClr val="CCFF33"/>
                </a:solidFill>
              </a:rPr>
              <a:t> </a:t>
            </a:r>
            <a:r>
              <a:rPr sz="3600" spc="-350" dirty="0">
                <a:solidFill>
                  <a:srgbClr val="CCFF33"/>
                </a:solidFill>
              </a:rPr>
              <a:t>quyền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61282" y="1617662"/>
            <a:ext cx="1752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Nhân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75" y="3857942"/>
            <a:ext cx="228727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3200" spc="-10" dirty="0">
                <a:latin typeface="Tahoma"/>
                <a:cs typeface="Tahoma"/>
              </a:rPr>
              <a:t>Chính </a:t>
            </a:r>
            <a:r>
              <a:rPr sz="3200" spc="-480" dirty="0">
                <a:latin typeface="Tahoma"/>
                <a:cs typeface="Tahoma"/>
              </a:rPr>
              <a:t>phủ  </a:t>
            </a:r>
            <a:r>
              <a:rPr sz="3200" spc="-10" dirty="0">
                <a:latin typeface="Tahoma"/>
                <a:cs typeface="Tahoma"/>
              </a:rPr>
              <a:t>(Hành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399" y="3857942"/>
            <a:ext cx="198755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19800"/>
              </a:lnSpc>
              <a:spcBef>
                <a:spcPts val="100"/>
              </a:spcBef>
            </a:pPr>
            <a:r>
              <a:rPr sz="3200" spc="-370" dirty="0">
                <a:latin typeface="Tahoma"/>
                <a:cs typeface="Tahoma"/>
              </a:rPr>
              <a:t>Quốc </a:t>
            </a:r>
            <a:r>
              <a:rPr sz="3200" spc="-495" dirty="0">
                <a:latin typeface="Tahoma"/>
                <a:cs typeface="Tahoma"/>
              </a:rPr>
              <a:t>hội  </a:t>
            </a:r>
            <a:r>
              <a:rPr sz="3200" spc="-390" dirty="0">
                <a:latin typeface="Tahoma"/>
                <a:cs typeface="Tahoma"/>
              </a:rPr>
              <a:t>(Lập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0045" y="3857942"/>
            <a:ext cx="1833245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0675">
              <a:lnSpc>
                <a:spcPct val="119800"/>
              </a:lnSpc>
              <a:spcBef>
                <a:spcPts val="100"/>
              </a:spcBef>
            </a:pPr>
            <a:r>
              <a:rPr sz="3200" spc="-10" dirty="0">
                <a:latin typeface="Tahoma"/>
                <a:cs typeface="Tahoma"/>
              </a:rPr>
              <a:t>Toà án  </a:t>
            </a:r>
            <a:r>
              <a:rPr sz="3200" spc="-430" dirty="0">
                <a:latin typeface="Tahoma"/>
                <a:cs typeface="Tahoma"/>
              </a:rPr>
              <a:t>(Tư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pháp)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10100" y="2209800"/>
            <a:ext cx="76200" cy="1752600"/>
            <a:chOff x="4610100" y="2209800"/>
            <a:chExt cx="76200" cy="1752600"/>
          </a:xfrm>
        </p:grpSpPr>
        <p:sp>
          <p:nvSpPr>
            <p:cNvPr id="8" name="object 8"/>
            <p:cNvSpPr/>
            <p:nvPr/>
          </p:nvSpPr>
          <p:spPr>
            <a:xfrm>
              <a:off x="4648200" y="22098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0100" y="2895600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38100" y="1066800"/>
                  </a:moveTo>
                  <a:lnTo>
                    <a:pt x="0" y="990600"/>
                  </a:lnTo>
                  <a:lnTo>
                    <a:pt x="31750" y="990600"/>
                  </a:lnTo>
                  <a:lnTo>
                    <a:pt x="31750" y="0"/>
                  </a:lnTo>
                  <a:lnTo>
                    <a:pt x="44450" y="0"/>
                  </a:lnTo>
                  <a:lnTo>
                    <a:pt x="44450" y="990600"/>
                  </a:lnTo>
                  <a:lnTo>
                    <a:pt x="76200" y="990600"/>
                  </a:lnTo>
                  <a:lnTo>
                    <a:pt x="38100" y="1066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362200" y="422910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1219200" y="31750"/>
                </a:lnTo>
                <a:lnTo>
                  <a:pt x="121920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4229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800" y="76200"/>
                </a:moveTo>
                <a:lnTo>
                  <a:pt x="1447800" y="44450"/>
                </a:lnTo>
                <a:lnTo>
                  <a:pt x="0" y="44450"/>
                </a:lnTo>
                <a:lnTo>
                  <a:pt x="0" y="31750"/>
                </a:lnTo>
                <a:lnTo>
                  <a:pt x="1447800" y="31750"/>
                </a:lnTo>
                <a:lnTo>
                  <a:pt x="1447800" y="0"/>
                </a:lnTo>
                <a:lnTo>
                  <a:pt x="1524000" y="38100"/>
                </a:lnTo>
                <a:lnTo>
                  <a:pt x="14478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66FF"/>
                </a:solidFill>
              </a:rPr>
              <a:t>4.1 </a:t>
            </a:r>
            <a:r>
              <a:rPr spc="-1045" dirty="0">
                <a:solidFill>
                  <a:srgbClr val="CC66FF"/>
                </a:solidFill>
              </a:rPr>
              <a:t>Hệ </a:t>
            </a:r>
            <a:r>
              <a:rPr spc="-409" dirty="0">
                <a:solidFill>
                  <a:srgbClr val="CC66FF"/>
                </a:solidFill>
              </a:rPr>
              <a:t>thống </a:t>
            </a:r>
            <a:r>
              <a:rPr spc="-965" dirty="0">
                <a:solidFill>
                  <a:srgbClr val="CC66FF"/>
                </a:solidFill>
              </a:rPr>
              <a:t>cơ </a:t>
            </a:r>
            <a:r>
              <a:rPr spc="-10" dirty="0">
                <a:solidFill>
                  <a:srgbClr val="CC66FF"/>
                </a:solidFill>
              </a:rPr>
              <a:t>quan </a:t>
            </a:r>
            <a:r>
              <a:rPr spc="-430" dirty="0">
                <a:solidFill>
                  <a:srgbClr val="CC66FF"/>
                </a:solidFill>
              </a:rPr>
              <a:t>quyền  </a:t>
            </a:r>
            <a:r>
              <a:rPr spc="-585" dirty="0">
                <a:solidFill>
                  <a:srgbClr val="CC66FF"/>
                </a:solidFill>
              </a:rPr>
              <a:t>lực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7350" y="2559050"/>
            <a:ext cx="1611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0" dirty="0">
                <a:latin typeface="Tahoma"/>
                <a:cs typeface="Tahoma"/>
              </a:rPr>
              <a:t>Quốc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5087" y="4895850"/>
            <a:ext cx="4917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355" dirty="0">
                <a:latin typeface="Tahoma"/>
                <a:cs typeface="Tahoma"/>
              </a:rPr>
              <a:t>đồng </a:t>
            </a:r>
            <a:r>
              <a:rPr sz="3200" spc="-5" dirty="0">
                <a:latin typeface="Tahoma"/>
                <a:cs typeface="Tahoma"/>
              </a:rPr>
              <a:t>nhân dân các</a:t>
            </a:r>
            <a:r>
              <a:rPr sz="3200" spc="-37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8700" y="29718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8100" y="1905000"/>
                </a:moveTo>
                <a:lnTo>
                  <a:pt x="0" y="1828800"/>
                </a:lnTo>
                <a:lnTo>
                  <a:pt x="31750" y="1828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828800"/>
                </a:lnTo>
                <a:lnTo>
                  <a:pt x="76200" y="1828800"/>
                </a:lnTo>
                <a:lnTo>
                  <a:pt x="38100" y="190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25425"/>
            <a:ext cx="2207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>
                <a:solidFill>
                  <a:srgbClr val="FF4F4F"/>
                </a:solidFill>
              </a:rPr>
              <a:t>Quốc</a:t>
            </a:r>
            <a:r>
              <a:rPr spc="-80" dirty="0">
                <a:solidFill>
                  <a:srgbClr val="FF4F4F"/>
                </a:solidFill>
              </a:rPr>
              <a:t> </a:t>
            </a:r>
            <a:r>
              <a:rPr spc="-680" dirty="0">
                <a:solidFill>
                  <a:srgbClr val="FF4F4F"/>
                </a:solidFill>
              </a:rPr>
              <a:t>hội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044575"/>
            <a:ext cx="7806690" cy="52819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476884" indent="-342900">
              <a:lnSpc>
                <a:spcPts val="3450"/>
              </a:lnSpc>
              <a:spcBef>
                <a:spcPts val="5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-385" dirty="0">
                <a:latin typeface="Tahoma"/>
                <a:cs typeface="Tahoma"/>
              </a:rPr>
              <a:t>biểu </a:t>
            </a:r>
            <a:r>
              <a:rPr sz="3200" spc="-5" dirty="0">
                <a:latin typeface="Tahoma"/>
                <a:cs typeface="Tahoma"/>
              </a:rPr>
              <a:t>cao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10" dirty="0">
                <a:latin typeface="Tahoma"/>
                <a:cs typeface="Tahoma"/>
              </a:rPr>
              <a:t>nhân  </a:t>
            </a:r>
            <a:r>
              <a:rPr sz="3200" spc="-5" dirty="0">
                <a:latin typeface="Tahoma"/>
                <a:cs typeface="Tahoma"/>
              </a:rPr>
              <a:t>dân,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cao 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CHXHCN </a:t>
            </a:r>
            <a:r>
              <a:rPr sz="3200" spc="-385" dirty="0">
                <a:latin typeface="Tahoma"/>
                <a:cs typeface="Tahoma"/>
              </a:rPr>
              <a:t>Việt</a:t>
            </a:r>
            <a:r>
              <a:rPr sz="3200" spc="-3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</a:t>
            </a:r>
            <a:endParaRPr sz="3200">
              <a:latin typeface="Tahoma"/>
              <a:cs typeface="Tahoma"/>
            </a:endParaRPr>
          </a:p>
          <a:p>
            <a:pPr marL="355600" marR="609600" indent="-342900">
              <a:lnSpc>
                <a:spcPts val="345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310" dirty="0">
                <a:latin typeface="Tahoma"/>
                <a:cs typeface="Tahoma"/>
              </a:rPr>
              <a:t>hiến, </a:t>
            </a:r>
            <a:r>
              <a:rPr sz="3200" spc="-515" dirty="0">
                <a:latin typeface="Tahoma"/>
                <a:cs typeface="Tahoma"/>
              </a:rPr>
              <a:t>lập </a:t>
            </a:r>
            <a:r>
              <a:rPr sz="3200" spc="-5" dirty="0">
                <a:latin typeface="Tahoma"/>
                <a:cs typeface="Tahoma"/>
              </a:rPr>
              <a:t>pháp và </a:t>
            </a:r>
            <a:r>
              <a:rPr sz="3200" spc="-260" dirty="0">
                <a:latin typeface="Tahoma"/>
                <a:cs typeface="Tahoma"/>
              </a:rPr>
              <a:t>những  </a:t>
            </a:r>
            <a:r>
              <a:rPr sz="3200" spc="-515" dirty="0">
                <a:latin typeface="Tahoma"/>
                <a:cs typeface="Tahoma"/>
              </a:rPr>
              <a:t>vấn </a:t>
            </a:r>
            <a:r>
              <a:rPr sz="3200" spc="-730" dirty="0">
                <a:latin typeface="Tahoma"/>
                <a:cs typeface="Tahoma"/>
              </a:rPr>
              <a:t>đề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300" dirty="0">
                <a:latin typeface="Tahoma"/>
                <a:cs typeface="Tahoma"/>
              </a:rPr>
              <a:t>trọng </a:t>
            </a:r>
            <a:r>
              <a:rPr sz="3200" spc="-385" dirty="0">
                <a:latin typeface="Tahoma"/>
                <a:cs typeface="Tahoma"/>
              </a:rPr>
              <a:t>nhất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90" dirty="0">
                <a:latin typeface="Tahoma"/>
                <a:cs typeface="Tahoma"/>
              </a:rPr>
              <a:t>đất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670" dirty="0">
                <a:latin typeface="Tahoma"/>
                <a:cs typeface="Tahoma"/>
              </a:rPr>
              <a:t>nước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45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25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giám sát </a:t>
            </a:r>
            <a:r>
              <a:rPr sz="3200" spc="-495" dirty="0">
                <a:latin typeface="Tahoma"/>
                <a:cs typeface="Tahoma"/>
              </a:rPr>
              <a:t>tối </a:t>
            </a:r>
            <a:r>
              <a:rPr sz="3200" spc="-5" dirty="0">
                <a:latin typeface="Tahoma"/>
                <a:cs typeface="Tahoma"/>
              </a:rPr>
              <a:t>cao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5" dirty="0">
                <a:latin typeface="Tahoma"/>
                <a:cs typeface="Tahoma"/>
              </a:rPr>
              <a:t>toàn 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marR="296545" indent="-342900">
              <a:lnSpc>
                <a:spcPts val="345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40" dirty="0">
                <a:latin typeface="Tahoma"/>
                <a:cs typeface="Tahoma"/>
              </a:rPr>
              <a:t>kỳ: </a:t>
            </a:r>
            <a:r>
              <a:rPr sz="3200" dirty="0">
                <a:latin typeface="Tahoma"/>
                <a:cs typeface="Tahoma"/>
              </a:rPr>
              <a:t>5 </a:t>
            </a:r>
            <a:r>
              <a:rPr sz="3200" spc="-5" dirty="0">
                <a:latin typeface="Tahoma"/>
                <a:cs typeface="Tahoma"/>
              </a:rPr>
              <a:t>năm.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5" dirty="0">
                <a:latin typeface="Tahoma"/>
                <a:cs typeface="Tahoma"/>
              </a:rPr>
              <a:t>thông </a:t>
            </a:r>
            <a:r>
              <a:rPr sz="3200" spc="-10" dirty="0">
                <a:latin typeface="Tahoma"/>
                <a:cs typeface="Tahoma"/>
              </a:rPr>
              <a:t>qua 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810" dirty="0">
                <a:latin typeface="Tahoma"/>
                <a:cs typeface="Tahoma"/>
              </a:rPr>
              <a:t>kỳ </a:t>
            </a:r>
            <a:r>
              <a:rPr sz="3200" spc="-495" dirty="0">
                <a:latin typeface="Tahoma"/>
                <a:cs typeface="Tahoma"/>
              </a:rPr>
              <a:t>họp </a:t>
            </a:r>
            <a:r>
              <a:rPr sz="3200" spc="-5" dirty="0">
                <a:latin typeface="Tahoma"/>
                <a:cs typeface="Tahoma"/>
              </a:rPr>
              <a:t>(2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235" dirty="0">
                <a:latin typeface="Tahoma"/>
                <a:cs typeface="Tahoma"/>
              </a:rPr>
              <a:t>kỳ/năm)</a:t>
            </a:r>
            <a:endParaRPr sz="3200">
              <a:latin typeface="Tahoma"/>
              <a:cs typeface="Tahoma"/>
            </a:endParaRPr>
          </a:p>
          <a:p>
            <a:pPr marL="355600" marR="429895" indent="-342900">
              <a:lnSpc>
                <a:spcPts val="345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 </a:t>
            </a:r>
            <a:r>
              <a:rPr sz="3200" spc="-450" dirty="0">
                <a:latin typeface="Tahoma"/>
                <a:cs typeface="Tahoma"/>
              </a:rPr>
              <a:t>thường </a:t>
            </a:r>
            <a:r>
              <a:rPr sz="3200" spc="-260" dirty="0">
                <a:latin typeface="Tahoma"/>
                <a:cs typeface="Tahoma"/>
              </a:rPr>
              <a:t>trực: </a:t>
            </a:r>
            <a:r>
              <a:rPr sz="3200" spc="-810" dirty="0">
                <a:latin typeface="Tahoma"/>
                <a:cs typeface="Tahoma"/>
              </a:rPr>
              <a:t>Uỷ </a:t>
            </a:r>
            <a:r>
              <a:rPr sz="3200" spc="-5" dirty="0">
                <a:latin typeface="Tahoma"/>
                <a:cs typeface="Tahoma"/>
              </a:rPr>
              <a:t>ban </a:t>
            </a:r>
            <a:r>
              <a:rPr sz="3200" spc="-450" dirty="0">
                <a:latin typeface="Tahoma"/>
                <a:cs typeface="Tahoma"/>
              </a:rPr>
              <a:t>thường </a:t>
            </a:r>
            <a:r>
              <a:rPr sz="3200" spc="-715" dirty="0">
                <a:latin typeface="Tahoma"/>
                <a:cs typeface="Tahoma"/>
              </a:rPr>
              <a:t>vụ  </a:t>
            </a:r>
            <a:r>
              <a:rPr sz="3200" spc="-370" dirty="0">
                <a:latin typeface="Tahoma"/>
                <a:cs typeface="Tahoma"/>
              </a:rPr>
              <a:t>Quốc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25425"/>
            <a:ext cx="473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5" dirty="0">
                <a:solidFill>
                  <a:srgbClr val="FF4F4F"/>
                </a:solidFill>
              </a:rPr>
              <a:t>Hội </a:t>
            </a:r>
            <a:r>
              <a:rPr spc="-490" dirty="0">
                <a:solidFill>
                  <a:srgbClr val="FF4F4F"/>
                </a:solidFill>
              </a:rPr>
              <a:t>đồng </a:t>
            </a:r>
            <a:r>
              <a:rPr spc="-10" dirty="0">
                <a:solidFill>
                  <a:srgbClr val="FF4F4F"/>
                </a:solidFill>
              </a:rPr>
              <a:t>nhân</a:t>
            </a:r>
            <a:r>
              <a:rPr spc="-500" dirty="0">
                <a:solidFill>
                  <a:srgbClr val="FF4F4F"/>
                </a:solidFill>
              </a:rPr>
              <a:t> </a:t>
            </a:r>
            <a:r>
              <a:rPr spc="-10" dirty="0">
                <a:solidFill>
                  <a:srgbClr val="FF4F4F"/>
                </a:solidFill>
              </a:rPr>
              <a:t>dân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1846262"/>
            <a:ext cx="7565390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90" dirty="0">
                <a:latin typeface="Tahoma"/>
                <a:cs typeface="Tahoma"/>
              </a:rPr>
              <a:t>phương,  </a:t>
            </a:r>
            <a:r>
              <a:rPr sz="3200" spc="-490" dirty="0">
                <a:latin typeface="Tahoma"/>
                <a:cs typeface="Tahoma"/>
              </a:rPr>
              <a:t>đại </a:t>
            </a:r>
            <a:r>
              <a:rPr sz="3200" spc="-385" dirty="0">
                <a:latin typeface="Tahoma"/>
                <a:cs typeface="Tahoma"/>
              </a:rPr>
              <a:t>diện </a:t>
            </a:r>
            <a:r>
              <a:rPr sz="3200" spc="-5" dirty="0">
                <a:latin typeface="Tahoma"/>
                <a:cs typeface="Tahoma"/>
              </a:rPr>
              <a:t>cho </a:t>
            </a:r>
            <a:r>
              <a:rPr sz="3200" dirty="0">
                <a:latin typeface="Tahoma"/>
                <a:cs typeface="Tahoma"/>
              </a:rPr>
              <a:t>ý </a:t>
            </a:r>
            <a:r>
              <a:rPr sz="3200" spc="-5" dirty="0">
                <a:latin typeface="Tahoma"/>
                <a:cs typeface="Tahoma"/>
              </a:rPr>
              <a:t>chí và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làm </a:t>
            </a:r>
            <a:r>
              <a:rPr sz="3200" spc="-480" dirty="0">
                <a:latin typeface="Tahoma"/>
                <a:cs typeface="Tahoma"/>
              </a:rPr>
              <a:t>chủ của  </a:t>
            </a:r>
            <a:r>
              <a:rPr sz="3200" spc="-5" dirty="0">
                <a:latin typeface="Tahoma"/>
                <a:cs typeface="Tahoma"/>
              </a:rPr>
              <a:t>nhân dân, do nhân dân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515" dirty="0">
                <a:latin typeface="Tahoma"/>
                <a:cs typeface="Tahoma"/>
              </a:rPr>
              <a:t>bầu  </a:t>
            </a:r>
            <a:r>
              <a:rPr sz="3200" spc="-5" dirty="0">
                <a:latin typeface="Tahoma"/>
                <a:cs typeface="Tahoma"/>
              </a:rPr>
              <a:t>ra,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35" dirty="0">
                <a:latin typeface="Tahoma"/>
                <a:cs typeface="Tahoma"/>
              </a:rPr>
              <a:t>trước </a:t>
            </a:r>
            <a:r>
              <a:rPr sz="3200" spc="-5" dirty="0">
                <a:latin typeface="Tahoma"/>
                <a:cs typeface="Tahoma"/>
              </a:rPr>
              <a:t>nhân dân và 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</a:t>
            </a:r>
            <a:r>
              <a:rPr sz="3200" spc="-515" dirty="0">
                <a:latin typeface="Tahoma"/>
                <a:cs typeface="Tahoma"/>
              </a:rPr>
              <a:t>cấp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trên</a:t>
            </a:r>
            <a:endParaRPr sz="3200">
              <a:latin typeface="Tahoma"/>
              <a:cs typeface="Tahoma"/>
            </a:endParaRPr>
          </a:p>
          <a:p>
            <a:pPr marL="355600" marR="76962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3 </a:t>
            </a:r>
            <a:r>
              <a:rPr sz="3200" spc="-385" dirty="0">
                <a:latin typeface="Tahoma"/>
                <a:cs typeface="Tahoma"/>
              </a:rPr>
              <a:t>cấp: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00" dirty="0">
                <a:latin typeface="Tahoma"/>
                <a:cs typeface="Tahoma"/>
              </a:rPr>
              <a:t>tỉnh, </a:t>
            </a:r>
            <a:r>
              <a:rPr sz="3200" spc="-515" dirty="0">
                <a:latin typeface="Tahoma"/>
                <a:cs typeface="Tahoma"/>
              </a:rPr>
              <a:t>cấp  </a:t>
            </a:r>
            <a:r>
              <a:rPr sz="3200" spc="-260" dirty="0">
                <a:latin typeface="Tahoma"/>
                <a:cs typeface="Tahoma"/>
              </a:rPr>
              <a:t>huyện, </a:t>
            </a:r>
            <a:r>
              <a:rPr sz="3200" spc="-515" dirty="0">
                <a:latin typeface="Tahoma"/>
                <a:cs typeface="Tahoma"/>
              </a:rPr>
              <a:t>cấp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xã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04800"/>
            <a:ext cx="4385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4.2 </a:t>
            </a:r>
            <a:r>
              <a:rPr spc="-660" dirty="0">
                <a:solidFill>
                  <a:srgbClr val="FFFF00"/>
                </a:solidFill>
              </a:rPr>
              <a:t>Chủ </a:t>
            </a:r>
            <a:r>
              <a:rPr spc="-855" dirty="0">
                <a:solidFill>
                  <a:srgbClr val="FFFF00"/>
                </a:solidFill>
              </a:rPr>
              <a:t>tịch</a:t>
            </a:r>
            <a:r>
              <a:rPr spc="-655" dirty="0">
                <a:solidFill>
                  <a:srgbClr val="FFFF00"/>
                </a:solidFill>
              </a:rPr>
              <a:t> </a:t>
            </a:r>
            <a:r>
              <a:rPr spc="-919" dirty="0">
                <a:solidFill>
                  <a:srgbClr val="FFFF00"/>
                </a:solidFill>
              </a:rPr>
              <a:t>nước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076007"/>
            <a:ext cx="7722234" cy="5237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Do </a:t>
            </a:r>
            <a:r>
              <a:rPr sz="2800" spc="-325" dirty="0">
                <a:latin typeface="Tahoma"/>
                <a:cs typeface="Tahoma"/>
              </a:rPr>
              <a:t>Quốc </a:t>
            </a:r>
            <a:r>
              <a:rPr sz="2800" spc="-434" dirty="0">
                <a:latin typeface="Tahoma"/>
                <a:cs typeface="Tahoma"/>
              </a:rPr>
              <a:t>hội </a:t>
            </a:r>
            <a:r>
              <a:rPr sz="2800" spc="-450" dirty="0">
                <a:latin typeface="Tahoma"/>
                <a:cs typeface="Tahoma"/>
              </a:rPr>
              <a:t>bầu </a:t>
            </a:r>
            <a:r>
              <a:rPr sz="2800" spc="-5" dirty="0">
                <a:latin typeface="Tahoma"/>
                <a:cs typeface="Tahoma"/>
              </a:rPr>
              <a:t>ra trong </a:t>
            </a:r>
            <a:r>
              <a:rPr sz="2800" spc="-645" dirty="0">
                <a:latin typeface="Tahoma"/>
                <a:cs typeface="Tahoma"/>
              </a:rPr>
              <a:t>số </a:t>
            </a:r>
            <a:r>
              <a:rPr sz="2800" spc="-430" dirty="0">
                <a:latin typeface="Tahoma"/>
                <a:cs typeface="Tahoma"/>
              </a:rPr>
              <a:t>Đại </a:t>
            </a:r>
            <a:r>
              <a:rPr sz="2800" spc="-340" dirty="0">
                <a:latin typeface="Tahoma"/>
                <a:cs typeface="Tahoma"/>
              </a:rPr>
              <a:t>biểu </a:t>
            </a:r>
            <a:r>
              <a:rPr sz="2800" spc="-325" dirty="0">
                <a:latin typeface="Tahoma"/>
                <a:cs typeface="Tahoma"/>
              </a:rPr>
              <a:t>Quốc</a:t>
            </a:r>
            <a:r>
              <a:rPr sz="2800" spc="-509" dirty="0">
                <a:latin typeface="Tahoma"/>
                <a:cs typeface="Tahoma"/>
              </a:rPr>
              <a:t> </a:t>
            </a:r>
            <a:r>
              <a:rPr sz="2800" spc="-434" dirty="0">
                <a:latin typeface="Tahoma"/>
                <a:cs typeface="Tahoma"/>
              </a:rPr>
              <a:t>hội</a:t>
            </a:r>
            <a:endParaRPr sz="2800">
              <a:latin typeface="Tahoma"/>
              <a:cs typeface="Tahoma"/>
            </a:endParaRPr>
          </a:p>
          <a:p>
            <a:pPr marL="355600" marR="20955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Là </a:t>
            </a:r>
            <a:r>
              <a:rPr sz="2800" spc="-475" dirty="0">
                <a:latin typeface="Tahoma"/>
                <a:cs typeface="Tahoma"/>
              </a:rPr>
              <a:t>người </a:t>
            </a:r>
            <a:r>
              <a:rPr sz="2800" spc="-270" dirty="0">
                <a:latin typeface="Tahoma"/>
                <a:cs typeface="Tahoma"/>
              </a:rPr>
              <a:t>đứng </a:t>
            </a:r>
            <a:r>
              <a:rPr sz="2800" spc="-430" dirty="0">
                <a:latin typeface="Tahoma"/>
                <a:cs typeface="Tahoma"/>
              </a:rPr>
              <a:t>đầu </a:t>
            </a:r>
            <a:r>
              <a:rPr sz="2800" spc="-5" dirty="0">
                <a:latin typeface="Tahoma"/>
                <a:cs typeface="Tahoma"/>
              </a:rPr>
              <a:t>NN, thay </a:t>
            </a:r>
            <a:r>
              <a:rPr sz="2800" spc="-450" dirty="0">
                <a:latin typeface="Tahoma"/>
                <a:cs typeface="Tahoma"/>
              </a:rPr>
              <a:t>mặt </a:t>
            </a:r>
            <a:r>
              <a:rPr sz="2800" spc="-5" dirty="0">
                <a:latin typeface="Tahoma"/>
                <a:cs typeface="Tahoma"/>
              </a:rPr>
              <a:t>NN trong các  </a:t>
            </a:r>
            <a:r>
              <a:rPr sz="2800" spc="-340" dirty="0">
                <a:latin typeface="Tahoma"/>
                <a:cs typeface="Tahoma"/>
              </a:rPr>
              <a:t>việc </a:t>
            </a:r>
            <a:r>
              <a:rPr sz="2800" spc="-415" dirty="0">
                <a:latin typeface="Tahoma"/>
                <a:cs typeface="Tahoma"/>
              </a:rPr>
              <a:t>đối </a:t>
            </a:r>
            <a:r>
              <a:rPr sz="2800" spc="-434" dirty="0">
                <a:latin typeface="Tahoma"/>
                <a:cs typeface="Tahoma"/>
              </a:rPr>
              <a:t>nội </a:t>
            </a:r>
            <a:r>
              <a:rPr sz="2800" spc="-5" dirty="0">
                <a:latin typeface="Tahoma"/>
                <a:cs typeface="Tahoma"/>
              </a:rPr>
              <a:t>và </a:t>
            </a:r>
            <a:r>
              <a:rPr sz="2800" spc="-415" dirty="0">
                <a:latin typeface="Tahoma"/>
                <a:cs typeface="Tahoma"/>
              </a:rPr>
              <a:t>đối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275" dirty="0">
                <a:latin typeface="Tahoma"/>
                <a:cs typeface="Tahoma"/>
              </a:rPr>
              <a:t>ngoại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270" dirty="0">
                <a:latin typeface="Tahoma"/>
                <a:cs typeface="Tahoma"/>
              </a:rPr>
              <a:t>Nhiệm </a:t>
            </a:r>
            <a:r>
              <a:rPr sz="2800" spc="-420" dirty="0">
                <a:latin typeface="Tahoma"/>
                <a:cs typeface="Tahoma"/>
              </a:rPr>
              <a:t>vụ, </a:t>
            </a:r>
            <a:r>
              <a:rPr sz="2800" spc="-275" dirty="0">
                <a:latin typeface="Tahoma"/>
                <a:cs typeface="Tahoma"/>
              </a:rPr>
              <a:t>quyền</a:t>
            </a:r>
            <a:r>
              <a:rPr sz="2800" spc="-390" dirty="0">
                <a:latin typeface="Tahoma"/>
                <a:cs typeface="Tahoma"/>
              </a:rPr>
              <a:t> </a:t>
            </a:r>
            <a:r>
              <a:rPr sz="2800" spc="-340" dirty="0">
                <a:latin typeface="Tahoma"/>
                <a:cs typeface="Tahoma"/>
              </a:rPr>
              <a:t>hạn: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Char char="-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Công </a:t>
            </a:r>
            <a:r>
              <a:rPr sz="2800" spc="-645" dirty="0">
                <a:latin typeface="Tahoma"/>
                <a:cs typeface="Tahoma"/>
              </a:rPr>
              <a:t>bố </a:t>
            </a:r>
            <a:r>
              <a:rPr sz="2800" spc="-340" dirty="0">
                <a:latin typeface="Tahoma"/>
                <a:cs typeface="Tahoma"/>
              </a:rPr>
              <a:t>Hiến </a:t>
            </a:r>
            <a:r>
              <a:rPr sz="2800" spc="-10" dirty="0">
                <a:latin typeface="Tahoma"/>
                <a:cs typeface="Tahoma"/>
              </a:rPr>
              <a:t>pháp, </a:t>
            </a:r>
            <a:r>
              <a:rPr sz="2800" spc="-275" dirty="0">
                <a:latin typeface="Tahoma"/>
                <a:cs typeface="Tahoma"/>
              </a:rPr>
              <a:t>luật, </a:t>
            </a:r>
            <a:r>
              <a:rPr sz="2800" spc="-5" dirty="0">
                <a:latin typeface="Tahoma"/>
                <a:cs typeface="Tahoma"/>
              </a:rPr>
              <a:t>pháp</a:t>
            </a:r>
            <a:r>
              <a:rPr sz="2800" spc="-580" dirty="0">
                <a:latin typeface="Tahoma"/>
                <a:cs typeface="Tahoma"/>
              </a:rPr>
              <a:t> </a:t>
            </a:r>
            <a:r>
              <a:rPr sz="2800" spc="-340" dirty="0">
                <a:latin typeface="Tahoma"/>
                <a:cs typeface="Tahoma"/>
              </a:rPr>
              <a:t>lệnh</a:t>
            </a:r>
            <a:endParaRPr sz="2800">
              <a:latin typeface="Tahoma"/>
              <a:cs typeface="Tahoma"/>
            </a:endParaRPr>
          </a:p>
          <a:p>
            <a:pPr marL="355600" marR="3048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Char char="-"/>
              <a:tabLst>
                <a:tab pos="354965" algn="l"/>
                <a:tab pos="355600" algn="l"/>
              </a:tabLst>
            </a:pPr>
            <a:r>
              <a:rPr sz="2800" spc="-640" dirty="0">
                <a:latin typeface="Tahoma"/>
                <a:cs typeface="Tahoma"/>
              </a:rPr>
              <a:t>Đề </a:t>
            </a:r>
            <a:r>
              <a:rPr sz="2800" spc="-545" dirty="0">
                <a:latin typeface="Tahoma"/>
                <a:cs typeface="Tahoma"/>
              </a:rPr>
              <a:t>nghị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325" dirty="0">
                <a:latin typeface="Tahoma"/>
                <a:cs typeface="Tahoma"/>
              </a:rPr>
              <a:t>Quốc </a:t>
            </a:r>
            <a:r>
              <a:rPr sz="2800" spc="-434" dirty="0">
                <a:latin typeface="Tahoma"/>
                <a:cs typeface="Tahoma"/>
              </a:rPr>
              <a:t>hội </a:t>
            </a:r>
            <a:r>
              <a:rPr sz="2800" spc="-340" dirty="0">
                <a:latin typeface="Tahoma"/>
                <a:cs typeface="Tahoma"/>
              </a:rPr>
              <a:t>bầu, miễn </a:t>
            </a:r>
            <a:r>
              <a:rPr sz="2800" spc="-229" dirty="0">
                <a:latin typeface="Tahoma"/>
                <a:cs typeface="Tahoma"/>
              </a:rPr>
              <a:t>nhiệm, </a:t>
            </a:r>
            <a:r>
              <a:rPr sz="2800" spc="-5" dirty="0">
                <a:latin typeface="Tahoma"/>
                <a:cs typeface="Tahoma"/>
              </a:rPr>
              <a:t>bãi </a:t>
            </a:r>
            <a:r>
              <a:rPr sz="2800" spc="-275" dirty="0">
                <a:latin typeface="Tahoma"/>
                <a:cs typeface="Tahoma"/>
              </a:rPr>
              <a:t>nhiệm  </a:t>
            </a:r>
            <a:r>
              <a:rPr sz="2800" spc="-5" dirty="0">
                <a:latin typeface="Tahoma"/>
                <a:cs typeface="Tahoma"/>
              </a:rPr>
              <a:t>Phó </a:t>
            </a:r>
            <a:r>
              <a:rPr sz="2800" spc="-420" dirty="0">
                <a:latin typeface="Tahoma"/>
                <a:cs typeface="Tahoma"/>
              </a:rPr>
              <a:t>Chủ </a:t>
            </a:r>
            <a:r>
              <a:rPr sz="2800" spc="-545" dirty="0">
                <a:latin typeface="Tahoma"/>
                <a:cs typeface="Tahoma"/>
              </a:rPr>
              <a:t>tịch </a:t>
            </a:r>
            <a:r>
              <a:rPr sz="2800" spc="-470" dirty="0">
                <a:latin typeface="Tahoma"/>
                <a:cs typeface="Tahoma"/>
              </a:rPr>
              <a:t>nước, </a:t>
            </a:r>
            <a:r>
              <a:rPr sz="2800" spc="-420" dirty="0">
                <a:latin typeface="Tahoma"/>
                <a:cs typeface="Tahoma"/>
              </a:rPr>
              <a:t>Thủ </a:t>
            </a:r>
            <a:r>
              <a:rPr sz="2800" spc="-395" dirty="0">
                <a:latin typeface="Tahoma"/>
                <a:cs typeface="Tahoma"/>
              </a:rPr>
              <a:t>tướng, </a:t>
            </a:r>
            <a:r>
              <a:rPr sz="2800" spc="-10" dirty="0">
                <a:latin typeface="Tahoma"/>
                <a:cs typeface="Tahoma"/>
              </a:rPr>
              <a:t>Chánh </a:t>
            </a:r>
            <a:r>
              <a:rPr sz="2800" spc="-15" dirty="0">
                <a:latin typeface="Tahoma"/>
                <a:cs typeface="Tahoma"/>
              </a:rPr>
              <a:t>ánTAND  </a:t>
            </a:r>
            <a:r>
              <a:rPr sz="2800" spc="-430" dirty="0">
                <a:latin typeface="Tahoma"/>
                <a:cs typeface="Tahoma"/>
              </a:rPr>
              <a:t>tối </a:t>
            </a:r>
            <a:r>
              <a:rPr sz="2800" spc="-5" dirty="0">
                <a:latin typeface="Tahoma"/>
                <a:cs typeface="Tahoma"/>
              </a:rPr>
              <a:t>cao, </a:t>
            </a:r>
            <a:r>
              <a:rPr sz="2800" spc="-340" dirty="0">
                <a:latin typeface="Tahoma"/>
                <a:cs typeface="Tahoma"/>
              </a:rPr>
              <a:t>Viện </a:t>
            </a:r>
            <a:r>
              <a:rPr sz="2800" spc="-395" dirty="0">
                <a:latin typeface="Tahoma"/>
                <a:cs typeface="Tahoma"/>
              </a:rPr>
              <a:t>trưởng </a:t>
            </a:r>
            <a:r>
              <a:rPr sz="2800" spc="-5" dirty="0">
                <a:latin typeface="Tahoma"/>
                <a:cs typeface="Tahoma"/>
              </a:rPr>
              <a:t>VKSND </a:t>
            </a:r>
            <a:r>
              <a:rPr sz="2800" spc="-430" dirty="0">
                <a:latin typeface="Tahoma"/>
                <a:cs typeface="Tahoma"/>
              </a:rPr>
              <a:t>tối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cao</a:t>
            </a:r>
            <a:endParaRPr sz="2800">
              <a:latin typeface="Tahoma"/>
              <a:cs typeface="Tahoma"/>
            </a:endParaRPr>
          </a:p>
          <a:p>
            <a:pPr marL="355600" marR="12192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Char char="-"/>
              <a:tabLst>
                <a:tab pos="354965" algn="l"/>
                <a:tab pos="355600" algn="l"/>
              </a:tabLst>
            </a:pPr>
            <a:r>
              <a:rPr sz="2800" spc="-645" dirty="0">
                <a:latin typeface="Tahoma"/>
                <a:cs typeface="Tahoma"/>
              </a:rPr>
              <a:t>Bổ </a:t>
            </a:r>
            <a:r>
              <a:rPr sz="2800" spc="-229" dirty="0">
                <a:latin typeface="Tahoma"/>
                <a:cs typeface="Tahoma"/>
              </a:rPr>
              <a:t>nhiệm, </a:t>
            </a:r>
            <a:r>
              <a:rPr sz="2800" spc="-340" dirty="0">
                <a:latin typeface="Tahoma"/>
                <a:cs typeface="Tahoma"/>
              </a:rPr>
              <a:t>miễn </a:t>
            </a:r>
            <a:r>
              <a:rPr sz="2800" spc="-229" dirty="0">
                <a:latin typeface="Tahoma"/>
                <a:cs typeface="Tahoma"/>
              </a:rPr>
              <a:t>nhiệm, </a:t>
            </a:r>
            <a:r>
              <a:rPr sz="2800" spc="-5" dirty="0">
                <a:latin typeface="Tahoma"/>
                <a:cs typeface="Tahoma"/>
              </a:rPr>
              <a:t>cách </a:t>
            </a:r>
            <a:r>
              <a:rPr sz="2800" spc="-280" dirty="0">
                <a:latin typeface="Tahoma"/>
                <a:cs typeface="Tahoma"/>
              </a:rPr>
              <a:t>chức </a:t>
            </a:r>
            <a:r>
              <a:rPr sz="2800" spc="-5" dirty="0">
                <a:latin typeface="Tahoma"/>
                <a:cs typeface="Tahoma"/>
              </a:rPr>
              <a:t>Phó </a:t>
            </a:r>
            <a:r>
              <a:rPr sz="2800" spc="-425" dirty="0">
                <a:latin typeface="Tahoma"/>
                <a:cs typeface="Tahoma"/>
              </a:rPr>
              <a:t>Thủ  </a:t>
            </a:r>
            <a:r>
              <a:rPr sz="2800" spc="-395" dirty="0">
                <a:latin typeface="Tahoma"/>
                <a:cs typeface="Tahoma"/>
              </a:rPr>
              <a:t>tướng, </a:t>
            </a:r>
            <a:r>
              <a:rPr sz="2800" spc="-645" dirty="0">
                <a:latin typeface="Tahoma"/>
                <a:cs typeface="Tahoma"/>
              </a:rPr>
              <a:t>Bộ </a:t>
            </a:r>
            <a:r>
              <a:rPr sz="2800" spc="-395" dirty="0">
                <a:latin typeface="Tahoma"/>
                <a:cs typeface="Tahoma"/>
              </a:rPr>
              <a:t>trưởng </a:t>
            </a:r>
            <a:r>
              <a:rPr sz="2800" spc="-5" dirty="0">
                <a:latin typeface="Tahoma"/>
                <a:cs typeface="Tahoma"/>
              </a:rPr>
              <a:t>và các thành viên </a:t>
            </a:r>
            <a:r>
              <a:rPr sz="2800" spc="-420" dirty="0">
                <a:latin typeface="Tahoma"/>
                <a:cs typeface="Tahoma"/>
              </a:rPr>
              <a:t>của </a:t>
            </a:r>
            <a:r>
              <a:rPr sz="2800" spc="-10" dirty="0">
                <a:latin typeface="Tahoma"/>
                <a:cs typeface="Tahoma"/>
              </a:rPr>
              <a:t>Chính  </a:t>
            </a:r>
            <a:r>
              <a:rPr sz="2800" spc="-420" dirty="0">
                <a:latin typeface="Tahoma"/>
                <a:cs typeface="Tahoma"/>
              </a:rPr>
              <a:t>phủ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55587"/>
            <a:ext cx="6365240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C66FF"/>
                </a:solidFill>
              </a:rPr>
              <a:t>4.3 </a:t>
            </a:r>
            <a:r>
              <a:rPr spc="-1045" dirty="0">
                <a:solidFill>
                  <a:srgbClr val="CC66FF"/>
                </a:solidFill>
              </a:rPr>
              <a:t>Hệ </a:t>
            </a:r>
            <a:r>
              <a:rPr spc="-409" dirty="0">
                <a:solidFill>
                  <a:srgbClr val="CC66FF"/>
                </a:solidFill>
              </a:rPr>
              <a:t>thống </a:t>
            </a:r>
            <a:r>
              <a:rPr spc="-5" dirty="0">
                <a:solidFill>
                  <a:srgbClr val="CC66FF"/>
                </a:solidFill>
              </a:rPr>
              <a:t>các </a:t>
            </a:r>
            <a:r>
              <a:rPr spc="-965" dirty="0">
                <a:solidFill>
                  <a:srgbClr val="CC66FF"/>
                </a:solidFill>
              </a:rPr>
              <a:t>cơ </a:t>
            </a:r>
            <a:r>
              <a:rPr spc="-15" dirty="0">
                <a:solidFill>
                  <a:srgbClr val="CC66FF"/>
                </a:solidFill>
              </a:rPr>
              <a:t>quan  </a:t>
            </a:r>
            <a:r>
              <a:rPr spc="-10" dirty="0">
                <a:solidFill>
                  <a:srgbClr val="CC66FF"/>
                </a:solidFill>
              </a:rPr>
              <a:t>hành chính</a:t>
            </a:r>
            <a:r>
              <a:rPr spc="-15" dirty="0">
                <a:solidFill>
                  <a:srgbClr val="CC66FF"/>
                </a:solidFill>
              </a:rPr>
              <a:t> </a:t>
            </a:r>
            <a:r>
              <a:rPr spc="-5" dirty="0">
                <a:solidFill>
                  <a:srgbClr val="CC66FF"/>
                </a:solidFill>
              </a:rPr>
              <a:t>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475" y="2074862"/>
            <a:ext cx="6606540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</a:t>
            </a:r>
            <a:r>
              <a:rPr sz="3200" spc="-385" dirty="0">
                <a:latin typeface="Tahoma"/>
                <a:cs typeface="Tahoma"/>
              </a:rPr>
              <a:t>chấp </a:t>
            </a:r>
            <a:r>
              <a:rPr sz="3200" spc="-5" dirty="0">
                <a:latin typeface="Tahoma"/>
                <a:cs typeface="Tahoma"/>
              </a:rPr>
              <a:t>hành và </a:t>
            </a: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10" dirty="0">
                <a:latin typeface="Tahoma"/>
                <a:cs typeface="Tahoma"/>
              </a:rPr>
              <a:t>hành,  </a:t>
            </a:r>
            <a:r>
              <a:rPr sz="3200" spc="-355" dirty="0">
                <a:latin typeface="Tahoma"/>
                <a:cs typeface="Tahoma"/>
              </a:rPr>
              <a:t>đồng thời </a:t>
            </a: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hành chính cao  </a:t>
            </a:r>
            <a:r>
              <a:rPr sz="3200" spc="-310" dirty="0">
                <a:latin typeface="Tahoma"/>
                <a:cs typeface="Tahoma"/>
              </a:rPr>
              <a:t>nhất, </a:t>
            </a:r>
            <a:r>
              <a:rPr sz="3200" spc="-5" dirty="0">
                <a:latin typeface="Tahoma"/>
                <a:cs typeface="Tahoma"/>
              </a:rPr>
              <a:t>bao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gồm:</a:t>
            </a:r>
            <a:endParaRPr sz="3200">
              <a:latin typeface="Tahoma"/>
              <a:cs typeface="Tahoma"/>
            </a:endParaRPr>
          </a:p>
          <a:p>
            <a:pPr marL="2668270" algn="just">
              <a:lnSpc>
                <a:spcPct val="100000"/>
              </a:lnSpc>
              <a:spcBef>
                <a:spcPts val="755"/>
              </a:spcBef>
            </a:pPr>
            <a:r>
              <a:rPr sz="3200" spc="-10" dirty="0">
                <a:latin typeface="Tahoma"/>
                <a:cs typeface="Tahoma"/>
              </a:rPr>
              <a:t>Chính </a:t>
            </a:r>
            <a:r>
              <a:rPr sz="3200" spc="-480" dirty="0">
                <a:latin typeface="Tahoma"/>
                <a:cs typeface="Tahoma"/>
              </a:rPr>
              <a:t>phủ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050" y="5970587"/>
            <a:ext cx="4556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10" dirty="0">
                <a:latin typeface="Tahoma"/>
                <a:cs typeface="Tahoma"/>
              </a:rPr>
              <a:t>Uỷ </a:t>
            </a:r>
            <a:r>
              <a:rPr sz="3200" spc="-5" dirty="0">
                <a:latin typeface="Tahoma"/>
                <a:cs typeface="Tahoma"/>
              </a:rPr>
              <a:t>ban nhân dân các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0" y="4267200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38100" y="1828800"/>
                </a:moveTo>
                <a:lnTo>
                  <a:pt x="0" y="1752600"/>
                </a:lnTo>
                <a:lnTo>
                  <a:pt x="31750" y="17526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752600"/>
                </a:lnTo>
                <a:lnTo>
                  <a:pt x="76200" y="1752600"/>
                </a:lnTo>
                <a:lnTo>
                  <a:pt x="381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2525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6600"/>
                </a:solidFill>
              </a:rPr>
              <a:t>Chính</a:t>
            </a:r>
            <a:r>
              <a:rPr spc="-70" dirty="0">
                <a:solidFill>
                  <a:srgbClr val="FF6600"/>
                </a:solidFill>
              </a:rPr>
              <a:t> </a:t>
            </a:r>
            <a:r>
              <a:rPr spc="-660" dirty="0">
                <a:solidFill>
                  <a:srgbClr val="FF6600"/>
                </a:solidFill>
              </a:rPr>
              <a:t>phủ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4287" y="1770062"/>
            <a:ext cx="19011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80" dirty="0">
                <a:latin typeface="Tahoma"/>
                <a:cs typeface="Tahoma"/>
              </a:rPr>
              <a:t>Thủ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40" dirty="0">
                <a:latin typeface="Tahoma"/>
                <a:cs typeface="Tahoma"/>
              </a:rPr>
              <a:t>tướng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562" y="3522662"/>
            <a:ext cx="3469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Các Phó </a:t>
            </a:r>
            <a:r>
              <a:rPr sz="3200" spc="-480" dirty="0">
                <a:latin typeface="Tahoma"/>
                <a:cs typeface="Tahoma"/>
              </a:rPr>
              <a:t>Thủ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40" dirty="0">
                <a:latin typeface="Tahoma"/>
                <a:cs typeface="Tahoma"/>
              </a:rPr>
              <a:t>tướng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775" y="5275262"/>
            <a:ext cx="75514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450" dirty="0">
                <a:latin typeface="Tahoma"/>
                <a:cs typeface="Tahoma"/>
              </a:rPr>
              <a:t>trưởng </a:t>
            </a:r>
            <a:r>
              <a:rPr sz="3200" spc="-5" dirty="0">
                <a:latin typeface="Tahoma"/>
                <a:cs typeface="Tahoma"/>
              </a:rPr>
              <a:t>và các </a:t>
            </a:r>
            <a:r>
              <a:rPr sz="3200" spc="-480" dirty="0">
                <a:latin typeface="Tahoma"/>
                <a:cs typeface="Tahoma"/>
              </a:rPr>
              <a:t>Thủ </a:t>
            </a:r>
            <a:r>
              <a:rPr sz="3200" spc="-450" dirty="0">
                <a:latin typeface="Tahoma"/>
                <a:cs typeface="Tahoma"/>
              </a:rPr>
              <a:t>trưởng </a:t>
            </a:r>
            <a:r>
              <a:rPr sz="3200" spc="-705" dirty="0">
                <a:latin typeface="Tahoma"/>
                <a:cs typeface="Tahoma"/>
              </a:rPr>
              <a:t>cơ</a:t>
            </a:r>
            <a:r>
              <a:rPr sz="3200" spc="-6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quan</a:t>
            </a:r>
            <a:endParaRPr sz="3200">
              <a:latin typeface="Tahoma"/>
              <a:cs typeface="Tahoma"/>
            </a:endParaRPr>
          </a:p>
          <a:p>
            <a:pPr marL="482600" algn="ctr">
              <a:lnSpc>
                <a:spcPts val="3840"/>
              </a:lnSpc>
            </a:pPr>
            <a:r>
              <a:rPr sz="3200" spc="-10" dirty="0">
                <a:latin typeface="Tahoma"/>
                <a:cs typeface="Tahoma"/>
              </a:rPr>
              <a:t>ngang </a:t>
            </a:r>
            <a:r>
              <a:rPr sz="3200" spc="-740" dirty="0">
                <a:latin typeface="Tahoma"/>
                <a:cs typeface="Tahoma"/>
              </a:rPr>
              <a:t>Bộ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4900" y="23622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38100" y="1219200"/>
                </a:moveTo>
                <a:lnTo>
                  <a:pt x="0" y="1143000"/>
                </a:lnTo>
                <a:lnTo>
                  <a:pt x="31750" y="11430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143000"/>
                </a:lnTo>
                <a:lnTo>
                  <a:pt x="76200" y="1143000"/>
                </a:lnTo>
                <a:lnTo>
                  <a:pt x="38100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4900" y="41910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8100" y="1143000"/>
                </a:moveTo>
                <a:lnTo>
                  <a:pt x="0" y="1066800"/>
                </a:lnTo>
                <a:lnTo>
                  <a:pt x="31750" y="1066800"/>
                </a:lnTo>
                <a:lnTo>
                  <a:pt x="31750" y="0"/>
                </a:lnTo>
                <a:lnTo>
                  <a:pt x="44450" y="0"/>
                </a:lnTo>
                <a:lnTo>
                  <a:pt x="44450" y="1066800"/>
                </a:lnTo>
                <a:lnTo>
                  <a:pt x="76200" y="1066800"/>
                </a:lnTo>
                <a:lnTo>
                  <a:pt x="381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375" y="119062"/>
            <a:ext cx="740537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C66FF"/>
                </a:solidFill>
              </a:rPr>
              <a:t>BÀI </a:t>
            </a:r>
            <a:r>
              <a:rPr sz="3600" spc="-10" dirty="0" smtClean="0">
                <a:solidFill>
                  <a:srgbClr val="CC66FF"/>
                </a:solidFill>
              </a:rPr>
              <a:t>8: </a:t>
            </a:r>
            <a:r>
              <a:rPr sz="3600" spc="-10" dirty="0">
                <a:solidFill>
                  <a:srgbClr val="CC66FF"/>
                </a:solidFill>
              </a:rPr>
              <a:t>CÁC </a:t>
            </a:r>
            <a:r>
              <a:rPr sz="3600" spc="-5" dirty="0">
                <a:solidFill>
                  <a:srgbClr val="CC66FF"/>
                </a:solidFill>
              </a:rPr>
              <a:t>NGÀNH </a:t>
            </a:r>
            <a:r>
              <a:rPr sz="3600" spc="-365" dirty="0">
                <a:solidFill>
                  <a:srgbClr val="CC66FF"/>
                </a:solidFill>
              </a:rPr>
              <a:t>LUẬT </a:t>
            </a:r>
            <a:r>
              <a:rPr sz="3600" spc="-290" dirty="0">
                <a:solidFill>
                  <a:srgbClr val="CC66FF"/>
                </a:solidFill>
              </a:rPr>
              <a:t>CƠ </a:t>
            </a:r>
            <a:r>
              <a:rPr sz="3600" spc="-484" dirty="0">
                <a:solidFill>
                  <a:srgbClr val="CC66FF"/>
                </a:solidFill>
              </a:rPr>
              <a:t>BẢN  </a:t>
            </a:r>
            <a:r>
              <a:rPr sz="3600" spc="-10" dirty="0">
                <a:solidFill>
                  <a:srgbClr val="CC66FF"/>
                </a:solidFill>
              </a:rPr>
              <a:t>TRONG </a:t>
            </a:r>
            <a:r>
              <a:rPr sz="3600" spc="-795" dirty="0">
                <a:solidFill>
                  <a:srgbClr val="CC66FF"/>
                </a:solidFill>
              </a:rPr>
              <a:t>HỆ</a:t>
            </a:r>
            <a:r>
              <a:rPr sz="3600" spc="-470" dirty="0">
                <a:solidFill>
                  <a:srgbClr val="CC66FF"/>
                </a:solidFill>
              </a:rPr>
              <a:t> </a:t>
            </a:r>
            <a:r>
              <a:rPr sz="3600" spc="-220" dirty="0">
                <a:solidFill>
                  <a:srgbClr val="CC66FF"/>
                </a:solidFill>
              </a:rPr>
              <a:t>THỐNG </a:t>
            </a:r>
            <a:r>
              <a:rPr sz="3600" spc="-5" dirty="0">
                <a:solidFill>
                  <a:srgbClr val="CC66FF"/>
                </a:solidFill>
              </a:rPr>
              <a:t>PHÁP </a:t>
            </a:r>
            <a:r>
              <a:rPr sz="3600" spc="-365" dirty="0">
                <a:solidFill>
                  <a:srgbClr val="CC66FF"/>
                </a:solidFill>
              </a:rPr>
              <a:t>LUẬT </a:t>
            </a:r>
            <a:r>
              <a:rPr sz="3600" spc="-405" dirty="0">
                <a:solidFill>
                  <a:srgbClr val="CC66FF"/>
                </a:solidFill>
              </a:rPr>
              <a:t>VIỆT  </a:t>
            </a:r>
            <a:r>
              <a:rPr sz="3600" spc="-10" dirty="0">
                <a:solidFill>
                  <a:srgbClr val="CC66FF"/>
                </a:solidFill>
              </a:rPr>
              <a:t>NAM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4014787"/>
            <a:ext cx="37338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3333CC"/>
                </a:solidFill>
                <a:latin typeface="Tahoma"/>
                <a:cs typeface="Tahoma"/>
              </a:rPr>
              <a:t>III.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587942"/>
            <a:ext cx="6713855" cy="2946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25500" indent="-8128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Hiến</a:t>
            </a:r>
            <a:r>
              <a:rPr sz="3200" spc="-2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  <a:p>
            <a:pPr marL="825500" marR="1821814" indent="-812800">
              <a:lnSpc>
                <a:spcPct val="119800"/>
              </a:lnSpc>
              <a:buClr>
                <a:srgbClr val="3333CC"/>
              </a:buClr>
              <a:buSzPct val="59375"/>
              <a:buAutoNum type="romanUcPeriod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10" dirty="0">
                <a:latin typeface="Tahoma"/>
                <a:cs typeface="Tahoma"/>
              </a:rPr>
              <a:t>chính  </a:t>
            </a: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27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5" dirty="0">
                <a:latin typeface="Tahoma"/>
                <a:cs typeface="Tahoma"/>
              </a:rPr>
              <a:t>hôn nhân và gia</a:t>
            </a:r>
            <a:r>
              <a:rPr sz="3200" spc="-305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đình</a:t>
            </a:r>
            <a:endParaRPr sz="3200">
              <a:latin typeface="Tahoma"/>
              <a:cs typeface="Tahoma"/>
            </a:endParaRPr>
          </a:p>
          <a:p>
            <a:pPr marL="825500" indent="-8128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AutoNum type="romanUcPeriod" startAt="4"/>
              <a:tabLst>
                <a:tab pos="824865" algn="l"/>
                <a:tab pos="825500" algn="l"/>
              </a:tabLst>
            </a:pPr>
            <a:r>
              <a:rPr sz="3200" spc="-5" dirty="0">
                <a:latin typeface="Tahoma"/>
                <a:cs typeface="Tahoma"/>
              </a:rPr>
              <a:t>Ngành </a:t>
            </a:r>
            <a:r>
              <a:rPr sz="3200" spc="-385" dirty="0">
                <a:latin typeface="Tahoma"/>
                <a:cs typeface="Tahoma"/>
              </a:rPr>
              <a:t>luật </a:t>
            </a:r>
            <a:r>
              <a:rPr sz="3200" spc="-735" dirty="0">
                <a:latin typeface="Tahoma"/>
                <a:cs typeface="Tahoma"/>
              </a:rPr>
              <a:t>tố </a:t>
            </a:r>
            <a:r>
              <a:rPr sz="3200" spc="-360" dirty="0">
                <a:latin typeface="Tahoma"/>
                <a:cs typeface="Tahoma"/>
              </a:rPr>
              <a:t>tụng </a:t>
            </a:r>
            <a:r>
              <a:rPr sz="3200" spc="-5" dirty="0">
                <a:latin typeface="Tahoma"/>
                <a:cs typeface="Tahoma"/>
              </a:rPr>
              <a:t>dân</a:t>
            </a:r>
            <a:r>
              <a:rPr sz="3200" spc="-610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6255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10" dirty="0">
                <a:solidFill>
                  <a:srgbClr val="FF6600"/>
                </a:solidFill>
              </a:rPr>
              <a:t>Uỷ </a:t>
            </a:r>
            <a:r>
              <a:rPr spc="-10" dirty="0">
                <a:solidFill>
                  <a:srgbClr val="FF6600"/>
                </a:solidFill>
              </a:rPr>
              <a:t>ban nhân dân </a:t>
            </a:r>
            <a:r>
              <a:rPr spc="-5" dirty="0">
                <a:solidFill>
                  <a:srgbClr val="FF6600"/>
                </a:solidFill>
              </a:rPr>
              <a:t>các</a:t>
            </a:r>
            <a:r>
              <a:rPr spc="-20" dirty="0">
                <a:solidFill>
                  <a:srgbClr val="FF6600"/>
                </a:solidFill>
              </a:rPr>
              <a:t> </a:t>
            </a:r>
            <a:r>
              <a:rPr spc="-705" dirty="0">
                <a:solidFill>
                  <a:srgbClr val="FF6600"/>
                </a:solidFill>
              </a:rPr>
              <a:t>cấp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7805420" cy="363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355" dirty="0">
                <a:latin typeface="Tahoma"/>
                <a:cs typeface="Tahoma"/>
              </a:rPr>
              <a:t>đồng </a:t>
            </a:r>
            <a:r>
              <a:rPr sz="3200" spc="-5" dirty="0">
                <a:latin typeface="Tahoma"/>
                <a:cs typeface="Tahoma"/>
              </a:rPr>
              <a:t>nhân dân </a:t>
            </a:r>
            <a:r>
              <a:rPr sz="3200" spc="-515" dirty="0">
                <a:latin typeface="Tahoma"/>
                <a:cs typeface="Tahoma"/>
              </a:rPr>
              <a:t>bầu </a:t>
            </a:r>
            <a:r>
              <a:rPr sz="3200" spc="-5" dirty="0">
                <a:latin typeface="Tahoma"/>
                <a:cs typeface="Tahoma"/>
              </a:rPr>
              <a:t>ra, 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10" dirty="0">
                <a:latin typeface="Tahoma"/>
                <a:cs typeface="Tahoma"/>
              </a:rPr>
              <a:t>quan  </a:t>
            </a:r>
            <a:r>
              <a:rPr sz="3200" spc="-385" dirty="0">
                <a:latin typeface="Tahoma"/>
                <a:cs typeface="Tahoma"/>
              </a:rPr>
              <a:t>chấp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495" dirty="0">
                <a:latin typeface="Tahoma"/>
                <a:cs typeface="Tahoma"/>
              </a:rPr>
              <a:t>Hội </a:t>
            </a:r>
            <a:r>
              <a:rPr sz="3200" spc="-355" dirty="0">
                <a:latin typeface="Tahoma"/>
                <a:cs typeface="Tahoma"/>
              </a:rPr>
              <a:t>đồng </a:t>
            </a:r>
            <a:r>
              <a:rPr sz="3200" spc="-5" dirty="0">
                <a:latin typeface="Tahoma"/>
                <a:cs typeface="Tahoma"/>
              </a:rPr>
              <a:t>nhân</a:t>
            </a:r>
            <a:r>
              <a:rPr sz="3200" spc="-6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dân</a:t>
            </a:r>
            <a:endParaRPr sz="3200">
              <a:latin typeface="Tahoma"/>
              <a:cs typeface="Tahoma"/>
            </a:endParaRPr>
          </a:p>
          <a:p>
            <a:pPr marL="355600" marR="5334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hành chính NN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90" dirty="0">
                <a:latin typeface="Tahoma"/>
                <a:cs typeface="Tahoma"/>
              </a:rPr>
              <a:t>phương,  </a:t>
            </a:r>
            <a:r>
              <a:rPr sz="3200" spc="-385" dirty="0">
                <a:latin typeface="Tahoma"/>
                <a:cs typeface="Tahoma"/>
              </a:rPr>
              <a:t>chấp </a:t>
            </a:r>
            <a:r>
              <a:rPr sz="3200" spc="-5" dirty="0">
                <a:latin typeface="Tahoma"/>
                <a:cs typeface="Tahoma"/>
              </a:rPr>
              <a:t>hành </a:t>
            </a:r>
            <a:r>
              <a:rPr sz="3200" spc="-385" dirty="0">
                <a:latin typeface="Tahoma"/>
                <a:cs typeface="Tahoma"/>
              </a:rPr>
              <a:t>Hiến </a:t>
            </a:r>
            <a:r>
              <a:rPr sz="3200" spc="-10" dirty="0">
                <a:latin typeface="Tahoma"/>
                <a:cs typeface="Tahoma"/>
              </a:rPr>
              <a:t>pháp, </a:t>
            </a:r>
            <a:r>
              <a:rPr sz="3200" spc="-310" dirty="0">
                <a:latin typeface="Tahoma"/>
                <a:cs typeface="Tahoma"/>
              </a:rPr>
              <a:t>luật, </a:t>
            </a:r>
            <a:r>
              <a:rPr sz="3200" spc="-5" dirty="0">
                <a:latin typeface="Tahoma"/>
                <a:cs typeface="Tahoma"/>
              </a:rPr>
              <a:t>các văn </a:t>
            </a:r>
            <a:r>
              <a:rPr sz="3200" spc="-515" dirty="0">
                <a:latin typeface="Tahoma"/>
                <a:cs typeface="Tahoma"/>
              </a:rPr>
              <a:t>bản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</a:t>
            </a:r>
            <a:r>
              <a:rPr sz="3200" spc="-515" dirty="0">
                <a:latin typeface="Tahoma"/>
                <a:cs typeface="Tahoma"/>
              </a:rPr>
              <a:t>cấp </a:t>
            </a:r>
            <a:r>
              <a:rPr sz="3200" spc="-5" dirty="0">
                <a:latin typeface="Tahoma"/>
                <a:cs typeface="Tahoma"/>
              </a:rPr>
              <a:t>trên và </a:t>
            </a:r>
            <a:r>
              <a:rPr sz="3200" spc="-625" dirty="0">
                <a:latin typeface="Tahoma"/>
                <a:cs typeface="Tahoma"/>
              </a:rPr>
              <a:t>Nghị </a:t>
            </a:r>
            <a:r>
              <a:rPr sz="3200" spc="-310" dirty="0">
                <a:latin typeface="Tahoma"/>
                <a:cs typeface="Tahoma"/>
              </a:rPr>
              <a:t>quyết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10" dirty="0">
                <a:latin typeface="Tahoma"/>
                <a:cs typeface="Tahoma"/>
              </a:rPr>
              <a:t>HĐND </a:t>
            </a:r>
            <a:r>
              <a:rPr sz="3200" spc="-5" dirty="0">
                <a:latin typeface="Tahoma"/>
                <a:cs typeface="Tahoma"/>
              </a:rPr>
              <a:t>cùng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1400" dirty="0">
                <a:latin typeface="Tahoma"/>
                <a:cs typeface="Tahoma"/>
              </a:rPr>
              <a:t>ở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3</a:t>
            </a:r>
            <a:r>
              <a:rPr sz="3200" spc="-480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cấp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7104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FFFF"/>
                </a:solidFill>
              </a:rPr>
              <a:t>4.4 </a:t>
            </a:r>
            <a:r>
              <a:rPr spc="-1045" dirty="0">
                <a:solidFill>
                  <a:srgbClr val="00FFFF"/>
                </a:solidFill>
              </a:rPr>
              <a:t>Hệ </a:t>
            </a:r>
            <a:r>
              <a:rPr spc="-409" dirty="0">
                <a:solidFill>
                  <a:srgbClr val="00FFFF"/>
                </a:solidFill>
              </a:rPr>
              <a:t>thống </a:t>
            </a:r>
            <a:r>
              <a:rPr spc="-965" dirty="0">
                <a:solidFill>
                  <a:srgbClr val="00FFFF"/>
                </a:solidFill>
              </a:rPr>
              <a:t>cơ </a:t>
            </a:r>
            <a:r>
              <a:rPr spc="-10" dirty="0">
                <a:solidFill>
                  <a:srgbClr val="00FFFF"/>
                </a:solidFill>
              </a:rPr>
              <a:t>quan </a:t>
            </a:r>
            <a:r>
              <a:rPr spc="-5" dirty="0">
                <a:solidFill>
                  <a:srgbClr val="00FFFF"/>
                </a:solidFill>
              </a:rPr>
              <a:t>xét</a:t>
            </a:r>
            <a:r>
              <a:rPr spc="-415" dirty="0">
                <a:solidFill>
                  <a:srgbClr val="00FFFF"/>
                </a:solidFill>
              </a:rPr>
              <a:t> </a:t>
            </a:r>
            <a:r>
              <a:rPr spc="-875" dirty="0">
                <a:solidFill>
                  <a:srgbClr val="00FFFF"/>
                </a:solidFill>
              </a:rPr>
              <a:t>xử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21142"/>
            <a:ext cx="7552055" cy="47021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Bao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gồm:</a:t>
            </a:r>
            <a:endParaRPr sz="3200">
              <a:latin typeface="Tahoma"/>
              <a:cs typeface="Tahoma"/>
            </a:endParaRPr>
          </a:p>
          <a:p>
            <a:pPr marL="287020" marR="5080" indent="-287020">
              <a:lnSpc>
                <a:spcPct val="100000"/>
              </a:lnSpc>
              <a:spcBef>
                <a:spcPts val="760"/>
              </a:spcBef>
              <a:buChar char="-"/>
              <a:tabLst>
                <a:tab pos="287020" algn="l"/>
              </a:tabLst>
            </a:pPr>
            <a:r>
              <a:rPr sz="3200" spc="-800" dirty="0">
                <a:latin typeface="Tahoma"/>
                <a:cs typeface="Tahoma"/>
              </a:rPr>
              <a:t>Ở </a:t>
            </a:r>
            <a:r>
              <a:rPr sz="3200" spc="-10" dirty="0">
                <a:latin typeface="Tahoma"/>
                <a:cs typeface="Tahoma"/>
              </a:rPr>
              <a:t>Trung </a:t>
            </a:r>
            <a:r>
              <a:rPr sz="3200" spc="-540" dirty="0">
                <a:latin typeface="Tahoma"/>
                <a:cs typeface="Tahoma"/>
              </a:rPr>
              <a:t>ương: </a:t>
            </a:r>
            <a:r>
              <a:rPr sz="3200" spc="-10" dirty="0">
                <a:latin typeface="Tahoma"/>
                <a:cs typeface="Tahoma"/>
              </a:rPr>
              <a:t>TANDTC (trong </a:t>
            </a:r>
            <a:r>
              <a:rPr sz="3200" spc="25" dirty="0">
                <a:latin typeface="Tahoma"/>
                <a:cs typeface="Tahoma"/>
              </a:rPr>
              <a:t>đó </a:t>
            </a:r>
            <a:r>
              <a:rPr sz="3200" spc="-5" dirty="0">
                <a:latin typeface="Tahoma"/>
                <a:cs typeface="Tahoma"/>
              </a:rPr>
              <a:t>có  </a:t>
            </a:r>
            <a:r>
              <a:rPr sz="3200" spc="-10" dirty="0">
                <a:latin typeface="Tahoma"/>
                <a:cs typeface="Tahoma"/>
              </a:rPr>
              <a:t>TAQS </a:t>
            </a:r>
            <a:r>
              <a:rPr sz="3200" spc="-5" dirty="0">
                <a:latin typeface="Tahoma"/>
                <a:cs typeface="Tahoma"/>
              </a:rPr>
              <a:t>trung </a:t>
            </a:r>
            <a:r>
              <a:rPr sz="3200" spc="-450" dirty="0">
                <a:latin typeface="Tahoma"/>
                <a:cs typeface="Tahoma"/>
              </a:rPr>
              <a:t>ương). </a:t>
            </a:r>
            <a:r>
              <a:rPr sz="3200" spc="-10" dirty="0">
                <a:latin typeface="Tahoma"/>
                <a:cs typeface="Tahoma"/>
              </a:rPr>
              <a:t>Chánh án </a:t>
            </a:r>
            <a:r>
              <a:rPr sz="3200" spc="-15" dirty="0">
                <a:latin typeface="Tahoma"/>
                <a:cs typeface="Tahoma"/>
              </a:rPr>
              <a:t>TANDTC 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và báo cáo </a:t>
            </a:r>
            <a:r>
              <a:rPr sz="3200" spc="-535" dirty="0">
                <a:latin typeface="Tahoma"/>
                <a:cs typeface="Tahoma"/>
              </a:rPr>
              <a:t>trước </a:t>
            </a:r>
            <a:r>
              <a:rPr sz="3200" spc="-375" dirty="0">
                <a:latin typeface="Tahoma"/>
                <a:cs typeface="Tahoma"/>
              </a:rPr>
              <a:t>Quốc  </a:t>
            </a:r>
            <a:r>
              <a:rPr sz="3200" spc="-495" dirty="0">
                <a:latin typeface="Tahoma"/>
                <a:cs typeface="Tahoma"/>
              </a:rPr>
              <a:t>hội</a:t>
            </a:r>
            <a:endParaRPr sz="3200">
              <a:latin typeface="Tahoma"/>
              <a:cs typeface="Tahoma"/>
            </a:endParaRPr>
          </a:p>
          <a:p>
            <a:pPr marL="355600" marR="542925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800" dirty="0">
                <a:latin typeface="Tahoma"/>
                <a:cs typeface="Tahoma"/>
              </a:rPr>
              <a:t>Ở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390" dirty="0">
                <a:latin typeface="Tahoma"/>
                <a:cs typeface="Tahoma"/>
              </a:rPr>
              <a:t>phương: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10" dirty="0">
                <a:latin typeface="Tahoma"/>
                <a:cs typeface="Tahoma"/>
              </a:rPr>
              <a:t>TAND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 </a:t>
            </a:r>
            <a:r>
              <a:rPr sz="3200" spc="-425" dirty="0">
                <a:latin typeface="Tahoma"/>
                <a:cs typeface="Tahoma"/>
              </a:rPr>
              <a:t>(tỉnh, </a:t>
            </a:r>
            <a:r>
              <a:rPr sz="3200" spc="-260" dirty="0">
                <a:latin typeface="Tahoma"/>
                <a:cs typeface="Tahoma"/>
              </a:rPr>
              <a:t>huyện)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TAQS </a:t>
            </a:r>
            <a:r>
              <a:rPr sz="3200" spc="-805" dirty="0">
                <a:latin typeface="Tahoma"/>
                <a:cs typeface="Tahoma"/>
              </a:rPr>
              <a:t>địa</a:t>
            </a:r>
            <a:r>
              <a:rPr sz="3200" spc="-69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phương.</a:t>
            </a:r>
            <a:endParaRPr sz="3200">
              <a:latin typeface="Tahoma"/>
              <a:cs typeface="Tahoma"/>
            </a:endParaRPr>
          </a:p>
          <a:p>
            <a:pPr marL="355600" marR="276225">
              <a:lnSpc>
                <a:spcPts val="3840"/>
              </a:lnSpc>
              <a:spcBef>
                <a:spcPts val="125"/>
              </a:spcBef>
            </a:pPr>
            <a:r>
              <a:rPr sz="3200" spc="-10" dirty="0">
                <a:latin typeface="Tahoma"/>
                <a:cs typeface="Tahoma"/>
              </a:rPr>
              <a:t>Chánh án TAND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và báo cáo </a:t>
            </a:r>
            <a:r>
              <a:rPr sz="3200" spc="-535" dirty="0">
                <a:latin typeface="Tahoma"/>
                <a:cs typeface="Tahoma"/>
              </a:rPr>
              <a:t>trước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HĐND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87337"/>
            <a:ext cx="7513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CFF33"/>
                </a:solidFill>
              </a:rPr>
              <a:t>4.5 </a:t>
            </a:r>
            <a:r>
              <a:rPr sz="4000" spc="-950" dirty="0">
                <a:solidFill>
                  <a:srgbClr val="CCFF33"/>
                </a:solidFill>
              </a:rPr>
              <a:t>Hệ </a:t>
            </a:r>
            <a:r>
              <a:rPr sz="4000" spc="-375" dirty="0">
                <a:solidFill>
                  <a:srgbClr val="CCFF33"/>
                </a:solidFill>
              </a:rPr>
              <a:t>thống </a:t>
            </a:r>
            <a:r>
              <a:rPr sz="4000" spc="-5" dirty="0">
                <a:solidFill>
                  <a:srgbClr val="CCFF33"/>
                </a:solidFill>
              </a:rPr>
              <a:t>các </a:t>
            </a:r>
            <a:r>
              <a:rPr sz="4000" spc="-880" dirty="0">
                <a:solidFill>
                  <a:srgbClr val="CCFF33"/>
                </a:solidFill>
              </a:rPr>
              <a:t>cơ </a:t>
            </a:r>
            <a:r>
              <a:rPr sz="4000" spc="-10" dirty="0">
                <a:solidFill>
                  <a:srgbClr val="CCFF33"/>
                </a:solidFill>
              </a:rPr>
              <a:t>quan</a:t>
            </a:r>
            <a:r>
              <a:rPr sz="4000" spc="-740" dirty="0">
                <a:solidFill>
                  <a:srgbClr val="CCFF33"/>
                </a:solidFill>
              </a:rPr>
              <a:t> </a:t>
            </a:r>
            <a:r>
              <a:rPr sz="4000" spc="-5" dirty="0">
                <a:solidFill>
                  <a:srgbClr val="CCFF33"/>
                </a:solidFill>
              </a:rPr>
              <a:t>VKSND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575" y="1236662"/>
            <a:ext cx="7677784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Bao </a:t>
            </a:r>
            <a:r>
              <a:rPr sz="3200" spc="-375" dirty="0">
                <a:latin typeface="Tahoma"/>
                <a:cs typeface="Tahoma"/>
              </a:rPr>
              <a:t>gồm: </a:t>
            </a:r>
            <a:r>
              <a:rPr sz="3200" spc="-5" dirty="0">
                <a:latin typeface="Tahoma"/>
                <a:cs typeface="Tahoma"/>
              </a:rPr>
              <a:t>VKSND </a:t>
            </a:r>
            <a:r>
              <a:rPr sz="3200" spc="-495" dirty="0">
                <a:latin typeface="Tahoma"/>
                <a:cs typeface="Tahoma"/>
              </a:rPr>
              <a:t>tối </a:t>
            </a:r>
            <a:r>
              <a:rPr sz="3200" spc="-5" dirty="0">
                <a:latin typeface="Tahoma"/>
                <a:cs typeface="Tahoma"/>
              </a:rPr>
              <a:t>cao, các VKSND </a:t>
            </a:r>
            <a:r>
              <a:rPr sz="3200" spc="-810" dirty="0">
                <a:latin typeface="Tahoma"/>
                <a:cs typeface="Tahoma"/>
              </a:rPr>
              <a:t>địa 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425" dirty="0">
                <a:latin typeface="Tahoma"/>
                <a:cs typeface="Tahoma"/>
              </a:rPr>
              <a:t>(tỉnh, </a:t>
            </a:r>
            <a:r>
              <a:rPr sz="3200" spc="-260" dirty="0">
                <a:latin typeface="Tahoma"/>
                <a:cs typeface="Tahoma"/>
              </a:rPr>
              <a:t>huyện) </a:t>
            </a:r>
            <a:r>
              <a:rPr sz="3200" spc="-5" dirty="0">
                <a:latin typeface="Tahoma"/>
                <a:cs typeface="Tahoma"/>
              </a:rPr>
              <a:t>và các VKS </a:t>
            </a:r>
            <a:r>
              <a:rPr sz="3200" spc="-10" dirty="0">
                <a:latin typeface="Tahoma"/>
                <a:cs typeface="Tahoma"/>
              </a:rPr>
              <a:t>quân 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dirty="0">
                <a:latin typeface="Tahoma"/>
                <a:cs typeface="Tahoma"/>
              </a:rPr>
              <a:t>2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năng</a:t>
            </a:r>
            <a:r>
              <a:rPr sz="3200" spc="-39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chính:</a:t>
            </a:r>
            <a:endParaRPr sz="3200">
              <a:latin typeface="Tahoma"/>
              <a:cs typeface="Tahoma"/>
            </a:endParaRPr>
          </a:p>
          <a:p>
            <a:pPr marL="286385" indent="-274320">
              <a:lnSpc>
                <a:spcPct val="100000"/>
              </a:lnSpc>
              <a:spcBef>
                <a:spcPts val="760"/>
              </a:spcBef>
              <a:buChar char="-"/>
              <a:tabLst>
                <a:tab pos="287020" algn="l"/>
              </a:tabLst>
            </a:pPr>
            <a:r>
              <a:rPr sz="3200" spc="-390" dirty="0">
                <a:latin typeface="Tahoma"/>
                <a:cs typeface="Tahoma"/>
              </a:rPr>
              <a:t>Kiểm </a:t>
            </a:r>
            <a:r>
              <a:rPr sz="3200" spc="-5" dirty="0">
                <a:latin typeface="Tahoma"/>
                <a:cs typeface="Tahoma"/>
              </a:rPr>
              <a:t>sát các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635" dirty="0">
                <a:latin typeface="Tahoma"/>
                <a:cs typeface="Tahoma"/>
              </a:rPr>
              <a:t>tư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pháp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-"/>
              <a:tabLst>
                <a:tab pos="354965" algn="l"/>
                <a:tab pos="355600" algn="l"/>
              </a:tabLst>
            </a:pPr>
            <a:r>
              <a:rPr sz="3200" spc="-325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công</a:t>
            </a:r>
            <a:r>
              <a:rPr sz="3200" spc="370" dirty="0">
                <a:latin typeface="Tahoma"/>
                <a:cs typeface="Tahoma"/>
              </a:rPr>
              <a:t> </a:t>
            </a:r>
            <a:r>
              <a:rPr sz="3200" spc="-740" dirty="0">
                <a:latin typeface="Tahoma"/>
                <a:cs typeface="Tahoma"/>
              </a:rPr>
              <a:t>tố</a:t>
            </a:r>
            <a:endParaRPr sz="3200">
              <a:latin typeface="Tahoma"/>
              <a:cs typeface="Tahoma"/>
            </a:endParaRPr>
          </a:p>
          <a:p>
            <a:pPr marL="355600" marR="228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Viện </a:t>
            </a:r>
            <a:r>
              <a:rPr sz="3200" spc="-450" dirty="0">
                <a:latin typeface="Tahoma"/>
                <a:cs typeface="Tahoma"/>
              </a:rPr>
              <a:t>trưởng </a:t>
            </a:r>
            <a:r>
              <a:rPr sz="3200" spc="-5" dirty="0">
                <a:latin typeface="Tahoma"/>
                <a:cs typeface="Tahoma"/>
              </a:rPr>
              <a:t>VKSNDTC </a:t>
            </a:r>
            <a:r>
              <a:rPr sz="3200" spc="-625" dirty="0">
                <a:latin typeface="Tahoma"/>
                <a:cs typeface="Tahoma"/>
              </a:rPr>
              <a:t>chịu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 </a:t>
            </a:r>
            <a:r>
              <a:rPr sz="3200" spc="-5" dirty="0">
                <a:latin typeface="Tahoma"/>
                <a:cs typeface="Tahoma"/>
              </a:rPr>
              <a:t>và báo cáo </a:t>
            </a:r>
            <a:r>
              <a:rPr sz="3200" spc="-535" dirty="0">
                <a:latin typeface="Tahoma"/>
                <a:cs typeface="Tahoma"/>
              </a:rPr>
              <a:t>trước</a:t>
            </a:r>
            <a:r>
              <a:rPr sz="3200" spc="-4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QH</a:t>
            </a:r>
            <a:endParaRPr sz="3200">
              <a:latin typeface="Tahoma"/>
              <a:cs typeface="Tahoma"/>
            </a:endParaRPr>
          </a:p>
          <a:p>
            <a:pPr marL="355600" marR="803275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Viện </a:t>
            </a:r>
            <a:r>
              <a:rPr sz="3200" spc="-450" dirty="0">
                <a:latin typeface="Tahoma"/>
                <a:cs typeface="Tahoma"/>
              </a:rPr>
              <a:t>trưởng </a:t>
            </a:r>
            <a:r>
              <a:rPr sz="3200" spc="-5" dirty="0">
                <a:latin typeface="Tahoma"/>
                <a:cs typeface="Tahoma"/>
              </a:rPr>
              <a:t>VKSND </a:t>
            </a:r>
            <a:r>
              <a:rPr sz="3200" spc="-805" dirty="0">
                <a:latin typeface="Tahoma"/>
                <a:cs typeface="Tahoma"/>
              </a:rPr>
              <a:t>địa </a:t>
            </a:r>
            <a:r>
              <a:rPr sz="3200" spc="-450" dirty="0">
                <a:latin typeface="Tahoma"/>
                <a:cs typeface="Tahoma"/>
              </a:rPr>
              <a:t>phương </a:t>
            </a:r>
            <a:r>
              <a:rPr sz="3200" spc="-625" dirty="0">
                <a:latin typeface="Tahoma"/>
                <a:cs typeface="Tahoma"/>
              </a:rPr>
              <a:t>chịu  </a:t>
            </a:r>
            <a:r>
              <a:rPr sz="3200" spc="-5" dirty="0">
                <a:latin typeface="Tahoma"/>
                <a:cs typeface="Tahoma"/>
              </a:rPr>
              <a:t>trách </a:t>
            </a:r>
            <a:r>
              <a:rPr sz="3200" spc="-310" dirty="0">
                <a:latin typeface="Tahoma"/>
                <a:cs typeface="Tahoma"/>
              </a:rPr>
              <a:t>nhiệm </a:t>
            </a:r>
            <a:r>
              <a:rPr sz="3200" spc="-5" dirty="0">
                <a:latin typeface="Tahoma"/>
                <a:cs typeface="Tahoma"/>
              </a:rPr>
              <a:t>và báo cáo </a:t>
            </a:r>
            <a:r>
              <a:rPr sz="3200" spc="-535" dirty="0">
                <a:latin typeface="Tahoma"/>
                <a:cs typeface="Tahoma"/>
              </a:rPr>
              <a:t>trước</a:t>
            </a:r>
            <a:r>
              <a:rPr sz="3200" spc="-450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HĐND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393700"/>
            <a:ext cx="756348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3399"/>
                </a:solidFill>
              </a:rPr>
              <a:t>4. </a:t>
            </a:r>
            <a:r>
              <a:rPr sz="3200" spc="-5" dirty="0">
                <a:solidFill>
                  <a:srgbClr val="FF3399"/>
                </a:solidFill>
              </a:rPr>
              <a:t>Nguyên </a:t>
            </a:r>
            <a:r>
              <a:rPr sz="3200" spc="-509" dirty="0">
                <a:solidFill>
                  <a:srgbClr val="FF3399"/>
                </a:solidFill>
              </a:rPr>
              <a:t>tắc </a:t>
            </a:r>
            <a:r>
              <a:rPr sz="3200" spc="-705" dirty="0">
                <a:solidFill>
                  <a:srgbClr val="FF3399"/>
                </a:solidFill>
              </a:rPr>
              <a:t>cơ </a:t>
            </a:r>
            <a:r>
              <a:rPr sz="3200" spc="-515" dirty="0">
                <a:solidFill>
                  <a:srgbClr val="FF3399"/>
                </a:solidFill>
              </a:rPr>
              <a:t>bản </a:t>
            </a:r>
            <a:r>
              <a:rPr sz="3200" spc="-765" dirty="0">
                <a:solidFill>
                  <a:srgbClr val="FF3399"/>
                </a:solidFill>
              </a:rPr>
              <a:t>về </a:t>
            </a:r>
            <a:r>
              <a:rPr sz="3200" spc="-735" dirty="0">
                <a:solidFill>
                  <a:srgbClr val="FF3399"/>
                </a:solidFill>
              </a:rPr>
              <a:t>tổ </a:t>
            </a:r>
            <a:r>
              <a:rPr sz="3200" spc="-320" dirty="0">
                <a:solidFill>
                  <a:srgbClr val="FF3399"/>
                </a:solidFill>
              </a:rPr>
              <a:t>chức </a:t>
            </a:r>
            <a:r>
              <a:rPr sz="3200" spc="-515" dirty="0">
                <a:solidFill>
                  <a:srgbClr val="FF3399"/>
                </a:solidFill>
              </a:rPr>
              <a:t>bản </a:t>
            </a:r>
            <a:r>
              <a:rPr sz="3200" spc="-390" dirty="0">
                <a:solidFill>
                  <a:srgbClr val="FF3399"/>
                </a:solidFill>
              </a:rPr>
              <a:t>hoạt  </a:t>
            </a:r>
            <a:r>
              <a:rPr sz="3200" spc="-355" dirty="0">
                <a:solidFill>
                  <a:srgbClr val="FF3399"/>
                </a:solidFill>
              </a:rPr>
              <a:t>động </a:t>
            </a:r>
            <a:r>
              <a:rPr sz="3200" spc="-475" dirty="0">
                <a:solidFill>
                  <a:srgbClr val="FF3399"/>
                </a:solidFill>
              </a:rPr>
              <a:t>của </a:t>
            </a:r>
            <a:r>
              <a:rPr sz="3200" spc="-735" dirty="0">
                <a:solidFill>
                  <a:srgbClr val="FF3399"/>
                </a:solidFill>
              </a:rPr>
              <a:t>Bộ </a:t>
            </a:r>
            <a:r>
              <a:rPr sz="3200" spc="-10" dirty="0">
                <a:solidFill>
                  <a:srgbClr val="FF3399"/>
                </a:solidFill>
              </a:rPr>
              <a:t>máy </a:t>
            </a:r>
            <a:r>
              <a:rPr sz="3200" spc="-5" dirty="0">
                <a:solidFill>
                  <a:srgbClr val="FF3399"/>
                </a:solidFill>
              </a:rPr>
              <a:t>NN </a:t>
            </a:r>
            <a:r>
              <a:rPr sz="3200" spc="-385" dirty="0">
                <a:solidFill>
                  <a:srgbClr val="FF3399"/>
                </a:solidFill>
              </a:rPr>
              <a:t>Việt</a:t>
            </a:r>
            <a:r>
              <a:rPr sz="3200" spc="-430" dirty="0">
                <a:solidFill>
                  <a:srgbClr val="FF3399"/>
                </a:solidFill>
              </a:rPr>
              <a:t> </a:t>
            </a:r>
            <a:r>
              <a:rPr sz="3200" spc="-5" dirty="0">
                <a:solidFill>
                  <a:srgbClr val="FF3399"/>
                </a:solidFill>
              </a:rPr>
              <a:t>Nam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62062" y="2559050"/>
            <a:ext cx="716851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</a:t>
            </a:r>
            <a:r>
              <a:rPr sz="3200" spc="-260" dirty="0">
                <a:latin typeface="Tahoma"/>
                <a:cs typeface="Tahoma"/>
              </a:rPr>
              <a:t>những </a:t>
            </a:r>
            <a:r>
              <a:rPr sz="3200" spc="-5" dirty="0">
                <a:latin typeface="Tahoma"/>
                <a:cs typeface="Tahoma"/>
              </a:rPr>
              <a:t>nguyên lý, </a:t>
            </a:r>
            <a:r>
              <a:rPr sz="3200" spc="-635" dirty="0">
                <a:latin typeface="Tahoma"/>
                <a:cs typeface="Tahoma"/>
              </a:rPr>
              <a:t>tư </a:t>
            </a:r>
            <a:r>
              <a:rPr sz="3200" spc="-540" dirty="0">
                <a:latin typeface="Tahoma"/>
                <a:cs typeface="Tahoma"/>
              </a:rPr>
              <a:t>tưởng </a:t>
            </a:r>
            <a:r>
              <a:rPr sz="3200" spc="-830" dirty="0">
                <a:latin typeface="Tahoma"/>
                <a:cs typeface="Tahoma"/>
              </a:rPr>
              <a:t>chỉ </a:t>
            </a:r>
            <a:r>
              <a:rPr sz="3200" spc="-495" dirty="0">
                <a:latin typeface="Tahoma"/>
                <a:cs typeface="Tahoma"/>
              </a:rPr>
              <a:t>đạo  </a:t>
            </a:r>
            <a:r>
              <a:rPr sz="3200" spc="-509" dirty="0">
                <a:latin typeface="Tahoma"/>
                <a:cs typeface="Tahoma"/>
              </a:rPr>
              <a:t>tạo nền </a:t>
            </a:r>
            <a:r>
              <a:rPr sz="3200" spc="-385" dirty="0">
                <a:latin typeface="Tahoma"/>
                <a:cs typeface="Tahoma"/>
              </a:rPr>
              <a:t>tảng </a:t>
            </a:r>
            <a:r>
              <a:rPr sz="3200" spc="-5" dirty="0">
                <a:latin typeface="Tahoma"/>
                <a:cs typeface="Tahoma"/>
              </a:rPr>
              <a:t>cho </a:t>
            </a:r>
            <a:r>
              <a:rPr sz="3200" spc="-385" dirty="0">
                <a:latin typeface="Tahoma"/>
                <a:cs typeface="Tahoma"/>
              </a:rPr>
              <a:t>việc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90" dirty="0">
                <a:latin typeface="Tahoma"/>
                <a:cs typeface="Tahoma"/>
              </a:rPr>
              <a:t>hoạt  </a:t>
            </a:r>
            <a:r>
              <a:rPr sz="3200" spc="-355" dirty="0">
                <a:latin typeface="Tahoma"/>
                <a:cs typeface="Tahoma"/>
              </a:rPr>
              <a:t>động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300" dirty="0">
                <a:latin typeface="Tahoma"/>
                <a:cs typeface="Tahoma"/>
              </a:rPr>
              <a:t>thống </a:t>
            </a:r>
            <a:r>
              <a:rPr sz="3200" spc="-5" dirty="0">
                <a:latin typeface="Tahoma"/>
                <a:cs typeface="Tahoma"/>
              </a:rPr>
              <a:t>các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trong 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775" y="1770062"/>
            <a:ext cx="7750175" cy="431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733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Đảng </a:t>
            </a:r>
            <a:r>
              <a:rPr sz="3200" spc="-5" dirty="0">
                <a:latin typeface="Tahoma"/>
                <a:cs typeface="Tahoma"/>
              </a:rPr>
              <a:t>lãnh </a:t>
            </a:r>
            <a:r>
              <a:rPr sz="3200" spc="-490" dirty="0">
                <a:latin typeface="Tahoma"/>
                <a:cs typeface="Tahoma"/>
              </a:rPr>
              <a:t>đạo </a:t>
            </a:r>
            <a:r>
              <a:rPr sz="3200" spc="-765" dirty="0">
                <a:latin typeface="Tahoma"/>
                <a:cs typeface="Tahoma"/>
              </a:rPr>
              <a:t>về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85" dirty="0">
                <a:latin typeface="Tahoma"/>
                <a:cs typeface="Tahoma"/>
              </a:rPr>
              <a:t>hoạt </a:t>
            </a:r>
            <a:r>
              <a:rPr sz="3200" spc="-360" dirty="0">
                <a:latin typeface="Tahoma"/>
                <a:cs typeface="Tahoma"/>
              </a:rPr>
              <a:t>động 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735" dirty="0">
                <a:latin typeface="Tahoma"/>
                <a:cs typeface="Tahoma"/>
              </a:rPr>
              <a:t>bộ </a:t>
            </a:r>
            <a:r>
              <a:rPr sz="3200" spc="-10" dirty="0">
                <a:latin typeface="Tahoma"/>
                <a:cs typeface="Tahoma"/>
              </a:rPr>
              <a:t>máy</a:t>
            </a:r>
            <a:r>
              <a:rPr sz="3200" spc="-1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marR="22352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635" dirty="0">
                <a:latin typeface="Tahoma"/>
                <a:cs typeface="Tahoma"/>
              </a:rPr>
              <a:t>sự </a:t>
            </a:r>
            <a:r>
              <a:rPr sz="3200" spc="-5" dirty="0">
                <a:latin typeface="Tahoma"/>
                <a:cs typeface="Tahoma"/>
              </a:rPr>
              <a:t>tham gia </a:t>
            </a:r>
            <a:r>
              <a:rPr sz="3200" spc="-475" dirty="0">
                <a:latin typeface="Tahoma"/>
                <a:cs typeface="Tahoma"/>
              </a:rPr>
              <a:t>của </a:t>
            </a:r>
            <a:r>
              <a:rPr sz="3200" spc="-5" dirty="0">
                <a:latin typeface="Tahoma"/>
                <a:cs typeface="Tahoma"/>
              </a:rPr>
              <a:t>nhân dân vào  công </a:t>
            </a:r>
            <a:r>
              <a:rPr sz="3200" spc="-385" dirty="0">
                <a:latin typeface="Tahoma"/>
                <a:cs typeface="Tahoma"/>
              </a:rPr>
              <a:t>việc quản </a:t>
            </a:r>
            <a:r>
              <a:rPr sz="3200" spc="-5" dirty="0">
                <a:latin typeface="Tahoma"/>
                <a:cs typeface="Tahoma"/>
              </a:rPr>
              <a:t>lý</a:t>
            </a:r>
            <a:r>
              <a:rPr sz="3200" spc="-48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515" dirty="0">
                <a:latin typeface="Tahoma"/>
                <a:cs typeface="Tahoma"/>
              </a:rPr>
              <a:t>tập </a:t>
            </a:r>
            <a:r>
              <a:rPr sz="3200" spc="-5" dirty="0">
                <a:latin typeface="Tahoma"/>
                <a:cs typeface="Tahoma"/>
              </a:rPr>
              <a:t>trung dân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480" dirty="0">
                <a:latin typeface="Tahoma"/>
                <a:cs typeface="Tahoma"/>
              </a:rPr>
              <a:t>chủ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5" dirty="0">
                <a:latin typeface="Tahoma"/>
                <a:cs typeface="Tahoma"/>
              </a:rPr>
              <a:t>pháp </a:t>
            </a:r>
            <a:r>
              <a:rPr sz="3200" spc="-509" dirty="0">
                <a:latin typeface="Tahoma"/>
                <a:cs typeface="Tahoma"/>
              </a:rPr>
              <a:t>chế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10" dirty="0">
                <a:latin typeface="Tahoma"/>
                <a:cs typeface="Tahoma"/>
              </a:rPr>
              <a:t>bình </a:t>
            </a:r>
            <a:r>
              <a:rPr sz="3200" spc="-300" dirty="0">
                <a:latin typeface="Tahoma"/>
                <a:cs typeface="Tahoma"/>
              </a:rPr>
              <a:t>đẳng, </a:t>
            </a:r>
            <a:r>
              <a:rPr sz="3200" spc="10" dirty="0">
                <a:latin typeface="Tahoma"/>
                <a:cs typeface="Tahoma"/>
              </a:rPr>
              <a:t>đoàn </a:t>
            </a:r>
            <a:r>
              <a:rPr sz="3200" spc="-509" dirty="0">
                <a:latin typeface="Tahoma"/>
                <a:cs typeface="Tahoma"/>
              </a:rPr>
              <a:t>kết </a:t>
            </a:r>
            <a:r>
              <a:rPr sz="3200" spc="-320" dirty="0">
                <a:latin typeface="Tahoma"/>
                <a:cs typeface="Tahoma"/>
              </a:rPr>
              <a:t>giữa </a:t>
            </a:r>
            <a:r>
              <a:rPr sz="3200" spc="-5" dirty="0">
                <a:latin typeface="Tahoma"/>
                <a:cs typeface="Tahoma"/>
              </a:rPr>
              <a:t>các  dân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495" dirty="0">
                <a:latin typeface="Tahoma"/>
                <a:cs typeface="Tahoma"/>
              </a:rPr>
              <a:t>tộc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598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00"/>
                </a:solidFill>
              </a:rPr>
              <a:t>5. </a:t>
            </a:r>
            <a:r>
              <a:rPr spc="-5" dirty="0">
                <a:solidFill>
                  <a:srgbClr val="FFFF00"/>
                </a:solidFill>
              </a:rPr>
              <a:t>Mô </a:t>
            </a:r>
            <a:r>
              <a:rPr spc="-10" dirty="0">
                <a:solidFill>
                  <a:srgbClr val="FFFF00"/>
                </a:solidFill>
              </a:rPr>
              <a:t>hình </a:t>
            </a:r>
            <a:r>
              <a:rPr spc="-5" dirty="0">
                <a:solidFill>
                  <a:srgbClr val="FFFF00"/>
                </a:solidFill>
              </a:rPr>
              <a:t>NN </a:t>
            </a:r>
            <a:r>
              <a:rPr spc="-530" dirty="0">
                <a:solidFill>
                  <a:srgbClr val="FFFF00"/>
                </a:solidFill>
              </a:rPr>
              <a:t>Việt</a:t>
            </a:r>
            <a:r>
              <a:rPr spc="-8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Nam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2130742"/>
            <a:ext cx="7725409" cy="3336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515" dirty="0">
                <a:latin typeface="Tahoma"/>
                <a:cs typeface="Tahoma"/>
              </a:rPr>
              <a:t>cấu </a:t>
            </a:r>
            <a:r>
              <a:rPr sz="3200" spc="-5" dirty="0">
                <a:latin typeface="Tahoma"/>
                <a:cs typeface="Tahoma"/>
              </a:rPr>
              <a:t>trúc lãnh </a:t>
            </a:r>
            <a:r>
              <a:rPr sz="3200" spc="-495" dirty="0">
                <a:latin typeface="Tahoma"/>
                <a:cs typeface="Tahoma"/>
              </a:rPr>
              <a:t>thổ </a:t>
            </a:r>
            <a:r>
              <a:rPr sz="3200" spc="-450" dirty="0">
                <a:latin typeface="Tahoma"/>
                <a:cs typeface="Tahoma"/>
              </a:rPr>
              <a:t>đơn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nhất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625" dirty="0">
                <a:latin typeface="Tahoma"/>
                <a:cs typeface="Tahoma"/>
              </a:rPr>
              <a:t>trị: </a:t>
            </a:r>
            <a:r>
              <a:rPr sz="3200" spc="-509" dirty="0">
                <a:latin typeface="Tahoma"/>
                <a:cs typeface="Tahoma"/>
              </a:rPr>
              <a:t>chế </a:t>
            </a:r>
            <a:r>
              <a:rPr sz="3200" spc="-705" dirty="0">
                <a:latin typeface="Tahoma"/>
                <a:cs typeface="Tahoma"/>
              </a:rPr>
              <a:t>độ </a:t>
            </a:r>
            <a:r>
              <a:rPr sz="3200" spc="-5" dirty="0">
                <a:latin typeface="Tahoma"/>
                <a:cs typeface="Tahoma"/>
              </a:rPr>
              <a:t>dân </a:t>
            </a:r>
            <a:r>
              <a:rPr sz="3200" spc="-480" dirty="0">
                <a:latin typeface="Tahoma"/>
                <a:cs typeface="Tahoma"/>
              </a:rPr>
              <a:t>chủ</a:t>
            </a:r>
            <a:r>
              <a:rPr sz="3200" spc="-4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XHCN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Hình </a:t>
            </a:r>
            <a:r>
              <a:rPr sz="3200" spc="-320" dirty="0">
                <a:latin typeface="Tahoma"/>
                <a:cs typeface="Tahoma"/>
              </a:rPr>
              <a:t>thức </a:t>
            </a:r>
            <a:r>
              <a:rPr sz="3200" spc="-5" dirty="0">
                <a:latin typeface="Tahoma"/>
                <a:cs typeface="Tahoma"/>
              </a:rPr>
              <a:t>chính </a:t>
            </a:r>
            <a:r>
              <a:rPr sz="3200" spc="-509" dirty="0">
                <a:latin typeface="Tahoma"/>
                <a:cs typeface="Tahoma"/>
              </a:rPr>
              <a:t>thể </a:t>
            </a:r>
            <a:r>
              <a:rPr sz="3200" spc="-370" dirty="0">
                <a:latin typeface="Tahoma"/>
                <a:cs typeface="Tahoma"/>
              </a:rPr>
              <a:t>cộng </a:t>
            </a:r>
            <a:r>
              <a:rPr sz="3200" spc="-10" dirty="0">
                <a:latin typeface="Tahoma"/>
                <a:cs typeface="Tahoma"/>
              </a:rPr>
              <a:t>hoà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Cách </a:t>
            </a:r>
            <a:r>
              <a:rPr sz="3200" spc="-735" dirty="0">
                <a:latin typeface="Tahoma"/>
                <a:cs typeface="Tahoma"/>
              </a:rPr>
              <a:t>tổ </a:t>
            </a:r>
            <a:r>
              <a:rPr sz="3200" spc="-320" dirty="0">
                <a:latin typeface="Tahoma"/>
                <a:cs typeface="Tahoma"/>
              </a:rPr>
              <a:t>chức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320" dirty="0">
                <a:latin typeface="Tahoma"/>
                <a:cs typeface="Tahoma"/>
              </a:rPr>
              <a:t>thực </a:t>
            </a:r>
            <a:r>
              <a:rPr sz="3200" spc="-385" dirty="0">
                <a:latin typeface="Tahoma"/>
                <a:cs typeface="Tahoma"/>
              </a:rPr>
              <a:t>hiện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425" dirty="0">
                <a:latin typeface="Tahoma"/>
                <a:cs typeface="Tahoma"/>
              </a:rPr>
              <a:t>lực </a:t>
            </a:r>
            <a:r>
              <a:rPr sz="3200" spc="-5" dirty="0">
                <a:latin typeface="Tahoma"/>
                <a:cs typeface="Tahoma"/>
              </a:rPr>
              <a:t>NN:  theo nguyên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515" dirty="0">
                <a:latin typeface="Tahoma"/>
                <a:cs typeface="Tahoma"/>
              </a:rPr>
              <a:t>tập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09" dirty="0">
                <a:latin typeface="Tahoma"/>
                <a:cs typeface="Tahoma"/>
              </a:rPr>
              <a:t>kết </a:t>
            </a:r>
            <a:r>
              <a:rPr sz="3200" spc="-475" dirty="0">
                <a:latin typeface="Tahoma"/>
                <a:cs typeface="Tahoma"/>
              </a:rPr>
              <a:t>hợp </a:t>
            </a:r>
            <a:r>
              <a:rPr sz="3200" spc="-5" dirty="0">
                <a:latin typeface="Tahoma"/>
                <a:cs typeface="Tahoma"/>
              </a:rPr>
              <a:t>tam 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phân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-515" dirty="0">
                <a:latin typeface="Tahoma"/>
                <a:cs typeface="Tahoma"/>
              </a:rPr>
              <a:t>lập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912" y="3260732"/>
            <a:ext cx="8693154" cy="55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8990" y="1829852"/>
            <a:ext cx="5216525" cy="1254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855"/>
              </a:lnSpc>
              <a:spcBef>
                <a:spcPts val="130"/>
              </a:spcBef>
            </a:pPr>
            <a:r>
              <a:rPr sz="4050" i="1" spc="-30" dirty="0">
                <a:solidFill>
                  <a:srgbClr val="FFFF00"/>
                </a:solidFill>
                <a:latin typeface="Tahoma"/>
                <a:cs typeface="Tahoma"/>
              </a:rPr>
              <a:t>BÀI</a:t>
            </a:r>
            <a:r>
              <a:rPr sz="4050" i="1" spc="-99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4050" i="1" spc="-30" dirty="0">
                <a:solidFill>
                  <a:srgbClr val="FFFF00"/>
                </a:solidFill>
                <a:latin typeface="Tahoma"/>
                <a:cs typeface="Tahoma"/>
              </a:rPr>
              <a:t>4:</a:t>
            </a:r>
            <a:endParaRPr sz="4050">
              <a:latin typeface="Tahoma"/>
              <a:cs typeface="Tahoma"/>
            </a:endParaRPr>
          </a:p>
          <a:p>
            <a:pPr marL="33655">
              <a:lnSpc>
                <a:spcPts val="4795"/>
              </a:lnSpc>
            </a:pPr>
            <a:r>
              <a:rPr sz="4000" spc="-5" dirty="0">
                <a:solidFill>
                  <a:srgbClr val="CC66FF"/>
                </a:solidFill>
                <a:latin typeface="Tahoma"/>
                <a:cs typeface="Tahoma"/>
              </a:rPr>
              <a:t>QUY </a:t>
            </a:r>
            <a:r>
              <a:rPr sz="4000" spc="-405" dirty="0">
                <a:solidFill>
                  <a:srgbClr val="CC66FF"/>
                </a:solidFill>
                <a:latin typeface="Tahoma"/>
                <a:cs typeface="Tahoma"/>
              </a:rPr>
              <a:t>PHẠM </a:t>
            </a:r>
            <a:r>
              <a:rPr sz="4000" spc="-5" dirty="0">
                <a:solidFill>
                  <a:srgbClr val="CC66FF"/>
                </a:solidFill>
                <a:latin typeface="Tahoma"/>
                <a:cs typeface="Tahoma"/>
              </a:rPr>
              <a:t>PHÁP</a:t>
            </a:r>
            <a:r>
              <a:rPr sz="4000" spc="-515" dirty="0">
                <a:solidFill>
                  <a:srgbClr val="CC66FF"/>
                </a:solidFill>
                <a:latin typeface="Tahoma"/>
                <a:cs typeface="Tahoma"/>
              </a:rPr>
              <a:t> </a:t>
            </a:r>
            <a:r>
              <a:rPr sz="4000" spc="-409" dirty="0">
                <a:solidFill>
                  <a:srgbClr val="CC66FF"/>
                </a:solidFill>
                <a:latin typeface="Tahoma"/>
                <a:cs typeface="Tahoma"/>
              </a:rPr>
              <a:t>LUẬT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375" y="4818062"/>
            <a:ext cx="4636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PHÁP </a:t>
            </a:r>
            <a:r>
              <a:rPr sz="3200" spc="-10" dirty="0">
                <a:latin typeface="Times New Roman"/>
                <a:cs typeface="Times New Roman"/>
              </a:rPr>
              <a:t>LUẬT </a:t>
            </a:r>
            <a:r>
              <a:rPr sz="3200" spc="-5" dirty="0">
                <a:latin typeface="Times New Roman"/>
                <a:cs typeface="Times New Roman"/>
              </a:rPr>
              <a:t>ĐẠI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CƯƠNG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414337"/>
            <a:ext cx="5575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00"/>
                </a:solidFill>
                <a:latin typeface="Times New Roman"/>
                <a:cs typeface="Times New Roman"/>
              </a:rPr>
              <a:t>1. </a:t>
            </a:r>
            <a:r>
              <a:rPr sz="3200" spc="-5" dirty="0">
                <a:solidFill>
                  <a:srgbClr val="FFFF00"/>
                </a:solidFill>
                <a:latin typeface="Times New Roman"/>
                <a:cs typeface="Times New Roman"/>
              </a:rPr>
              <a:t>Khái </a:t>
            </a:r>
            <a:r>
              <a:rPr sz="3200" dirty="0">
                <a:solidFill>
                  <a:srgbClr val="FFFF00"/>
                </a:solidFill>
                <a:latin typeface="Times New Roman"/>
                <a:cs typeface="Times New Roman"/>
              </a:rPr>
              <a:t>niệm, đặc điểm </a:t>
            </a:r>
            <a:r>
              <a:rPr sz="3200" spc="-10" dirty="0">
                <a:solidFill>
                  <a:srgbClr val="FFFF00"/>
                </a:solidFill>
                <a:latin typeface="Times New Roman"/>
                <a:cs typeface="Times New Roman"/>
              </a:rPr>
              <a:t>của</a:t>
            </a:r>
            <a:r>
              <a:rPr sz="3200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Times New Roman"/>
                <a:cs typeface="Times New Roman"/>
              </a:rPr>
              <a:t>QPPL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825942"/>
            <a:ext cx="7694295" cy="39211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-10" dirty="0">
                <a:solidFill>
                  <a:srgbClr val="CC00FF"/>
                </a:solidFill>
                <a:latin typeface="Tahoma"/>
                <a:cs typeface="Tahoma"/>
              </a:rPr>
              <a:t>1.1 Khái</a:t>
            </a:r>
            <a:r>
              <a:rPr sz="3200" spc="-15" dirty="0">
                <a:solidFill>
                  <a:srgbClr val="CC00FF"/>
                </a:solidFill>
                <a:latin typeface="Tahoma"/>
                <a:cs typeface="Tahoma"/>
              </a:rPr>
              <a:t> </a:t>
            </a:r>
            <a:r>
              <a:rPr sz="3200" spc="-385" dirty="0">
                <a:solidFill>
                  <a:srgbClr val="CC00FF"/>
                </a:solidFill>
                <a:latin typeface="Tahoma"/>
                <a:cs typeface="Tahoma"/>
              </a:rPr>
              <a:t>niệm</a:t>
            </a:r>
            <a:endParaRPr sz="3200">
              <a:latin typeface="Tahoma"/>
              <a:cs typeface="Tahoma"/>
            </a:endParaRPr>
          </a:p>
          <a:p>
            <a:pPr marL="355600" marR="72644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 sự </a:t>
            </a:r>
            <a:r>
              <a:rPr sz="3200" spc="-10" dirty="0">
                <a:latin typeface="Tahoma"/>
                <a:cs typeface="Tahoma"/>
              </a:rPr>
              <a:t>mang </a:t>
            </a:r>
            <a:r>
              <a:rPr sz="3200" spc="-5" dirty="0">
                <a:latin typeface="Tahoma"/>
                <a:cs typeface="Tahoma"/>
              </a:rPr>
              <a:t>tính </a:t>
            </a:r>
            <a:r>
              <a:rPr sz="3200" spc="-515" dirty="0">
                <a:latin typeface="Tahoma"/>
                <a:cs typeface="Tahoma"/>
              </a:rPr>
              <a:t>bắt </a:t>
            </a:r>
            <a:r>
              <a:rPr sz="3200" spc="-375" dirty="0">
                <a:latin typeface="Tahoma"/>
                <a:cs typeface="Tahoma"/>
              </a:rPr>
              <a:t>buộc  </a:t>
            </a:r>
            <a:r>
              <a:rPr sz="3200" spc="-10" dirty="0">
                <a:latin typeface="Tahoma"/>
                <a:cs typeface="Tahoma"/>
              </a:rPr>
              <a:t>chung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NN có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ban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hành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655" dirty="0">
                <a:latin typeface="Tahoma"/>
                <a:cs typeface="Tahoma"/>
              </a:rPr>
              <a:t>Được </a:t>
            </a:r>
            <a:r>
              <a:rPr sz="3200" spc="-5" dirty="0">
                <a:latin typeface="Tahoma"/>
                <a:cs typeface="Tahoma"/>
              </a:rPr>
              <a:t>NN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  <a:p>
            <a:pPr marL="355600" marR="5842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70" dirty="0">
                <a:latin typeface="Tahoma"/>
                <a:cs typeface="Tahoma"/>
              </a:rPr>
              <a:t>Điều </a:t>
            </a:r>
            <a:r>
              <a:rPr sz="3200" spc="-500" dirty="0">
                <a:latin typeface="Tahoma"/>
                <a:cs typeface="Tahoma"/>
              </a:rPr>
              <a:t>chỉnh </a:t>
            </a:r>
            <a:r>
              <a:rPr sz="3200" spc="-5" dirty="0">
                <a:latin typeface="Tahoma"/>
                <a:cs typeface="Tahoma"/>
              </a:rPr>
              <a:t>QHXH theo </a:t>
            </a:r>
            <a:r>
              <a:rPr sz="3200" spc="-610" dirty="0">
                <a:latin typeface="Tahoma"/>
                <a:cs typeface="Tahoma"/>
              </a:rPr>
              <a:t>định </a:t>
            </a:r>
            <a:r>
              <a:rPr sz="3200" spc="-540" dirty="0">
                <a:latin typeface="Tahoma"/>
                <a:cs typeface="Tahoma"/>
              </a:rPr>
              <a:t>hướng </a:t>
            </a:r>
            <a:r>
              <a:rPr sz="3200" spc="-5" dirty="0">
                <a:latin typeface="Tahoma"/>
                <a:cs typeface="Tahoma"/>
              </a:rPr>
              <a:t>và  </a:t>
            </a:r>
            <a:r>
              <a:rPr sz="3200" spc="-480" dirty="0">
                <a:latin typeface="Tahoma"/>
                <a:cs typeface="Tahoma"/>
              </a:rPr>
              <a:t>mục </a:t>
            </a:r>
            <a:r>
              <a:rPr sz="3200" spc="10" dirty="0">
                <a:latin typeface="Tahoma"/>
                <a:cs typeface="Tahoma"/>
              </a:rPr>
              <a:t>đích </a:t>
            </a:r>
            <a:r>
              <a:rPr sz="3200" spc="-385" dirty="0">
                <a:latin typeface="Tahoma"/>
                <a:cs typeface="Tahoma"/>
              </a:rPr>
              <a:t>nhất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610" dirty="0">
                <a:latin typeface="Tahoma"/>
                <a:cs typeface="Tahoma"/>
              </a:rPr>
              <a:t>định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925512"/>
            <a:ext cx="3594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Các </a:t>
            </a:r>
            <a:r>
              <a:rPr spc="-530" dirty="0">
                <a:solidFill>
                  <a:srgbClr val="FF0000"/>
                </a:solidFill>
              </a:rPr>
              <a:t>loại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QPPL: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22462"/>
            <a:ext cx="417322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Loại </a:t>
            </a:r>
            <a:r>
              <a:rPr sz="3200" spc="-5" dirty="0">
                <a:latin typeface="Tahoma"/>
                <a:cs typeface="Tahoma"/>
              </a:rPr>
              <a:t>QPPL </a:t>
            </a:r>
            <a:r>
              <a:rPr sz="3200" spc="-610" dirty="0">
                <a:latin typeface="Tahoma"/>
                <a:cs typeface="Tahoma"/>
              </a:rPr>
              <a:t>định</a:t>
            </a:r>
            <a:r>
              <a:rPr sz="3200" spc="-29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nghĩa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Loại </a:t>
            </a:r>
            <a:r>
              <a:rPr sz="3200" spc="-5" dirty="0">
                <a:latin typeface="Tahoma"/>
                <a:cs typeface="Tahoma"/>
              </a:rPr>
              <a:t>QPPL </a:t>
            </a:r>
            <a:r>
              <a:rPr sz="3200" spc="-515" dirty="0">
                <a:latin typeface="Tahoma"/>
                <a:cs typeface="Tahoma"/>
              </a:rPr>
              <a:t>bắt</a:t>
            </a:r>
            <a:r>
              <a:rPr sz="3200" spc="-275" dirty="0">
                <a:latin typeface="Tahoma"/>
                <a:cs typeface="Tahoma"/>
              </a:rPr>
              <a:t> </a:t>
            </a:r>
            <a:r>
              <a:rPr sz="3200" spc="-375" dirty="0">
                <a:latin typeface="Tahoma"/>
                <a:cs typeface="Tahoma"/>
              </a:rPr>
              <a:t>buộc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Loại  </a:t>
            </a:r>
            <a:r>
              <a:rPr sz="3200" spc="-5" dirty="0">
                <a:latin typeface="Tahoma"/>
                <a:cs typeface="Tahoma"/>
              </a:rPr>
              <a:t>QPPL </a:t>
            </a:r>
            <a:r>
              <a:rPr sz="3200" spc="-509" dirty="0">
                <a:latin typeface="Tahoma"/>
                <a:cs typeface="Tahoma"/>
              </a:rPr>
              <a:t>cấm</a:t>
            </a:r>
            <a:r>
              <a:rPr sz="3200" spc="-330" dirty="0">
                <a:latin typeface="Tahoma"/>
                <a:cs typeface="Tahoma"/>
              </a:rPr>
              <a:t> </a:t>
            </a:r>
            <a:r>
              <a:rPr sz="3200" spc="10" dirty="0">
                <a:latin typeface="Tahoma"/>
                <a:cs typeface="Tahoma"/>
              </a:rPr>
              <a:t>đoán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385" dirty="0">
                <a:latin typeface="Tahoma"/>
                <a:cs typeface="Tahoma"/>
              </a:rPr>
              <a:t>Loại  </a:t>
            </a:r>
            <a:r>
              <a:rPr sz="3200" spc="-5" dirty="0">
                <a:latin typeface="Tahoma"/>
                <a:cs typeface="Tahoma"/>
              </a:rPr>
              <a:t>QPPL cho</a:t>
            </a:r>
            <a:r>
              <a:rPr sz="3200" spc="-31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phép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225425"/>
            <a:ext cx="330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9933"/>
                </a:solidFill>
              </a:rPr>
              <a:t>1.2 </a:t>
            </a:r>
            <a:r>
              <a:rPr spc="-675" dirty="0">
                <a:solidFill>
                  <a:srgbClr val="FF9933"/>
                </a:solidFill>
              </a:rPr>
              <a:t>Đặc</a:t>
            </a:r>
            <a:r>
              <a:rPr spc="-80" dirty="0">
                <a:solidFill>
                  <a:srgbClr val="FF9933"/>
                </a:solidFill>
              </a:rPr>
              <a:t> </a:t>
            </a:r>
            <a:r>
              <a:rPr spc="-505" dirty="0">
                <a:solidFill>
                  <a:srgbClr val="FF9933"/>
                </a:solidFill>
              </a:rPr>
              <a:t>điểm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75" y="1902142"/>
            <a:ext cx="7812405" cy="44088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</a:t>
            </a:r>
            <a:r>
              <a:rPr sz="3200" spc="-365" dirty="0">
                <a:latin typeface="Tahoma"/>
                <a:cs typeface="Tahoma"/>
              </a:rPr>
              <a:t> </a:t>
            </a:r>
            <a:r>
              <a:rPr sz="3200" spc="-635" dirty="0">
                <a:latin typeface="Tahoma"/>
                <a:cs typeface="Tahoma"/>
              </a:rPr>
              <a:t>sự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Do </a:t>
            </a:r>
            <a:r>
              <a:rPr sz="3200" spc="-705" dirty="0">
                <a:latin typeface="Tahoma"/>
                <a:cs typeface="Tahoma"/>
              </a:rPr>
              <a:t>cơ </a:t>
            </a:r>
            <a:r>
              <a:rPr sz="3200" spc="-5" dirty="0">
                <a:latin typeface="Tahoma"/>
                <a:cs typeface="Tahoma"/>
              </a:rPr>
              <a:t>quan nhà </a:t>
            </a:r>
            <a:r>
              <a:rPr sz="3200" spc="-670" dirty="0">
                <a:latin typeface="Tahoma"/>
                <a:cs typeface="Tahoma"/>
              </a:rPr>
              <a:t>nước</a:t>
            </a:r>
            <a:r>
              <a:rPr sz="3200" spc="-3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có </a:t>
            </a:r>
            <a:r>
              <a:rPr sz="3200" spc="-385" dirty="0">
                <a:latin typeface="Tahoma"/>
                <a:cs typeface="Tahoma"/>
              </a:rPr>
              <a:t>thẩm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10" dirty="0">
                <a:latin typeface="Tahoma"/>
                <a:cs typeface="Tahoma"/>
              </a:rPr>
              <a:t>ban  </a:t>
            </a:r>
            <a:r>
              <a:rPr sz="3200" spc="-5" dirty="0">
                <a:latin typeface="Tahoma"/>
                <a:cs typeface="Tahoma"/>
              </a:rPr>
              <a:t>hành và </a:t>
            </a:r>
            <a:r>
              <a:rPr sz="3200" spc="-515" dirty="0">
                <a:latin typeface="Tahoma"/>
                <a:cs typeface="Tahoma"/>
              </a:rPr>
              <a:t>bảo </a:t>
            </a:r>
            <a:r>
              <a:rPr sz="3200" spc="-490" dirty="0">
                <a:latin typeface="Tahoma"/>
                <a:cs typeface="Tahoma"/>
              </a:rPr>
              <a:t>đảm </a:t>
            </a:r>
            <a:r>
              <a:rPr sz="3200" spc="-320" dirty="0">
                <a:latin typeface="Tahoma"/>
                <a:cs typeface="Tahoma"/>
              </a:rPr>
              <a:t>thực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390" dirty="0">
                <a:latin typeface="Tahoma"/>
                <a:cs typeface="Tahoma"/>
              </a:rPr>
              <a:t>hiện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Là quy </a:t>
            </a:r>
            <a:r>
              <a:rPr sz="3200" spc="-509" dirty="0">
                <a:latin typeface="Tahoma"/>
                <a:cs typeface="Tahoma"/>
              </a:rPr>
              <a:t>tắc </a:t>
            </a:r>
            <a:r>
              <a:rPr sz="3200" spc="-635" dirty="0">
                <a:latin typeface="Tahoma"/>
                <a:cs typeface="Tahoma"/>
              </a:rPr>
              <a:t>xử sự</a:t>
            </a:r>
            <a:r>
              <a:rPr sz="3200" spc="-459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chung</a:t>
            </a:r>
            <a:endParaRPr sz="3200">
              <a:latin typeface="Tahoma"/>
              <a:cs typeface="Tahoma"/>
            </a:endParaRPr>
          </a:p>
          <a:p>
            <a:pPr marL="355600" marR="7366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830" dirty="0">
                <a:latin typeface="Tahoma"/>
                <a:cs typeface="Tahoma"/>
              </a:rPr>
              <a:t>Chỉ </a:t>
            </a:r>
            <a:r>
              <a:rPr sz="3200" spc="-5" dirty="0">
                <a:latin typeface="Tahoma"/>
                <a:cs typeface="Tahoma"/>
              </a:rPr>
              <a:t>ra các </a:t>
            </a:r>
            <a:r>
              <a:rPr sz="3200" spc="-310" dirty="0">
                <a:latin typeface="Tahoma"/>
                <a:cs typeface="Tahoma"/>
              </a:rPr>
              <a:t>quyền </a:t>
            </a:r>
            <a:r>
              <a:rPr sz="3200" spc="-5" dirty="0">
                <a:latin typeface="Tahoma"/>
                <a:cs typeface="Tahoma"/>
              </a:rPr>
              <a:t>và </a:t>
            </a:r>
            <a:r>
              <a:rPr sz="3200" spc="-10" dirty="0">
                <a:latin typeface="Tahoma"/>
                <a:cs typeface="Tahoma"/>
              </a:rPr>
              <a:t>nghĩa </a:t>
            </a:r>
            <a:r>
              <a:rPr sz="3200" spc="-715" dirty="0">
                <a:latin typeface="Tahoma"/>
                <a:cs typeface="Tahoma"/>
              </a:rPr>
              <a:t>vụ </a:t>
            </a:r>
            <a:r>
              <a:rPr sz="3200" spc="-5" dirty="0">
                <a:latin typeface="Tahoma"/>
                <a:cs typeface="Tahoma"/>
              </a:rPr>
              <a:t>pháp lý </a:t>
            </a:r>
            <a:r>
              <a:rPr sz="3200" spc="-480" dirty="0">
                <a:latin typeface="Tahoma"/>
                <a:cs typeface="Tahoma"/>
              </a:rPr>
              <a:t>của  </a:t>
            </a:r>
            <a:r>
              <a:rPr sz="3200" spc="-5" dirty="0">
                <a:latin typeface="Tahoma"/>
                <a:cs typeface="Tahoma"/>
              </a:rPr>
              <a:t>các bên tham gia quan </a:t>
            </a:r>
            <a:r>
              <a:rPr sz="3200" spc="-765" dirty="0">
                <a:latin typeface="Tahoma"/>
                <a:cs typeface="Tahoma"/>
              </a:rPr>
              <a:t>hệ </a:t>
            </a:r>
            <a:r>
              <a:rPr sz="3200" spc="-5" dirty="0">
                <a:latin typeface="Tahoma"/>
                <a:cs typeface="Tahoma"/>
              </a:rPr>
              <a:t>mà nó </a:t>
            </a:r>
            <a:r>
              <a:rPr sz="3200" spc="-370" dirty="0">
                <a:latin typeface="Tahoma"/>
                <a:cs typeface="Tahoma"/>
              </a:rPr>
              <a:t>điều  </a:t>
            </a:r>
            <a:r>
              <a:rPr sz="3200" spc="-500" dirty="0">
                <a:latin typeface="Tahoma"/>
                <a:cs typeface="Tahoma"/>
              </a:rPr>
              <a:t>chỉnh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Có tính </a:t>
            </a:r>
            <a:r>
              <a:rPr sz="3200" spc="-765" dirty="0">
                <a:latin typeface="Tahoma"/>
                <a:cs typeface="Tahoma"/>
              </a:rPr>
              <a:t>hệ</a:t>
            </a:r>
            <a:r>
              <a:rPr sz="3200" spc="-715" dirty="0">
                <a:latin typeface="Tahoma"/>
                <a:cs typeface="Tahoma"/>
              </a:rPr>
              <a:t> </a:t>
            </a:r>
            <a:r>
              <a:rPr sz="3200" spc="-300" dirty="0">
                <a:latin typeface="Tahoma"/>
                <a:cs typeface="Tahoma"/>
              </a:rPr>
              <a:t>thống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6617</Words>
  <Application>Microsoft Macintosh PowerPoint</Application>
  <PresentationFormat>On-screen Show (4:3)</PresentationFormat>
  <Paragraphs>684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59" baseType="lpstr">
      <vt:lpstr>Calibri</vt:lpstr>
      <vt:lpstr>Tahoma</vt:lpstr>
      <vt:lpstr>Times New Roman</vt:lpstr>
      <vt:lpstr>Wingdings</vt:lpstr>
      <vt:lpstr>Arial</vt:lpstr>
      <vt:lpstr>Office Theme</vt:lpstr>
      <vt:lpstr>PHÁP LUẬT</vt:lpstr>
      <vt:lpstr>BÀI 1: NHỮNG VẤN ĐỀ CƠ  BẢN VỀ NHÀ NƯỚC</vt:lpstr>
      <vt:lpstr>BÀI 2: NHỮNG VẤN ĐỀ CƠ  BẢN CỦA PHÁP LUẬT</vt:lpstr>
      <vt:lpstr>BÀI 3: NHÀ NƯỚC CỘNG HOÀ XÃ  HỘI CHỦ NGHĨA VIỆT NAM</vt:lpstr>
      <vt:lpstr>BÀI 4: HỆ THỐNG PHÁP LUẬT VÀ  QUY PHẠM PHÁP LUẬT</vt:lpstr>
      <vt:lpstr>BÀI 5: QUAN HỆ PHÁP LUẬT</vt:lpstr>
      <vt:lpstr>BÀI 6: THỰC HIỆN PHÁP LUẬT – VI  PHẠM PHÁP LUẬT – TRÁCH NHIỆM  PHÁP LÝ</vt:lpstr>
      <vt:lpstr>BÀI 7: PHÁP CHẾ XHCN – NHÀ  NƯỚC PHÁP QUYỀN</vt:lpstr>
      <vt:lpstr>BÀI 8: CÁC NGÀNH LUẬT CƠ BẢN  TRONG HỆ THỐNG PHÁP LUẬT VIỆT  NAM</vt:lpstr>
      <vt:lpstr>I. Ngành luật hình sự</vt:lpstr>
      <vt:lpstr>BÀI 1: NHỮNG VẤN ĐỀ CƠ  BẢN VỀ NHÀ NƯỚC</vt:lpstr>
      <vt:lpstr>I. Nguồn gốc Nhà nước</vt:lpstr>
      <vt:lpstr>2. Quan điểm Mác – Lênin về  nguồn gốc Nhà nước</vt:lpstr>
      <vt:lpstr>2.2 Sự phân hoá giai cấp trong  xã hội và Nhà nước xuất hiện</vt:lpstr>
      <vt:lpstr>II. Khái niệm, bản chất của  Nhà nước</vt:lpstr>
      <vt:lpstr>2. Bản chất Nhà nước</vt:lpstr>
      <vt:lpstr>2.2 Bản chất xã hội của Nhà  nước (Tính xã hội)</vt:lpstr>
      <vt:lpstr>III. Thuộc tính của Nhà nước</vt:lpstr>
      <vt:lpstr>IV. Chức năng của NN</vt:lpstr>
      <vt:lpstr>2. Phân loại chức năng</vt:lpstr>
      <vt:lpstr>3. Hình thức thực hiện chức  năng</vt:lpstr>
      <vt:lpstr>4. Phương pháp thực hiện  chức năng</vt:lpstr>
      <vt:lpstr>V. Kiểu và hình thức NN</vt:lpstr>
      <vt:lpstr>Các kiểu NN:</vt:lpstr>
      <vt:lpstr>1.1 Kiểu NN chủ nô</vt:lpstr>
      <vt:lpstr>1.2 Kiểu NN phong kiến</vt:lpstr>
      <vt:lpstr>1.3 Kiểu NN tư sản</vt:lpstr>
      <vt:lpstr>1.4 Kiểu NN xã hội chủ nghĩa</vt:lpstr>
      <vt:lpstr>2. Hình thức NN (Mô hình NN)</vt:lpstr>
      <vt:lpstr>2.2 Các yếu tố tạo thành hình  thức NN</vt:lpstr>
      <vt:lpstr>Chính thể quân chủ:</vt:lpstr>
      <vt:lpstr>Chính thể cộng hoà</vt:lpstr>
      <vt:lpstr>Yếu tố 2: Hình thức cấu trúc  lãnh thổ</vt:lpstr>
      <vt:lpstr>Yếu tố 3: Chế độ chính trị</vt:lpstr>
      <vt:lpstr>VI. Bộ máy NN</vt:lpstr>
      <vt:lpstr>Đặc điểm của cơ quan NN:</vt:lpstr>
      <vt:lpstr>2. Các loại cơ quan trong bộ  máy NN</vt:lpstr>
      <vt:lpstr>Bộ máy NN chủ nô</vt:lpstr>
      <vt:lpstr>Bộ máy NN phong kiến</vt:lpstr>
      <vt:lpstr>Bộ máy NN tư sản</vt:lpstr>
      <vt:lpstr>Bộ máy NN XHCN</vt:lpstr>
      <vt:lpstr>BÀI 2: NHỮNG VẤN ĐỀ CƠ BẢN VỀ  PHÁP LUẬT</vt:lpstr>
      <vt:lpstr>Quan điểm học thuyết Mac -  Lênin</vt:lpstr>
      <vt:lpstr>2. Khái niệm PL</vt:lpstr>
      <vt:lpstr>II. Bản chất PL</vt:lpstr>
      <vt:lpstr>Bản chất xã hội (Tính xã hội)</vt:lpstr>
      <vt:lpstr>III. Thuộc tính của PL</vt:lpstr>
      <vt:lpstr>IV. Chức năng, vai trò của PL</vt:lpstr>
      <vt:lpstr>2. Vai trò</vt:lpstr>
      <vt:lpstr>V. Mối quan hệ giữa PL với  những hiện tượng XH khác</vt:lpstr>
      <vt:lpstr>1.1 NN và PL tuy là 2 hiện tượng khác nhau  nhưng chúng lại có nhiều nét tương đồng với  nhau</vt:lpstr>
      <vt:lpstr>1.2 NN và PL có mối quan hệ tác  động qua lại với nhau</vt:lpstr>
      <vt:lpstr>Tác động của NN đến PL:</vt:lpstr>
      <vt:lpstr>2. Mối quan hệ giữa PL và  chính trị</vt:lpstr>
      <vt:lpstr>Tác động qua lại:</vt:lpstr>
      <vt:lpstr>3. Mối quan hệ giữa PL với  kinh tế</vt:lpstr>
      <vt:lpstr>Tác động của KT:</vt:lpstr>
      <vt:lpstr>Tác động của PL:</vt:lpstr>
      <vt:lpstr>4. Mối quan hệ giữa PL với  đạo đức</vt:lpstr>
      <vt:lpstr>Tác động:</vt:lpstr>
      <vt:lpstr>VI. Kiểu và hình thức pháp  luật</vt:lpstr>
      <vt:lpstr>1.1 Kiểu PL chủ nô:</vt:lpstr>
      <vt:lpstr>1.2 Kiểu PL phong kiến</vt:lpstr>
      <vt:lpstr>1.3 Kiểu PL tư sản:</vt:lpstr>
      <vt:lpstr>1.4 Kiểu pháp luật XHCN</vt:lpstr>
      <vt:lpstr>2. Hình thức PL</vt:lpstr>
      <vt:lpstr>2.1 Tập quán pháp</vt:lpstr>
      <vt:lpstr>2.2 Tiền lệ pháp:</vt:lpstr>
      <vt:lpstr>2.3 Văn bản quy phạm pháp  luật</vt:lpstr>
      <vt:lpstr>BÀI 3: NHÀ NƯỚC CỘNG HOÀ XÃ HỘI  CHỦ NGHĨA VIỆT NAM</vt:lpstr>
      <vt:lpstr>1. Khái quát về sự ra đời và phát  triển của Nhà nước Việt Nam</vt:lpstr>
      <vt:lpstr>2. Bản chất Nhà nước CHXHCN Việt Nam</vt:lpstr>
      <vt:lpstr>Điều 2 Hiến pháp 1992:</vt:lpstr>
      <vt:lpstr>Bản chất NN của nhân dân, do nhân</vt:lpstr>
      <vt:lpstr>Trong lĩnh vực kinh tế:</vt:lpstr>
      <vt:lpstr>Trong lĩnh vực tư tưởng văn  hoá – xã hội:</vt:lpstr>
      <vt:lpstr>Trong lĩnh vực đối ngoại:</vt:lpstr>
      <vt:lpstr>3. Chức năng Nhà nước Việt Nam</vt:lpstr>
      <vt:lpstr>PowerPoint Presentation</vt:lpstr>
      <vt:lpstr>3.2 Chức năng đối ngoại</vt:lpstr>
      <vt:lpstr>4. Bộ máy Nhà nước CHXHCN  Việt Nam</vt:lpstr>
      <vt:lpstr>Đặc điểm:</vt:lpstr>
      <vt:lpstr>Bộ    máy NN Việt Nam được tổ chức  theo nguyên tắc tập quyền</vt:lpstr>
      <vt:lpstr>4.1 Hệ thống cơ quan quyền  lực</vt:lpstr>
      <vt:lpstr>Quốc hội</vt:lpstr>
      <vt:lpstr>Hội đồng nhân dân</vt:lpstr>
      <vt:lpstr>4.2 Chủ tịch nước</vt:lpstr>
      <vt:lpstr>4.3 Hệ thống các cơ quan  hành chính NN</vt:lpstr>
      <vt:lpstr>Chính phủ</vt:lpstr>
      <vt:lpstr>Uỷ ban nhân dân các cấp</vt:lpstr>
      <vt:lpstr>4.4 Hệ thống cơ quan xét xử</vt:lpstr>
      <vt:lpstr>4.5 Hệ thống các cơ quan VKSND</vt:lpstr>
      <vt:lpstr>4. Nguyên tắc cơ bản về tổ chức bản hoạt  động của Bộ máy NN Việt Nam</vt:lpstr>
      <vt:lpstr>PowerPoint Presentation</vt:lpstr>
      <vt:lpstr>5. Mô hình NN Việt Nam</vt:lpstr>
      <vt:lpstr>PowerPoint Presentation</vt:lpstr>
      <vt:lpstr>1. Khái niệm, đặc điểm của QPPL</vt:lpstr>
      <vt:lpstr>Các loại QPPL:</vt:lpstr>
      <vt:lpstr>1.2 Đặc điểm</vt:lpstr>
      <vt:lpstr>2. Cấu trúc (cơ cấu) của QPPL</vt:lpstr>
      <vt:lpstr>Ví dụ: K1-Đ102- BLHS 1999</vt:lpstr>
      <vt:lpstr>2.2 Bộ phận quy định</vt:lpstr>
      <vt:lpstr>2.3 Bộ phận chế tài</vt:lpstr>
      <vt:lpstr>3. Những cách thức thể hiện  QPPL trong các điều luật</vt:lpstr>
      <vt:lpstr>4. Phân loại QPPL</vt:lpstr>
      <vt:lpstr>5. Các loại văn bản QPPL ở  Việt Nam</vt:lpstr>
      <vt:lpstr>5.1 Văn bản luật</vt:lpstr>
      <vt:lpstr>5.2 Văn bản dưới luật</vt:lpstr>
      <vt:lpstr>Các loại văn bản dưới luật:</vt:lpstr>
      <vt:lpstr>PowerPoint Presentation</vt:lpstr>
      <vt:lpstr>6. Hiệu lực của văn bản QPPL</vt:lpstr>
      <vt:lpstr>6.2 Hiệu lực về không gian</vt:lpstr>
      <vt:lpstr>6.3 Hiệu lực về đối tượng tác  động</vt:lpstr>
      <vt:lpstr>PowerPoint Presentation</vt:lpstr>
      <vt:lpstr>I. Khái niệm, đặc điểm của  QHPL</vt:lpstr>
      <vt:lpstr>2. Đặc điểm của QHPL</vt:lpstr>
      <vt:lpstr>2. Thành phần của QHPL</vt:lpstr>
      <vt:lpstr>1.1 Năng lực pháp luật</vt:lpstr>
      <vt:lpstr>1.2 Năng lực hành vi</vt:lpstr>
      <vt:lpstr>Năng lực hành vi của cá nhân:</vt:lpstr>
      <vt:lpstr>Năng lực hành vi của tổ chức  (pháp nhân)</vt:lpstr>
      <vt:lpstr>2. Khách thể của QHPL</vt:lpstr>
      <vt:lpstr>3. Nội dung của QHPL</vt:lpstr>
      <vt:lpstr>Đặc tính của quyền chủ thể</vt:lpstr>
      <vt:lpstr>3.2 Nghĩa vụ của chủ thể</vt:lpstr>
      <vt:lpstr>Đặc tính:</vt:lpstr>
      <vt:lpstr>III. Sự kiện pháp lý</vt:lpstr>
      <vt:lpstr>2. Phân loại</vt:lpstr>
      <vt:lpstr>PowerPoint Presentation</vt:lpstr>
      <vt:lpstr>2.2 Căn cứ vào hậu quả pháp  lý, có 3 loại:</vt:lpstr>
      <vt:lpstr>BÀI 6:</vt:lpstr>
      <vt:lpstr>I. Thực hiện pháp luật</vt:lpstr>
      <vt:lpstr>2. Các hình thức thực hiện PL</vt:lpstr>
      <vt:lpstr>2.2 Thi hành PL</vt:lpstr>
      <vt:lpstr>2.3 Sử dụng PL</vt:lpstr>
      <vt:lpstr>2.4 Áp dụng PL</vt:lpstr>
      <vt:lpstr>Áp dụng PL được thực hiện trong  những trường hợp sau:</vt:lpstr>
      <vt:lpstr>II. Vi phạm PL</vt:lpstr>
      <vt:lpstr>2. Các dấu hiệu cơ bản của  VPPL</vt:lpstr>
      <vt:lpstr>2.2 VPPL là hành vi trái PL và xâm  hại tới QHXH được PL bảo vệ</vt:lpstr>
      <vt:lpstr>2.3 Chủ thể thực hiện hành vi  trái PL đó phải có lỗi</vt:lpstr>
      <vt:lpstr>2.4 Chủ thể thực hiện hành vi trái  PL có đủ năng lực trách nhiệm  pháp lý</vt:lpstr>
      <vt:lpstr>3. Cấu thành VPPL</vt:lpstr>
      <vt:lpstr>3.2 Mặt khách thể</vt:lpstr>
      <vt:lpstr>3.3 Mặt chủ quan</vt:lpstr>
      <vt:lpstr>3.4 Mặt khách quan</vt:lpstr>
      <vt:lpstr>4. Phân loại VPPL</vt:lpstr>
      <vt:lpstr>III. Trách nhiệm pháp lý</vt:lpstr>
      <vt:lpstr>1.2 Đặc điểm</vt:lpstr>
      <vt:lpstr>2. Căn cứ để truy cứu TNPL</vt:lpstr>
      <vt:lpstr>3. Phân loại TNPL</vt:lpstr>
      <vt:lpstr>PowerPoint Presentation</vt:lpstr>
      <vt:lpstr>3. Những yêu cầu cơ bản của  pháp chế XHCN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2020-04-10T10:59:32Z</dcterms:created>
  <dcterms:modified xsi:type="dcterms:W3CDTF">2020-04-10T11:02:31Z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Microsoft PowerPoint</vt:lpwstr>
  </property>
  <property fmtid="{D5CDD505-2E9C-101B-9397-08002B2CF9AE}" pid="3" name="LastSaved">
    <vt:filetime>2020-04-10T00:00:00Z</vt:filetime>
  </property>
</Properties>
</file>