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9" r:id="rId9"/>
    <p:sldId id="261" r:id="rId10"/>
    <p:sldId id="270" r:id="rId11"/>
    <p:sldId id="271" r:id="rId12"/>
    <p:sldId id="266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87" autoAdjust="0"/>
  </p:normalViewPr>
  <p:slideViewPr>
    <p:cSldViewPr snapToGrid="0">
      <p:cViewPr>
        <p:scale>
          <a:sx n="50" d="100"/>
          <a:sy n="50" d="100"/>
        </p:scale>
        <p:origin x="5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BA454-09FC-4B19-B379-847ADAEB1ED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A60CA-8371-4656-BA48-71E05ECEB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pubs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60CA-8371-4656-BA48-71E05ECEB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60CA-8371-4656-BA48-71E05ECEB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3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Haven – import </a:t>
            </a:r>
            <a:r>
              <a:rPr lang="en-US" dirty="0" err="1"/>
              <a:t>sas</a:t>
            </a:r>
            <a:r>
              <a:rPr lang="en-US" dirty="0"/>
              <a:t>, </a:t>
            </a:r>
            <a:r>
              <a:rPr lang="en-US" dirty="0" err="1"/>
              <a:t>stata</a:t>
            </a:r>
            <a:r>
              <a:rPr lang="en-US" dirty="0"/>
              <a:t>, and </a:t>
            </a:r>
            <a:r>
              <a:rPr lang="en-US" dirty="0" err="1"/>
              <a:t>spss</a:t>
            </a:r>
            <a:r>
              <a:rPr lang="en-US" dirty="0"/>
              <a:t> data files</a:t>
            </a:r>
          </a:p>
          <a:p>
            <a:r>
              <a:rPr lang="en-US" dirty="0"/>
              <a:t>Reticulate – integrate R with python (run python chunks in a python session in an R session) </a:t>
            </a:r>
          </a:p>
          <a:p>
            <a:r>
              <a:rPr lang="en-US" dirty="0"/>
              <a:t>BERT – run R functions in excel spread sheets </a:t>
            </a:r>
          </a:p>
          <a:p>
            <a:r>
              <a:rPr lang="en-US" dirty="0"/>
              <a:t>Tableau – you can run R scripts from within tableau if so inclined </a:t>
            </a:r>
          </a:p>
          <a:p>
            <a:r>
              <a:rPr lang="en-US" dirty="0"/>
              <a:t>Google – multiple packages such as </a:t>
            </a:r>
            <a:r>
              <a:rPr lang="en-US" dirty="0" err="1"/>
              <a:t>Rgooglemaps</a:t>
            </a:r>
            <a:r>
              <a:rPr lang="en-US" dirty="0"/>
              <a:t> (uses google maps to overlap data and provides an interface for query map stats) and google sheets (access and manage google sheets from inside R)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60CA-8371-4656-BA48-71E05ECEB0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RPubs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free service that makes it easy to publish documents to the web from 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Shiny is an R package that makes it easy to build interactive web apps straight from R. </a:t>
            </a:r>
          </a:p>
          <a:p>
            <a:r>
              <a:rPr lang="en-US" dirty="0" err="1"/>
              <a:t>Rmarkdown</a:t>
            </a:r>
            <a:r>
              <a:rPr lang="en-US" dirty="0"/>
              <a:t> makes reproducible documents </a:t>
            </a:r>
          </a:p>
          <a:p>
            <a:r>
              <a:rPr lang="en-US" dirty="0" err="1"/>
              <a:t>Bookdown</a:t>
            </a:r>
            <a:r>
              <a:rPr lang="en-US" dirty="0"/>
              <a:t> for making books and technical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60CA-8371-4656-BA48-71E05ECEB0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A60CA-8371-4656-BA48-71E05ECEB0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38EC-2030-4CE4-A15A-7B19C5B16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84DDA-C4E3-4C62-914D-1B55E32AB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13EB-C5DC-4712-8B84-68DB1939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6AC9-98AF-4F5E-AF2C-21541490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AE85-9645-4D9F-9480-D8EBA337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22E8-B640-46AB-931D-02E7A61D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CB521-BF7E-4E20-9CBC-DEFD9A949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079E-322F-429A-8DAB-18BC6B8D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0E6C-6C17-4EE2-8F3C-CD29CA40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3B21-E68C-4FB4-90B9-BDDA98C1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677A7-DA9F-4DE6-A1F9-BDF2B2163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FA6F7-8FD2-4651-8643-FD2C656E0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2100-74D9-4C94-B88B-BD138652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9453-EEDF-4033-9B69-C531DADE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5C0E-1CA8-48AC-B899-4369DFA0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8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0330-D5CF-4E34-B005-94C0F37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D405-22F5-4147-A533-B1D5A218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AE02-46D6-46B9-824D-5784FA51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23A9-C745-4293-AE1D-8223B90C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CAA6-8761-4236-97B4-50845BF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3677-6794-4ADB-AF5A-5DD000C0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6667-DB92-48C5-AF6A-DE618B71A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1B21-F7C3-455B-877C-B78DD52B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940D-9333-45A8-89E0-60267D9C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E96A-D7BD-4A84-A9F6-08A01BFB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32F8-12EF-488C-8F7D-F7F2C1A4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E37E-1C45-4ED6-A189-E3257EC36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3C27-4D6C-4D51-9748-BA79665C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704C6-B403-4EB2-8670-E4243D7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A0C6D-4293-49A0-9089-8CE3F039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6237B-AB09-482F-8B04-20C52650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C960-679C-4E51-BFE7-2755CD12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173C-F359-44D6-98AB-0F342217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E0EB-4F36-42F2-ADCD-D7430E0E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9020A-B6FB-45F7-89E0-94319F9C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33EC2-9E8B-4121-B20E-FF99CC004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E315A-DEF9-4625-8DEC-C41899F4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6FD98-D2EF-4A8B-AD21-F586A516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DC4F9-A07D-4EC0-89B4-4D42CDB6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6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936B-E815-4C53-90A2-589D6A8A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8E116-6055-4BB9-B99D-BF284831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ED4C0-F693-4AA3-9413-3D2D5EC9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5C67-AC27-47B9-BF09-0026274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495FA-A5A1-43F1-A9A4-8A4FC779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495D2-AF31-48C4-84EC-BF706B5C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6C8DA-7F68-4501-939B-B514C987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F0D8-08A1-4541-9149-087EA255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5840-5DCF-4C9C-9DEB-F2428FDA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39828-8C75-41CA-A8C0-FEF598310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5981-7C41-4491-8F39-331CC1BC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C7EB0-E4BD-4826-A396-0F761B8E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37A6-54F2-41D8-98AD-EDE4ECF8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B29B-9024-4FE7-BFF9-525CAB05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A816-DC3A-4CA2-A80B-6CE0AC09C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9C8D-C820-4AAA-945C-EB9F6C2F8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E5A9-C1F6-4E78-BC96-36BE1957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1F280-5DCD-4A48-9A03-DDAEF7E1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EDEFB-7FF2-47E9-A299-C8515E2A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3DC5B-10A4-458B-9919-854051DA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E98DE-0CD1-441C-8FE9-E05BDAFD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D71F-8296-49BA-8566-D7048AB1D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C16C-FCB8-494B-AC55-707859FF0FB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59BF-EDA8-4884-88A7-0559A111B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D0AA-A94C-4757-9F11-66FE8E6B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7828-0CAD-442D-A72A-DF3256F2F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rdan.H.Creed@moffitt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erkeLab/xCellCalls" TargetMode="External"/><Relationship Id="rId5" Type="http://schemas.openxmlformats.org/officeDocument/2006/relationships/hyperlink" Target="https://community.rstudio.com/" TargetMode="External"/><Relationship Id="rId4" Type="http://schemas.openxmlformats.org/officeDocument/2006/relationships/hyperlink" Target="https://stackoverflow.com/questions/1744861/how-to-learn-r-as-a-programming-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A9C2-514D-4ED0-B9AD-F7E0D252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969" y="1917700"/>
            <a:ext cx="8814061" cy="1193800"/>
          </a:xfrm>
        </p:spPr>
        <p:txBody>
          <a:bodyPr>
            <a:norm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R</a:t>
            </a:r>
          </a:p>
        </p:txBody>
      </p:sp>
      <p:pic>
        <p:nvPicPr>
          <p:cNvPr id="1026" name="Picture 2" descr="File:R logo.svg">
            <a:extLst>
              <a:ext uri="{FF2B5EF4-FFF2-40B4-BE49-F238E27FC236}">
                <a16:creationId xmlns:a16="http://schemas.microsoft.com/office/drawing/2014/main" id="{64125D25-816A-4BB2-94E6-2F4828AE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3" y="4229419"/>
            <a:ext cx="2913864" cy="225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4538D-7F71-48DE-A5AE-1D91CC796AD3}"/>
              </a:ext>
            </a:extLst>
          </p:cNvPr>
          <p:cNvSpPr txBox="1"/>
          <p:nvPr/>
        </p:nvSpPr>
        <p:spPr>
          <a:xfrm>
            <a:off x="8201321" y="4440025"/>
            <a:ext cx="3827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Jordan Creed, MPH</a:t>
            </a:r>
          </a:p>
          <a:p>
            <a:r>
              <a:rPr lang="en-US" dirty="0"/>
              <a:t>Department of Cancer Epidemiology</a:t>
            </a:r>
          </a:p>
          <a:p>
            <a:r>
              <a:rPr lang="en-US" dirty="0"/>
              <a:t>Moffitt Cancer Center</a:t>
            </a:r>
          </a:p>
          <a:p>
            <a:r>
              <a:rPr lang="en-US" dirty="0">
                <a:hlinkClick r:id="rId3"/>
              </a:rPr>
              <a:t>Jordan.H.Creed@moffitt.org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jhcreed</a:t>
            </a:r>
            <a:endParaRPr lang="en-US" dirty="0"/>
          </a:p>
        </p:txBody>
      </p:sp>
      <p:pic>
        <p:nvPicPr>
          <p:cNvPr id="1028" name="Picture 4" descr="Image result for github logo">
            <a:extLst>
              <a:ext uri="{FF2B5EF4-FFF2-40B4-BE49-F238E27FC236}">
                <a16:creationId xmlns:a16="http://schemas.microsoft.com/office/drawing/2014/main" id="{D0844937-60A3-48FC-ABDC-566CF8C8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203" y="5595176"/>
            <a:ext cx="322177" cy="32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3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367A-51BD-4124-A7F2-2FA74E60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Dissemination</a:t>
            </a:r>
          </a:p>
        </p:txBody>
      </p:sp>
      <p:pic>
        <p:nvPicPr>
          <p:cNvPr id="12292" name="Picture 4" descr="Image result for r shiny logo">
            <a:extLst>
              <a:ext uri="{FF2B5EF4-FFF2-40B4-BE49-F238E27FC236}">
                <a16:creationId xmlns:a16="http://schemas.microsoft.com/office/drawing/2014/main" id="{7E57B751-29FF-47ED-84D9-66F8A46D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495678"/>
            <a:ext cx="3538537" cy="339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r markdown hex">
            <a:extLst>
              <a:ext uri="{FF2B5EF4-FFF2-40B4-BE49-F238E27FC236}">
                <a16:creationId xmlns:a16="http://schemas.microsoft.com/office/drawing/2014/main" id="{F31883D9-BF4E-4106-AE12-8ADBB6DB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12" y="1080587"/>
            <a:ext cx="2808288" cy="32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0B286-B6F8-4D36-B56B-BA19C5C97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94" t="17111" r="9557" b="45555"/>
          <a:stretch/>
        </p:blipFill>
        <p:spPr>
          <a:xfrm>
            <a:off x="3810000" y="1690688"/>
            <a:ext cx="4786314" cy="1600201"/>
          </a:xfrm>
          <a:prstGeom prst="rect">
            <a:avLst/>
          </a:prstGeom>
        </p:spPr>
      </p:pic>
      <p:pic>
        <p:nvPicPr>
          <p:cNvPr id="12296" name="Picture 8" descr="Image result for r bookdown">
            <a:extLst>
              <a:ext uri="{FF2B5EF4-FFF2-40B4-BE49-F238E27FC236}">
                <a16:creationId xmlns:a16="http://schemas.microsoft.com/office/drawing/2014/main" id="{3E4B6F49-FFDB-4244-A38C-CFC176A9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63" y="3543023"/>
            <a:ext cx="2808288" cy="32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Image result for github logo">
            <a:extLst>
              <a:ext uri="{FF2B5EF4-FFF2-40B4-BE49-F238E27FC236}">
                <a16:creationId xmlns:a16="http://schemas.microsoft.com/office/drawing/2014/main" id="{A2A8CADB-F5F5-484F-90CF-2D063512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94" y="3589128"/>
            <a:ext cx="3156368" cy="31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9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CAE4-CEE7-4A73-B26C-8BFF81EB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Reproducible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66BA-DC84-42DA-B3EC-A60C8AE2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300" y="1825625"/>
            <a:ext cx="6096000" cy="5032375"/>
          </a:xfrm>
        </p:spPr>
        <p:txBody>
          <a:bodyPr>
            <a:normAutofit/>
          </a:bodyPr>
          <a:lstStyle/>
          <a:p>
            <a:r>
              <a:rPr lang="en-US" sz="3200" dirty="0"/>
              <a:t>Statistical reproducibility</a:t>
            </a:r>
          </a:p>
          <a:p>
            <a:pPr lvl="1"/>
            <a:r>
              <a:rPr lang="en-US" sz="3200" dirty="0"/>
              <a:t>Prove results </a:t>
            </a:r>
          </a:p>
          <a:p>
            <a:pPr lvl="1"/>
            <a:r>
              <a:rPr lang="en-US" sz="3200" dirty="0"/>
              <a:t>Avoid issues such as p-hacking</a:t>
            </a:r>
          </a:p>
          <a:p>
            <a:r>
              <a:rPr lang="en-US" sz="3200" dirty="0"/>
              <a:t>Computational reproducibility</a:t>
            </a:r>
          </a:p>
          <a:p>
            <a:pPr lvl="1"/>
            <a:r>
              <a:rPr lang="en-US" sz="3200" dirty="0"/>
              <a:t>Use the same program and methods </a:t>
            </a:r>
          </a:p>
          <a:p>
            <a:pPr lvl="1"/>
            <a:r>
              <a:rPr lang="en-US" sz="3200" dirty="0"/>
              <a:t>Allows others to reuse and build upon</a:t>
            </a:r>
          </a:p>
        </p:txBody>
      </p:sp>
      <p:pic>
        <p:nvPicPr>
          <p:cNvPr id="13314" name="Picture 2" descr="Related image">
            <a:extLst>
              <a:ext uri="{FF2B5EF4-FFF2-40B4-BE49-F238E27FC236}">
                <a16:creationId xmlns:a16="http://schemas.microsoft.com/office/drawing/2014/main" id="{C35AC8F8-80DB-42F4-A686-F2A59AFA5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3939" r="3110" b="3455"/>
          <a:stretch/>
        </p:blipFill>
        <p:spPr bwMode="auto">
          <a:xfrm>
            <a:off x="1117599" y="1585868"/>
            <a:ext cx="4016205" cy="527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77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github logo">
            <a:extLst>
              <a:ext uri="{FF2B5EF4-FFF2-40B4-BE49-F238E27FC236}">
                <a16:creationId xmlns:a16="http://schemas.microsoft.com/office/drawing/2014/main" id="{2B899850-A83B-4363-B8DA-5447C682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0"/>
            <a:ext cx="7340600" cy="244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36CF2-C61C-4556-B4CC-145AA7F30BDD}"/>
              </a:ext>
            </a:extLst>
          </p:cNvPr>
          <p:cNvSpPr txBox="1"/>
          <p:nvPr/>
        </p:nvSpPr>
        <p:spPr>
          <a:xfrm>
            <a:off x="0" y="2870200"/>
            <a:ext cx="6096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is GitHub?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 hosting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for version control and code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Resources for GitHub: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https://guides.github.com/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https://git-scm.com/book/en/v2</a:t>
            </a:r>
            <a:r>
              <a:rPr lang="en-US" sz="2800" dirty="0"/>
              <a:t> (</a:t>
            </a:r>
            <a:r>
              <a:rPr lang="en-US" sz="2800" dirty="0" err="1"/>
              <a:t>ProGit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C33EE-9025-45AE-BE01-094AF68C8273}"/>
              </a:ext>
            </a:extLst>
          </p:cNvPr>
          <p:cNvSpPr txBox="1"/>
          <p:nvPr/>
        </p:nvSpPr>
        <p:spPr>
          <a:xfrm>
            <a:off x="6096000" y="2870200"/>
            <a:ext cx="6096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Why do we care?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Citable </a:t>
            </a:r>
            <a:r>
              <a:rPr lang="en-US" sz="2800" dirty="0" err="1"/>
              <a:t>repros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16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F28-DA63-4E74-985B-A13D7CA6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E02D-8880-4DEF-8936-E7981A6C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0" y="2130426"/>
            <a:ext cx="5712702" cy="3948112"/>
          </a:xfrm>
        </p:spPr>
        <p:txBody>
          <a:bodyPr>
            <a:normAutofit/>
          </a:bodyPr>
          <a:lstStyle/>
          <a:p>
            <a:r>
              <a:rPr lang="en-US" sz="4400" dirty="0"/>
              <a:t>Comment your code</a:t>
            </a:r>
          </a:p>
          <a:p>
            <a:r>
              <a:rPr lang="en-US" sz="4400" dirty="0"/>
              <a:t>Consistent formatting and naming</a:t>
            </a:r>
          </a:p>
          <a:p>
            <a:r>
              <a:rPr lang="en-US" sz="4400" dirty="0"/>
              <a:t>Code grouping</a:t>
            </a:r>
          </a:p>
          <a:p>
            <a:r>
              <a:rPr lang="en-US" sz="4400" dirty="0"/>
              <a:t>Short and simple</a:t>
            </a:r>
          </a:p>
        </p:txBody>
      </p:sp>
      <p:pic>
        <p:nvPicPr>
          <p:cNvPr id="11266" name="Picture 2" descr="Image result for keep it simple stupid the office">
            <a:extLst>
              <a:ext uri="{FF2B5EF4-FFF2-40B4-BE49-F238E27FC236}">
                <a16:creationId xmlns:a16="http://schemas.microsoft.com/office/drawing/2014/main" id="{2FFB2F9B-5C5B-496B-9349-CE731E1E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98" y="1825625"/>
            <a:ext cx="5712702" cy="39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91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3CE2-FCA5-4544-B294-F40ADECE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with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B01AD-2BC0-47F7-9816-C7A7B29F2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75" t="45741" r="1146" b="7407"/>
          <a:stretch/>
        </p:blipFill>
        <p:spPr>
          <a:xfrm>
            <a:off x="4787900" y="1589913"/>
            <a:ext cx="6883400" cy="4594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C022D-E6D7-455A-B219-F8FE86C77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3" t="15000" r="66203" b="45370"/>
          <a:stretch/>
        </p:blipFill>
        <p:spPr>
          <a:xfrm>
            <a:off x="266700" y="1788287"/>
            <a:ext cx="47117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0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367D88-DB65-42A0-84F4-433BBB57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9" y="294957"/>
            <a:ext cx="11143261" cy="6268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F810A-3A5F-457D-9152-90314BAECC81}"/>
              </a:ext>
            </a:extLst>
          </p:cNvPr>
          <p:cNvSpPr txBox="1"/>
          <p:nvPr/>
        </p:nvSpPr>
        <p:spPr>
          <a:xfrm>
            <a:off x="6522720" y="1066800"/>
            <a:ext cx="4998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is a language and program for statistical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C2FEE-6B70-4641-B4D0-09B2D248C714}"/>
              </a:ext>
            </a:extLst>
          </p:cNvPr>
          <p:cNvSpPr txBox="1"/>
          <p:nvPr/>
        </p:nvSpPr>
        <p:spPr>
          <a:xfrm>
            <a:off x="6646525" y="2332554"/>
            <a:ext cx="4751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management and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Dissemination </a:t>
            </a:r>
          </a:p>
        </p:txBody>
      </p:sp>
    </p:spTree>
    <p:extLst>
      <p:ext uri="{BB962C8B-B14F-4D97-AF65-F5344CB8AC3E}">
        <p14:creationId xmlns:p14="http://schemas.microsoft.com/office/powerpoint/2010/main" val="375861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A5D00-58E6-4F2F-8A4F-78AD6D8E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6580A-FE3D-4980-AEF1-F819D60B7ADF}"/>
              </a:ext>
            </a:extLst>
          </p:cNvPr>
          <p:cNvSpPr txBox="1"/>
          <p:nvPr/>
        </p:nvSpPr>
        <p:spPr>
          <a:xfrm>
            <a:off x="495300" y="1104900"/>
            <a:ext cx="65151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RStudio is a free integrative development environment (IDE) for R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Auto-fills variable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Shows elements in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Stores plots to easily move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Point and click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2E73D-AD2A-44FC-96A1-423F51C2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237" y="3525837"/>
            <a:ext cx="2506663" cy="2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5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4518D5-5DAE-4B5B-A10D-2C5A275A6506}"/>
              </a:ext>
            </a:extLst>
          </p:cNvPr>
          <p:cNvSpPr txBox="1"/>
          <p:nvPr/>
        </p:nvSpPr>
        <p:spPr>
          <a:xfrm>
            <a:off x="0" y="2921000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stronger grasp on coding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Advancements released almost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Free-for-all advancements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Who you work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Easier to manipulate graphics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99D9D-5FDD-434B-AD5F-F9464F38EBA7}"/>
              </a:ext>
            </a:extLst>
          </p:cNvPr>
          <p:cNvSpPr txBox="1"/>
          <p:nvPr/>
        </p:nvSpPr>
        <p:spPr>
          <a:xfrm>
            <a:off x="5854700" y="3136443"/>
            <a:ext cx="609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$$$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conversational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Advancements released with the next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Well-tested advancements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Who you work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Better looking graphics to start with </a:t>
            </a:r>
          </a:p>
        </p:txBody>
      </p:sp>
      <p:pic>
        <p:nvPicPr>
          <p:cNvPr id="10" name="Picture 2" descr="File:R logo.svg">
            <a:extLst>
              <a:ext uri="{FF2B5EF4-FFF2-40B4-BE49-F238E27FC236}">
                <a16:creationId xmlns:a16="http://schemas.microsoft.com/office/drawing/2014/main" id="{34CF6F55-3818-404D-8B22-35E0FD79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68" y="397570"/>
            <a:ext cx="2913864" cy="225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as logo">
            <a:extLst>
              <a:ext uri="{FF2B5EF4-FFF2-40B4-BE49-F238E27FC236}">
                <a16:creationId xmlns:a16="http://schemas.microsoft.com/office/drawing/2014/main" id="{9AAC0F0D-03BB-4F27-877E-0471F9F4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01" y="246107"/>
            <a:ext cx="3683997" cy="30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21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D097-E9ED-4A0E-9B59-8D8BADFC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Packages</a:t>
            </a:r>
            <a:r>
              <a:rPr lang="en-US" dirty="0"/>
              <a:t>: units of reproducible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09C9-A534-4229-8BEA-EBF22D41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Macros in SAS or Libraries in python </a:t>
            </a:r>
          </a:p>
          <a:p>
            <a:r>
              <a:rPr lang="en-US" dirty="0"/>
              <a:t>Available from: CRAN, GitHub, </a:t>
            </a:r>
            <a:r>
              <a:rPr lang="en-US" dirty="0" err="1"/>
              <a:t>BioConductor</a:t>
            </a:r>
            <a:r>
              <a:rPr lang="en-US" dirty="0"/>
              <a:t>, …</a:t>
            </a:r>
          </a:p>
          <a:p>
            <a:r>
              <a:rPr lang="en-US" dirty="0"/>
              <a:t>Make your own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F17B2-1170-4798-90D3-0842AB25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5" t="45524" r="65178" b="50000"/>
          <a:stretch/>
        </p:blipFill>
        <p:spPr>
          <a:xfrm>
            <a:off x="838200" y="3587840"/>
            <a:ext cx="6892742" cy="1045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DB9FE-6E16-481E-BAAF-A7525A96C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3" t="59810" r="56393" b="34667"/>
          <a:stretch/>
        </p:blipFill>
        <p:spPr>
          <a:xfrm>
            <a:off x="838200" y="4632868"/>
            <a:ext cx="10650174" cy="1325562"/>
          </a:xfrm>
          <a:prstGeom prst="rect">
            <a:avLst/>
          </a:prstGeom>
        </p:spPr>
      </p:pic>
      <p:pic>
        <p:nvPicPr>
          <p:cNvPr id="7170" name="Picture 2" descr="https://www.rstudio.com/wp-content/uploads/2014/04/roxygen2.png">
            <a:extLst>
              <a:ext uri="{FF2B5EF4-FFF2-40B4-BE49-F238E27FC236}">
                <a16:creationId xmlns:a16="http://schemas.microsoft.com/office/drawing/2014/main" id="{B4B18CE1-A132-4E42-A03D-A74DDCC9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31" y="899570"/>
            <a:ext cx="3095343" cy="35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E58-6FDB-4B7B-9188-06F9FB5E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8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Tidyverse</a:t>
            </a:r>
            <a:r>
              <a:rPr lang="en-US" sz="8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8194" name="Picture 2" descr="Image result for tidyverse">
            <a:extLst>
              <a:ext uri="{FF2B5EF4-FFF2-40B4-BE49-F238E27FC236}">
                <a16:creationId xmlns:a16="http://schemas.microsoft.com/office/drawing/2014/main" id="{A8E65FDB-11BE-4443-A07D-617C455F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50" y="1690687"/>
            <a:ext cx="4448855" cy="44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C290E5-DF2C-47E6-AA22-57C91466AE8E}"/>
              </a:ext>
            </a:extLst>
          </p:cNvPr>
          <p:cNvSpPr txBox="1"/>
          <p:nvPr/>
        </p:nvSpPr>
        <p:spPr>
          <a:xfrm>
            <a:off x="5368834" y="1815737"/>
            <a:ext cx="6191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AKA the </a:t>
            </a:r>
            <a:r>
              <a:rPr lang="en-US" sz="3600" dirty="0" err="1"/>
              <a:t>Haldeyverse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core packages: ggplot2, </a:t>
            </a:r>
            <a:r>
              <a:rPr lang="en-US" sz="3600" dirty="0" err="1"/>
              <a:t>dplyr</a:t>
            </a:r>
            <a:r>
              <a:rPr lang="en-US" sz="3600" dirty="0"/>
              <a:t>, </a:t>
            </a:r>
            <a:r>
              <a:rPr lang="en-US" sz="3600" dirty="0" err="1"/>
              <a:t>tidyr</a:t>
            </a:r>
            <a:r>
              <a:rPr lang="en-US" sz="3600" dirty="0"/>
              <a:t>, </a:t>
            </a:r>
            <a:r>
              <a:rPr lang="en-US" sz="3600" dirty="0" err="1"/>
              <a:t>readr</a:t>
            </a:r>
            <a:r>
              <a:rPr lang="en-US" sz="3600" dirty="0"/>
              <a:t>, purr, </a:t>
            </a:r>
            <a:r>
              <a:rPr lang="en-US" sz="3600" dirty="0" err="1"/>
              <a:t>tibble</a:t>
            </a:r>
            <a:r>
              <a:rPr lang="en-US" sz="3600" dirty="0"/>
              <a:t>, </a:t>
            </a:r>
            <a:r>
              <a:rPr lang="en-US" sz="3600" dirty="0" err="1"/>
              <a:t>stringr</a:t>
            </a:r>
            <a:r>
              <a:rPr lang="en-US" sz="3600" dirty="0"/>
              <a:t>, </a:t>
            </a:r>
            <a:r>
              <a:rPr lang="en-US" sz="3600" dirty="0" err="1"/>
              <a:t>forcats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Much more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Collection of packages with the same “philosophy, grammar, and data structures”</a:t>
            </a:r>
          </a:p>
        </p:txBody>
      </p:sp>
    </p:spTree>
    <p:extLst>
      <p:ext uri="{BB962C8B-B14F-4D97-AF65-F5344CB8AC3E}">
        <p14:creationId xmlns:p14="http://schemas.microsoft.com/office/powerpoint/2010/main" val="72142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05AB-FC6E-407D-8F27-1A2ED6F8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 within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6B9F7-9CA0-4E84-9D62-0BF3C3C5B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" t="24652" r="88964" b="70476"/>
          <a:stretch/>
        </p:blipFill>
        <p:spPr>
          <a:xfrm>
            <a:off x="1134684" y="1560059"/>
            <a:ext cx="4109662" cy="1091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72A5D-E73D-4419-A6FA-F9B483CF7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1" t="40000" b="5324"/>
          <a:stretch/>
        </p:blipFill>
        <p:spPr>
          <a:xfrm>
            <a:off x="679270" y="2872559"/>
            <a:ext cx="5020491" cy="374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4B7D-8793-4A6A-B62F-DEB7869FB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" t="59238" r="86753" b="36000"/>
          <a:stretch/>
        </p:blipFill>
        <p:spPr>
          <a:xfrm>
            <a:off x="6519484" y="1558553"/>
            <a:ext cx="5130800" cy="1093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34418-6701-45D2-9935-796434119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21" t="40185" b="6392"/>
          <a:stretch/>
        </p:blipFill>
        <p:spPr>
          <a:xfrm>
            <a:off x="6492241" y="2812428"/>
            <a:ext cx="5220627" cy="38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8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stackoverflow">
            <a:extLst>
              <a:ext uri="{FF2B5EF4-FFF2-40B4-BE49-F238E27FC236}">
                <a16:creationId xmlns:a16="http://schemas.microsoft.com/office/drawing/2014/main" id="{A42ABC5E-AABB-4CC0-925F-80E13B843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2" y="0"/>
            <a:ext cx="5265738" cy="69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6FD73-90DE-4110-B397-65F4BF3E0713}"/>
              </a:ext>
            </a:extLst>
          </p:cNvPr>
          <p:cNvSpPr txBox="1"/>
          <p:nvPr/>
        </p:nvSpPr>
        <p:spPr>
          <a:xfrm>
            <a:off x="114300" y="152400"/>
            <a:ext cx="681196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 outside of 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Stack Overflow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https://stackoverflow.com/questions/1744861/how-to-learn-r-as-a-programming-language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RStudio Community (literally)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hlinkClick r:id="rId5"/>
              </a:rPr>
              <a:t>https://community.rstudio.com/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https://github.com/GerkeLab/xCellCalls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0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A307-0FD6-4C72-B99C-8A2C8A6B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integration </a:t>
            </a:r>
          </a:p>
        </p:txBody>
      </p:sp>
      <p:pic>
        <p:nvPicPr>
          <p:cNvPr id="5122" name="Picture 2" descr="reticulated_python.png">
            <a:extLst>
              <a:ext uri="{FF2B5EF4-FFF2-40B4-BE49-F238E27FC236}">
                <a16:creationId xmlns:a16="http://schemas.microsoft.com/office/drawing/2014/main" id="{0F7409BE-6A05-4677-9386-E8691C11E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5" y="1397725"/>
            <a:ext cx="4632628" cy="323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o.png">
            <a:extLst>
              <a:ext uri="{FF2B5EF4-FFF2-40B4-BE49-F238E27FC236}">
                <a16:creationId xmlns:a16="http://schemas.microsoft.com/office/drawing/2014/main" id="{6F7E261F-56ED-4FA5-9F4A-D9576E73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94" y="3692353"/>
            <a:ext cx="2417717" cy="280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https://bert-toolkit.com/img/bert2-logo-2.svg">
            <a:extLst>
              <a:ext uri="{FF2B5EF4-FFF2-40B4-BE49-F238E27FC236}">
                <a16:creationId xmlns:a16="http://schemas.microsoft.com/office/drawing/2014/main" id="{F72287B5-B6F5-485D-9894-5B8CE956E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11629"/>
            <a:ext cx="3069771" cy="30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A0F52-B133-4510-850A-417D93A60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911" y="5098482"/>
            <a:ext cx="3622096" cy="1133066"/>
          </a:xfrm>
          <a:prstGeom prst="rect">
            <a:avLst/>
          </a:prstGeom>
        </p:spPr>
      </p:pic>
      <p:pic>
        <p:nvPicPr>
          <p:cNvPr id="5132" name="Picture 12" descr="Image result for tableau logo">
            <a:extLst>
              <a:ext uri="{FF2B5EF4-FFF2-40B4-BE49-F238E27FC236}">
                <a16:creationId xmlns:a16="http://schemas.microsoft.com/office/drawing/2014/main" id="{1FB84002-6041-4884-A67B-915B7978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85" y="1534233"/>
            <a:ext cx="47339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Related image">
            <a:extLst>
              <a:ext uri="{FF2B5EF4-FFF2-40B4-BE49-F238E27FC236}">
                <a16:creationId xmlns:a16="http://schemas.microsoft.com/office/drawing/2014/main" id="{5A5A78EB-8519-4144-A726-8E01891F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54" y="3848808"/>
            <a:ext cx="3810816" cy="25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69BD50-2E67-41E7-A514-3232776A2A95}"/>
              </a:ext>
            </a:extLst>
          </p:cNvPr>
          <p:cNvSpPr txBox="1"/>
          <p:nvPr/>
        </p:nvSpPr>
        <p:spPr>
          <a:xfrm>
            <a:off x="5902498" y="6381157"/>
            <a:ext cx="24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to name a few …</a:t>
            </a:r>
          </a:p>
        </p:txBody>
      </p:sp>
    </p:spTree>
    <p:extLst>
      <p:ext uri="{BB962C8B-B14F-4D97-AF65-F5344CB8AC3E}">
        <p14:creationId xmlns:p14="http://schemas.microsoft.com/office/powerpoint/2010/main" val="285023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462</Words>
  <Application>Microsoft Office PowerPoint</Application>
  <PresentationFormat>Widescreen</PresentationFormat>
  <Paragraphs>92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R</vt:lpstr>
      <vt:lpstr>PowerPoint Presentation</vt:lpstr>
      <vt:lpstr>PowerPoint Presentation</vt:lpstr>
      <vt:lpstr>PowerPoint Presentation</vt:lpstr>
      <vt:lpstr>Packages: units of reproducible code </vt:lpstr>
      <vt:lpstr>The Tidyverse </vt:lpstr>
      <vt:lpstr>Help within R</vt:lpstr>
      <vt:lpstr>PowerPoint Presentation</vt:lpstr>
      <vt:lpstr>R integration </vt:lpstr>
      <vt:lpstr>Dissemination</vt:lpstr>
      <vt:lpstr>Reproducible Research </vt:lpstr>
      <vt:lpstr>PowerPoint Presentation</vt:lpstr>
      <vt:lpstr>Best Practices </vt:lpstr>
      <vt:lpstr>Art with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Jordan Creed</dc:creator>
  <cp:lastModifiedBy>Jordan Creed</cp:lastModifiedBy>
  <cp:revision>39</cp:revision>
  <dcterms:created xsi:type="dcterms:W3CDTF">2018-11-01T17:24:04Z</dcterms:created>
  <dcterms:modified xsi:type="dcterms:W3CDTF">2018-11-04T22:27:15Z</dcterms:modified>
</cp:coreProperties>
</file>