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8BB4-130F-4CB6-8F31-8E1A1F069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294FE-76AD-491E-91BD-1D8015E42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3A386-9A91-4D97-9FFF-BBF4E16E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C9E8-9E8A-4284-B569-929EC932CF3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E2958-B28C-4B5D-9404-49368B10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46C4C-110B-4F2F-9228-CD253279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4710-B047-479C-AFFE-7E51509E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8C2A-2D51-4C05-BF48-ACD5F261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FEE49-5750-4853-9A83-A25933042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BEC0A-1675-4E5D-BDC5-58200FE3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C9E8-9E8A-4284-B569-929EC932CF3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F8E81-33BD-4F9E-9BF3-58CB1C8C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26FD7-C296-402B-8B3A-F5575C60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4710-B047-479C-AFFE-7E51509E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7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2A379-7A6B-45B7-AD4D-5CFE35998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FD612-E1FE-488F-8889-8A38C14B4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FC96B-1756-4185-8AD3-11F1CE4D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C9E8-9E8A-4284-B569-929EC932CF3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3A7C5-CE88-4FC2-A07B-FAED835B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BC284-EE45-4FBC-9E1B-CC25614F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4710-B047-479C-AFFE-7E51509E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9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7577-CD54-4E27-9B3A-9E82C233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2C96-8627-4DD1-849B-ADE3C6DB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87945-F32D-4ECA-BAD4-E34F0E98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C9E8-9E8A-4284-B569-929EC932CF3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ABAB8-6E6E-4CC3-9939-FE0C7A69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BB20A-DF4E-4F68-9E7C-0131C1BC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4710-B047-479C-AFFE-7E51509E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1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ECA4-7BFF-4351-924E-4AB5B5F5C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A9A8A-03F9-4D87-84ED-AA9409EC6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4421B-09C4-45B6-9AF6-E3046222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C9E8-9E8A-4284-B569-929EC932CF3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31075-057F-48ED-88D3-07E949F5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449BA-D679-4EC0-A441-24F731FD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4710-B047-479C-AFFE-7E51509E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8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1F48-3134-48AE-936B-F48DC001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7853A-E39A-40A1-AA42-F1ABAC004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2080C-5355-4B5E-A525-E4CC0E8CE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D4E72-3C3F-430D-A164-037B2B5D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C9E8-9E8A-4284-B569-929EC932CF3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FD212-4768-4B75-8AE3-3609C7A6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E8E12-5033-4306-AFA2-9AC0F5BF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4710-B047-479C-AFFE-7E51509E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1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B196-9FAF-4440-A4AA-82356CD4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52063-8956-4B84-8D2B-A725A3814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ECAFC-BB07-4849-8CDA-85A662A5A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39905-AACB-4C42-9EAE-63484905A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9585A-0E4F-4C24-BC20-7CD482EF4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106FE-B266-4E97-9504-FB984E29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C9E8-9E8A-4284-B569-929EC932CF3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186E8-EB9B-4DC7-8242-D656B2B3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B20DB-B38C-473E-A9F1-443DFF00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4710-B047-479C-AFFE-7E51509E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38C5-5985-4DB5-9E60-72B2AFDC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FFB27-4F74-4910-BC14-B85B50C8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C9E8-9E8A-4284-B569-929EC932CF3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EA10D-C7C4-4B6C-8770-FC438077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7D4FC-DFCB-41B9-B89B-D246C2C3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4710-B047-479C-AFFE-7E51509E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6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CDE05-ACBF-4852-B591-1A12B72A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C9E8-9E8A-4284-B569-929EC932CF3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C0159A-3EC7-46C8-811E-14B9FE0C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E708-3603-4995-97BE-69ABE8FA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4710-B047-479C-AFFE-7E51509E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7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6D71-8676-4738-8DB8-2A5ACDA3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14F5F-9118-4CF8-A6E6-C7D90F9E0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87416-CE99-4654-A371-418E8ED45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C6615-E87E-4E13-86A5-25929735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C9E8-9E8A-4284-B569-929EC932CF3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4381E-073A-4FC5-91E7-0B6CC04D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F48FE-9606-4FC7-97BD-8CEFA4A3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4710-B047-479C-AFFE-7E51509E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2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1373-9F76-4743-85D8-4E28A5D35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F7640-9BC4-40E7-8A74-F3AF97A2A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47917-F4C7-422D-857F-A8875F9E4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92E3A-1ECD-4A61-B53B-BD69AC97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C9E8-9E8A-4284-B569-929EC932CF3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19251-EEC3-4732-81CD-E0D0A308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91689-8AE8-44F1-BD47-ED5ACD70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4710-B047-479C-AFFE-7E51509E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9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DA967-BA0F-4082-9556-FD52047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6D791-9244-42E7-9141-9A49D9656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CC3CD-62DD-486F-9BAA-83C1F28DA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DC9E8-9E8A-4284-B569-929EC932CF3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3A699-9E53-4C01-8D49-56DE8A27C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AA145-2052-4927-B033-B75BAE1D0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A4710-B047-479C-AFFE-7E51509E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ordan.H.Creed@moffitt.or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8432CD-14EB-4C8F-BE80-CAB85E63A571}"/>
              </a:ext>
            </a:extLst>
          </p:cNvPr>
          <p:cNvSpPr txBox="1"/>
          <p:nvPr/>
        </p:nvSpPr>
        <p:spPr>
          <a:xfrm>
            <a:off x="8496596" y="5011525"/>
            <a:ext cx="3827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Jordan Creed, MPH</a:t>
            </a:r>
          </a:p>
          <a:p>
            <a:r>
              <a:rPr lang="en-US" dirty="0"/>
              <a:t>Department of Cancer Epidemiology</a:t>
            </a:r>
          </a:p>
          <a:p>
            <a:r>
              <a:rPr lang="en-US" dirty="0"/>
              <a:t>Moffitt Cancer Center</a:t>
            </a:r>
          </a:p>
          <a:p>
            <a:r>
              <a:rPr lang="en-US" dirty="0">
                <a:hlinkClick r:id="rId2"/>
              </a:rPr>
              <a:t>Jordan.H.Creed@moffitt.org</a:t>
            </a:r>
            <a:endParaRPr lang="en-US" dirty="0"/>
          </a:p>
          <a:p>
            <a:r>
              <a:rPr lang="en-US" dirty="0"/>
              <a:t>          </a:t>
            </a:r>
            <a:r>
              <a:rPr lang="en-US" dirty="0" err="1"/>
              <a:t>jhcreed</a:t>
            </a:r>
            <a:endParaRPr lang="en-US" dirty="0"/>
          </a:p>
        </p:txBody>
      </p:sp>
      <p:pic>
        <p:nvPicPr>
          <p:cNvPr id="5" name="Picture 4" descr="Image result for github logo">
            <a:extLst>
              <a:ext uri="{FF2B5EF4-FFF2-40B4-BE49-F238E27FC236}">
                <a16:creationId xmlns:a16="http://schemas.microsoft.com/office/drawing/2014/main" id="{3A19A1FA-5D23-4457-9339-E73E6DD81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643" y="6166676"/>
            <a:ext cx="322177" cy="32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r shiny logo">
            <a:extLst>
              <a:ext uri="{FF2B5EF4-FFF2-40B4-BE49-F238E27FC236}">
                <a16:creationId xmlns:a16="http://schemas.microsoft.com/office/drawing/2014/main" id="{98246697-13F4-48D2-984A-5C07B8AAD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959" y="1203680"/>
            <a:ext cx="4636081" cy="445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D57A17-47D2-4A3E-A41E-594BAA9F7222}"/>
              </a:ext>
            </a:extLst>
          </p:cNvPr>
          <p:cNvSpPr txBox="1"/>
          <p:nvPr/>
        </p:nvSpPr>
        <p:spPr>
          <a:xfrm>
            <a:off x="457200" y="365760"/>
            <a:ext cx="34544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Improving Reproducible Research with Shiny</a:t>
            </a:r>
          </a:p>
        </p:txBody>
      </p:sp>
    </p:spTree>
    <p:extLst>
      <p:ext uri="{BB962C8B-B14F-4D97-AF65-F5344CB8AC3E}">
        <p14:creationId xmlns:p14="http://schemas.microsoft.com/office/powerpoint/2010/main" val="911530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5F92-B6A6-40FF-8BF5-006D3969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980" y="2766218"/>
            <a:ext cx="2860040" cy="1325563"/>
          </a:xfrm>
        </p:spPr>
        <p:txBody>
          <a:bodyPr>
            <a:noAutofit/>
          </a:bodyPr>
          <a:lstStyle/>
          <a:p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R!</a:t>
            </a:r>
          </a:p>
        </p:txBody>
      </p:sp>
    </p:spTree>
    <p:extLst>
      <p:ext uri="{BB962C8B-B14F-4D97-AF65-F5344CB8AC3E}">
        <p14:creationId xmlns:p14="http://schemas.microsoft.com/office/powerpoint/2010/main" val="316224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05CB-A0D1-4067-A366-81348574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Sharing your Shiny App!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00BD-2272-4AA3-8408-F2381B283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Hosting through </a:t>
            </a:r>
            <a:r>
              <a:rPr lang="en-US" dirty="0" err="1"/>
              <a:t>ShinyApps</a:t>
            </a:r>
            <a:r>
              <a:rPr lang="en-US" dirty="0"/>
              <a:t> IO</a:t>
            </a:r>
          </a:p>
          <a:p>
            <a:r>
              <a:rPr lang="en-US" dirty="0"/>
              <a:t>Build your own server to host</a:t>
            </a:r>
          </a:p>
          <a:p>
            <a:r>
              <a:rPr lang="en-US" dirty="0"/>
              <a:t>GitHub/ zip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entury" panose="02040604050505020304" pitchFamily="18" charset="0"/>
              </a:rPr>
              <a:t>Shiny::</a:t>
            </a:r>
            <a:r>
              <a:rPr lang="en-US" dirty="0" err="1">
                <a:latin typeface="Century" panose="02040604050505020304" pitchFamily="18" charset="0"/>
              </a:rPr>
              <a:t>runGitHub</a:t>
            </a:r>
            <a:r>
              <a:rPr lang="en-US" dirty="0">
                <a:latin typeface="Century" panose="02040604050505020304" pitchFamily="18" charset="0"/>
              </a:rPr>
              <a:t>(‘</a:t>
            </a:r>
            <a:r>
              <a:rPr lang="en-US" dirty="0" err="1">
                <a:latin typeface="Century" panose="02040604050505020304" pitchFamily="18" charset="0"/>
              </a:rPr>
              <a:t>shiny_example</a:t>
            </a:r>
            <a:r>
              <a:rPr lang="en-US" dirty="0">
                <a:latin typeface="Century" panose="02040604050505020304" pitchFamily="18" charset="0"/>
              </a:rPr>
              <a:t>’ , ‘</a:t>
            </a:r>
            <a:r>
              <a:rPr lang="en-US" dirty="0" err="1">
                <a:latin typeface="Century" panose="02040604050505020304" pitchFamily="18" charset="0"/>
              </a:rPr>
              <a:t>rstudio</a:t>
            </a:r>
            <a:r>
              <a:rPr lang="en-US" dirty="0">
                <a:latin typeface="Century" panose="02040604050505020304" pitchFamily="18" charset="0"/>
              </a:rPr>
              <a:t>’)</a:t>
            </a:r>
          </a:p>
          <a:p>
            <a:pPr marL="0" indent="0">
              <a:buNone/>
            </a:pPr>
            <a:endParaRPr lang="en-US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Century" panose="02040604050505020304" pitchFamily="18" charset="0"/>
              </a:rPr>
              <a:t>runUrl</a:t>
            </a:r>
            <a:r>
              <a:rPr lang="en-US" dirty="0">
                <a:latin typeface="Century" panose="02040604050505020304" pitchFamily="18" charset="0"/>
              </a:rPr>
              <a:t>(‘https://github.com/</a:t>
            </a:r>
            <a:r>
              <a:rPr lang="en-US" dirty="0" err="1">
                <a:latin typeface="Century" panose="02040604050505020304" pitchFamily="18" charset="0"/>
              </a:rPr>
              <a:t>rstudio</a:t>
            </a:r>
            <a:r>
              <a:rPr lang="en-US" dirty="0">
                <a:latin typeface="Century" panose="02040604050505020304" pitchFamily="18" charset="0"/>
              </a:rPr>
              <a:t>/</a:t>
            </a:r>
            <a:r>
              <a:rPr lang="en-US" dirty="0" err="1">
                <a:latin typeface="Century" panose="02040604050505020304" pitchFamily="18" charset="0"/>
              </a:rPr>
              <a:t>shiny_example</a:t>
            </a:r>
            <a:r>
              <a:rPr lang="en-US" dirty="0">
                <a:latin typeface="Century" panose="02040604050505020304" pitchFamily="18" charset="0"/>
              </a:rPr>
              <a:t>/archive/master.zip’)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42A685-E3DF-47C6-9803-E106115322A8}"/>
              </a:ext>
            </a:extLst>
          </p:cNvPr>
          <p:cNvSpPr/>
          <p:nvPr/>
        </p:nvSpPr>
        <p:spPr>
          <a:xfrm>
            <a:off x="838200" y="3535680"/>
            <a:ext cx="10515600" cy="267208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0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6B43-7CAC-4E4E-8FFF-A7D09CE4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Shiny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a package for developing interactive web based applications completely within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21FA4-AE22-49DA-8470-08CDCD090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Stable install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>
                <a:latin typeface="Century" panose="02040604050505020304" pitchFamily="18" charset="0"/>
              </a:rPr>
              <a:t>install.packages</a:t>
            </a:r>
            <a:r>
              <a:rPr lang="en-US" dirty="0">
                <a:latin typeface="Century" panose="02040604050505020304" pitchFamily="18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entury" panose="02040604050505020304" pitchFamily="18" charset="0"/>
              </a:rPr>
              <a:t>“shiny”</a:t>
            </a:r>
            <a:r>
              <a:rPr lang="en-US" dirty="0">
                <a:latin typeface="Century" panose="02040604050505020304" pitchFamily="18" charset="0"/>
              </a:rPr>
              <a:t>)</a:t>
            </a:r>
            <a:endParaRPr lang="en-US" dirty="0">
              <a:solidFill>
                <a:schemeClr val="accent1"/>
              </a:solidFill>
              <a:latin typeface="Century" panose="020406040505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Century" panose="02040604050505020304" pitchFamily="18" charset="0"/>
            </a:endParaRPr>
          </a:p>
          <a:p>
            <a:pPr marL="0" indent="0" algn="ctr">
              <a:buNone/>
            </a:pPr>
            <a:r>
              <a:rPr lang="en-US" dirty="0"/>
              <a:t>Development version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>
                <a:latin typeface="Century" panose="02040604050505020304" pitchFamily="18" charset="0"/>
              </a:rPr>
              <a:t>devtools</a:t>
            </a:r>
            <a:r>
              <a:rPr lang="en-US" dirty="0">
                <a:latin typeface="Century" panose="02040604050505020304" pitchFamily="18" charset="0"/>
              </a:rPr>
              <a:t>::</a:t>
            </a:r>
            <a:r>
              <a:rPr lang="en-US" dirty="0" err="1">
                <a:latin typeface="Century" panose="02040604050505020304" pitchFamily="18" charset="0"/>
              </a:rPr>
              <a:t>install_github</a:t>
            </a:r>
            <a:r>
              <a:rPr lang="en-US" dirty="0">
                <a:latin typeface="Century" panose="02040604050505020304" pitchFamily="18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entury" panose="02040604050505020304" pitchFamily="18" charset="0"/>
              </a:rPr>
              <a:t>“</a:t>
            </a:r>
            <a:r>
              <a:rPr lang="en-US" dirty="0" err="1">
                <a:solidFill>
                  <a:schemeClr val="accent1"/>
                </a:solidFill>
                <a:latin typeface="Century" panose="02040604050505020304" pitchFamily="18" charset="0"/>
              </a:rPr>
              <a:t>rstudio</a:t>
            </a:r>
            <a:r>
              <a:rPr lang="en-US" dirty="0">
                <a:solidFill>
                  <a:schemeClr val="accent1"/>
                </a:solidFill>
                <a:latin typeface="Century" panose="02040604050505020304" pitchFamily="18" charset="0"/>
              </a:rPr>
              <a:t>/shiny”</a:t>
            </a:r>
            <a:r>
              <a:rPr lang="en-US" dirty="0">
                <a:latin typeface="Century" panose="02040604050505020304" pitchFamily="18" charset="0"/>
              </a:rPr>
              <a:t>)</a:t>
            </a:r>
            <a:endParaRPr lang="en-US" dirty="0">
              <a:solidFill>
                <a:schemeClr val="accent1"/>
              </a:solidFill>
              <a:latin typeface="Century" panose="02040604050505020304" pitchFamily="18" charset="0"/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5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8AB8-633F-41C0-A0B7-2E63E393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F7213-68FA-4801-9A1C-748DA001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pieces: </a:t>
            </a:r>
          </a:p>
          <a:p>
            <a:r>
              <a:rPr lang="en-US" dirty="0">
                <a:solidFill>
                  <a:schemeClr val="accent5"/>
                </a:solidFill>
              </a:rPr>
              <a:t>User Interface (UI) </a:t>
            </a:r>
            <a:r>
              <a:rPr lang="en-US" dirty="0"/>
              <a:t>– designs the interactive components that the user sees </a:t>
            </a:r>
          </a:p>
          <a:p>
            <a:r>
              <a:rPr lang="en-US" dirty="0">
                <a:solidFill>
                  <a:schemeClr val="accent5"/>
                </a:solidFill>
              </a:rPr>
              <a:t>Server</a:t>
            </a:r>
            <a:r>
              <a:rPr lang="en-US" dirty="0"/>
              <a:t> – action performed</a:t>
            </a:r>
          </a:p>
          <a:p>
            <a:r>
              <a:rPr lang="en-US" dirty="0">
                <a:solidFill>
                  <a:schemeClr val="accent5"/>
                </a:solidFill>
              </a:rPr>
              <a:t>Run statement </a:t>
            </a:r>
            <a:r>
              <a:rPr lang="en-US" dirty="0"/>
              <a:t>– calls the UI and Server into 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be a single app file or separate UI and server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014F1-BF12-42F8-BC2D-FE62E2109FE1}"/>
              </a:ext>
            </a:extLst>
          </p:cNvPr>
          <p:cNvSpPr txBox="1"/>
          <p:nvPr/>
        </p:nvSpPr>
        <p:spPr>
          <a:xfrm>
            <a:off x="6505575" y="2847132"/>
            <a:ext cx="5486400" cy="2308324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endParaRPr lang="en-US" sz="2400" dirty="0">
              <a:latin typeface="Century" panose="02040604050505020304" pitchFamily="18" charset="0"/>
            </a:endParaRPr>
          </a:p>
          <a:p>
            <a:r>
              <a:rPr lang="en-US" sz="2400" dirty="0">
                <a:latin typeface="Century" panose="02040604050505020304" pitchFamily="18" charset="0"/>
              </a:rPr>
              <a:t>library(“shiny”)</a:t>
            </a:r>
          </a:p>
          <a:p>
            <a:r>
              <a:rPr lang="en-US" sz="2400" dirty="0" err="1">
                <a:latin typeface="Century" panose="02040604050505020304" pitchFamily="18" charset="0"/>
              </a:rPr>
              <a:t>ui</a:t>
            </a:r>
            <a:r>
              <a:rPr lang="en-US" sz="2400" dirty="0">
                <a:latin typeface="Century" panose="02040604050505020304" pitchFamily="18" charset="0"/>
              </a:rPr>
              <a:t> &lt;- </a:t>
            </a:r>
            <a:r>
              <a:rPr lang="en-US" sz="2400" dirty="0" err="1">
                <a:latin typeface="Century" panose="02040604050505020304" pitchFamily="18" charset="0"/>
              </a:rPr>
              <a:t>fluidPage</a:t>
            </a:r>
            <a:r>
              <a:rPr lang="en-US" sz="2400" dirty="0">
                <a:latin typeface="Century" panose="02040604050505020304" pitchFamily="18" charset="0"/>
              </a:rPr>
              <a:t>(…)</a:t>
            </a:r>
          </a:p>
          <a:p>
            <a:r>
              <a:rPr lang="en-US" sz="2400" dirty="0">
                <a:latin typeface="Century" panose="02040604050505020304" pitchFamily="18" charset="0"/>
              </a:rPr>
              <a:t>server &lt;- function(</a:t>
            </a:r>
            <a:r>
              <a:rPr lang="en-US" sz="2400" dirty="0" err="1">
                <a:latin typeface="Century" panose="02040604050505020304" pitchFamily="18" charset="0"/>
              </a:rPr>
              <a:t>input,output</a:t>
            </a:r>
            <a:r>
              <a:rPr lang="en-US" sz="2400" dirty="0">
                <a:latin typeface="Century" panose="02040604050505020304" pitchFamily="18" charset="0"/>
              </a:rPr>
              <a:t>){…}</a:t>
            </a:r>
          </a:p>
          <a:p>
            <a:r>
              <a:rPr lang="en-US" sz="2400" dirty="0" err="1">
                <a:latin typeface="Century" panose="02040604050505020304" pitchFamily="18" charset="0"/>
              </a:rPr>
              <a:t>shinyApp</a:t>
            </a:r>
            <a:r>
              <a:rPr lang="en-US" sz="2400" dirty="0">
                <a:latin typeface="Century" panose="02040604050505020304" pitchFamily="18" charset="0"/>
              </a:rPr>
              <a:t>(</a:t>
            </a:r>
            <a:r>
              <a:rPr lang="en-US" sz="2400" dirty="0" err="1">
                <a:latin typeface="Century" panose="02040604050505020304" pitchFamily="18" charset="0"/>
              </a:rPr>
              <a:t>ui</a:t>
            </a:r>
            <a:r>
              <a:rPr lang="en-US" sz="2400" dirty="0">
                <a:latin typeface="Century" panose="02040604050505020304" pitchFamily="18" charset="0"/>
              </a:rPr>
              <a:t>=</a:t>
            </a:r>
            <a:r>
              <a:rPr lang="en-US" sz="2400" dirty="0" err="1">
                <a:latin typeface="Century" panose="02040604050505020304" pitchFamily="18" charset="0"/>
              </a:rPr>
              <a:t>ui</a:t>
            </a:r>
            <a:r>
              <a:rPr lang="en-US" sz="2400" dirty="0">
                <a:latin typeface="Century" panose="02040604050505020304" pitchFamily="18" charset="0"/>
              </a:rPr>
              <a:t>, server=server)</a:t>
            </a:r>
          </a:p>
          <a:p>
            <a:endParaRPr lang="en-US" sz="2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66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9ACA-D189-47DC-A0CB-9D385D97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C1089-CE7A-4823-B800-0B3864985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4" y="1933575"/>
            <a:ext cx="5153025" cy="4243388"/>
          </a:xfrm>
          <a:ln w="762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Fluid Page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>
                <a:latin typeface="Century" panose="02040604050505020304" pitchFamily="18" charset="0"/>
              </a:rPr>
              <a:t>ui</a:t>
            </a:r>
            <a:r>
              <a:rPr lang="en-US" sz="1800" dirty="0">
                <a:latin typeface="Century" panose="02040604050505020304" pitchFamily="18" charset="0"/>
              </a:rPr>
              <a:t> &lt;- </a:t>
            </a:r>
            <a:r>
              <a:rPr lang="en-US" sz="1800" dirty="0" err="1">
                <a:latin typeface="Century" panose="02040604050505020304" pitchFamily="18" charset="0"/>
              </a:rPr>
              <a:t>fluidPage</a:t>
            </a:r>
            <a:r>
              <a:rPr lang="en-US" sz="1800" dirty="0">
                <a:latin typeface="Century" panose="02040604050505020304" pitchFamily="18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entury" panose="02040604050505020304" pitchFamily="18" charset="0"/>
              </a:rPr>
              <a:t>	</a:t>
            </a:r>
            <a:r>
              <a:rPr lang="en-US" sz="1800" dirty="0" err="1">
                <a:latin typeface="Century" panose="02040604050505020304" pitchFamily="18" charset="0"/>
              </a:rPr>
              <a:t>titlePanel</a:t>
            </a:r>
            <a:r>
              <a:rPr lang="en-US" sz="1800" dirty="0">
                <a:latin typeface="Century" panose="02040604050505020304" pitchFamily="18" charset="0"/>
              </a:rPr>
              <a:t>(“R Workshop”),</a:t>
            </a:r>
          </a:p>
          <a:p>
            <a:pPr marL="0" indent="0">
              <a:buNone/>
            </a:pPr>
            <a:r>
              <a:rPr lang="en-US" sz="1800" dirty="0">
                <a:latin typeface="Century" panose="02040604050505020304" pitchFamily="18" charset="0"/>
              </a:rPr>
              <a:t>	</a:t>
            </a:r>
            <a:r>
              <a:rPr lang="en-US" sz="1800" dirty="0" err="1">
                <a:latin typeface="Century" panose="02040604050505020304" pitchFamily="18" charset="0"/>
              </a:rPr>
              <a:t>sidebarLayout</a:t>
            </a:r>
            <a:r>
              <a:rPr lang="en-US" sz="1800" dirty="0">
                <a:latin typeface="Century" panose="02040604050505020304" pitchFamily="18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entury" panose="02040604050505020304" pitchFamily="18" charset="0"/>
              </a:rPr>
              <a:t>		</a:t>
            </a:r>
            <a:r>
              <a:rPr lang="en-US" sz="1800" dirty="0" err="1">
                <a:latin typeface="Century" panose="02040604050505020304" pitchFamily="18" charset="0"/>
              </a:rPr>
              <a:t>sidebarPanel</a:t>
            </a:r>
            <a:r>
              <a:rPr lang="en-US" sz="1800" dirty="0">
                <a:latin typeface="Century" panose="02040604050505020304" pitchFamily="18" charset="0"/>
              </a:rPr>
              <a:t>(“Sidebar”),</a:t>
            </a:r>
          </a:p>
          <a:p>
            <a:pPr marL="0" indent="0">
              <a:buNone/>
            </a:pPr>
            <a:r>
              <a:rPr lang="en-US" sz="1800" dirty="0">
                <a:latin typeface="Century" panose="02040604050505020304" pitchFamily="18" charset="0"/>
              </a:rPr>
              <a:t>		</a:t>
            </a:r>
            <a:r>
              <a:rPr lang="en-US" sz="1800" dirty="0" err="1">
                <a:latin typeface="Century" panose="02040604050505020304" pitchFamily="18" charset="0"/>
              </a:rPr>
              <a:t>mainPanel</a:t>
            </a:r>
            <a:r>
              <a:rPr lang="en-US" sz="1800" dirty="0">
                <a:latin typeface="Century" panose="02040604050505020304" pitchFamily="18" charset="0"/>
              </a:rPr>
              <a:t>(“Main”)</a:t>
            </a:r>
          </a:p>
          <a:p>
            <a:pPr marL="0" indent="0">
              <a:buNone/>
            </a:pPr>
            <a:r>
              <a:rPr lang="en-US" sz="1800" dirty="0">
                <a:latin typeface="Century" panose="02040604050505020304" pitchFamily="18" charset="0"/>
              </a:rPr>
              <a:t>	)</a:t>
            </a:r>
          </a:p>
          <a:p>
            <a:pPr marL="0" indent="0">
              <a:buNone/>
            </a:pPr>
            <a:r>
              <a:rPr lang="en-US" sz="1800" dirty="0">
                <a:latin typeface="Century" panose="02040604050505020304" pitchFamily="18" charset="0"/>
              </a:rPr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3BFB6C-362B-436E-B515-62FE9BE55855}"/>
              </a:ext>
            </a:extLst>
          </p:cNvPr>
          <p:cNvSpPr txBox="1">
            <a:spLocks/>
          </p:cNvSpPr>
          <p:nvPr/>
        </p:nvSpPr>
        <p:spPr>
          <a:xfrm>
            <a:off x="6200774" y="1933573"/>
            <a:ext cx="5248276" cy="4243389"/>
          </a:xfrm>
          <a:prstGeom prst="rect">
            <a:avLst/>
          </a:prstGeom>
          <a:ln w="76200"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ShinyDashboard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entury" panose="02040604050505020304" pitchFamily="18" charset="0"/>
              </a:rPr>
              <a:t>ui</a:t>
            </a:r>
            <a:r>
              <a:rPr lang="en-US" sz="1800" dirty="0">
                <a:latin typeface="Century" panose="02040604050505020304" pitchFamily="18" charset="0"/>
              </a:rPr>
              <a:t> &lt;- </a:t>
            </a:r>
            <a:r>
              <a:rPr lang="en-US" sz="1800" dirty="0" err="1">
                <a:latin typeface="Century" panose="02040604050505020304" pitchFamily="18" charset="0"/>
              </a:rPr>
              <a:t>dashboardPage</a:t>
            </a:r>
            <a:r>
              <a:rPr lang="en-US" sz="1800" dirty="0">
                <a:latin typeface="Century" panose="02040604050505020304" pitchFamily="18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entury" panose="02040604050505020304" pitchFamily="18" charset="0"/>
              </a:rPr>
              <a:t>	</a:t>
            </a:r>
            <a:r>
              <a:rPr lang="en-US" sz="1800" dirty="0" err="1">
                <a:latin typeface="Century" panose="02040604050505020304" pitchFamily="18" charset="0"/>
              </a:rPr>
              <a:t>dashboardHeader</a:t>
            </a:r>
            <a:r>
              <a:rPr lang="en-US" sz="1800" dirty="0">
                <a:latin typeface="Century" panose="02040604050505020304" pitchFamily="18" charset="0"/>
              </a:rPr>
              <a:t>(title=“R Workshop”),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entury" panose="02040604050505020304" pitchFamily="18" charset="0"/>
              </a:rPr>
              <a:t>	</a:t>
            </a:r>
            <a:r>
              <a:rPr lang="en-US" sz="1800" dirty="0" err="1">
                <a:latin typeface="Century" panose="02040604050505020304" pitchFamily="18" charset="0"/>
              </a:rPr>
              <a:t>dashboardSidebar</a:t>
            </a:r>
            <a:r>
              <a:rPr lang="en-US" sz="1800" dirty="0">
                <a:latin typeface="Century" panose="02040604050505020304" pitchFamily="18" charset="0"/>
              </a:rPr>
              <a:t>(“Sidebar”),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entury" panose="02040604050505020304" pitchFamily="18" charset="0"/>
              </a:rPr>
              <a:t>	</a:t>
            </a:r>
            <a:r>
              <a:rPr lang="en-US" sz="1800" dirty="0" err="1">
                <a:latin typeface="Century" panose="02040604050505020304" pitchFamily="18" charset="0"/>
              </a:rPr>
              <a:t>dashboardBody</a:t>
            </a:r>
            <a:r>
              <a:rPr lang="en-US" sz="1800" dirty="0">
                <a:latin typeface="Century" panose="02040604050505020304" pitchFamily="18" charset="0"/>
              </a:rPr>
              <a:t>(“Main)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entury" panose="02040604050505020304" pitchFamily="18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Century" panose="020406040505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16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590B-557E-4095-8039-12CDC425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Fluid page vs </a:t>
            </a:r>
            <a:r>
              <a:rPr lang="en-US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shinyDashboard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44585-2262-414A-AB80-BC6274B7A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 t="1778" r="20000" b="8000"/>
          <a:stretch/>
        </p:blipFill>
        <p:spPr>
          <a:xfrm>
            <a:off x="965200" y="1564640"/>
            <a:ext cx="4996918" cy="4226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D9B527-07F8-44F4-BA2E-242D66792B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15" t="1481" r="20085" b="6371"/>
          <a:stretch/>
        </p:blipFill>
        <p:spPr>
          <a:xfrm>
            <a:off x="6229884" y="1564640"/>
            <a:ext cx="4892481" cy="422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4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424B-75A8-42FE-83DE-78575445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Widgets and Inputs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08104-8ADB-4DB7-98A0-5153CE03D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84" t="36551" r="28333" b="15704"/>
          <a:stretch/>
        </p:blipFill>
        <p:spPr>
          <a:xfrm>
            <a:off x="1865265" y="1690688"/>
            <a:ext cx="8461469" cy="509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511D-AB44-4A67-819C-F442E966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Input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72641-19DF-4BB6-9943-C24A2EC77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6855"/>
          </a:xfrm>
          <a:ln w="76200"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3600" dirty="0" err="1">
                <a:latin typeface="Century" panose="02040604050505020304" pitchFamily="18" charset="0"/>
              </a:rPr>
              <a:t>selectInput</a:t>
            </a:r>
            <a:r>
              <a:rPr lang="en-US" sz="3600" dirty="0">
                <a:latin typeface="Century" panose="02040604050505020304" pitchFamily="18" charset="0"/>
              </a:rPr>
              <a:t>(“</a:t>
            </a:r>
            <a:r>
              <a:rPr lang="en-US" sz="3600" dirty="0" err="1">
                <a:latin typeface="Century" panose="02040604050505020304" pitchFamily="18" charset="0"/>
              </a:rPr>
              <a:t>varY</a:t>
            </a:r>
            <a:r>
              <a:rPr lang="en-US" sz="3600" dirty="0">
                <a:latin typeface="Century" panose="02040604050505020304" pitchFamily="18" charset="0"/>
              </a:rPr>
              <a:t>”, “Choose Y Variable”,</a:t>
            </a:r>
          </a:p>
          <a:p>
            <a:pPr marL="0" indent="0">
              <a:buNone/>
            </a:pPr>
            <a:r>
              <a:rPr lang="en-US" sz="3600" dirty="0">
                <a:latin typeface="Century" panose="02040604050505020304" pitchFamily="18" charset="0"/>
              </a:rPr>
              <a:t>		  choices = list(‘Height’ = “height”,</a:t>
            </a:r>
          </a:p>
          <a:p>
            <a:pPr marL="0" indent="0">
              <a:buNone/>
            </a:pPr>
            <a:r>
              <a:rPr lang="en-US" sz="3600" dirty="0">
                <a:latin typeface="Century" panose="02040604050505020304" pitchFamily="18" charset="0"/>
              </a:rPr>
              <a:t>				      ‘Mass’ = “mass”,</a:t>
            </a:r>
          </a:p>
          <a:p>
            <a:pPr marL="0" indent="0">
              <a:buNone/>
            </a:pPr>
            <a:r>
              <a:rPr lang="en-US" sz="3600" dirty="0">
                <a:latin typeface="Century" panose="02040604050505020304" pitchFamily="18" charset="0"/>
              </a:rPr>
              <a:t>				      ‘Birth Year’ = “</a:t>
            </a:r>
            <a:r>
              <a:rPr lang="en-US" sz="3600" dirty="0" err="1">
                <a:latin typeface="Century" panose="02040604050505020304" pitchFamily="18" charset="0"/>
              </a:rPr>
              <a:t>birth_year</a:t>
            </a:r>
            <a:r>
              <a:rPr lang="en-US" sz="3600" dirty="0">
                <a:latin typeface="Century" panose="02040604050505020304" pitchFamily="18" charset="0"/>
              </a:rPr>
              <a:t>”)</a:t>
            </a:r>
          </a:p>
          <a:p>
            <a:pPr marL="0" indent="0">
              <a:buNone/>
            </a:pPr>
            <a:r>
              <a:rPr lang="en-US" sz="3600" dirty="0">
                <a:latin typeface="Century" panose="02040604050505020304" pitchFamily="18" charset="0"/>
              </a:rPr>
              <a:t>)</a:t>
            </a:r>
          </a:p>
          <a:p>
            <a:pPr marL="0" indent="0">
              <a:buNone/>
            </a:pPr>
            <a:endParaRPr lang="en-US" sz="36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10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94A4-2B61-443E-B434-2209949C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Side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96CFE9-2A76-4506-93C2-3DCD69A45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70383"/>
              </p:ext>
            </p:extLst>
          </p:nvPr>
        </p:nvGraphicFramePr>
        <p:xfrm>
          <a:off x="838200" y="1825625"/>
          <a:ext cx="10515600" cy="3627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86579601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0988382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37083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Renders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Creates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33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htmlOutput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Raw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imageOutput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renderImage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plotOutput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renderPlot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74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tableOutput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renderTable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9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uiOutput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renderUI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Raw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53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verbatimTextOutput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renderText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511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13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823A-CA46-4F36-A8C5-14BC2F62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Output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D4B60-EE30-4D9D-A2A8-0FB20ABCCB34}"/>
              </a:ext>
            </a:extLst>
          </p:cNvPr>
          <p:cNvSpPr>
            <a:spLocks noGrp="1"/>
          </p:cNvSpPr>
          <p:nvPr>
            <p:ph idx="1"/>
          </p:nvPr>
        </p:nvSpPr>
        <p:spPr>
          <a:ln w="76200">
            <a:solidFill>
              <a:srgbClr val="00B0F0"/>
            </a:solidFill>
          </a:ln>
        </p:spPr>
        <p:txBody>
          <a:bodyPr/>
          <a:lstStyle/>
          <a:p>
            <a:pPr marL="0" indent="0">
              <a:buNone/>
            </a:pPr>
            <a:endParaRPr lang="en-US" sz="40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Century" panose="02040604050505020304" pitchFamily="18" charset="0"/>
              </a:rPr>
              <a:t>output$scatter1 &lt;- </a:t>
            </a:r>
            <a:r>
              <a:rPr lang="en-US" sz="4000" dirty="0" err="1">
                <a:latin typeface="Century" panose="02040604050505020304" pitchFamily="18" charset="0"/>
              </a:rPr>
              <a:t>renderPlot</a:t>
            </a:r>
            <a:r>
              <a:rPr lang="en-US" sz="4000" dirty="0">
                <a:latin typeface="Century" panose="02040604050505020304" pitchFamily="18" charset="0"/>
              </a:rPr>
              <a:t>({</a:t>
            </a:r>
          </a:p>
          <a:p>
            <a:pPr marL="0" indent="0">
              <a:buNone/>
            </a:pPr>
            <a:r>
              <a:rPr lang="en-US" sz="4000" dirty="0">
                <a:latin typeface="Century" panose="02040604050505020304" pitchFamily="18" charset="0"/>
              </a:rPr>
              <a:t>		plot(x = </a:t>
            </a:r>
            <a:r>
              <a:rPr lang="en-US" sz="4000" dirty="0" err="1">
                <a:latin typeface="Century" panose="02040604050505020304" pitchFamily="18" charset="0"/>
              </a:rPr>
              <a:t>starwars$height</a:t>
            </a:r>
            <a:r>
              <a:rPr lang="en-US" sz="4000" dirty="0">
                <a:latin typeface="Century" panose="020406040505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sz="4000" dirty="0">
                <a:latin typeface="Century" panose="02040604050505020304" pitchFamily="18" charset="0"/>
              </a:rPr>
              <a:t>			 y = </a:t>
            </a:r>
            <a:r>
              <a:rPr lang="en-US" sz="4000" dirty="0" err="1">
                <a:latin typeface="Century" panose="02040604050505020304" pitchFamily="18" charset="0"/>
              </a:rPr>
              <a:t>starwars$height</a:t>
            </a:r>
            <a:r>
              <a:rPr lang="en-US" sz="4000" dirty="0">
                <a:latin typeface="Century" panose="020406040505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4000" dirty="0">
                <a:latin typeface="Century" panose="02040604050505020304" pitchFamily="18" charset="0"/>
              </a:rPr>
              <a:t>		        </a:t>
            </a:r>
            <a:r>
              <a:rPr lang="en-US" sz="4000" dirty="0" err="1">
                <a:latin typeface="Century" panose="02040604050505020304" pitchFamily="18" charset="0"/>
              </a:rPr>
              <a:t>xlab</a:t>
            </a:r>
            <a:r>
              <a:rPr lang="en-US" sz="4000" dirty="0">
                <a:latin typeface="Century" panose="02040604050505020304" pitchFamily="18" charset="0"/>
              </a:rPr>
              <a:t> = “Height”, </a:t>
            </a:r>
            <a:r>
              <a:rPr lang="en-US" sz="4000" dirty="0" err="1">
                <a:latin typeface="Century" panose="02040604050505020304" pitchFamily="18" charset="0"/>
              </a:rPr>
              <a:t>ylab</a:t>
            </a:r>
            <a:r>
              <a:rPr lang="en-US" sz="4000" dirty="0">
                <a:latin typeface="Century" panose="02040604050505020304" pitchFamily="18" charset="0"/>
              </a:rPr>
              <a:t> = “Mass”)</a:t>
            </a:r>
          </a:p>
          <a:p>
            <a:pPr marL="0" indent="0">
              <a:buNone/>
            </a:pPr>
            <a:r>
              <a:rPr lang="en-US" sz="4000" dirty="0">
                <a:latin typeface="Century" panose="02040604050505020304" pitchFamily="18" charset="0"/>
              </a:rPr>
              <a:t>})</a:t>
            </a:r>
          </a:p>
          <a:p>
            <a:pPr marL="0" indent="0">
              <a:buNone/>
            </a:pPr>
            <a:endParaRPr 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63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248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</vt:lpstr>
      <vt:lpstr>Office Theme</vt:lpstr>
      <vt:lpstr>PowerPoint Presentation</vt:lpstr>
      <vt:lpstr>Shiny : a package for developing interactive web based applications completely within R</vt:lpstr>
      <vt:lpstr>Structure</vt:lpstr>
      <vt:lpstr>Layout</vt:lpstr>
      <vt:lpstr>Fluid page vs shinyDashboard</vt:lpstr>
      <vt:lpstr>Widgets and Inputs </vt:lpstr>
      <vt:lpstr>Basic Input Format</vt:lpstr>
      <vt:lpstr>Server Side</vt:lpstr>
      <vt:lpstr>Basic Output Format</vt:lpstr>
      <vt:lpstr>To R!</vt:lpstr>
      <vt:lpstr>Sharing your Shiny App!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Creed</dc:creator>
  <cp:lastModifiedBy>Jordan Creed</cp:lastModifiedBy>
  <cp:revision>9</cp:revision>
  <dcterms:created xsi:type="dcterms:W3CDTF">2018-11-07T17:53:28Z</dcterms:created>
  <dcterms:modified xsi:type="dcterms:W3CDTF">2018-11-08T15:34:24Z</dcterms:modified>
</cp:coreProperties>
</file>