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1" r:id="rId6"/>
    <p:sldId id="292" r:id="rId7"/>
    <p:sldId id="291" r:id="rId8"/>
    <p:sldId id="276" r:id="rId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308102-B78F-4A24-87CA-5FA0033B6135}" type="datetime1">
              <a:rPr lang="ru-RU" smtClean="0"/>
              <a:t>12.11.2022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28365-CBBA-496F-854A-132A4D03B664}" type="datetime1">
              <a:rPr lang="ru-RU" smtClean="0"/>
              <a:pPr/>
              <a:t>12.11.2022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252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080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080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561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E1340916-B082-910F-6E0C-3D50B57AE404}"/>
              </a:ext>
            </a:extLst>
          </p:cNvPr>
          <p:cNvGrpSpPr/>
          <p:nvPr userDrawn="1"/>
        </p:nvGrpSpPr>
        <p:grpSpPr>
          <a:xfrm>
            <a:off x="0" y="6002210"/>
            <a:ext cx="12192000" cy="847726"/>
            <a:chOff x="0" y="6002210"/>
            <a:chExt cx="12192000" cy="847726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F569AC26-5E4F-6C02-50ED-1BD012E09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6002211"/>
              <a:ext cx="7915275" cy="847725"/>
            </a:xfrm>
            <a:prstGeom prst="rect">
              <a:avLst/>
            </a:prstGeom>
          </p:spPr>
        </p:pic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06DEA35D-91F5-B122-A42F-9D1A77741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76725" y="6002211"/>
              <a:ext cx="7915275" cy="847725"/>
            </a:xfrm>
            <a:prstGeom prst="rect">
              <a:avLst/>
            </a:prstGeom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9E8B397F-83A4-304C-3E49-A8EF240FD87A}"/>
                </a:ext>
              </a:extLst>
            </p:cNvPr>
            <p:cNvSpPr/>
            <p:nvPr/>
          </p:nvSpPr>
          <p:spPr>
            <a:xfrm>
              <a:off x="3716499" y="6002210"/>
              <a:ext cx="4276725" cy="8477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037D11-2303-4E42-259D-D285260F2A6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488312" y="2254448"/>
            <a:ext cx="15525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объек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Графический объект 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Объект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Объект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7" name="Текст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иаграмма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диаграмму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Текст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7" name="Текст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9" name="Текст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7" name="Текст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6" name="Дата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37" name="Нижний колонтитул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38" name="Номер слайда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7" name="Заполнитель графического элемента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графический элемент SmartArt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4 челове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8 челове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5" name="Рисунок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4" name="Текст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2" name="Текст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6" name="Рисунок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9" name="Текст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3" name="Текст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7" name="Рисунок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60" name="Текст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4" name="Текст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8" name="Рисунок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61" name="Текст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5" name="Текст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нсировани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4" name="Объект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Объект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dirty="0"/>
              <a:t>2022</a:t>
            </a:r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r>
              <a:rPr lang="ru-RU" dirty="0"/>
              <a:t>Микроциркуляция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Дата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4C5DD59E-C7F1-AB60-8036-E63C0883F2FC}"/>
              </a:ext>
            </a:extLst>
          </p:cNvPr>
          <p:cNvGrpSpPr/>
          <p:nvPr userDrawn="1"/>
        </p:nvGrpSpPr>
        <p:grpSpPr>
          <a:xfrm>
            <a:off x="0" y="6002210"/>
            <a:ext cx="12192000" cy="847726"/>
            <a:chOff x="0" y="6002210"/>
            <a:chExt cx="12192000" cy="847726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E4A12350-D396-04C0-06DC-53989F8BC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6002211"/>
              <a:ext cx="7915275" cy="847725"/>
            </a:xfrm>
            <a:prstGeom prst="rect">
              <a:avLst/>
            </a:prstGeom>
          </p:spPr>
        </p:pic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007BF898-B669-932E-9465-D8EDD89DE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76725" y="6002211"/>
              <a:ext cx="7915275" cy="847725"/>
            </a:xfrm>
            <a:prstGeom prst="rect">
              <a:avLst/>
            </a:prstGeom>
          </p:spPr>
        </p:pic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974BC8D2-31F9-11E6-E0D7-1EA51ED6D399}"/>
                </a:ext>
              </a:extLst>
            </p:cNvPr>
            <p:cNvSpPr/>
            <p:nvPr/>
          </p:nvSpPr>
          <p:spPr>
            <a:xfrm>
              <a:off x="3716499" y="6002210"/>
              <a:ext cx="4276725" cy="8477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Графический объект 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34" name="Текст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5" name="Текст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6" name="Текст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7" name="Текст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ru-RU" noProof="0"/>
              <a:t>Презентация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Текст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3" name="Текст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8" name="Текст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3" name="Текст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4" name="Текст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Введе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ата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2" name="Текст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3" name="Текст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7" name="Дата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8" name="Нижний колонтитул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2022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Микроциркуляция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7110" y="4350864"/>
            <a:ext cx="5460865" cy="1122202"/>
          </a:xfrm>
        </p:spPr>
        <p:txBody>
          <a:bodyPr rtlCol="0"/>
          <a:lstStyle/>
          <a:p>
            <a:pPr rtl="0"/>
            <a:r>
              <a:rPr lang="en-US" dirty="0"/>
              <a:t>Forest detection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7110" y="5605551"/>
            <a:ext cx="4941770" cy="396660"/>
          </a:xfrm>
        </p:spPr>
        <p:txBody>
          <a:bodyPr rtlCol="0"/>
          <a:lstStyle/>
          <a:p>
            <a:pPr rtl="0"/>
            <a:r>
              <a:rPr lang="ru-RU" dirty="0"/>
              <a:t>Александр ЛЕОНТЬЕВ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18" y="508080"/>
            <a:ext cx="6580956" cy="585788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Параметры модели детекции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38431" y="2074952"/>
            <a:ext cx="2141764" cy="514350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rtl="0"/>
            <a:r>
              <a:rPr lang="ru-RU" dirty="0"/>
              <a:t>1. Размер входных изображений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16428" y="2722804"/>
            <a:ext cx="2141764" cy="514350"/>
          </a:xfrm>
        </p:spPr>
        <p:txBody>
          <a:bodyPr rtlCol="0"/>
          <a:lstStyle/>
          <a:p>
            <a:pPr rtl="0"/>
            <a:r>
              <a:rPr lang="ru-RU" sz="1200" dirty="0"/>
              <a:t>4. Соотношение </a:t>
            </a:r>
            <a:r>
              <a:rPr lang="ru-RU" sz="1200" dirty="0" err="1"/>
              <a:t>трейн</a:t>
            </a:r>
            <a:r>
              <a:rPr lang="ru-RU" sz="1200" dirty="0"/>
              <a:t> / валидация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76676" y="2188292"/>
            <a:ext cx="8327078" cy="1010842"/>
          </a:xfrm>
        </p:spPr>
        <p:txBody>
          <a:bodyPr rtlCol="0"/>
          <a:lstStyle/>
          <a:p>
            <a:pPr rtl="0"/>
            <a:r>
              <a:rPr lang="en-US" dirty="0"/>
              <a:t>1280</a:t>
            </a:r>
            <a:r>
              <a:rPr lang="ru-RU" dirty="0"/>
              <a:t> на </a:t>
            </a:r>
            <a:r>
              <a:rPr lang="en-US" dirty="0"/>
              <a:t>1280</a:t>
            </a:r>
            <a:r>
              <a:rPr lang="ru-RU" dirty="0"/>
              <a:t> пикселей</a:t>
            </a:r>
            <a:r>
              <a:rPr lang="en-US" dirty="0"/>
              <a:t> –  </a:t>
            </a:r>
            <a:r>
              <a:rPr lang="ru-RU" dirty="0"/>
              <a:t>Максимальный размер изображения, считающийся на локальной машине в адекватные сроки</a:t>
            </a:r>
          </a:p>
          <a:p>
            <a:pPr rtl="0"/>
            <a:endParaRPr lang="ru-RU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171735" y="2837120"/>
            <a:ext cx="6283485" cy="1010842"/>
          </a:xfrm>
        </p:spPr>
        <p:txBody>
          <a:bodyPr rtlCol="0"/>
          <a:lstStyle/>
          <a:p>
            <a:pPr rtl="0"/>
            <a:r>
              <a:rPr lang="ru-RU" dirty="0"/>
              <a:t>90% / 10% - в виду малого количества изображений для обучения</a:t>
            </a:r>
          </a:p>
          <a:p>
            <a:pPr rtl="0"/>
            <a:endParaRPr lang="ru-RU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4610" y="3952347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2</a:t>
            </a:fld>
            <a:endParaRPr lang="ru-RU" dirty="0"/>
          </a:p>
        </p:txBody>
      </p:sp>
      <p:sp>
        <p:nvSpPr>
          <p:cNvPr id="11" name="Текст 5">
            <a:extLst>
              <a:ext uri="{FF2B5EF4-FFF2-40B4-BE49-F238E27FC236}">
                <a16:creationId xmlns:a16="http://schemas.microsoft.com/office/drawing/2014/main" id="{32A5447F-FCCF-5558-C22F-FC3252E7DC31}"/>
              </a:ext>
            </a:extLst>
          </p:cNvPr>
          <p:cNvSpPr txBox="1">
            <a:spLocks/>
          </p:cNvSpPr>
          <p:nvPr/>
        </p:nvSpPr>
        <p:spPr>
          <a:xfrm>
            <a:off x="1736780" y="3317743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dirty="0"/>
              <a:t>4. </a:t>
            </a:r>
            <a:r>
              <a:rPr lang="ru-RU" sz="1200" dirty="0" err="1"/>
              <a:t>Предобученная</a:t>
            </a:r>
            <a:r>
              <a:rPr lang="ru-RU" sz="1200" dirty="0"/>
              <a:t> модель</a:t>
            </a:r>
          </a:p>
        </p:txBody>
      </p:sp>
      <p:sp>
        <p:nvSpPr>
          <p:cNvPr id="12" name="Текст 9">
            <a:extLst>
              <a:ext uri="{FF2B5EF4-FFF2-40B4-BE49-F238E27FC236}">
                <a16:creationId xmlns:a16="http://schemas.microsoft.com/office/drawing/2014/main" id="{F26684C5-7745-30FD-9774-CF969E1EF834}"/>
              </a:ext>
            </a:extLst>
          </p:cNvPr>
          <p:cNvSpPr txBox="1">
            <a:spLocks/>
          </p:cNvSpPr>
          <p:nvPr/>
        </p:nvSpPr>
        <p:spPr>
          <a:xfrm>
            <a:off x="4392087" y="3432059"/>
            <a:ext cx="7743689" cy="1010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YOLOv5 / Yolov5s – </a:t>
            </a:r>
            <a:r>
              <a:rPr lang="ru-RU" dirty="0"/>
              <a:t>Был по дефолту. Слишком поздно узнал, что выбор модели сильно влияет на результат детекции и не успел пересчитать =)</a:t>
            </a:r>
          </a:p>
          <a:p>
            <a:endParaRPr lang="ru-RU" dirty="0"/>
          </a:p>
        </p:txBody>
      </p:sp>
      <p:sp>
        <p:nvSpPr>
          <p:cNvPr id="18" name="Текст 5">
            <a:extLst>
              <a:ext uri="{FF2B5EF4-FFF2-40B4-BE49-F238E27FC236}">
                <a16:creationId xmlns:a16="http://schemas.microsoft.com/office/drawing/2014/main" id="{58E557FA-CB7E-A113-2017-907F8936A18C}"/>
              </a:ext>
            </a:extLst>
          </p:cNvPr>
          <p:cNvSpPr txBox="1">
            <a:spLocks/>
          </p:cNvSpPr>
          <p:nvPr/>
        </p:nvSpPr>
        <p:spPr>
          <a:xfrm>
            <a:off x="2034105" y="3995247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dirty="0"/>
              <a:t>4. </a:t>
            </a:r>
            <a:r>
              <a:rPr lang="en-US" sz="1200" dirty="0"/>
              <a:t>Batch size</a:t>
            </a:r>
            <a:endParaRPr lang="ru-RU" sz="1200" dirty="0"/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5C2E749B-F0BB-6495-9BF2-EB3CECC2EEA2}"/>
              </a:ext>
            </a:extLst>
          </p:cNvPr>
          <p:cNvSpPr txBox="1">
            <a:spLocks/>
          </p:cNvSpPr>
          <p:nvPr/>
        </p:nvSpPr>
        <p:spPr>
          <a:xfrm>
            <a:off x="4960090" y="4140088"/>
            <a:ext cx="6740680" cy="1010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2</a:t>
            </a:r>
            <a:r>
              <a:rPr lang="en-US" dirty="0"/>
              <a:t> – </a:t>
            </a:r>
            <a:r>
              <a:rPr lang="ru-RU" dirty="0"/>
              <a:t>максимальный размер при имеющихся вычислительных ресурсах локального компьютера</a:t>
            </a:r>
          </a:p>
        </p:txBody>
      </p:sp>
      <p:sp>
        <p:nvSpPr>
          <p:cNvPr id="20" name="Текст 5">
            <a:extLst>
              <a:ext uri="{FF2B5EF4-FFF2-40B4-BE49-F238E27FC236}">
                <a16:creationId xmlns:a16="http://schemas.microsoft.com/office/drawing/2014/main" id="{6CDBB2B9-9EFD-4224-395E-8484779B828C}"/>
              </a:ext>
            </a:extLst>
          </p:cNvPr>
          <p:cNvSpPr txBox="1">
            <a:spLocks/>
          </p:cNvSpPr>
          <p:nvPr/>
        </p:nvSpPr>
        <p:spPr>
          <a:xfrm>
            <a:off x="2372656" y="4538014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dirty="0"/>
              <a:t>4. Количество эпох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47FE0EA9-D5DA-546A-E793-B8CE0E56DD25}"/>
              </a:ext>
            </a:extLst>
          </p:cNvPr>
          <p:cNvSpPr txBox="1">
            <a:spLocks/>
          </p:cNvSpPr>
          <p:nvPr/>
        </p:nvSpPr>
        <p:spPr>
          <a:xfrm>
            <a:off x="5298641" y="4682855"/>
            <a:ext cx="5539095" cy="1010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50 – результатом был лучший результат за 50 эпох</a:t>
            </a: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6077FDDB-1AA4-72E0-9716-B5A5DF713030}"/>
              </a:ext>
            </a:extLst>
          </p:cNvPr>
          <p:cNvCxnSpPr>
            <a:stCxn id="3" idx="3"/>
          </p:cNvCxnSpPr>
          <p:nvPr/>
        </p:nvCxnSpPr>
        <p:spPr>
          <a:xfrm flipV="1">
            <a:off x="3080195" y="2325950"/>
            <a:ext cx="496481" cy="6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E6105854-13C0-79F8-9BAA-A485F4D018E4}"/>
              </a:ext>
            </a:extLst>
          </p:cNvPr>
          <p:cNvCxnSpPr/>
          <p:nvPr/>
        </p:nvCxnSpPr>
        <p:spPr>
          <a:xfrm flipV="1">
            <a:off x="3574182" y="3020564"/>
            <a:ext cx="496481" cy="6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9271A522-1FB6-4D46-4AC7-B28A5D796AB6}"/>
              </a:ext>
            </a:extLst>
          </p:cNvPr>
          <p:cNvCxnSpPr/>
          <p:nvPr/>
        </p:nvCxnSpPr>
        <p:spPr>
          <a:xfrm flipV="1">
            <a:off x="3862163" y="3600865"/>
            <a:ext cx="496481" cy="6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9850650E-15D2-3BF0-8DC6-B2A2F17F86A0}"/>
              </a:ext>
            </a:extLst>
          </p:cNvPr>
          <p:cNvCxnSpPr/>
          <p:nvPr/>
        </p:nvCxnSpPr>
        <p:spPr>
          <a:xfrm flipV="1">
            <a:off x="4246532" y="4246245"/>
            <a:ext cx="496481" cy="6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AE6C8E3E-0990-6D38-4754-6193176380C1}"/>
              </a:ext>
            </a:extLst>
          </p:cNvPr>
          <p:cNvCxnSpPr/>
          <p:nvPr/>
        </p:nvCxnSpPr>
        <p:spPr>
          <a:xfrm flipV="1">
            <a:off x="4576510" y="4812769"/>
            <a:ext cx="496481" cy="6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17" y="508080"/>
            <a:ext cx="8045771" cy="585788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Параметры модели классификации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1180" y="1320350"/>
            <a:ext cx="2141764" cy="514350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rtl="0"/>
            <a:r>
              <a:rPr lang="ru-RU" dirty="0"/>
              <a:t>1. Размер входных изображений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71827" y="1938265"/>
            <a:ext cx="2141764" cy="514350"/>
          </a:xfrm>
        </p:spPr>
        <p:txBody>
          <a:bodyPr rtlCol="0"/>
          <a:lstStyle/>
          <a:p>
            <a:pPr rtl="0"/>
            <a:r>
              <a:rPr lang="ru-RU" sz="1200" dirty="0"/>
              <a:t>2. Количество классов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0700" y="2472949"/>
            <a:ext cx="2141764" cy="514350"/>
          </a:xfrm>
        </p:spPr>
        <p:txBody>
          <a:bodyPr rtlCol="0"/>
          <a:lstStyle/>
          <a:p>
            <a:pPr rtl="0"/>
            <a:r>
              <a:rPr lang="ru-RU" sz="1200" dirty="0"/>
              <a:t>3. Взвешивание классов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09390" y="3024645"/>
            <a:ext cx="2141764" cy="514350"/>
          </a:xfrm>
        </p:spPr>
        <p:txBody>
          <a:bodyPr rtlCol="0"/>
          <a:lstStyle/>
          <a:p>
            <a:pPr rtl="0"/>
            <a:r>
              <a:rPr lang="ru-RU" sz="1200" dirty="0"/>
              <a:t>4. Соотношение </a:t>
            </a:r>
            <a:r>
              <a:rPr lang="ru-RU" sz="1200" dirty="0" err="1"/>
              <a:t>трейн</a:t>
            </a:r>
            <a:r>
              <a:rPr lang="ru-RU" sz="1200" dirty="0"/>
              <a:t> / валидация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59425" y="1433690"/>
            <a:ext cx="8327078" cy="1010842"/>
          </a:xfrm>
        </p:spPr>
        <p:txBody>
          <a:bodyPr rtlCol="0"/>
          <a:lstStyle/>
          <a:p>
            <a:pPr rtl="0"/>
            <a:r>
              <a:rPr lang="ru-RU" dirty="0"/>
              <a:t>512 на 512 пикселей</a:t>
            </a:r>
            <a:r>
              <a:rPr lang="en-US" dirty="0"/>
              <a:t> – </a:t>
            </a:r>
            <a:r>
              <a:rPr lang="ru-RU" dirty="0"/>
              <a:t>Максимальный размер изображения при доступном объеме оперативной памяти локальной машины</a:t>
            </a:r>
          </a:p>
          <a:p>
            <a:pPr rtl="0"/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28508" y="2054130"/>
            <a:ext cx="5539095" cy="1010842"/>
          </a:xfrm>
        </p:spPr>
        <p:txBody>
          <a:bodyPr rtlCol="0"/>
          <a:lstStyle/>
          <a:p>
            <a:pPr rtl="0"/>
            <a:r>
              <a:rPr lang="ru-RU" dirty="0"/>
              <a:t>2 классов – есть / нет люди на изображении</a:t>
            </a:r>
          </a:p>
          <a:p>
            <a:pPr rtl="0"/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971865" y="2481878"/>
            <a:ext cx="7965285" cy="1010842"/>
          </a:xfrm>
        </p:spPr>
        <p:txBody>
          <a:bodyPr rtlCol="0"/>
          <a:lstStyle/>
          <a:p>
            <a:pPr rtl="0"/>
            <a:r>
              <a:rPr lang="ru-RU" dirty="0"/>
              <a:t>Да – для корректировки сильной несбалансированности классов</a:t>
            </a:r>
          </a:p>
          <a:p>
            <a:pPr rtl="0"/>
            <a:endParaRPr lang="ru-RU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64697" y="3138961"/>
            <a:ext cx="5539095" cy="1010842"/>
          </a:xfrm>
        </p:spPr>
        <p:txBody>
          <a:bodyPr rtlCol="0"/>
          <a:lstStyle/>
          <a:p>
            <a:pPr rtl="0"/>
            <a:r>
              <a:rPr lang="ru-RU" dirty="0"/>
              <a:t>75% / 25%</a:t>
            </a:r>
          </a:p>
          <a:p>
            <a:pPr rtl="0"/>
            <a:endParaRPr lang="ru-RU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72578" y="5434919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3</a:t>
            </a:fld>
            <a:endParaRPr lang="ru-RU" dirty="0"/>
          </a:p>
        </p:txBody>
      </p:sp>
      <p:sp>
        <p:nvSpPr>
          <p:cNvPr id="11" name="Текст 5">
            <a:extLst>
              <a:ext uri="{FF2B5EF4-FFF2-40B4-BE49-F238E27FC236}">
                <a16:creationId xmlns:a16="http://schemas.microsoft.com/office/drawing/2014/main" id="{32A5447F-FCCF-5558-C22F-FC3252E7DC31}"/>
              </a:ext>
            </a:extLst>
          </p:cNvPr>
          <p:cNvSpPr txBox="1">
            <a:spLocks/>
          </p:cNvSpPr>
          <p:nvPr/>
        </p:nvSpPr>
        <p:spPr>
          <a:xfrm>
            <a:off x="2029742" y="3681728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dirty="0"/>
              <a:t>4. </a:t>
            </a:r>
            <a:r>
              <a:rPr lang="ru-RU" sz="1200" dirty="0" err="1"/>
              <a:t>Предобученная</a:t>
            </a:r>
            <a:r>
              <a:rPr lang="ru-RU" sz="1200" dirty="0"/>
              <a:t> модель</a:t>
            </a:r>
          </a:p>
        </p:txBody>
      </p:sp>
      <p:sp>
        <p:nvSpPr>
          <p:cNvPr id="12" name="Текст 9">
            <a:extLst>
              <a:ext uri="{FF2B5EF4-FFF2-40B4-BE49-F238E27FC236}">
                <a16:creationId xmlns:a16="http://schemas.microsoft.com/office/drawing/2014/main" id="{F26684C5-7745-30FD-9774-CF969E1EF834}"/>
              </a:ext>
            </a:extLst>
          </p:cNvPr>
          <p:cNvSpPr txBox="1">
            <a:spLocks/>
          </p:cNvSpPr>
          <p:nvPr/>
        </p:nvSpPr>
        <p:spPr>
          <a:xfrm>
            <a:off x="4685049" y="3796044"/>
            <a:ext cx="7743689" cy="1010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EfficientNetB7</a:t>
            </a:r>
            <a:r>
              <a:rPr lang="ru-RU" dirty="0"/>
              <a:t> – эта модель показала наилучший результат по сравнению с остальными</a:t>
            </a:r>
          </a:p>
          <a:p>
            <a:endParaRPr lang="ru-RU" dirty="0"/>
          </a:p>
        </p:txBody>
      </p:sp>
      <p:sp>
        <p:nvSpPr>
          <p:cNvPr id="14" name="Текст 5">
            <a:extLst>
              <a:ext uri="{FF2B5EF4-FFF2-40B4-BE49-F238E27FC236}">
                <a16:creationId xmlns:a16="http://schemas.microsoft.com/office/drawing/2014/main" id="{98EA546E-D9DF-91B7-0AB7-BD2CF0474906}"/>
              </a:ext>
            </a:extLst>
          </p:cNvPr>
          <p:cNvSpPr txBox="1">
            <a:spLocks/>
          </p:cNvSpPr>
          <p:nvPr/>
        </p:nvSpPr>
        <p:spPr>
          <a:xfrm>
            <a:off x="2134089" y="4456600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dirty="0"/>
              <a:t>4. Скорость обучения</a:t>
            </a:r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6D6D594C-8DDA-AB91-4C7E-967B2B0C0092}"/>
              </a:ext>
            </a:extLst>
          </p:cNvPr>
          <p:cNvSpPr txBox="1">
            <a:spLocks/>
          </p:cNvSpPr>
          <p:nvPr/>
        </p:nvSpPr>
        <p:spPr>
          <a:xfrm>
            <a:off x="5171098" y="4490406"/>
            <a:ext cx="5539095" cy="1010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1e-4</a:t>
            </a:r>
            <a:endParaRPr lang="ru-RU" dirty="0"/>
          </a:p>
        </p:txBody>
      </p:sp>
      <p:sp>
        <p:nvSpPr>
          <p:cNvPr id="16" name="Текст 5">
            <a:extLst>
              <a:ext uri="{FF2B5EF4-FFF2-40B4-BE49-F238E27FC236}">
                <a16:creationId xmlns:a16="http://schemas.microsoft.com/office/drawing/2014/main" id="{FDD99A92-E051-61BB-65E1-8AC7E783A23B}"/>
              </a:ext>
            </a:extLst>
          </p:cNvPr>
          <p:cNvSpPr txBox="1">
            <a:spLocks/>
          </p:cNvSpPr>
          <p:nvPr/>
        </p:nvSpPr>
        <p:spPr>
          <a:xfrm>
            <a:off x="2612175" y="4911314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dirty="0"/>
              <a:t>4. </a:t>
            </a:r>
            <a:r>
              <a:rPr lang="en-US" sz="1200" dirty="0"/>
              <a:t>Loss</a:t>
            </a:r>
            <a:endParaRPr lang="ru-RU" sz="1200" dirty="0"/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C86AA2E4-94D8-284C-7C3D-A3C64C915ED6}"/>
              </a:ext>
            </a:extLst>
          </p:cNvPr>
          <p:cNvSpPr txBox="1">
            <a:spLocks/>
          </p:cNvSpPr>
          <p:nvPr/>
        </p:nvSpPr>
        <p:spPr>
          <a:xfrm>
            <a:off x="5417379" y="4995827"/>
            <a:ext cx="7153402" cy="1010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binary_crossentropy</a:t>
            </a:r>
            <a:r>
              <a:rPr lang="ru-RU" dirty="0"/>
              <a:t> – основной </a:t>
            </a:r>
            <a:r>
              <a:rPr lang="ru-RU" dirty="0" err="1"/>
              <a:t>лосс</a:t>
            </a:r>
            <a:r>
              <a:rPr lang="ru-RU" dirty="0"/>
              <a:t> для бинарной классификации</a:t>
            </a:r>
          </a:p>
        </p:txBody>
      </p:sp>
      <p:sp>
        <p:nvSpPr>
          <p:cNvPr id="18" name="Текст 5">
            <a:extLst>
              <a:ext uri="{FF2B5EF4-FFF2-40B4-BE49-F238E27FC236}">
                <a16:creationId xmlns:a16="http://schemas.microsoft.com/office/drawing/2014/main" id="{58E557FA-CB7E-A113-2017-907F8936A18C}"/>
              </a:ext>
            </a:extLst>
          </p:cNvPr>
          <p:cNvSpPr txBox="1">
            <a:spLocks/>
          </p:cNvSpPr>
          <p:nvPr/>
        </p:nvSpPr>
        <p:spPr>
          <a:xfrm>
            <a:off x="2762073" y="5477819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dirty="0"/>
              <a:t>4. </a:t>
            </a:r>
            <a:r>
              <a:rPr lang="en-US" sz="1200" dirty="0"/>
              <a:t>Batch size</a:t>
            </a:r>
            <a:endParaRPr lang="ru-RU" sz="1200" dirty="0"/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5C2E749B-F0BB-6495-9BF2-EB3CECC2EEA2}"/>
              </a:ext>
            </a:extLst>
          </p:cNvPr>
          <p:cNvSpPr txBox="1">
            <a:spLocks/>
          </p:cNvSpPr>
          <p:nvPr/>
        </p:nvSpPr>
        <p:spPr>
          <a:xfrm>
            <a:off x="5688058" y="5622660"/>
            <a:ext cx="6740680" cy="1010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10</a:t>
            </a:r>
            <a:r>
              <a:rPr lang="en-US" dirty="0"/>
              <a:t> – </a:t>
            </a:r>
            <a:r>
              <a:rPr lang="ru-RU" dirty="0"/>
              <a:t>максимальный размер при имеющихся вычислительных ресурсах локального компьютера</a:t>
            </a:r>
          </a:p>
        </p:txBody>
      </p:sp>
      <p:sp>
        <p:nvSpPr>
          <p:cNvPr id="20" name="Текст 5">
            <a:extLst>
              <a:ext uri="{FF2B5EF4-FFF2-40B4-BE49-F238E27FC236}">
                <a16:creationId xmlns:a16="http://schemas.microsoft.com/office/drawing/2014/main" id="{6CDBB2B9-9EFD-4224-395E-8484779B828C}"/>
              </a:ext>
            </a:extLst>
          </p:cNvPr>
          <p:cNvSpPr txBox="1">
            <a:spLocks/>
          </p:cNvSpPr>
          <p:nvPr/>
        </p:nvSpPr>
        <p:spPr>
          <a:xfrm>
            <a:off x="3100624" y="6020586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dirty="0"/>
              <a:t>4. Количество эпох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47FE0EA9-D5DA-546A-E793-B8CE0E56DD25}"/>
              </a:ext>
            </a:extLst>
          </p:cNvPr>
          <p:cNvSpPr txBox="1">
            <a:spLocks/>
          </p:cNvSpPr>
          <p:nvPr/>
        </p:nvSpPr>
        <p:spPr>
          <a:xfrm>
            <a:off x="6026609" y="6165427"/>
            <a:ext cx="5539095" cy="1010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5 – подобран экспериментальным путем</a:t>
            </a: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6077FDDB-1AA4-72E0-9716-B5A5DF713030}"/>
              </a:ext>
            </a:extLst>
          </p:cNvPr>
          <p:cNvCxnSpPr>
            <a:stCxn id="3" idx="3"/>
          </p:cNvCxnSpPr>
          <p:nvPr/>
        </p:nvCxnSpPr>
        <p:spPr>
          <a:xfrm flipV="1">
            <a:off x="2662944" y="1571348"/>
            <a:ext cx="496481" cy="6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6F52138D-BE00-9810-AE1F-B6221A3DD6A0}"/>
              </a:ext>
            </a:extLst>
          </p:cNvPr>
          <p:cNvCxnSpPr/>
          <p:nvPr/>
        </p:nvCxnSpPr>
        <p:spPr>
          <a:xfrm flipV="1">
            <a:off x="3086193" y="2213256"/>
            <a:ext cx="496481" cy="6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6EA7D742-0335-CCBC-19E3-3B9935249341}"/>
              </a:ext>
            </a:extLst>
          </p:cNvPr>
          <p:cNvCxnSpPr/>
          <p:nvPr/>
        </p:nvCxnSpPr>
        <p:spPr>
          <a:xfrm flipV="1">
            <a:off x="3406371" y="2701965"/>
            <a:ext cx="496481" cy="6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E6105854-13C0-79F8-9BAA-A485F4D018E4}"/>
              </a:ext>
            </a:extLst>
          </p:cNvPr>
          <p:cNvCxnSpPr/>
          <p:nvPr/>
        </p:nvCxnSpPr>
        <p:spPr>
          <a:xfrm flipV="1">
            <a:off x="3867144" y="3322405"/>
            <a:ext cx="496481" cy="6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9271A522-1FB6-4D46-4AC7-B28A5D796AB6}"/>
              </a:ext>
            </a:extLst>
          </p:cNvPr>
          <p:cNvCxnSpPr/>
          <p:nvPr/>
        </p:nvCxnSpPr>
        <p:spPr>
          <a:xfrm flipV="1">
            <a:off x="4155125" y="3964850"/>
            <a:ext cx="496481" cy="6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ADBAA7AA-0748-D630-782C-A6943EDF2CCE}"/>
              </a:ext>
            </a:extLst>
          </p:cNvPr>
          <p:cNvCxnSpPr/>
          <p:nvPr/>
        </p:nvCxnSpPr>
        <p:spPr>
          <a:xfrm flipV="1">
            <a:off x="4444771" y="4674989"/>
            <a:ext cx="496481" cy="6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82E84186-2B43-045E-2172-E65C70DEE275}"/>
              </a:ext>
            </a:extLst>
          </p:cNvPr>
          <p:cNvCxnSpPr/>
          <p:nvPr/>
        </p:nvCxnSpPr>
        <p:spPr>
          <a:xfrm flipV="1">
            <a:off x="4754174" y="5162312"/>
            <a:ext cx="496481" cy="6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9850650E-15D2-3BF0-8DC6-B2A2F17F86A0}"/>
              </a:ext>
            </a:extLst>
          </p:cNvPr>
          <p:cNvCxnSpPr/>
          <p:nvPr/>
        </p:nvCxnSpPr>
        <p:spPr>
          <a:xfrm flipV="1">
            <a:off x="4974500" y="5728817"/>
            <a:ext cx="496481" cy="6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AE6C8E3E-0990-6D38-4754-6193176380C1}"/>
              </a:ext>
            </a:extLst>
          </p:cNvPr>
          <p:cNvCxnSpPr/>
          <p:nvPr/>
        </p:nvCxnSpPr>
        <p:spPr>
          <a:xfrm flipV="1">
            <a:off x="5304478" y="6295341"/>
            <a:ext cx="496481" cy="6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50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4455AB4A-6414-C6C9-9A17-F71EEAB46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Модель Классификации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0BA96302-C45D-F420-3328-759695FE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5880" y="6320839"/>
            <a:ext cx="2743200" cy="365125"/>
          </a:xfrm>
        </p:spPr>
        <p:txBody>
          <a:bodyPr/>
          <a:lstStyle/>
          <a:p>
            <a:pPr rtl="0"/>
            <a:fld id="{B5CEABB6-07DC-46E8-9B57-56EC44A396E5}" type="slidenum">
              <a:rPr lang="ru-RU" noProof="0" smtClean="0"/>
              <a:pPr rtl="0"/>
              <a:t>4</a:t>
            </a:fld>
            <a:endParaRPr lang="ru-RU" noProof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B372A7-C5BE-2F61-C393-F3097B026EFC}"/>
              </a:ext>
            </a:extLst>
          </p:cNvPr>
          <p:cNvSpPr txBox="1"/>
          <p:nvPr/>
        </p:nvSpPr>
        <p:spPr>
          <a:xfrm>
            <a:off x="634482" y="1317463"/>
            <a:ext cx="11164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качестве </a:t>
            </a:r>
            <a:r>
              <a:rPr lang="ru-RU" dirty="0" err="1"/>
              <a:t>предобученной</a:t>
            </a:r>
            <a:r>
              <a:rPr lang="ru-RU" dirty="0"/>
              <a:t> модели была использована модель </a:t>
            </a:r>
            <a:r>
              <a:rPr lang="en-US" dirty="0"/>
              <a:t>EfficientNetB7</a:t>
            </a:r>
            <a:r>
              <a:rPr lang="ru-RU" dirty="0"/>
              <a:t> после выхода которой были организованы дополнительные </a:t>
            </a:r>
            <a:r>
              <a:rPr lang="ru-RU" dirty="0" err="1"/>
              <a:t>полносвязные</a:t>
            </a:r>
            <a:r>
              <a:rPr lang="ru-RU" dirty="0"/>
              <a:t> слои. Весовые коэффициенты слоев </a:t>
            </a:r>
            <a:r>
              <a:rPr lang="ru-RU" dirty="0" err="1"/>
              <a:t>предобученной</a:t>
            </a:r>
            <a:r>
              <a:rPr lang="ru-RU" dirty="0"/>
              <a:t> модели не участвовали в процессе обучения.</a:t>
            </a:r>
          </a:p>
        </p:txBody>
      </p:sp>
      <p:sp>
        <p:nvSpPr>
          <p:cNvPr id="17" name="Блок-схема: ручное управление 16">
            <a:extLst>
              <a:ext uri="{FF2B5EF4-FFF2-40B4-BE49-F238E27FC236}">
                <a16:creationId xmlns:a16="http://schemas.microsoft.com/office/drawing/2014/main" id="{2FD02A67-5926-E912-89F0-6292A123C85B}"/>
              </a:ext>
            </a:extLst>
          </p:cNvPr>
          <p:cNvSpPr/>
          <p:nvPr/>
        </p:nvSpPr>
        <p:spPr>
          <a:xfrm rot="16200000">
            <a:off x="4935608" y="2551837"/>
            <a:ext cx="2174033" cy="1754326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3D6819-558A-60C9-8DDA-8E8B77655911}"/>
              </a:ext>
            </a:extLst>
          </p:cNvPr>
          <p:cNvSpPr txBox="1"/>
          <p:nvPr/>
        </p:nvSpPr>
        <p:spPr>
          <a:xfrm>
            <a:off x="5240888" y="3274684"/>
            <a:ext cx="1597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EfficientNetB7</a:t>
            </a:r>
            <a:endParaRPr lang="ru-RU" dirty="0"/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9C705C17-4984-8BF0-B6B3-488E64A7C6DD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445666" y="3429000"/>
            <a:ext cx="699796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936ED537-4EC9-1FBB-6C1B-B78C729186F3}"/>
              </a:ext>
            </a:extLst>
          </p:cNvPr>
          <p:cNvCxnSpPr>
            <a:stCxn id="17" idx="2"/>
            <a:endCxn id="17" idx="2"/>
          </p:cNvCxnSpPr>
          <p:nvPr/>
        </p:nvCxnSpPr>
        <p:spPr>
          <a:xfrm>
            <a:off x="6899788" y="342900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22CF63BA-F215-F6BB-1F94-80550F9D06AD}"/>
              </a:ext>
            </a:extLst>
          </p:cNvPr>
          <p:cNvCxnSpPr>
            <a:cxnSpLocks/>
          </p:cNvCxnSpPr>
          <p:nvPr/>
        </p:nvCxnSpPr>
        <p:spPr>
          <a:xfrm>
            <a:off x="6899788" y="3429000"/>
            <a:ext cx="699796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82E2C83-95AC-743E-C660-E3A81F73C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584" y="2557462"/>
            <a:ext cx="3209925" cy="17430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F56A173-C3C1-5C85-C104-19471FA82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340" y="2386394"/>
            <a:ext cx="3089325" cy="19675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Заголовок 13">
            <a:extLst>
              <a:ext uri="{FF2B5EF4-FFF2-40B4-BE49-F238E27FC236}">
                <a16:creationId xmlns:a16="http://schemas.microsoft.com/office/drawing/2014/main" id="{2AC640A8-59E4-1EAC-53DA-5E9A797A8452}"/>
              </a:ext>
            </a:extLst>
          </p:cNvPr>
          <p:cNvSpPr txBox="1">
            <a:spLocks/>
          </p:cNvSpPr>
          <p:nvPr/>
        </p:nvSpPr>
        <p:spPr>
          <a:xfrm>
            <a:off x="838200" y="41631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ru-RU" dirty="0"/>
              <a:t>Модель детекции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143A1E-4171-6A90-B4C7-B0C4A543B079}"/>
              </a:ext>
            </a:extLst>
          </p:cNvPr>
          <p:cNvSpPr txBox="1"/>
          <p:nvPr/>
        </p:nvSpPr>
        <p:spPr>
          <a:xfrm>
            <a:off x="634482" y="5251841"/>
            <a:ext cx="11164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качестве модели была использована модель </a:t>
            </a:r>
            <a:r>
              <a:rPr lang="en-US" dirty="0"/>
              <a:t>YOLO v5 </a:t>
            </a:r>
            <a:r>
              <a:rPr lang="ru-RU" dirty="0"/>
              <a:t>с </a:t>
            </a:r>
            <a:r>
              <a:rPr lang="ru-RU" dirty="0" err="1"/>
              <a:t>предобученными</a:t>
            </a:r>
            <a:r>
              <a:rPr lang="ru-RU" dirty="0"/>
              <a:t> коэффициентами </a:t>
            </a:r>
            <a:r>
              <a:rPr lang="en-US" dirty="0"/>
              <a:t>Yolov5s</a:t>
            </a:r>
            <a:r>
              <a:rPr lang="ru-RU" dirty="0"/>
              <a:t>. В виду специфики тренировочного </a:t>
            </a:r>
            <a:r>
              <a:rPr lang="ru-RU" dirty="0" err="1"/>
              <a:t>датасета</a:t>
            </a:r>
            <a:r>
              <a:rPr lang="ru-RU" dirty="0"/>
              <a:t> (малое количество изображений для обучения) перед детекцией к исходному тренировочному </a:t>
            </a:r>
            <a:r>
              <a:rPr lang="ru-RU" dirty="0" err="1"/>
              <a:t>датасету</a:t>
            </a:r>
            <a:r>
              <a:rPr lang="ru-RU" dirty="0"/>
              <a:t> было применено большое количество аугментаций – по 25 к каждому изображению.</a:t>
            </a:r>
          </a:p>
        </p:txBody>
      </p:sp>
    </p:spTree>
    <p:extLst>
      <p:ext uri="{BB962C8B-B14F-4D97-AF65-F5344CB8AC3E}">
        <p14:creationId xmlns:p14="http://schemas.microsoft.com/office/powerpoint/2010/main" val="223393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199" y="1615736"/>
            <a:ext cx="6351037" cy="1524735"/>
          </a:xfrm>
        </p:spPr>
        <p:txBody>
          <a:bodyPr rtlCol="0"/>
          <a:lstStyle/>
          <a:p>
            <a:pPr rtl="0"/>
            <a:r>
              <a:rPr lang="ru-RU" dirty="0"/>
              <a:t>Благодарю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Александр Леонтьев</a:t>
            </a:r>
          </a:p>
          <a:p>
            <a:pPr rtl="0"/>
            <a:r>
              <a:rPr lang="ru-RU" dirty="0"/>
              <a:t>89313618608</a:t>
            </a:r>
          </a:p>
          <a:p>
            <a:pPr rtl="0"/>
            <a:r>
              <a:rPr lang="en-US" dirty="0"/>
              <a:t>Leontev.Aleksandr.n@gmail.com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5</a:t>
            </a:fld>
            <a:endParaRPr lang="ru-RU"/>
          </a:p>
        </p:txBody>
      </p:sp>
      <p:pic>
        <p:nvPicPr>
          <p:cNvPr id="4" name="Рисунок 3" descr="Изображение выглядит как человек, молодой, в позе&#10;&#10;Автоматически созданное описание">
            <a:extLst>
              <a:ext uri="{FF2B5EF4-FFF2-40B4-BE49-F238E27FC236}">
                <a16:creationId xmlns:a16="http://schemas.microsoft.com/office/drawing/2014/main" id="{FA0454A5-D527-81C3-AACE-71AC19552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220" y="4745973"/>
            <a:ext cx="1522069" cy="152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Одиночная линия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5_TF22318419_Win32" id="{2A0A4826-E134-4E39-AB34-372E04BE17B3}" vid="{5D3708CC-AB2D-4043-A4D9-C2522E42009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Минималистичная презентация о продажах</Template>
  <TotalTime>517</TotalTime>
  <Words>315</Words>
  <Application>Microsoft Office PowerPoint</Application>
  <PresentationFormat>Широкоэкранный</PresentationFormat>
  <Paragraphs>49</Paragraphs>
  <Slides>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Tenorite</vt:lpstr>
      <vt:lpstr>Одиночная линия</vt:lpstr>
      <vt:lpstr>Forest detection</vt:lpstr>
      <vt:lpstr>Параметры модели детекции</vt:lpstr>
      <vt:lpstr>Параметры модели классификации</vt:lpstr>
      <vt:lpstr>Модель Классификации</vt:lpstr>
      <vt:lpstr>Благодарю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</dc:title>
  <dc:creator>alexander.leontiev</dc:creator>
  <cp:lastModifiedBy>user 9</cp:lastModifiedBy>
  <cp:revision>15</cp:revision>
  <dcterms:created xsi:type="dcterms:W3CDTF">2022-09-30T03:19:01Z</dcterms:created>
  <dcterms:modified xsi:type="dcterms:W3CDTF">2022-11-12T05:56:10Z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