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92" r:id="rId7"/>
    <p:sldId id="291" r:id="rId8"/>
    <p:sldId id="276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308102-B78F-4A24-87CA-5FA0033B6135}" type="datetime1">
              <a:rPr lang="ru-RU" smtClean="0"/>
              <a:t>26.11.2022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8365-CBBA-496F-854A-132A4D03B664}" type="datetime1">
              <a:rPr lang="ru-RU" smtClean="0"/>
              <a:pPr/>
              <a:t>26.11.2022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5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80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80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56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1340916-B082-910F-6E0C-3D50B57AE404}"/>
              </a:ext>
            </a:extLst>
          </p:cNvPr>
          <p:cNvGrpSpPr/>
          <p:nvPr userDrawn="1"/>
        </p:nvGrpSpPr>
        <p:grpSpPr>
          <a:xfrm>
            <a:off x="0" y="6002210"/>
            <a:ext cx="12192000" cy="847726"/>
            <a:chOff x="0" y="6002210"/>
            <a:chExt cx="12192000" cy="847726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F569AC26-5E4F-6C02-50ED-1BD012E09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002211"/>
              <a:ext cx="7915275" cy="847725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06DEA35D-91F5-B122-A42F-9D1A77741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6725" y="6002211"/>
              <a:ext cx="7915275" cy="847725"/>
            </a:xfrm>
            <a:prstGeom prst="rect">
              <a:avLst/>
            </a:prstGeom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9E8B397F-83A4-304C-3E49-A8EF240FD87A}"/>
                </a:ext>
              </a:extLst>
            </p:cNvPr>
            <p:cNvSpPr/>
            <p:nvPr/>
          </p:nvSpPr>
          <p:spPr>
            <a:xfrm>
              <a:off x="3716499" y="6002210"/>
              <a:ext cx="4276725" cy="8477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иаграмма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dirty="0"/>
              <a:t>2022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r>
              <a:rPr lang="ru-RU" dirty="0"/>
              <a:t>Микроциркуляция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C5DD59E-C7F1-AB60-8036-E63C0883F2FC}"/>
              </a:ext>
            </a:extLst>
          </p:cNvPr>
          <p:cNvGrpSpPr/>
          <p:nvPr userDrawn="1"/>
        </p:nvGrpSpPr>
        <p:grpSpPr>
          <a:xfrm>
            <a:off x="0" y="6002210"/>
            <a:ext cx="12192000" cy="847726"/>
            <a:chOff x="0" y="6002210"/>
            <a:chExt cx="12192000" cy="847726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E4A12350-D396-04C0-06DC-53989F8BC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002211"/>
              <a:ext cx="7915275" cy="847725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007BF898-B669-932E-9465-D8EDD89DE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6725" y="6002211"/>
              <a:ext cx="7915275" cy="847725"/>
            </a:xfrm>
            <a:prstGeom prst="rect">
              <a:avLst/>
            </a:prstGeom>
          </p:spPr>
        </p:pic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974BC8D2-31F9-11E6-E0D7-1EA51ED6D399}"/>
                </a:ext>
              </a:extLst>
            </p:cNvPr>
            <p:cNvSpPr/>
            <p:nvPr/>
          </p:nvSpPr>
          <p:spPr>
            <a:xfrm>
              <a:off x="3716499" y="6002210"/>
              <a:ext cx="4276725" cy="8477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ru-RU" noProof="0"/>
              <a:t>Презентация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вед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2022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Микроциркуляция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7110" y="4350864"/>
            <a:ext cx="5460865" cy="1122202"/>
          </a:xfrm>
        </p:spPr>
        <p:txBody>
          <a:bodyPr rtlCol="0"/>
          <a:lstStyle/>
          <a:p>
            <a:pPr rtl="0"/>
            <a:r>
              <a:rPr lang="en-US" dirty="0"/>
              <a:t>FLOOR SEGMENTATION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7110" y="5605551"/>
            <a:ext cx="4941770" cy="396660"/>
          </a:xfrm>
        </p:spPr>
        <p:txBody>
          <a:bodyPr rtlCol="0"/>
          <a:lstStyle/>
          <a:p>
            <a:pPr rtl="0"/>
            <a:r>
              <a:rPr lang="ru-RU" dirty="0"/>
              <a:t>Александр ЛЕОНТЬЕВ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8" y="508080"/>
            <a:ext cx="6580956" cy="585788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Параметры модели детекции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8431" y="2074952"/>
            <a:ext cx="2141764" cy="514350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rtl="0"/>
            <a:r>
              <a:rPr lang="ru-RU" dirty="0"/>
              <a:t>1. Размер входных изображений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16428" y="2722804"/>
            <a:ext cx="2141764" cy="514350"/>
          </a:xfrm>
        </p:spPr>
        <p:txBody>
          <a:bodyPr rtlCol="0"/>
          <a:lstStyle/>
          <a:p>
            <a:pPr rtl="0"/>
            <a:r>
              <a:rPr lang="ru-RU" sz="1200" dirty="0"/>
              <a:t>4. Соотношение </a:t>
            </a:r>
            <a:r>
              <a:rPr lang="ru-RU" sz="1200" dirty="0" err="1"/>
              <a:t>трейн</a:t>
            </a:r>
            <a:r>
              <a:rPr lang="ru-RU" sz="1200" dirty="0"/>
              <a:t> / валидация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76676" y="2188292"/>
            <a:ext cx="8327078" cy="1010842"/>
          </a:xfrm>
        </p:spPr>
        <p:txBody>
          <a:bodyPr rtlCol="0"/>
          <a:lstStyle/>
          <a:p>
            <a:pPr rtl="0"/>
            <a:r>
              <a:rPr lang="en-US" dirty="0"/>
              <a:t>512</a:t>
            </a:r>
            <a:r>
              <a:rPr lang="ru-RU" dirty="0"/>
              <a:t> на </a:t>
            </a:r>
            <a:r>
              <a:rPr lang="en-US" dirty="0"/>
              <a:t>512</a:t>
            </a:r>
            <a:r>
              <a:rPr lang="ru-RU" dirty="0"/>
              <a:t> пикселей</a:t>
            </a:r>
            <a:r>
              <a:rPr lang="en-US" dirty="0"/>
              <a:t> – </a:t>
            </a:r>
            <a:r>
              <a:rPr lang="ru-RU" dirty="0"/>
              <a:t>Размер изображений в </a:t>
            </a:r>
            <a:r>
              <a:rPr lang="ru-RU" dirty="0" err="1"/>
              <a:t>трейне</a:t>
            </a:r>
            <a:endParaRPr lang="ru-RU" dirty="0"/>
          </a:p>
          <a:p>
            <a:pPr rtl="0"/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71735" y="2837120"/>
            <a:ext cx="6283485" cy="1010842"/>
          </a:xfrm>
        </p:spPr>
        <p:txBody>
          <a:bodyPr rtlCol="0"/>
          <a:lstStyle/>
          <a:p>
            <a:pPr rtl="0"/>
            <a:r>
              <a:rPr lang="ru-RU" dirty="0"/>
              <a:t>75% / 25%</a:t>
            </a:r>
          </a:p>
          <a:p>
            <a:pPr rtl="0"/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4610" y="3952347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2</a:t>
            </a:fld>
            <a:endParaRPr lang="ru-RU" dirty="0"/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32A5447F-FCCF-5558-C22F-FC3252E7DC31}"/>
              </a:ext>
            </a:extLst>
          </p:cNvPr>
          <p:cNvSpPr txBox="1">
            <a:spLocks/>
          </p:cNvSpPr>
          <p:nvPr/>
        </p:nvSpPr>
        <p:spPr>
          <a:xfrm>
            <a:off x="1736780" y="3317743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4. </a:t>
            </a:r>
            <a:r>
              <a:rPr lang="ru-RU" sz="1200" dirty="0" err="1"/>
              <a:t>Предобученная</a:t>
            </a:r>
            <a:r>
              <a:rPr lang="ru-RU" sz="1200" dirty="0"/>
              <a:t> модель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id="{F26684C5-7745-30FD-9774-CF969E1EF834}"/>
              </a:ext>
            </a:extLst>
          </p:cNvPr>
          <p:cNvSpPr txBox="1">
            <a:spLocks/>
          </p:cNvSpPr>
          <p:nvPr/>
        </p:nvSpPr>
        <p:spPr>
          <a:xfrm>
            <a:off x="4392087" y="3432059"/>
            <a:ext cx="7743689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YOLOv5 / Yolov5l – </a:t>
            </a:r>
            <a:r>
              <a:rPr lang="ru-RU" dirty="0"/>
              <a:t>модель была выбрана исходя из соотношения качества и времени на обучение на локальной машине</a:t>
            </a:r>
          </a:p>
          <a:p>
            <a:endParaRPr lang="ru-RU" dirty="0"/>
          </a:p>
        </p:txBody>
      </p:sp>
      <p:sp>
        <p:nvSpPr>
          <p:cNvPr id="18" name="Текст 5">
            <a:extLst>
              <a:ext uri="{FF2B5EF4-FFF2-40B4-BE49-F238E27FC236}">
                <a16:creationId xmlns:a16="http://schemas.microsoft.com/office/drawing/2014/main" id="{58E557FA-CB7E-A113-2017-907F8936A18C}"/>
              </a:ext>
            </a:extLst>
          </p:cNvPr>
          <p:cNvSpPr txBox="1">
            <a:spLocks/>
          </p:cNvSpPr>
          <p:nvPr/>
        </p:nvSpPr>
        <p:spPr>
          <a:xfrm>
            <a:off x="2034105" y="3995247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4. </a:t>
            </a:r>
            <a:r>
              <a:rPr lang="en-US" sz="1200" dirty="0"/>
              <a:t>Batch size</a:t>
            </a:r>
            <a:endParaRPr lang="ru-RU" sz="1200" dirty="0"/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5C2E749B-F0BB-6495-9BF2-EB3CECC2EEA2}"/>
              </a:ext>
            </a:extLst>
          </p:cNvPr>
          <p:cNvSpPr txBox="1">
            <a:spLocks/>
          </p:cNvSpPr>
          <p:nvPr/>
        </p:nvSpPr>
        <p:spPr>
          <a:xfrm>
            <a:off x="4960090" y="4140088"/>
            <a:ext cx="6740680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2</a:t>
            </a:r>
            <a:r>
              <a:rPr lang="en-US" dirty="0"/>
              <a:t> – </a:t>
            </a:r>
            <a:r>
              <a:rPr lang="ru-RU" dirty="0"/>
              <a:t>максимальный размер при имеющихся вычислительных ресурсах локального компьютера</a:t>
            </a:r>
          </a:p>
        </p:txBody>
      </p:sp>
      <p:sp>
        <p:nvSpPr>
          <p:cNvPr id="20" name="Текст 5">
            <a:extLst>
              <a:ext uri="{FF2B5EF4-FFF2-40B4-BE49-F238E27FC236}">
                <a16:creationId xmlns:a16="http://schemas.microsoft.com/office/drawing/2014/main" id="{6CDBB2B9-9EFD-4224-395E-8484779B828C}"/>
              </a:ext>
            </a:extLst>
          </p:cNvPr>
          <p:cNvSpPr txBox="1">
            <a:spLocks/>
          </p:cNvSpPr>
          <p:nvPr/>
        </p:nvSpPr>
        <p:spPr>
          <a:xfrm>
            <a:off x="2372656" y="4538014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4. Количество эпох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47FE0EA9-D5DA-546A-E793-B8CE0E56DD25}"/>
              </a:ext>
            </a:extLst>
          </p:cNvPr>
          <p:cNvSpPr txBox="1">
            <a:spLocks/>
          </p:cNvSpPr>
          <p:nvPr/>
        </p:nvSpPr>
        <p:spPr>
          <a:xfrm>
            <a:off x="5298641" y="4682855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50 эпох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6077FDDB-1AA4-72E0-9716-B5A5DF713030}"/>
              </a:ext>
            </a:extLst>
          </p:cNvPr>
          <p:cNvCxnSpPr>
            <a:stCxn id="3" idx="3"/>
          </p:cNvCxnSpPr>
          <p:nvPr/>
        </p:nvCxnSpPr>
        <p:spPr>
          <a:xfrm flipV="1">
            <a:off x="3080195" y="2325950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6105854-13C0-79F8-9BAA-A485F4D018E4}"/>
              </a:ext>
            </a:extLst>
          </p:cNvPr>
          <p:cNvCxnSpPr/>
          <p:nvPr/>
        </p:nvCxnSpPr>
        <p:spPr>
          <a:xfrm flipV="1">
            <a:off x="3574182" y="3020564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9271A522-1FB6-4D46-4AC7-B28A5D796AB6}"/>
              </a:ext>
            </a:extLst>
          </p:cNvPr>
          <p:cNvCxnSpPr/>
          <p:nvPr/>
        </p:nvCxnSpPr>
        <p:spPr>
          <a:xfrm flipV="1">
            <a:off x="3862163" y="3600865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9850650E-15D2-3BF0-8DC6-B2A2F17F86A0}"/>
              </a:ext>
            </a:extLst>
          </p:cNvPr>
          <p:cNvCxnSpPr/>
          <p:nvPr/>
        </p:nvCxnSpPr>
        <p:spPr>
          <a:xfrm flipV="1">
            <a:off x="4246532" y="4246245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AE6C8E3E-0990-6D38-4754-6193176380C1}"/>
              </a:ext>
            </a:extLst>
          </p:cNvPr>
          <p:cNvCxnSpPr/>
          <p:nvPr/>
        </p:nvCxnSpPr>
        <p:spPr>
          <a:xfrm flipV="1">
            <a:off x="4576510" y="4812769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7" y="508080"/>
            <a:ext cx="8045771" cy="585788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Параметры модели Сегментации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1180" y="1320350"/>
            <a:ext cx="2141764" cy="514350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rtl="0"/>
            <a:r>
              <a:rPr lang="ru-RU" dirty="0"/>
              <a:t>1. Размер входных изображений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71827" y="1938265"/>
            <a:ext cx="2141764" cy="514350"/>
          </a:xfrm>
        </p:spPr>
        <p:txBody>
          <a:bodyPr rtlCol="0"/>
          <a:lstStyle/>
          <a:p>
            <a:pPr rtl="0"/>
            <a:r>
              <a:rPr lang="ru-RU" sz="1200" dirty="0"/>
              <a:t>2. Количество классов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0700" y="2472949"/>
            <a:ext cx="2141764" cy="514350"/>
          </a:xfrm>
        </p:spPr>
        <p:txBody>
          <a:bodyPr rtlCol="0"/>
          <a:lstStyle/>
          <a:p>
            <a:pPr rtl="0"/>
            <a:r>
              <a:rPr lang="ru-RU" sz="1200" dirty="0"/>
              <a:t>3. Взвешивание классов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09390" y="3024645"/>
            <a:ext cx="2141764" cy="514350"/>
          </a:xfrm>
        </p:spPr>
        <p:txBody>
          <a:bodyPr rtlCol="0"/>
          <a:lstStyle/>
          <a:p>
            <a:pPr rtl="0"/>
            <a:r>
              <a:rPr lang="ru-RU" sz="1200" dirty="0"/>
              <a:t>4. Соотношение </a:t>
            </a:r>
            <a:r>
              <a:rPr lang="ru-RU" sz="1200" dirty="0" err="1"/>
              <a:t>трейн</a:t>
            </a:r>
            <a:r>
              <a:rPr lang="ru-RU" sz="1200" dirty="0"/>
              <a:t> / валидация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59425" y="1433690"/>
            <a:ext cx="8327078" cy="1010842"/>
          </a:xfrm>
        </p:spPr>
        <p:txBody>
          <a:bodyPr rtlCol="0"/>
          <a:lstStyle/>
          <a:p>
            <a:pPr rtl="0"/>
            <a:r>
              <a:rPr lang="ru-RU" dirty="0"/>
              <a:t>512 на 512 пикселей</a:t>
            </a:r>
            <a:r>
              <a:rPr lang="en-US" dirty="0"/>
              <a:t> – </a:t>
            </a:r>
            <a:r>
              <a:rPr lang="ru-RU" dirty="0"/>
              <a:t>Размер изображений в </a:t>
            </a:r>
            <a:r>
              <a:rPr lang="ru-RU" dirty="0" err="1"/>
              <a:t>трейне</a:t>
            </a:r>
            <a:endParaRPr lang="ru-RU" dirty="0"/>
          </a:p>
          <a:p>
            <a:pPr rtl="0"/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28508" y="2054130"/>
            <a:ext cx="5539095" cy="1010842"/>
          </a:xfrm>
        </p:spPr>
        <p:txBody>
          <a:bodyPr rtlCol="0"/>
          <a:lstStyle/>
          <a:p>
            <a:pPr rtl="0"/>
            <a:r>
              <a:rPr lang="ru-RU" dirty="0"/>
              <a:t>2 классов – фон и стена/окно</a:t>
            </a:r>
          </a:p>
          <a:p>
            <a:pPr rtl="0"/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71865" y="2481878"/>
            <a:ext cx="7965285" cy="1010842"/>
          </a:xfrm>
        </p:spPr>
        <p:txBody>
          <a:bodyPr rtlCol="0"/>
          <a:lstStyle/>
          <a:p>
            <a:pPr rtl="0"/>
            <a:r>
              <a:rPr lang="ru-RU" dirty="0"/>
              <a:t>Нет – расчет </a:t>
            </a:r>
            <a:r>
              <a:rPr lang="ru-RU" dirty="0" err="1"/>
              <a:t>лосса</a:t>
            </a:r>
            <a:r>
              <a:rPr lang="ru-RU" dirty="0"/>
              <a:t> производился только на классе стены/окна</a:t>
            </a:r>
          </a:p>
          <a:p>
            <a:pPr rtl="0"/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64697" y="3138961"/>
            <a:ext cx="5539095" cy="1010842"/>
          </a:xfrm>
        </p:spPr>
        <p:txBody>
          <a:bodyPr rtlCol="0"/>
          <a:lstStyle/>
          <a:p>
            <a:pPr rtl="0"/>
            <a:r>
              <a:rPr lang="ru-RU" dirty="0"/>
              <a:t>75% / 25%</a:t>
            </a:r>
          </a:p>
          <a:p>
            <a:pPr rtl="0"/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72578" y="5434919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3</a:t>
            </a:fld>
            <a:endParaRPr lang="ru-RU" dirty="0"/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32A5447F-FCCF-5558-C22F-FC3252E7DC31}"/>
              </a:ext>
            </a:extLst>
          </p:cNvPr>
          <p:cNvSpPr txBox="1">
            <a:spLocks/>
          </p:cNvSpPr>
          <p:nvPr/>
        </p:nvSpPr>
        <p:spPr>
          <a:xfrm>
            <a:off x="2029742" y="3681728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4. </a:t>
            </a:r>
            <a:r>
              <a:rPr lang="ru-RU" sz="1200" dirty="0" err="1"/>
              <a:t>Предобученная</a:t>
            </a:r>
            <a:r>
              <a:rPr lang="ru-RU" sz="1200" dirty="0"/>
              <a:t> модель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id="{F26684C5-7745-30FD-9774-CF969E1EF834}"/>
              </a:ext>
            </a:extLst>
          </p:cNvPr>
          <p:cNvSpPr txBox="1">
            <a:spLocks/>
          </p:cNvSpPr>
          <p:nvPr/>
        </p:nvSpPr>
        <p:spPr>
          <a:xfrm>
            <a:off x="4685049" y="3796044"/>
            <a:ext cx="7743689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ResNext50</a:t>
            </a:r>
            <a:r>
              <a:rPr lang="ru-RU" dirty="0"/>
              <a:t> – эта модель показала наилучший результат по сравнению с остальными</a:t>
            </a:r>
          </a:p>
          <a:p>
            <a:endParaRPr lang="ru-RU" dirty="0"/>
          </a:p>
        </p:txBody>
      </p:sp>
      <p:sp>
        <p:nvSpPr>
          <p:cNvPr id="14" name="Текст 5">
            <a:extLst>
              <a:ext uri="{FF2B5EF4-FFF2-40B4-BE49-F238E27FC236}">
                <a16:creationId xmlns:a16="http://schemas.microsoft.com/office/drawing/2014/main" id="{98EA546E-D9DF-91B7-0AB7-BD2CF0474906}"/>
              </a:ext>
            </a:extLst>
          </p:cNvPr>
          <p:cNvSpPr txBox="1">
            <a:spLocks/>
          </p:cNvSpPr>
          <p:nvPr/>
        </p:nvSpPr>
        <p:spPr>
          <a:xfrm>
            <a:off x="2134089" y="4456600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4. Скорость обучения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6D6D594C-8DDA-AB91-4C7E-967B2B0C0092}"/>
              </a:ext>
            </a:extLst>
          </p:cNvPr>
          <p:cNvSpPr txBox="1">
            <a:spLocks/>
          </p:cNvSpPr>
          <p:nvPr/>
        </p:nvSpPr>
        <p:spPr>
          <a:xfrm>
            <a:off x="5171098" y="4490406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1e-4</a:t>
            </a:r>
            <a:endParaRPr lang="ru-RU" dirty="0"/>
          </a:p>
        </p:txBody>
      </p:sp>
      <p:sp>
        <p:nvSpPr>
          <p:cNvPr id="16" name="Текст 5">
            <a:extLst>
              <a:ext uri="{FF2B5EF4-FFF2-40B4-BE49-F238E27FC236}">
                <a16:creationId xmlns:a16="http://schemas.microsoft.com/office/drawing/2014/main" id="{FDD99A92-E051-61BB-65E1-8AC7E783A23B}"/>
              </a:ext>
            </a:extLst>
          </p:cNvPr>
          <p:cNvSpPr txBox="1">
            <a:spLocks/>
          </p:cNvSpPr>
          <p:nvPr/>
        </p:nvSpPr>
        <p:spPr>
          <a:xfrm>
            <a:off x="2612175" y="4911314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4. </a:t>
            </a:r>
            <a:r>
              <a:rPr lang="en-US" sz="1200" dirty="0"/>
              <a:t>Loss</a:t>
            </a:r>
            <a:endParaRPr lang="ru-RU" sz="1200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C86AA2E4-94D8-284C-7C3D-A3C64C915ED6}"/>
              </a:ext>
            </a:extLst>
          </p:cNvPr>
          <p:cNvSpPr txBox="1">
            <a:spLocks/>
          </p:cNvSpPr>
          <p:nvPr/>
        </p:nvSpPr>
        <p:spPr>
          <a:xfrm>
            <a:off x="5417379" y="4995827"/>
            <a:ext cx="7153402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Jakard</a:t>
            </a:r>
            <a:r>
              <a:rPr lang="en-US" dirty="0"/>
              <a:t> loss</a:t>
            </a:r>
            <a:endParaRPr lang="ru-RU" dirty="0"/>
          </a:p>
        </p:txBody>
      </p:sp>
      <p:sp>
        <p:nvSpPr>
          <p:cNvPr id="18" name="Текст 5">
            <a:extLst>
              <a:ext uri="{FF2B5EF4-FFF2-40B4-BE49-F238E27FC236}">
                <a16:creationId xmlns:a16="http://schemas.microsoft.com/office/drawing/2014/main" id="{58E557FA-CB7E-A113-2017-907F8936A18C}"/>
              </a:ext>
            </a:extLst>
          </p:cNvPr>
          <p:cNvSpPr txBox="1">
            <a:spLocks/>
          </p:cNvSpPr>
          <p:nvPr/>
        </p:nvSpPr>
        <p:spPr>
          <a:xfrm>
            <a:off x="2762073" y="5477819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4. </a:t>
            </a:r>
            <a:r>
              <a:rPr lang="en-US" sz="1200" dirty="0"/>
              <a:t>Batch size</a:t>
            </a:r>
            <a:endParaRPr lang="ru-RU" sz="1200" dirty="0"/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5C2E749B-F0BB-6495-9BF2-EB3CECC2EEA2}"/>
              </a:ext>
            </a:extLst>
          </p:cNvPr>
          <p:cNvSpPr txBox="1">
            <a:spLocks/>
          </p:cNvSpPr>
          <p:nvPr/>
        </p:nvSpPr>
        <p:spPr>
          <a:xfrm>
            <a:off x="5688058" y="5622660"/>
            <a:ext cx="6740680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 – </a:t>
            </a:r>
            <a:r>
              <a:rPr lang="ru-RU" dirty="0"/>
              <a:t>максимальный размер при имеющихся вычислительных ресурсах локального компьютера</a:t>
            </a:r>
          </a:p>
        </p:txBody>
      </p:sp>
      <p:sp>
        <p:nvSpPr>
          <p:cNvPr id="20" name="Текст 5">
            <a:extLst>
              <a:ext uri="{FF2B5EF4-FFF2-40B4-BE49-F238E27FC236}">
                <a16:creationId xmlns:a16="http://schemas.microsoft.com/office/drawing/2014/main" id="{6CDBB2B9-9EFD-4224-395E-8484779B828C}"/>
              </a:ext>
            </a:extLst>
          </p:cNvPr>
          <p:cNvSpPr txBox="1">
            <a:spLocks/>
          </p:cNvSpPr>
          <p:nvPr/>
        </p:nvSpPr>
        <p:spPr>
          <a:xfrm>
            <a:off x="3100624" y="6020586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4. Количество эпох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47FE0EA9-D5DA-546A-E793-B8CE0E56DD25}"/>
              </a:ext>
            </a:extLst>
          </p:cNvPr>
          <p:cNvSpPr txBox="1">
            <a:spLocks/>
          </p:cNvSpPr>
          <p:nvPr/>
        </p:nvSpPr>
        <p:spPr>
          <a:xfrm>
            <a:off x="6026609" y="6165427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</a:t>
            </a:r>
            <a:endParaRPr lang="ru-RU" dirty="0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6077FDDB-1AA4-72E0-9716-B5A5DF713030}"/>
              </a:ext>
            </a:extLst>
          </p:cNvPr>
          <p:cNvCxnSpPr>
            <a:stCxn id="3" idx="3"/>
          </p:cNvCxnSpPr>
          <p:nvPr/>
        </p:nvCxnSpPr>
        <p:spPr>
          <a:xfrm flipV="1">
            <a:off x="2662944" y="1571348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F52138D-BE00-9810-AE1F-B6221A3DD6A0}"/>
              </a:ext>
            </a:extLst>
          </p:cNvPr>
          <p:cNvCxnSpPr/>
          <p:nvPr/>
        </p:nvCxnSpPr>
        <p:spPr>
          <a:xfrm flipV="1">
            <a:off x="3086193" y="2213256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EA7D742-0335-CCBC-19E3-3B9935249341}"/>
              </a:ext>
            </a:extLst>
          </p:cNvPr>
          <p:cNvCxnSpPr/>
          <p:nvPr/>
        </p:nvCxnSpPr>
        <p:spPr>
          <a:xfrm flipV="1">
            <a:off x="3406371" y="2701965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6105854-13C0-79F8-9BAA-A485F4D018E4}"/>
              </a:ext>
            </a:extLst>
          </p:cNvPr>
          <p:cNvCxnSpPr/>
          <p:nvPr/>
        </p:nvCxnSpPr>
        <p:spPr>
          <a:xfrm flipV="1">
            <a:off x="3867144" y="3322405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9271A522-1FB6-4D46-4AC7-B28A5D796AB6}"/>
              </a:ext>
            </a:extLst>
          </p:cNvPr>
          <p:cNvCxnSpPr/>
          <p:nvPr/>
        </p:nvCxnSpPr>
        <p:spPr>
          <a:xfrm flipV="1">
            <a:off x="4155125" y="3964850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ADBAA7AA-0748-D630-782C-A6943EDF2CCE}"/>
              </a:ext>
            </a:extLst>
          </p:cNvPr>
          <p:cNvCxnSpPr/>
          <p:nvPr/>
        </p:nvCxnSpPr>
        <p:spPr>
          <a:xfrm flipV="1">
            <a:off x="4444771" y="4674989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82E84186-2B43-045E-2172-E65C70DEE275}"/>
              </a:ext>
            </a:extLst>
          </p:cNvPr>
          <p:cNvCxnSpPr/>
          <p:nvPr/>
        </p:nvCxnSpPr>
        <p:spPr>
          <a:xfrm flipV="1">
            <a:off x="4754174" y="5162312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9850650E-15D2-3BF0-8DC6-B2A2F17F86A0}"/>
              </a:ext>
            </a:extLst>
          </p:cNvPr>
          <p:cNvCxnSpPr/>
          <p:nvPr/>
        </p:nvCxnSpPr>
        <p:spPr>
          <a:xfrm flipV="1">
            <a:off x="4974500" y="5728817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AE6C8E3E-0990-6D38-4754-6193176380C1}"/>
              </a:ext>
            </a:extLst>
          </p:cNvPr>
          <p:cNvCxnSpPr/>
          <p:nvPr/>
        </p:nvCxnSpPr>
        <p:spPr>
          <a:xfrm flipV="1">
            <a:off x="5304478" y="6295341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0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4455AB4A-6414-C6C9-9A17-F71EEAB4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Модель Сегментации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0BA96302-C45D-F420-3328-759695FE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5880" y="6320839"/>
            <a:ext cx="2743200" cy="365125"/>
          </a:xfrm>
        </p:spPr>
        <p:txBody>
          <a:bodyPr/>
          <a:lstStyle/>
          <a:p>
            <a:pPr rtl="0"/>
            <a:fld id="{B5CEABB6-07DC-46E8-9B57-56EC44A396E5}" type="slidenum">
              <a:rPr lang="ru-RU" noProof="0" smtClean="0"/>
              <a:pPr rtl="0"/>
              <a:t>4</a:t>
            </a:fld>
            <a:endParaRPr lang="ru-RU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372A7-C5BE-2F61-C393-F3097B026EFC}"/>
              </a:ext>
            </a:extLst>
          </p:cNvPr>
          <p:cNvSpPr txBox="1"/>
          <p:nvPr/>
        </p:nvSpPr>
        <p:spPr>
          <a:xfrm>
            <a:off x="634482" y="1329547"/>
            <a:ext cx="1116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Стены и окна планов БТИ тестовой выборки были </a:t>
            </a:r>
            <a:r>
              <a:rPr lang="ru-RU" dirty="0" err="1"/>
              <a:t>сегментированны</a:t>
            </a:r>
            <a:r>
              <a:rPr lang="ru-RU" dirty="0"/>
              <a:t> с использованием </a:t>
            </a:r>
            <a:r>
              <a:rPr lang="ru-RU" dirty="0" err="1"/>
              <a:t>предобученной</a:t>
            </a:r>
            <a:r>
              <a:rPr lang="ru-RU" dirty="0"/>
              <a:t> модели </a:t>
            </a:r>
            <a:r>
              <a:rPr lang="en-US" dirty="0"/>
              <a:t>ResNext50</a:t>
            </a:r>
            <a:r>
              <a:rPr lang="ru-RU" dirty="0"/>
              <a:t>.</a:t>
            </a:r>
          </a:p>
        </p:txBody>
      </p:sp>
      <p:sp>
        <p:nvSpPr>
          <p:cNvPr id="15" name="Заголовок 13">
            <a:extLst>
              <a:ext uri="{FF2B5EF4-FFF2-40B4-BE49-F238E27FC236}">
                <a16:creationId xmlns:a16="http://schemas.microsoft.com/office/drawing/2014/main" id="{2AC640A8-59E4-1EAC-53DA-5E9A797A8452}"/>
              </a:ext>
            </a:extLst>
          </p:cNvPr>
          <p:cNvSpPr txBox="1">
            <a:spLocks/>
          </p:cNvSpPr>
          <p:nvPr/>
        </p:nvSpPr>
        <p:spPr>
          <a:xfrm>
            <a:off x="838200" y="50405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ru-RU" dirty="0"/>
              <a:t>Модель детекции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143A1E-4171-6A90-B4C7-B0C4A543B079}"/>
              </a:ext>
            </a:extLst>
          </p:cNvPr>
          <p:cNvSpPr txBox="1"/>
          <p:nvPr/>
        </p:nvSpPr>
        <p:spPr>
          <a:xfrm>
            <a:off x="634482" y="6051172"/>
            <a:ext cx="1116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Двери определялись с использованием </a:t>
            </a:r>
            <a:r>
              <a:rPr lang="ru-RU" dirty="0" err="1"/>
              <a:t>предобученной</a:t>
            </a:r>
            <a:r>
              <a:rPr lang="ru-RU" dirty="0"/>
              <a:t> модели детекции </a:t>
            </a:r>
            <a:r>
              <a:rPr lang="en-US" dirty="0"/>
              <a:t>Yolo5l</a:t>
            </a:r>
            <a:r>
              <a:rPr lang="ru-RU" dirty="0"/>
              <a:t>.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34AEC8C-D8EE-B351-29FA-4BC921A5919B}"/>
              </a:ext>
            </a:extLst>
          </p:cNvPr>
          <p:cNvGrpSpPr/>
          <p:nvPr/>
        </p:nvGrpSpPr>
        <p:grpSpPr>
          <a:xfrm>
            <a:off x="2379215" y="1975878"/>
            <a:ext cx="6569476" cy="3243457"/>
            <a:chOff x="-65255" y="743388"/>
            <a:chExt cx="8789844" cy="43396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5EE139-D55F-BEEB-0691-8F1F3A12D754}"/>
                </a:ext>
              </a:extLst>
            </p:cNvPr>
            <p:cNvSpPr txBox="1"/>
            <p:nvPr/>
          </p:nvSpPr>
          <p:spPr>
            <a:xfrm>
              <a:off x="169333" y="743388"/>
              <a:ext cx="4820798" cy="226591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l"/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Цель: разработка алгоритма сегментации планов БТИ (стены, окна, двери)</a:t>
              </a:r>
            </a:p>
          </p:txBody>
        </p: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494E0773-1D58-946A-76F2-04AA9A8CBAD3}"/>
                </a:ext>
              </a:extLst>
            </p:cNvPr>
            <p:cNvGrpSpPr/>
            <p:nvPr/>
          </p:nvGrpSpPr>
          <p:grpSpPr>
            <a:xfrm>
              <a:off x="669513" y="1133031"/>
              <a:ext cx="1323925" cy="1610256"/>
              <a:chOff x="169333" y="1085618"/>
              <a:chExt cx="1323925" cy="1610256"/>
            </a:xfrm>
          </p:grpSpPr>
          <p:pic>
            <p:nvPicPr>
              <p:cNvPr id="37" name="Рисунок 36">
                <a:extLst>
                  <a:ext uri="{FF2B5EF4-FFF2-40B4-BE49-F238E27FC236}">
                    <a16:creationId xmlns:a16="http://schemas.microsoft.com/office/drawing/2014/main" id="{58761E12-1989-B8BC-04CB-0E2B308CA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9333" y="1085618"/>
                <a:ext cx="1323925" cy="805128"/>
              </a:xfrm>
              <a:prstGeom prst="rect">
                <a:avLst/>
              </a:prstGeom>
            </p:spPr>
          </p:pic>
          <p:pic>
            <p:nvPicPr>
              <p:cNvPr id="38" name="Рисунок 37">
                <a:extLst>
                  <a:ext uri="{FF2B5EF4-FFF2-40B4-BE49-F238E27FC236}">
                    <a16:creationId xmlns:a16="http://schemas.microsoft.com/office/drawing/2014/main" id="{C68499D7-1D23-72A1-F2A4-0EEBA9CD7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334" y="1890746"/>
                <a:ext cx="1320800" cy="805128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1DCD8A-431C-4FD4-5831-2AA11E6C4186}"/>
                </a:ext>
              </a:extLst>
            </p:cNvPr>
            <p:cNvSpPr txBox="1"/>
            <p:nvPr/>
          </p:nvSpPr>
          <p:spPr>
            <a:xfrm>
              <a:off x="-65255" y="2743287"/>
              <a:ext cx="2793463" cy="38048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Входные данные (5000 размеченных изображений)</a:t>
              </a:r>
            </a:p>
          </p:txBody>
        </p:sp>
        <p:pic>
          <p:nvPicPr>
            <p:cNvPr id="11" name="Рисунок 10" descr="Изображение выглядит как текст, часы&#10;&#10;Автоматически созданное описание">
              <a:extLst>
                <a:ext uri="{FF2B5EF4-FFF2-40B4-BE49-F238E27FC236}">
                  <a16:creationId xmlns:a16="http://schemas.microsoft.com/office/drawing/2014/main" id="{6481B417-1C91-5341-E1A0-AE9D2CED8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2986" y="2042696"/>
              <a:ext cx="891963" cy="891963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9CD9955A-9CF3-C8A8-C63E-AC36BF892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2986" y="1089906"/>
              <a:ext cx="891963" cy="891963"/>
            </a:xfrm>
            <a:prstGeom prst="rect">
              <a:avLst/>
            </a:prstGeom>
          </p:spPr>
        </p:pic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06F133F2-B2E5-C584-1563-93840E2F88D9}"/>
                </a:ext>
              </a:extLst>
            </p:cNvPr>
            <p:cNvGrpSpPr/>
            <p:nvPr/>
          </p:nvGrpSpPr>
          <p:grpSpPr>
            <a:xfrm>
              <a:off x="4810471" y="1496720"/>
              <a:ext cx="1124373" cy="1075030"/>
              <a:chOff x="3693313" y="1212427"/>
              <a:chExt cx="1124373" cy="1075030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811E02B-2A29-969A-512D-367960AE8EF1}"/>
                  </a:ext>
                </a:extLst>
              </p:cNvPr>
              <p:cNvSpPr txBox="1"/>
              <p:nvPr/>
            </p:nvSpPr>
            <p:spPr>
              <a:xfrm>
                <a:off x="3794067" y="1328828"/>
                <a:ext cx="511926" cy="2265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l"/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images</a:t>
                </a:r>
                <a:endParaRPr lang="ru-RU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8EC9907-612B-F31F-8EDE-82302A14D285}"/>
                  </a:ext>
                </a:extLst>
              </p:cNvPr>
              <p:cNvSpPr txBox="1"/>
              <p:nvPr/>
            </p:nvSpPr>
            <p:spPr>
              <a:xfrm>
                <a:off x="3799954" y="1715502"/>
                <a:ext cx="468645" cy="2265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l"/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masks</a:t>
                </a:r>
                <a:endParaRPr lang="ru-RU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EF31F257-8DA4-8346-C5D9-A68E5634ACB3}"/>
                  </a:ext>
                </a:extLst>
              </p:cNvPr>
              <p:cNvSpPr/>
              <p:nvPr/>
            </p:nvSpPr>
            <p:spPr>
              <a:xfrm>
                <a:off x="3693313" y="1212427"/>
                <a:ext cx="1124373" cy="10750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A6100C-01F4-0DB4-7261-807BFD03BEF9}"/>
                  </a:ext>
                </a:extLst>
              </p:cNvPr>
              <p:cNvSpPr txBox="1"/>
              <p:nvPr/>
            </p:nvSpPr>
            <p:spPr>
              <a:xfrm>
                <a:off x="4233333" y="2001479"/>
                <a:ext cx="519941" cy="2265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l"/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dataset</a:t>
                </a:r>
                <a:endParaRPr lang="ru-RU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DDAF45E7-7632-C9E5-1859-CBD1DF7E05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52275"/>
            <a:stretch/>
          </p:blipFill>
          <p:spPr>
            <a:xfrm>
              <a:off x="541020" y="3510717"/>
              <a:ext cx="4655934" cy="13619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E7DB33DA-DDF3-527C-C054-24B9A21BC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93490" y="2710427"/>
              <a:ext cx="2331099" cy="2331099"/>
            </a:xfrm>
            <a:prstGeom prst="rect">
              <a:avLst/>
            </a:prstGeom>
          </p:spPr>
        </p:pic>
        <p:cxnSp>
          <p:nvCxnSpPr>
            <p:cNvPr id="24" name="Соединитель: уступ 23">
              <a:extLst>
                <a:ext uri="{FF2B5EF4-FFF2-40B4-BE49-F238E27FC236}">
                  <a16:creationId xmlns:a16="http://schemas.microsoft.com/office/drawing/2014/main" id="{85387E5A-0B55-CDF6-E805-86F9E55F7E7F}"/>
                </a:ext>
              </a:extLst>
            </p:cNvPr>
            <p:cNvCxnSpPr>
              <a:endCxn id="12" idx="1"/>
            </p:cNvCxnSpPr>
            <p:nvPr/>
          </p:nvCxnSpPr>
          <p:spPr>
            <a:xfrm flipV="1">
              <a:off x="2072640" y="1535888"/>
              <a:ext cx="1080346" cy="4022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Соединитель: уступ 24">
              <a:extLst>
                <a:ext uri="{FF2B5EF4-FFF2-40B4-BE49-F238E27FC236}">
                  <a16:creationId xmlns:a16="http://schemas.microsoft.com/office/drawing/2014/main" id="{35369A0E-1B25-E0B2-63F5-A909033AC0C9}"/>
                </a:ext>
              </a:extLst>
            </p:cNvPr>
            <p:cNvCxnSpPr>
              <a:endCxn id="11" idx="1"/>
            </p:cNvCxnSpPr>
            <p:nvPr/>
          </p:nvCxnSpPr>
          <p:spPr>
            <a:xfrm>
              <a:off x="2091068" y="1938159"/>
              <a:ext cx="1061918" cy="5505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Соединитель: уступ 25">
              <a:extLst>
                <a:ext uri="{FF2B5EF4-FFF2-40B4-BE49-F238E27FC236}">
                  <a16:creationId xmlns:a16="http://schemas.microsoft.com/office/drawing/2014/main" id="{26A2A6EA-F9A6-BD72-6B1D-4D9D8518D327}"/>
                </a:ext>
              </a:extLst>
            </p:cNvPr>
            <p:cNvCxnSpPr>
              <a:stCxn id="12" idx="3"/>
              <a:endCxn id="33" idx="1"/>
            </p:cNvCxnSpPr>
            <p:nvPr/>
          </p:nvCxnSpPr>
          <p:spPr>
            <a:xfrm>
              <a:off x="4044949" y="1535888"/>
              <a:ext cx="866276" cy="1905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Соединитель: уступ 26">
              <a:extLst>
                <a:ext uri="{FF2B5EF4-FFF2-40B4-BE49-F238E27FC236}">
                  <a16:creationId xmlns:a16="http://schemas.microsoft.com/office/drawing/2014/main" id="{BAB84751-45B3-E941-EDD3-33C9332D3449}"/>
                </a:ext>
              </a:extLst>
            </p:cNvPr>
            <p:cNvCxnSpPr>
              <a:stCxn id="11" idx="3"/>
              <a:endCxn id="34" idx="1"/>
            </p:cNvCxnSpPr>
            <p:nvPr/>
          </p:nvCxnSpPr>
          <p:spPr>
            <a:xfrm flipV="1">
              <a:off x="4044949" y="2113091"/>
              <a:ext cx="872163" cy="37558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Соединитель: уступ 27">
              <a:extLst>
                <a:ext uri="{FF2B5EF4-FFF2-40B4-BE49-F238E27FC236}">
                  <a16:creationId xmlns:a16="http://schemas.microsoft.com/office/drawing/2014/main" id="{88673DAE-9023-66EF-525F-3FC281C5FA29}"/>
                </a:ext>
              </a:extLst>
            </p:cNvPr>
            <p:cNvCxnSpPr>
              <a:stCxn id="35" idx="3"/>
              <a:endCxn id="20" idx="1"/>
            </p:cNvCxnSpPr>
            <p:nvPr/>
          </p:nvCxnSpPr>
          <p:spPr>
            <a:xfrm flipH="1">
              <a:off x="541020" y="2034235"/>
              <a:ext cx="5393824" cy="2157436"/>
            </a:xfrm>
            <a:prstGeom prst="bentConnector5">
              <a:avLst>
                <a:gd name="adj1" fmla="val -4238"/>
                <a:gd name="adj2" fmla="val 57350"/>
                <a:gd name="adj3" fmla="val 10423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Соединитель: уступ 28">
              <a:extLst>
                <a:ext uri="{FF2B5EF4-FFF2-40B4-BE49-F238E27FC236}">
                  <a16:creationId xmlns:a16="http://schemas.microsoft.com/office/drawing/2014/main" id="{5FEECCFE-CF50-8C23-949E-1F59221DA58C}"/>
                </a:ext>
              </a:extLst>
            </p:cNvPr>
            <p:cNvCxnSpPr>
              <a:stCxn id="20" idx="3"/>
              <a:endCxn id="22" idx="1"/>
            </p:cNvCxnSpPr>
            <p:nvPr/>
          </p:nvCxnSpPr>
          <p:spPr>
            <a:xfrm flipV="1">
              <a:off x="5196954" y="3875977"/>
              <a:ext cx="1196536" cy="31569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B198AF-7B6C-25BA-644C-0C8376AC3420}"/>
                </a:ext>
              </a:extLst>
            </p:cNvPr>
            <p:cNvSpPr txBox="1"/>
            <p:nvPr/>
          </p:nvSpPr>
          <p:spPr>
            <a:xfrm>
              <a:off x="2728208" y="2935756"/>
              <a:ext cx="1637049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Предобработка данных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CA1411-8771-066C-2464-58F650F7A12D}"/>
                </a:ext>
              </a:extLst>
            </p:cNvPr>
            <p:cNvSpPr txBox="1"/>
            <p:nvPr/>
          </p:nvSpPr>
          <p:spPr>
            <a:xfrm>
              <a:off x="1809047" y="4856485"/>
              <a:ext cx="1900965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Модель сегментации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393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9" y="1615736"/>
            <a:ext cx="6351037" cy="1524735"/>
          </a:xfrm>
        </p:spPr>
        <p:txBody>
          <a:bodyPr rtlCol="0"/>
          <a:lstStyle/>
          <a:p>
            <a:pPr rtl="0"/>
            <a:r>
              <a:rPr lang="ru-RU" dirty="0"/>
              <a:t>Благодарю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Александр Леонтьев</a:t>
            </a:r>
          </a:p>
          <a:p>
            <a:pPr rtl="0"/>
            <a:r>
              <a:rPr lang="ru-RU" dirty="0"/>
              <a:t>89313618608</a:t>
            </a:r>
          </a:p>
          <a:p>
            <a:pPr rtl="0"/>
            <a:r>
              <a:rPr lang="en-US" dirty="0"/>
              <a:t>Leontev.Aleksandr.n@gmail.com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/>
          </a:p>
        </p:txBody>
      </p:sp>
      <p:pic>
        <p:nvPicPr>
          <p:cNvPr id="4" name="Рисунок 3" descr="Изображение выглядит как человек, молодой, в позе&#10;&#10;Автоматически созданное описание">
            <a:extLst>
              <a:ext uri="{FF2B5EF4-FFF2-40B4-BE49-F238E27FC236}">
                <a16:creationId xmlns:a16="http://schemas.microsoft.com/office/drawing/2014/main" id="{FA0454A5-D527-81C3-AACE-71AC19552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220" y="4745973"/>
            <a:ext cx="1522069" cy="15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5_TF22318419_Win32" id="{2A0A4826-E134-4E39-AB34-372E04BE17B3}" vid="{5D3708CC-AB2D-4043-A4D9-C2522E42009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о продажах</Template>
  <TotalTime>530</TotalTime>
  <Words>252</Words>
  <Application>Microsoft Office PowerPoint</Application>
  <PresentationFormat>Широкоэкранный</PresentationFormat>
  <Paragraphs>55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Одиночная линия</vt:lpstr>
      <vt:lpstr>FLOOR SEGMENTATION</vt:lpstr>
      <vt:lpstr>Параметры модели детекции</vt:lpstr>
      <vt:lpstr>Параметры модели Сегментации</vt:lpstr>
      <vt:lpstr>Модель Сегментации</vt:lpstr>
      <vt:lpstr>Благодарю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>alexander.leontiev</dc:creator>
  <cp:lastModifiedBy>user 9</cp:lastModifiedBy>
  <cp:revision>16</cp:revision>
  <dcterms:created xsi:type="dcterms:W3CDTF">2022-09-30T03:19:01Z</dcterms:created>
  <dcterms:modified xsi:type="dcterms:W3CDTF">2022-11-26T05:25:20Z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