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62" r:id="rId8"/>
    <p:sldId id="289" r:id="rId9"/>
    <p:sldId id="290" r:id="rId10"/>
    <p:sldId id="293" r:id="rId11"/>
    <p:sldId id="294" r:id="rId12"/>
    <p:sldId id="295" r:id="rId13"/>
    <p:sldId id="291" r:id="rId14"/>
    <p:sldId id="292" r:id="rId15"/>
    <p:sldId id="296" r:id="rId16"/>
    <p:sldId id="297" r:id="rId17"/>
    <p:sldId id="276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30.09.2022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30.09.2022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C4AFE0-B4E7-716B-004E-E8FB9C0979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72490" y="3072765"/>
            <a:ext cx="1428750" cy="136207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1340916-B082-910F-6E0C-3D50B57AE404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569AC26-5E4F-6C02-50ED-1BD012E09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6DEA35D-91F5-B122-A42F-9D1A7774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E8B397F-83A4-304C-3E49-A8EF240FD87A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dirty="0"/>
              <a:t>2022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C5DD59E-C7F1-AB60-8036-E63C0883F2FC}"/>
              </a:ext>
            </a:extLst>
          </p:cNvPr>
          <p:cNvGrpSpPr/>
          <p:nvPr userDrawn="1"/>
        </p:nvGrpSpPr>
        <p:grpSpPr>
          <a:xfrm>
            <a:off x="0" y="6002210"/>
            <a:ext cx="12192000" cy="847726"/>
            <a:chOff x="0" y="6002210"/>
            <a:chExt cx="12192000" cy="84772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4A12350-D396-04C0-06DC-53989F8B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002211"/>
              <a:ext cx="7915275" cy="84772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07BF898-B669-932E-9465-D8EDD89D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6725" y="6002211"/>
              <a:ext cx="7915275" cy="84772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74BC8D2-31F9-11E6-E0D7-1EA51ED6D399}"/>
                </a:ext>
              </a:extLst>
            </p:cNvPr>
            <p:cNvSpPr/>
            <p:nvPr/>
          </p:nvSpPr>
          <p:spPr>
            <a:xfrm>
              <a:off x="3716499" y="6002210"/>
              <a:ext cx="4276725" cy="847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2022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Микроциркуляция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110" y="4350864"/>
            <a:ext cx="5460865" cy="1122202"/>
          </a:xfrm>
        </p:spPr>
        <p:txBody>
          <a:bodyPr rtlCol="0"/>
          <a:lstStyle/>
          <a:p>
            <a:pPr rtl="0"/>
            <a:r>
              <a:rPr lang="ru-RU" dirty="0"/>
              <a:t>микроциркуляция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7110" y="5605551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ЛЕОНТЬЕВ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2. Модель сегментации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372A7-C5BE-2F61-C393-F3097B026EFC}"/>
              </a:ext>
            </a:extLst>
          </p:cNvPr>
          <p:cNvSpPr txBox="1"/>
          <p:nvPr/>
        </p:nvSpPr>
        <p:spPr>
          <a:xfrm>
            <a:off x="634482" y="1317463"/>
            <a:ext cx="1116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базовой архитектуры модели была выбрана </a:t>
            </a:r>
            <a:r>
              <a:rPr lang="en-US" dirty="0" err="1"/>
              <a:t>Unet</a:t>
            </a:r>
            <a:r>
              <a:rPr lang="ru-RU" dirty="0"/>
              <a:t>, поскольку эта архитектура показывает наилучшие результаты сегментации медицинских изображений. В качестве </a:t>
            </a:r>
            <a:r>
              <a:rPr lang="ru-RU" dirty="0" err="1"/>
              <a:t>бэкбоуна</a:t>
            </a:r>
            <a:r>
              <a:rPr lang="ru-RU" dirty="0"/>
              <a:t> </a:t>
            </a:r>
            <a:r>
              <a:rPr lang="ru-RU" dirty="0" err="1"/>
              <a:t>былаа</a:t>
            </a:r>
            <a:r>
              <a:rPr lang="ru-RU" dirty="0"/>
              <a:t> выбрана </a:t>
            </a:r>
            <a:r>
              <a:rPr lang="ru-RU" dirty="0" err="1"/>
              <a:t>предубученная</a:t>
            </a:r>
            <a:r>
              <a:rPr lang="ru-RU" dirty="0"/>
              <a:t> на </a:t>
            </a:r>
            <a:r>
              <a:rPr lang="en-US" dirty="0"/>
              <a:t>ImageNet </a:t>
            </a:r>
            <a:r>
              <a:rPr lang="en-US" dirty="0" err="1"/>
              <a:t>ResNet</a:t>
            </a:r>
            <a:r>
              <a:rPr lang="ru-RU" dirty="0"/>
              <a:t>50, поскольку она показывает хороший результат на наборе </a:t>
            </a:r>
            <a:r>
              <a:rPr lang="en-US" dirty="0"/>
              <a:t>ImageNet</a:t>
            </a:r>
            <a:r>
              <a:rPr lang="ru-RU" dirty="0"/>
              <a:t> и при этом не является сильно глубокой. Небольшая глубина модели в данном случае выбрана в связи с тем, что данных в </a:t>
            </a:r>
            <a:r>
              <a:rPr lang="ru-RU" dirty="0" err="1"/>
              <a:t>трейне</a:t>
            </a:r>
            <a:r>
              <a:rPr lang="ru-RU" dirty="0"/>
              <a:t> не очень много, а в таких условиях большая модель будет приводить к быстрому переобучению сети на </a:t>
            </a:r>
            <a:r>
              <a:rPr lang="ru-RU" dirty="0" err="1"/>
              <a:t>трейне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8DC434-45FD-DB19-F9BA-7CA14363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69" y="3315655"/>
            <a:ext cx="4894544" cy="325328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6979EF-EA10-FB5C-E728-58E8B7B0425F}"/>
              </a:ext>
            </a:extLst>
          </p:cNvPr>
          <p:cNvSpPr/>
          <p:nvPr/>
        </p:nvSpPr>
        <p:spPr>
          <a:xfrm>
            <a:off x="5203168" y="3101814"/>
            <a:ext cx="2360645" cy="3467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EEA9A8F-2D69-313D-D05F-46148190F17D}"/>
              </a:ext>
            </a:extLst>
          </p:cNvPr>
          <p:cNvCxnSpPr/>
          <p:nvPr/>
        </p:nvCxnSpPr>
        <p:spPr>
          <a:xfrm>
            <a:off x="5296474" y="3211764"/>
            <a:ext cx="2127379" cy="331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020FFDB-0C8B-5B53-04E7-DFE423B3A367}"/>
              </a:ext>
            </a:extLst>
          </p:cNvPr>
          <p:cNvCxnSpPr/>
          <p:nvPr/>
        </p:nvCxnSpPr>
        <p:spPr>
          <a:xfrm flipH="1">
            <a:off x="5296474" y="3205705"/>
            <a:ext cx="2127379" cy="3259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ручное управление 16">
            <a:extLst>
              <a:ext uri="{FF2B5EF4-FFF2-40B4-BE49-F238E27FC236}">
                <a16:creationId xmlns:a16="http://schemas.microsoft.com/office/drawing/2014/main" id="{2FD02A67-5926-E912-89F0-6292A123C85B}"/>
              </a:ext>
            </a:extLst>
          </p:cNvPr>
          <p:cNvSpPr/>
          <p:nvPr/>
        </p:nvSpPr>
        <p:spPr>
          <a:xfrm rot="16200000">
            <a:off x="2430709" y="3866931"/>
            <a:ext cx="2174033" cy="175432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D6819-558A-60C9-8DDA-8E8B77655911}"/>
              </a:ext>
            </a:extLst>
          </p:cNvPr>
          <p:cNvSpPr txBox="1"/>
          <p:nvPr/>
        </p:nvSpPr>
        <p:spPr>
          <a:xfrm>
            <a:off x="2917285" y="4589778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ResNet50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FA60637-F63B-3A8F-D9AD-490D8702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4145380"/>
            <a:ext cx="1306285" cy="1197428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C705C17-4984-8BF0-B6B3-488E64A7C6DD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1940767" y="4744094"/>
            <a:ext cx="69979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36ED537-4EC9-1FBB-6C1B-B78C729186F3}"/>
              </a:ext>
            </a:extLst>
          </p:cNvPr>
          <p:cNvCxnSpPr>
            <a:stCxn id="17" idx="2"/>
            <a:endCxn id="17" idx="2"/>
          </p:cNvCxnSpPr>
          <p:nvPr/>
        </p:nvCxnSpPr>
        <p:spPr>
          <a:xfrm>
            <a:off x="4394889" y="474409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A6D7D9DB-001F-160F-551A-7FA273C3CB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94889" y="4744094"/>
            <a:ext cx="3168924" cy="1992647"/>
          </a:xfrm>
          <a:prstGeom prst="bentConnector3">
            <a:avLst>
              <a:gd name="adj1" fmla="val 11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84C16F0-F2A7-5837-6892-B48CDACF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516" y="4145380"/>
            <a:ext cx="1264070" cy="1312183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1256207-653C-76F8-BB6E-1FB22018EB68}"/>
              </a:ext>
            </a:extLst>
          </p:cNvPr>
          <p:cNvCxnSpPr/>
          <p:nvPr/>
        </p:nvCxnSpPr>
        <p:spPr>
          <a:xfrm>
            <a:off x="9750490" y="4959110"/>
            <a:ext cx="74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3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3. </a:t>
            </a:r>
            <a:r>
              <a:rPr lang="ru-RU" dirty="0" err="1"/>
              <a:t>Доразметка</a:t>
            </a:r>
            <a:r>
              <a:rPr lang="ru-RU" dirty="0"/>
              <a:t> </a:t>
            </a:r>
            <a:r>
              <a:rPr lang="ru-RU" dirty="0" err="1"/>
              <a:t>трейна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2A7D1-17CA-063B-599C-B753797CB922}"/>
              </a:ext>
            </a:extLst>
          </p:cNvPr>
          <p:cNvSpPr txBox="1"/>
          <p:nvPr/>
        </p:nvSpPr>
        <p:spPr>
          <a:xfrm>
            <a:off x="634482" y="1598342"/>
            <a:ext cx="1116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Часть </a:t>
            </a:r>
            <a:r>
              <a:rPr lang="ru-RU" dirty="0" err="1"/>
              <a:t>трейна</a:t>
            </a:r>
            <a:r>
              <a:rPr lang="ru-RU" dirty="0"/>
              <a:t> размечена сильно хуже, чем остальная часть. При обучении сети на таких данных сети оказывается </a:t>
            </a:r>
            <a:r>
              <a:rPr lang="ru-RU" dirty="0" err="1"/>
              <a:t>стложно</a:t>
            </a:r>
            <a:r>
              <a:rPr lang="ru-RU" dirty="0"/>
              <a:t> предсказывать часть капилляров, поскольку одна часть </a:t>
            </a:r>
            <a:r>
              <a:rPr lang="ru-RU" dirty="0" err="1"/>
              <a:t>трейна</a:t>
            </a:r>
            <a:r>
              <a:rPr lang="ru-RU" dirty="0"/>
              <a:t> «говорит» сети что их нужно размечать, другая часть </a:t>
            </a:r>
            <a:r>
              <a:rPr lang="ru-RU" dirty="0" err="1"/>
              <a:t>трейна</a:t>
            </a:r>
            <a:r>
              <a:rPr lang="ru-RU" dirty="0"/>
              <a:t> «говорит» что размечать не нужно. Для </a:t>
            </a:r>
            <a:r>
              <a:rPr lang="ru-RU" dirty="0" err="1"/>
              <a:t>невелирования</a:t>
            </a:r>
            <a:r>
              <a:rPr lang="ru-RU" dirty="0"/>
              <a:t> этого эффекта было принято решение обучить описанную на предыдущем слайде сеть на максимально размеченных данных и этой сетью предсказать все данные из </a:t>
            </a:r>
            <a:r>
              <a:rPr lang="ru-RU" dirty="0" err="1"/>
              <a:t>трейна</a:t>
            </a:r>
            <a:r>
              <a:rPr lang="ru-RU" dirty="0"/>
              <a:t>, прибавив маски полученных результатов к исходным маскам.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80B9C1-8A9C-C4FA-3D46-5597BC9F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4675"/>
            <a:ext cx="2975548" cy="225976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8487AB-60A9-65CC-932F-40408172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70" y="3761825"/>
            <a:ext cx="2975549" cy="226261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7850AB2-4D43-190F-3368-E08B6367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941" y="3760236"/>
            <a:ext cx="2971665" cy="2255917"/>
          </a:xfrm>
          <a:prstGeom prst="rect">
            <a:avLst/>
          </a:prstGeom>
        </p:spPr>
      </p:pic>
      <p:sp>
        <p:nvSpPr>
          <p:cNvPr id="21" name="Крест 20">
            <a:extLst>
              <a:ext uri="{FF2B5EF4-FFF2-40B4-BE49-F238E27FC236}">
                <a16:creationId xmlns:a16="http://schemas.microsoft.com/office/drawing/2014/main" id="{9EDF5361-B660-0C40-56A0-E8171E816400}"/>
              </a:ext>
            </a:extLst>
          </p:cNvPr>
          <p:cNvSpPr/>
          <p:nvPr/>
        </p:nvSpPr>
        <p:spPr>
          <a:xfrm>
            <a:off x="3926174" y="4585885"/>
            <a:ext cx="626970" cy="626970"/>
          </a:xfrm>
          <a:prstGeom prst="plus">
            <a:avLst>
              <a:gd name="adj" fmla="val 3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 21">
            <a:extLst>
              <a:ext uri="{FF2B5EF4-FFF2-40B4-BE49-F238E27FC236}">
                <a16:creationId xmlns:a16="http://schemas.microsoft.com/office/drawing/2014/main" id="{E7256EF1-6F93-BDAE-A38C-10F793CB60E7}"/>
              </a:ext>
            </a:extLst>
          </p:cNvPr>
          <p:cNvSpPr/>
          <p:nvPr/>
        </p:nvSpPr>
        <p:spPr>
          <a:xfrm>
            <a:off x="7739416" y="4610920"/>
            <a:ext cx="655227" cy="6019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1B81C-79C5-8D6B-C59F-AE1B9EA8925D}"/>
              </a:ext>
            </a:extLst>
          </p:cNvPr>
          <p:cNvSpPr txBox="1"/>
          <p:nvPr/>
        </p:nvSpPr>
        <p:spPr>
          <a:xfrm>
            <a:off x="962926" y="6067118"/>
            <a:ext cx="261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 изображение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13AA-C08D-858F-45FC-EF92330ADD28}"/>
              </a:ext>
            </a:extLst>
          </p:cNvPr>
          <p:cNvSpPr txBox="1"/>
          <p:nvPr/>
        </p:nvSpPr>
        <p:spPr>
          <a:xfrm>
            <a:off x="4553144" y="6067118"/>
            <a:ext cx="322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Предсказанное изображение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F282E-FB3B-6552-14AB-8342137AB816}"/>
              </a:ext>
            </a:extLst>
          </p:cNvPr>
          <p:cNvSpPr txBox="1"/>
          <p:nvPr/>
        </p:nvSpPr>
        <p:spPr>
          <a:xfrm>
            <a:off x="8603374" y="6067118"/>
            <a:ext cx="286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Суммарное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35180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4. Обучение модели и результаты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2A7D1-17CA-063B-599C-B753797CB922}"/>
              </a:ext>
            </a:extLst>
          </p:cNvPr>
          <p:cNvSpPr txBox="1"/>
          <p:nvPr/>
        </p:nvSpPr>
        <p:spPr>
          <a:xfrm>
            <a:off x="634482" y="1598342"/>
            <a:ext cx="467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полученным </a:t>
            </a:r>
            <a:r>
              <a:rPr lang="ru-RU" dirty="0" err="1"/>
              <a:t>предобработанным</a:t>
            </a:r>
            <a:r>
              <a:rPr lang="ru-RU" dirty="0"/>
              <a:t> и </a:t>
            </a:r>
            <a:r>
              <a:rPr lang="ru-RU" dirty="0" err="1"/>
              <a:t>доразмеченным</a:t>
            </a:r>
            <a:r>
              <a:rPr lang="ru-RU" dirty="0"/>
              <a:t> изображениям с использованием построенной модели была обучена нейронная сеть, максимально подробно предсказывающая капилляры на изображениях с высоким разрешением. Убежден, что примененный мной подход к предобработке и </a:t>
            </a:r>
            <a:r>
              <a:rPr lang="ru-RU" dirty="0" err="1"/>
              <a:t>доразметке</a:t>
            </a:r>
            <a:r>
              <a:rPr lang="ru-RU" dirty="0"/>
              <a:t> изображений дает максимальное качество результирующих изображений с точки зрения прикладного применения в медицине. И наличие более качественных данных в </a:t>
            </a:r>
            <a:r>
              <a:rPr lang="ru-RU" dirty="0" err="1"/>
              <a:t>трейне</a:t>
            </a:r>
            <a:r>
              <a:rPr lang="ru-RU" dirty="0"/>
              <a:t> и одинаковое качество в </a:t>
            </a:r>
            <a:r>
              <a:rPr lang="ru-RU" dirty="0" err="1"/>
              <a:t>трейне</a:t>
            </a:r>
            <a:r>
              <a:rPr lang="ru-RU" dirty="0"/>
              <a:t> и тесте, позволит получить еще более качественные результаты для нужд медицины.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4B850-D9AA-7328-91AB-73CAED68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94" y="1404649"/>
            <a:ext cx="6550089" cy="49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4. Обучение модели и результаты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13</a:t>
            </a:fld>
            <a:endParaRPr lang="ru-RU" noProof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61852-1422-01DD-F738-23CABC5E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284"/>
            <a:ext cx="12192000" cy="45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351037" cy="1524735"/>
          </a:xfrm>
        </p:spPr>
        <p:txBody>
          <a:bodyPr rtlCol="0"/>
          <a:lstStyle/>
          <a:p>
            <a:pPr rtl="0"/>
            <a:r>
              <a:rPr lang="ru-RU" dirty="0"/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Александр Леонтьев</a:t>
            </a:r>
          </a:p>
          <a:p>
            <a:pPr rtl="0"/>
            <a:r>
              <a:rPr lang="ru-RU" dirty="0"/>
              <a:t>89313618608</a:t>
            </a:r>
          </a:p>
          <a:p>
            <a:pPr rtl="0"/>
            <a:r>
              <a:rPr lang="en-US" dirty="0"/>
              <a:t>Leontev.Aleksandr.n@gmail.com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59" y="3728129"/>
            <a:ext cx="3171825" cy="50913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Контактные данные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59" y="4258128"/>
            <a:ext cx="3171825" cy="209822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Леонтьев Александр</a:t>
            </a:r>
            <a:r>
              <a:rPr lang="en-US" dirty="0"/>
              <a:t> </a:t>
            </a:r>
            <a:r>
              <a:rPr lang="ru-RU" dirty="0"/>
              <a:t>Николаевич</a:t>
            </a:r>
          </a:p>
          <a:p>
            <a:pPr rtl="0"/>
            <a:r>
              <a:rPr lang="ru-RU" dirty="0"/>
              <a:t>Тел. 89313618608</a:t>
            </a:r>
          </a:p>
          <a:p>
            <a:pPr rtl="0"/>
            <a:r>
              <a:rPr lang="en-US" dirty="0"/>
              <a:t>Email: Leontev.Aleksandr.n@gmail.com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8" name="Рисунок 7" descr="Изображение выглядит как человек, молодо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690EFF25-918C-772A-3FA9-F6E9177C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59" y="306647"/>
            <a:ext cx="3055711" cy="30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8" y="508080"/>
            <a:ext cx="4082142" cy="585788"/>
          </a:xfrm>
        </p:spPr>
        <p:txBody>
          <a:bodyPr rtlCol="0"/>
          <a:lstStyle/>
          <a:p>
            <a:pPr rtl="0"/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ru-RU" dirty="0"/>
              <a:t>1. Большой размер входных изображений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2. Сильная несбалансированность классов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3. Качество Разметки в </a:t>
            </a:r>
            <a:r>
              <a:rPr lang="ru-RU" sz="1200" dirty="0" err="1"/>
              <a:t>трейне</a:t>
            </a:r>
            <a:r>
              <a:rPr lang="ru-RU" sz="1200" dirty="0"/>
              <a:t> сильно варьируется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4. Качество разметки теста лучше качества разметки </a:t>
            </a:r>
            <a:r>
              <a:rPr lang="ru-RU" sz="1200" dirty="0" err="1"/>
              <a:t>трейна</a:t>
            </a:r>
            <a:endParaRPr lang="ru-RU" sz="12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Размеры изображения на выходе должны соответствовать размерам изображений на входе.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Количество пикселей капилляров существенно меньше количества пикселей фона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642717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Многие маски </a:t>
            </a:r>
            <a:r>
              <a:rPr lang="ru-RU" dirty="0" err="1"/>
              <a:t>трейна</a:t>
            </a:r>
            <a:r>
              <a:rPr lang="ru-RU" dirty="0"/>
              <a:t> плохо или недостаточно описывают капилляры изображений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По информации от организаторов, в тест выбраны изображения с более хорошей разметкой, чем в </a:t>
            </a:r>
            <a:r>
              <a:rPr lang="ru-RU" dirty="0" err="1"/>
              <a:t>трейне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13679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1594946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dirty="0"/>
              <a:t>1. Пред- и пост-обработка изображений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2376382"/>
            <a:ext cx="4031030" cy="1057308"/>
          </a:xfrm>
        </p:spPr>
        <p:txBody>
          <a:bodyPr rtlCol="0"/>
          <a:lstStyle/>
          <a:p>
            <a:pPr algn="l" rtl="0"/>
            <a:r>
              <a:rPr lang="ru-RU" dirty="0"/>
              <a:t>Обрезка изображений так, чтобы оставить только значимую их часть перед обучением и </a:t>
            </a:r>
            <a:r>
              <a:rPr lang="ru-RU" dirty="0" err="1"/>
              <a:t>предикшеном</a:t>
            </a:r>
            <a:r>
              <a:rPr lang="ru-RU" dirty="0"/>
              <a:t> с последующим восстановлением изображения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1594946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2. Оценка метрики только по одному классу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2376382"/>
            <a:ext cx="4031030" cy="1057308"/>
          </a:xfrm>
        </p:spPr>
        <p:txBody>
          <a:bodyPr rtlCol="0"/>
          <a:lstStyle/>
          <a:p>
            <a:pPr algn="l" rtl="0"/>
            <a:r>
              <a:rPr lang="ru-RU" dirty="0"/>
              <a:t>Расчет </a:t>
            </a:r>
            <a:r>
              <a:rPr lang="en-US" dirty="0"/>
              <a:t>F1 </a:t>
            </a:r>
            <a:r>
              <a:rPr lang="ru-RU" dirty="0"/>
              <a:t>меры только по классу капилляров вместо расчета усредненной метрики по обоим классам (фон, капилляр)</a:t>
            </a:r>
          </a:p>
          <a:p>
            <a:pPr algn="l" rtl="0"/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3822816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3. </a:t>
            </a:r>
            <a:r>
              <a:rPr lang="ru-RU" dirty="0" err="1"/>
              <a:t>Доразметка</a:t>
            </a:r>
            <a:r>
              <a:rPr lang="ru-RU" dirty="0"/>
              <a:t> </a:t>
            </a:r>
            <a:r>
              <a:rPr lang="ru-RU" dirty="0" err="1"/>
              <a:t>трейна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577067"/>
            <a:ext cx="4031030" cy="1057308"/>
          </a:xfrm>
        </p:spPr>
        <p:txBody>
          <a:bodyPr rtlCol="0"/>
          <a:lstStyle/>
          <a:p>
            <a:pPr algn="l" rtl="0"/>
            <a:r>
              <a:rPr lang="ru-RU" dirty="0"/>
              <a:t>Машинная </a:t>
            </a:r>
            <a:r>
              <a:rPr lang="ru-RU" dirty="0" err="1"/>
              <a:t>доразметка</a:t>
            </a:r>
            <a:r>
              <a:rPr lang="ru-RU" dirty="0"/>
              <a:t> </a:t>
            </a:r>
            <a:r>
              <a:rPr lang="ru-RU" dirty="0" err="1"/>
              <a:t>трейна</a:t>
            </a:r>
            <a:r>
              <a:rPr lang="ru-RU" dirty="0"/>
              <a:t> с помощью дополнительной нейронной сети, обученной на хорошо размеченной части </a:t>
            </a:r>
            <a:r>
              <a:rPr lang="ru-RU" dirty="0" err="1"/>
              <a:t>трейна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3822816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4. Ставка на приватную часть теста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577067"/>
            <a:ext cx="4031030" cy="1057308"/>
          </a:xfrm>
        </p:spPr>
        <p:txBody>
          <a:bodyPr rtlCol="0"/>
          <a:lstStyle/>
          <a:p>
            <a:pPr algn="l" rtl="0"/>
            <a:r>
              <a:rPr lang="ru-RU" dirty="0"/>
              <a:t>Расчет на то, что приватная часть теста будет содержать изображения размеченные так же как и лучшая часть </a:t>
            </a:r>
            <a:r>
              <a:rPr lang="ru-RU" dirty="0" err="1"/>
              <a:t>трейна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 dirty="0"/>
              <a:t>ОБЗОР подхода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4402" y="15395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УНИКАЛЬНОСТЬ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3976" y="18689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Предобработка изображений с использованием инструментов компьютерного зрения. </a:t>
            </a:r>
            <a:r>
              <a:rPr lang="ru-RU" dirty="0" err="1"/>
              <a:t>Доразметка</a:t>
            </a:r>
            <a:r>
              <a:rPr lang="ru-RU" dirty="0"/>
              <a:t> </a:t>
            </a:r>
            <a:r>
              <a:rPr lang="ru-RU" dirty="0" err="1"/>
              <a:t>трейна</a:t>
            </a:r>
            <a:r>
              <a:rPr lang="ru-RU" dirty="0"/>
              <a:t> нейросетью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4402" y="26393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ЭФФЕКТИВНОСТЬ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3976" y="2968756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Разработанный алгоритм позволяет получить качественную разметку капилляров в высоком разрешении без использования необоснованно больших сетей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4402" y="406855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БЫСТРОДЕЙСТВИЕ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3976" y="4397977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Разработанный алгоритм показывает высокие показатели скорости обучения модели без потери качества. При появлении обновленных или дополнительных данных обучение переобучение разработанной модели может быть произведено в кратчайшие сроки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</a:t>
            </a:r>
            <a:r>
              <a:rPr lang="ru-RU" dirty="0"/>
              <a:t>. Пред- и пост-обработка изображения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498A6-3595-02D9-560E-F1E68E67C233}"/>
              </a:ext>
            </a:extLst>
          </p:cNvPr>
          <p:cNvSpPr txBox="1"/>
          <p:nvPr/>
        </p:nvSpPr>
        <p:spPr>
          <a:xfrm>
            <a:off x="634482" y="1690688"/>
            <a:ext cx="10926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Большой размер входного изображения требует его уменьшения перед подачей в нейронную сеть для того, чтобы иметь возможность обучать модель при имеющихся ограничениях вычислительных ресурсов. В свою очередь уменьшение входного изображение приводит к потере части информации, а последующее обратное увеличение результирующего изображения, на выходе из сети, приводит к ухудшению его разрешения.</a:t>
            </a:r>
          </a:p>
          <a:p>
            <a:r>
              <a:rPr lang="ru-RU" dirty="0"/>
              <a:t>В связи с этим, важной частью разработки модели становится организация предобработки входных изображений для выделения из них только той области, которая несет в себе смысловую часть: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DA6380-9D1F-894F-2B00-39ACB486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78" y="3864872"/>
            <a:ext cx="3130479" cy="2365407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26CE58D-56DF-AB9F-C476-5454B65D4083}"/>
              </a:ext>
            </a:extLst>
          </p:cNvPr>
          <p:cNvGrpSpPr/>
          <p:nvPr/>
        </p:nvGrpSpPr>
        <p:grpSpPr>
          <a:xfrm>
            <a:off x="6474337" y="3864871"/>
            <a:ext cx="3130478" cy="2365407"/>
            <a:chOff x="5961153" y="3722013"/>
            <a:chExt cx="3130478" cy="236540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050679FB-20C0-1341-062B-39049BDC66D8}"/>
                </a:ext>
              </a:extLst>
            </p:cNvPr>
            <p:cNvSpPr/>
            <p:nvPr/>
          </p:nvSpPr>
          <p:spPr>
            <a:xfrm>
              <a:off x="5961153" y="3722013"/>
              <a:ext cx="3130478" cy="2365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1A99E2F5-5AC5-4109-05B4-B134C2F39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156" t="14124" r="24896" b="12786"/>
            <a:stretch/>
          </p:blipFill>
          <p:spPr>
            <a:xfrm>
              <a:off x="6681972" y="4040273"/>
              <a:ext cx="1688840" cy="1728886"/>
            </a:xfrm>
            <a:prstGeom prst="rect">
              <a:avLst/>
            </a:prstGeom>
          </p:spPr>
        </p:pic>
      </p:grp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D4B0D07E-53DA-A235-1042-417063C36C26}"/>
              </a:ext>
            </a:extLst>
          </p:cNvPr>
          <p:cNvSpPr/>
          <p:nvPr/>
        </p:nvSpPr>
        <p:spPr>
          <a:xfrm>
            <a:off x="5253135" y="4823927"/>
            <a:ext cx="914400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621EF-C2EC-B7F4-3683-1FABACDAA223}"/>
              </a:ext>
            </a:extLst>
          </p:cNvPr>
          <p:cNvSpPr txBox="1"/>
          <p:nvPr/>
        </p:nvSpPr>
        <p:spPr>
          <a:xfrm>
            <a:off x="1988580" y="6308209"/>
            <a:ext cx="261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Исходное изображение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2C2B3-4093-B24C-EF22-BE365BF33CFD}"/>
              </a:ext>
            </a:extLst>
          </p:cNvPr>
          <p:cNvSpPr txBox="1"/>
          <p:nvPr/>
        </p:nvSpPr>
        <p:spPr>
          <a:xfrm>
            <a:off x="6322695" y="6308209"/>
            <a:ext cx="343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Смысловая часть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9395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</a:t>
            </a:r>
            <a:r>
              <a:rPr lang="ru-RU" dirty="0"/>
              <a:t>. Пред- и пост-обработка изображения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6302-C45D-F420-3328-759695FE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24A62-9EB3-6E57-2CAE-1AA4724FCD81}"/>
              </a:ext>
            </a:extLst>
          </p:cNvPr>
          <p:cNvSpPr txBox="1"/>
          <p:nvPr/>
        </p:nvSpPr>
        <p:spPr>
          <a:xfrm>
            <a:off x="634482" y="1317463"/>
            <a:ext cx="1092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Важным аспектом процесса предобработки должна является его </a:t>
            </a:r>
            <a:r>
              <a:rPr lang="ru-RU" dirty="0" err="1"/>
              <a:t>автоматизированность</a:t>
            </a:r>
            <a:r>
              <a:rPr lang="ru-RU" dirty="0"/>
              <a:t>. Для этого я </a:t>
            </a:r>
            <a:r>
              <a:rPr lang="ru-RU" dirty="0" err="1"/>
              <a:t>использоватл</a:t>
            </a:r>
            <a:r>
              <a:rPr lang="ru-RU" dirty="0"/>
              <a:t> инструменты компьютерного зрения из библиотеки </a:t>
            </a:r>
            <a:r>
              <a:rPr lang="en-US" dirty="0"/>
              <a:t>OpenCV</a:t>
            </a:r>
            <a:r>
              <a:rPr lang="ru-RU" dirty="0"/>
              <a:t>. Ниже наглядно представлен процесс автоматизированной предобработки входных изображений: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B64D8B-7974-C791-7E45-59F6E40C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9" y="2340619"/>
            <a:ext cx="2225873" cy="169564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E2DF3DA-C645-2590-1783-39FB89FF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44" y="2340618"/>
            <a:ext cx="2215272" cy="169983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4AC2E52-055E-C51C-5FF8-EF2B6217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498" y="2340619"/>
            <a:ext cx="2231396" cy="169564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84E011B-1D29-C1DE-770D-6BD27873D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976" y="2340618"/>
            <a:ext cx="2249771" cy="169564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6A4C9F1-B74E-01FA-2E5B-F6BAC9F4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454" y="2340618"/>
            <a:ext cx="2224151" cy="169564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C388328-32EE-E37E-505E-2C7BC2202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25" y="4617208"/>
            <a:ext cx="2236919" cy="169564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E4A75A0-4E21-B8F9-0F1A-54EC99EBC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8391" y="4866314"/>
            <a:ext cx="1306285" cy="11974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3D9980-F9E9-306C-D480-0612B93E78DE}"/>
              </a:ext>
            </a:extLst>
          </p:cNvPr>
          <p:cNvSpPr txBox="1"/>
          <p:nvPr/>
        </p:nvSpPr>
        <p:spPr>
          <a:xfrm>
            <a:off x="335902" y="4036258"/>
            <a:ext cx="181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Исходное изображение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0C247A-E8BB-27AC-57A0-ED4F343A5F7B}"/>
              </a:ext>
            </a:extLst>
          </p:cNvPr>
          <p:cNvSpPr txBox="1"/>
          <p:nvPr/>
        </p:nvSpPr>
        <p:spPr>
          <a:xfrm>
            <a:off x="2608922" y="4036258"/>
            <a:ext cx="2187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Увеличиваем контрастность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9646C4-5870-57F3-D40D-062859461DE0}"/>
              </a:ext>
            </a:extLst>
          </p:cNvPr>
          <p:cNvSpPr txBox="1"/>
          <p:nvPr/>
        </p:nvSpPr>
        <p:spPr>
          <a:xfrm>
            <a:off x="4992179" y="4036258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Получаем маску засвеченной</a:t>
            </a:r>
          </a:p>
          <a:p>
            <a:r>
              <a:rPr lang="ru-RU" sz="1200" dirty="0"/>
              <a:t>области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2C7D43-029C-67FC-6D41-D809E94281AA}"/>
              </a:ext>
            </a:extLst>
          </p:cNvPr>
          <p:cNvSpPr txBox="1"/>
          <p:nvPr/>
        </p:nvSpPr>
        <p:spPr>
          <a:xfrm>
            <a:off x="7361657" y="4036258"/>
            <a:ext cx="21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Удаляем мелкие объекты и </a:t>
            </a:r>
          </a:p>
          <a:p>
            <a:r>
              <a:rPr lang="ru-RU" sz="1200" dirty="0"/>
              <a:t>скругляем границы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B0C26C-D33D-9505-C1BC-9246CACE8C40}"/>
              </a:ext>
            </a:extLst>
          </p:cNvPr>
          <p:cNvSpPr txBox="1"/>
          <p:nvPr/>
        </p:nvSpPr>
        <p:spPr>
          <a:xfrm>
            <a:off x="9687454" y="4036258"/>
            <a:ext cx="224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</a:t>
            </a:r>
            <a:r>
              <a:rPr lang="ru-RU" sz="1200" dirty="0"/>
              <a:t>Обворачиваем</a:t>
            </a:r>
            <a:r>
              <a:rPr lang="en-US" sz="1200" dirty="0"/>
              <a:t>”</a:t>
            </a:r>
            <a:r>
              <a:rPr lang="ru-RU" sz="1200" dirty="0"/>
              <a:t> полученную</a:t>
            </a:r>
          </a:p>
          <a:p>
            <a:r>
              <a:rPr lang="ru-RU" sz="1200" dirty="0"/>
              <a:t>маску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47C37-3584-2BF4-29A6-EED943C34E51}"/>
              </a:ext>
            </a:extLst>
          </p:cNvPr>
          <p:cNvSpPr txBox="1"/>
          <p:nvPr/>
        </p:nvSpPr>
        <p:spPr>
          <a:xfrm>
            <a:off x="87983" y="6262042"/>
            <a:ext cx="25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Обрезаем исходное изображение</a:t>
            </a:r>
          </a:p>
          <a:p>
            <a:r>
              <a:rPr lang="ru-RU" sz="1200" dirty="0"/>
              <a:t>полученной маской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78A52C-B07A-EC9A-1BE6-9157C77BE86D}"/>
              </a:ext>
            </a:extLst>
          </p:cNvPr>
          <p:cNvSpPr txBox="1"/>
          <p:nvPr/>
        </p:nvSpPr>
        <p:spPr>
          <a:xfrm>
            <a:off x="2739086" y="6312848"/>
            <a:ext cx="32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Обрезаем изображение по краям</a:t>
            </a:r>
          </a:p>
          <a:p>
            <a:r>
              <a:rPr lang="ru-RU" sz="1200" dirty="0"/>
              <a:t>маски (и можно ярче выделить капилляры)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709D8C7E-5C21-133C-BAFD-E82754D4CACE}"/>
              </a:ext>
            </a:extLst>
          </p:cNvPr>
          <p:cNvSpPr/>
          <p:nvPr/>
        </p:nvSpPr>
        <p:spPr>
          <a:xfrm>
            <a:off x="2286000" y="3069771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68145044-444C-19D7-2065-50703A43363B}"/>
              </a:ext>
            </a:extLst>
          </p:cNvPr>
          <p:cNvSpPr/>
          <p:nvPr/>
        </p:nvSpPr>
        <p:spPr>
          <a:xfrm>
            <a:off x="4703580" y="3069771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9049F8FF-5ED4-F1B8-240F-3AC29418B27C}"/>
              </a:ext>
            </a:extLst>
          </p:cNvPr>
          <p:cNvSpPr/>
          <p:nvPr/>
        </p:nvSpPr>
        <p:spPr>
          <a:xfrm>
            <a:off x="7048393" y="3069771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3C63D047-4015-1992-E794-8FE28F192A1D}"/>
              </a:ext>
            </a:extLst>
          </p:cNvPr>
          <p:cNvSpPr/>
          <p:nvPr/>
        </p:nvSpPr>
        <p:spPr>
          <a:xfrm>
            <a:off x="9393206" y="3069771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право 47">
            <a:extLst>
              <a:ext uri="{FF2B5EF4-FFF2-40B4-BE49-F238E27FC236}">
                <a16:creationId xmlns:a16="http://schemas.microsoft.com/office/drawing/2014/main" id="{9DA4B6BE-33A8-ED81-04D4-C9CD620A8070}"/>
              </a:ext>
            </a:extLst>
          </p:cNvPr>
          <p:cNvSpPr/>
          <p:nvPr/>
        </p:nvSpPr>
        <p:spPr>
          <a:xfrm>
            <a:off x="11707354" y="3049938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7FC1063F-075F-F995-63A6-8373A4B52C2A}"/>
              </a:ext>
            </a:extLst>
          </p:cNvPr>
          <p:cNvSpPr/>
          <p:nvPr/>
        </p:nvSpPr>
        <p:spPr>
          <a:xfrm>
            <a:off x="87983" y="5404094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39D1D55A-CB01-DA1F-997D-B06AF900C1B1}"/>
              </a:ext>
            </a:extLst>
          </p:cNvPr>
          <p:cNvSpPr/>
          <p:nvPr/>
        </p:nvSpPr>
        <p:spPr>
          <a:xfrm>
            <a:off x="2578854" y="5404094"/>
            <a:ext cx="45308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0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</a:t>
            </a:r>
            <a:r>
              <a:rPr lang="ru-RU" dirty="0"/>
              <a:t>. Пред- и пост-обработка изображения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24A62-9EB3-6E57-2CAE-1AA4724FCD81}"/>
              </a:ext>
            </a:extLst>
          </p:cNvPr>
          <p:cNvSpPr txBox="1"/>
          <p:nvPr/>
        </p:nvSpPr>
        <p:spPr>
          <a:xfrm>
            <a:off x="634482" y="1317463"/>
            <a:ext cx="1116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из изображения с большим разрешением получили изображение с существенно меньшим разрешением, без потери смысловой части изображения. При этом процесс автоматизирован.</a:t>
            </a:r>
          </a:p>
          <a:p>
            <a:r>
              <a:rPr lang="ru-RU" dirty="0"/>
              <a:t>Еще одним положительным эффектом от подобной предобработки изображения является увеличение сбалансированности классов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080664A-A687-F425-3F67-A16E3D119939}"/>
              </a:ext>
            </a:extLst>
          </p:cNvPr>
          <p:cNvGrpSpPr/>
          <p:nvPr/>
        </p:nvGrpSpPr>
        <p:grpSpPr>
          <a:xfrm>
            <a:off x="1083281" y="2517792"/>
            <a:ext cx="10025437" cy="4340208"/>
            <a:chOff x="392920" y="1971893"/>
            <a:chExt cx="11093064" cy="4802404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677E8DEF-4825-46F3-560E-42F820E4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20" y="1971894"/>
              <a:ext cx="5703080" cy="4344529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54A0EDD7-A15A-893E-AD80-443C25EA5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3595" y="1971893"/>
              <a:ext cx="4752389" cy="43563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95A5A5-FC7D-EA84-A09C-8FD131DE490A}"/>
                </a:ext>
              </a:extLst>
            </p:cNvPr>
            <p:cNvSpPr txBox="1"/>
            <p:nvPr/>
          </p:nvSpPr>
          <p:spPr>
            <a:xfrm>
              <a:off x="2143125" y="6404965"/>
              <a:ext cx="167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1624 х 1232 </a:t>
              </a:r>
              <a:r>
                <a:rPr lang="en-US" dirty="0" err="1"/>
                <a:t>px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9EFFA8-287C-1957-A8B4-4A705670B75C}"/>
                </a:ext>
              </a:extLst>
            </p:cNvPr>
            <p:cNvSpPr txBox="1"/>
            <p:nvPr/>
          </p:nvSpPr>
          <p:spPr>
            <a:xfrm>
              <a:off x="8376368" y="6404965"/>
              <a:ext cx="143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933</a:t>
              </a:r>
              <a:r>
                <a:rPr lang="ru-RU" dirty="0"/>
                <a:t> х </a:t>
              </a:r>
              <a:r>
                <a:rPr lang="en-US" dirty="0"/>
                <a:t>853</a:t>
              </a:r>
              <a:r>
                <a:rPr lang="ru-RU" dirty="0"/>
                <a:t> </a:t>
              </a:r>
              <a:r>
                <a:rPr lang="en-US" dirty="0" err="1"/>
                <a:t>px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D83FC36-B9A5-C0F9-5967-6A2E6EA631FC}"/>
                </a:ext>
              </a:extLst>
            </p:cNvPr>
            <p:cNvSpPr/>
            <p:nvPr/>
          </p:nvSpPr>
          <p:spPr>
            <a:xfrm>
              <a:off x="1295720" y="2642888"/>
              <a:ext cx="3367317" cy="300254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AED483D-3646-EB67-D422-701F378D8BB9}"/>
                </a:ext>
              </a:extLst>
            </p:cNvPr>
            <p:cNvCxnSpPr/>
            <p:nvPr/>
          </p:nvCxnSpPr>
          <p:spPr>
            <a:xfrm>
              <a:off x="4663037" y="5645428"/>
              <a:ext cx="2070558" cy="6790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9B969425-B977-7446-0F41-014526158642}"/>
                </a:ext>
              </a:extLst>
            </p:cNvPr>
            <p:cNvCxnSpPr/>
            <p:nvPr/>
          </p:nvCxnSpPr>
          <p:spPr>
            <a:xfrm flipV="1">
              <a:off x="4663037" y="1971893"/>
              <a:ext cx="2070558" cy="6709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23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455AB4A-6414-C6C9-9A17-F71EEAB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</a:t>
            </a:r>
            <a:r>
              <a:rPr lang="ru-RU" dirty="0"/>
              <a:t>. Пред- и пост-обработка изображения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24A62-9EB3-6E57-2CAE-1AA4724FCD81}"/>
              </a:ext>
            </a:extLst>
          </p:cNvPr>
          <p:cNvSpPr txBox="1"/>
          <p:nvPr/>
        </p:nvSpPr>
        <p:spPr>
          <a:xfrm>
            <a:off x="634482" y="1598342"/>
            <a:ext cx="1116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постобработки заключается в обратном преобразовании обрезанных изображений в исходный размер. Этот процесс реализован путем вставки обрезанного изображения в новое черное изображение в соответствии с координатами, полученными в процессе предобработки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FE68DBE-AA60-1275-DF04-12EA0E932AEF}"/>
              </a:ext>
            </a:extLst>
          </p:cNvPr>
          <p:cNvGrpSpPr/>
          <p:nvPr/>
        </p:nvGrpSpPr>
        <p:grpSpPr>
          <a:xfrm>
            <a:off x="1346524" y="2712404"/>
            <a:ext cx="8655892" cy="3586023"/>
            <a:chOff x="1346524" y="2363136"/>
            <a:chExt cx="9498952" cy="3935292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4FE17DCD-EB65-D89B-CA14-42150AC8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3682" y="2363136"/>
              <a:ext cx="5181794" cy="3935292"/>
            </a:xfrm>
            <a:prstGeom prst="rect">
              <a:avLst/>
            </a:prstGeom>
          </p:spPr>
        </p:pic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0C8E3DB0-76B5-F656-0399-653D1B6454D1}"/>
                </a:ext>
              </a:extLst>
            </p:cNvPr>
            <p:cNvSpPr/>
            <p:nvPr/>
          </p:nvSpPr>
          <p:spPr>
            <a:xfrm>
              <a:off x="6842254" y="2976464"/>
              <a:ext cx="2604415" cy="270354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68CEB2C0-95EE-FC73-33AF-1F84AE6D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6524" y="2976463"/>
              <a:ext cx="2604415" cy="2703545"/>
            </a:xfrm>
            <a:prstGeom prst="rect">
              <a:avLst/>
            </a:prstGeom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AB096EC-CF82-72EF-CD72-12FCD4231DE7}"/>
                </a:ext>
              </a:extLst>
            </p:cNvPr>
            <p:cNvCxnSpPr/>
            <p:nvPr/>
          </p:nvCxnSpPr>
          <p:spPr>
            <a:xfrm>
              <a:off x="3950939" y="2976463"/>
              <a:ext cx="287906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89AEF60-AD86-4E48-5D8F-74B6B7638713}"/>
                </a:ext>
              </a:extLst>
            </p:cNvPr>
            <p:cNvCxnSpPr/>
            <p:nvPr/>
          </p:nvCxnSpPr>
          <p:spPr>
            <a:xfrm>
              <a:off x="3950939" y="5680008"/>
              <a:ext cx="289131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88562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432</TotalTime>
  <Words>803</Words>
  <Application>Microsoft Office PowerPoint</Application>
  <PresentationFormat>Широкоэкранный</PresentationFormat>
  <Paragraphs>89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Одиночная линия</vt:lpstr>
      <vt:lpstr>микроциркуляция</vt:lpstr>
      <vt:lpstr>Контактные данные</vt:lpstr>
      <vt:lpstr>ПРОБЛЕМА</vt:lpstr>
      <vt:lpstr>РЕШЕНИЕ</vt:lpstr>
      <vt:lpstr>ОБЗОР подхода</vt:lpstr>
      <vt:lpstr>1. Пред- и пост-обработка изображения</vt:lpstr>
      <vt:lpstr>1. Пред- и пост-обработка изображения</vt:lpstr>
      <vt:lpstr>1. Пред- и пост-обработка изображения</vt:lpstr>
      <vt:lpstr>1. Пред- и пост-обработка изображения</vt:lpstr>
      <vt:lpstr>2. Модель сегментации</vt:lpstr>
      <vt:lpstr>3. Доразметка трейна</vt:lpstr>
      <vt:lpstr>4. Обучение модели и результаты</vt:lpstr>
      <vt:lpstr>4. Обучение модели и результаты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alexander.leontiev</dc:creator>
  <cp:lastModifiedBy>alexander.leontiev</cp:lastModifiedBy>
  <cp:revision>8</cp:revision>
  <dcterms:created xsi:type="dcterms:W3CDTF">2022-09-30T03:19:01Z</dcterms:created>
  <dcterms:modified xsi:type="dcterms:W3CDTF">2022-09-30T10:34:43Z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